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4" r:id="rId5"/>
    <p:sldId id="259" r:id="rId6"/>
    <p:sldId id="260" r:id="rId7"/>
    <p:sldId id="261" r:id="rId8"/>
    <p:sldId id="262"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378"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696ACA0-D71D-4F52-B726-691A0F382964}" type="datetimeFigureOut">
              <a:rPr lang="en-US" smtClean="0"/>
              <a:pPr/>
              <a:t>9/9/2022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97C378-3AE1-48B5-9DC8-D7DCB2A1D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696ACA0-D71D-4F52-B726-691A0F38296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C378-3AE1-48B5-9DC8-D7DCB2A1D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696ACA0-D71D-4F52-B726-691A0F38296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C378-3AE1-48B5-9DC8-D7DCB2A1D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696ACA0-D71D-4F52-B726-691A0F38296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C378-3AE1-48B5-9DC8-D7DCB2A1D4CE}"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696ACA0-D71D-4F52-B726-691A0F382964}"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7C378-3AE1-48B5-9DC8-D7DCB2A1D4C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696ACA0-D71D-4F52-B726-691A0F382964}"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7C378-3AE1-48B5-9DC8-D7DCB2A1D4CE}"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696ACA0-D71D-4F52-B726-691A0F382964}" type="datetimeFigureOut">
              <a:rPr lang="en-US" smtClean="0"/>
              <a:pPr/>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7C378-3AE1-48B5-9DC8-D7DCB2A1D4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96ACA0-D71D-4F52-B726-691A0F382964}" type="datetimeFigureOut">
              <a:rPr lang="en-US" smtClean="0"/>
              <a:pPr/>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7C378-3AE1-48B5-9DC8-D7DCB2A1D4CE}"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6ACA0-D71D-4F52-B726-691A0F382964}" type="datetimeFigureOut">
              <a:rPr lang="en-US" smtClean="0"/>
              <a:pPr/>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7C378-3AE1-48B5-9DC8-D7DCB2A1D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696ACA0-D71D-4F52-B726-691A0F382964}"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7C378-3AE1-48B5-9DC8-D7DCB2A1D4C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696ACA0-D71D-4F52-B726-691A0F382964}" type="datetimeFigureOut">
              <a:rPr lang="en-US" smtClean="0"/>
              <a:pPr/>
              <a:t>9/9/2022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97C378-3AE1-48B5-9DC8-D7DCB2A1D4C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696ACA0-D71D-4F52-B726-691A0F382964}" type="datetimeFigureOut">
              <a:rPr lang="en-US" smtClean="0"/>
              <a:pPr/>
              <a:t>9/9/2022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97C378-3AE1-48B5-9DC8-D7DCB2A1D4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0" b="-3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5486400" cy="991562"/>
          </a:xfrm>
        </p:spPr>
        <p:txBody>
          <a:bodyPr>
            <a:normAutofit fontScale="90000"/>
          </a:bodyPr>
          <a:lstStyle/>
          <a:p>
            <a:r>
              <a:rPr lang="en-US" sz="8000" dirty="0">
                <a:solidFill>
                  <a:schemeClr val="bg2">
                    <a:lumMod val="90000"/>
                  </a:schemeClr>
                </a:solidFill>
                <a:latin typeface="Algerian" pitchFamily="82" charset="0"/>
              </a:rPr>
              <a:t>E-LEARNING</a:t>
            </a:r>
          </a:p>
        </p:txBody>
      </p:sp>
      <p:sp>
        <p:nvSpPr>
          <p:cNvPr id="3" name="Subtitle 2"/>
          <p:cNvSpPr>
            <a:spLocks noGrp="1"/>
          </p:cNvSpPr>
          <p:nvPr>
            <p:ph type="subTitle" idx="1"/>
          </p:nvPr>
        </p:nvSpPr>
        <p:spPr>
          <a:xfrm>
            <a:off x="838200" y="5334000"/>
            <a:ext cx="7772400" cy="1199704"/>
          </a:xfrm>
        </p:spPr>
        <p:txBody>
          <a:bodyPr>
            <a:normAutofit fontScale="85000" lnSpcReduction="20000"/>
          </a:bodyPr>
          <a:lstStyle/>
          <a:p>
            <a:r>
              <a:rPr lang="en-US" b="1" dirty="0">
                <a:solidFill>
                  <a:schemeClr val="tx1">
                    <a:lumMod val="50000"/>
                    <a:lumOff val="50000"/>
                  </a:schemeClr>
                </a:solidFill>
              </a:rPr>
              <a:t>BY</a:t>
            </a:r>
          </a:p>
          <a:p>
            <a:r>
              <a:rPr lang="en-US" sz="3200" b="1" dirty="0">
                <a:solidFill>
                  <a:schemeClr val="accent1">
                    <a:lumMod val="20000"/>
                    <a:lumOff val="80000"/>
                  </a:schemeClr>
                </a:solidFill>
                <a:latin typeface="Algerian" pitchFamily="82" charset="0"/>
              </a:rPr>
              <a:t>DIXITHA. R (111920CS01024)</a:t>
            </a:r>
          </a:p>
          <a:p>
            <a:r>
              <a:rPr lang="en-US" sz="3200" b="1" dirty="0">
                <a:solidFill>
                  <a:schemeClr val="accent1">
                    <a:lumMod val="20000"/>
                    <a:lumOff val="80000"/>
                  </a:schemeClr>
                </a:solidFill>
                <a:latin typeface="Algerian" pitchFamily="82" charset="0"/>
              </a:rPr>
              <a:t>CATHERINE JENISHTHA .J (111920CS01015</a:t>
            </a:r>
            <a:r>
              <a:rPr lang="en-US" sz="3200" b="1" dirty="0">
                <a:solidFill>
                  <a:schemeClr val="tx1">
                    <a:lumMod val="85000"/>
                    <a:lumOff val="15000"/>
                  </a:schemeClr>
                </a:solidFill>
                <a:latin typeface="Algerian" pitchFamily="82" charset="0"/>
              </a:rPr>
              <a:t>)</a:t>
            </a:r>
            <a:endParaRPr lang="en-US" sz="3200" b="1" dirty="0">
              <a:solidFill>
                <a:schemeClr val="accent1"/>
              </a:solidFill>
              <a:latin typeface="Algerian" pitchFamily="82" charset="0"/>
            </a:endParaRPr>
          </a:p>
        </p:txBody>
      </p:sp>
      <p:pic>
        <p:nvPicPr>
          <p:cNvPr id="4" name="Picture 3" descr="SALOGO2.png"/>
          <p:cNvPicPr>
            <a:picLocks noChangeAspect="1"/>
          </p:cNvPicPr>
          <p:nvPr/>
        </p:nvPicPr>
        <p:blipFill>
          <a:blip r:embed="rId3"/>
          <a:stretch>
            <a:fillRect/>
          </a:stretch>
        </p:blipFill>
        <p:spPr>
          <a:xfrm>
            <a:off x="1219200" y="0"/>
            <a:ext cx="1600200" cy="1295400"/>
          </a:xfrm>
          <a:prstGeom prst="rect">
            <a:avLst/>
          </a:prstGeom>
        </p:spPr>
      </p:pic>
      <p:sp>
        <p:nvSpPr>
          <p:cNvPr id="5" name="Rectangle 4"/>
          <p:cNvSpPr/>
          <p:nvPr/>
        </p:nvSpPr>
        <p:spPr>
          <a:xfrm>
            <a:off x="3429000" y="5334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ITI.png"/>
          <p:cNvPicPr>
            <a:picLocks noChangeAspect="1"/>
          </p:cNvPicPr>
          <p:nvPr/>
        </p:nvPicPr>
        <p:blipFill>
          <a:blip r:embed="rId4"/>
          <a:stretch>
            <a:fillRect/>
          </a:stretch>
        </p:blipFill>
        <p:spPr>
          <a:xfrm>
            <a:off x="2819400" y="0"/>
            <a:ext cx="5925042" cy="13241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t="-1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7467600" cy="990600"/>
          </a:xfrm>
          <a:noFill/>
          <a:ln>
            <a:noFill/>
          </a:ln>
        </p:spPr>
        <p:style>
          <a:lnRef idx="2">
            <a:schemeClr val="dk1"/>
          </a:lnRef>
          <a:fillRef idx="1">
            <a:schemeClr val="lt1"/>
          </a:fillRef>
          <a:effectRef idx="0">
            <a:schemeClr val="dk1"/>
          </a:effectRef>
          <a:fontRef idx="minor">
            <a:schemeClr val="dk1"/>
          </a:fontRef>
        </p:style>
        <p:txBody>
          <a:bodyPr>
            <a:noAutofit/>
          </a:bodyPr>
          <a:lstStyle/>
          <a:p>
            <a:r>
              <a:rPr lang="en-US" sz="3200" dirty="0">
                <a:solidFill>
                  <a:schemeClr val="tx2">
                    <a:lumMod val="90000"/>
                  </a:schemeClr>
                </a:solidFill>
                <a:latin typeface="Arial Narrow" pitchFamily="34" charset="0"/>
              </a:rPr>
              <a:t>WEBSITE TO LEARN ABOUT PROGRAMMING LANGUAGES</a:t>
            </a:r>
          </a:p>
        </p:txBody>
      </p:sp>
      <p:sp>
        <p:nvSpPr>
          <p:cNvPr id="3" name="Text Placeholder 2"/>
          <p:cNvSpPr>
            <a:spLocks noGrp="1"/>
          </p:cNvSpPr>
          <p:nvPr>
            <p:ph type="body" idx="1"/>
          </p:nvPr>
        </p:nvSpPr>
        <p:spPr>
          <a:xfrm>
            <a:off x="838200" y="3810000"/>
            <a:ext cx="3886200" cy="2209800"/>
          </a:xfrm>
        </p:spPr>
        <p:txBody>
          <a:bodyPr>
            <a:normAutofit/>
          </a:bodyPr>
          <a:lstStyle/>
          <a:p>
            <a:r>
              <a:rPr lang="en-US" b="1" u="sng" dirty="0">
                <a:solidFill>
                  <a:schemeClr val="accent1">
                    <a:lumMod val="20000"/>
                    <a:lumOff val="80000"/>
                  </a:schemeClr>
                </a:solidFill>
              </a:rPr>
              <a:t>WEBSITE  CREATED USING:</a:t>
            </a:r>
          </a:p>
          <a:p>
            <a:r>
              <a:rPr lang="en-US" dirty="0">
                <a:solidFill>
                  <a:schemeClr val="accent1">
                    <a:lumMod val="20000"/>
                    <a:lumOff val="80000"/>
                  </a:schemeClr>
                </a:solidFill>
              </a:rPr>
              <a:t>     *html</a:t>
            </a:r>
          </a:p>
          <a:p>
            <a:r>
              <a:rPr lang="en-US" dirty="0">
                <a:solidFill>
                  <a:schemeClr val="accent1">
                    <a:lumMod val="20000"/>
                    <a:lumOff val="80000"/>
                  </a:schemeClr>
                </a:solidFill>
              </a:rPr>
              <a:t>     *</a:t>
            </a:r>
            <a:r>
              <a:rPr lang="en-US" dirty="0" err="1">
                <a:solidFill>
                  <a:schemeClr val="accent1">
                    <a:lumMod val="20000"/>
                    <a:lumOff val="80000"/>
                  </a:schemeClr>
                </a:solidFill>
              </a:rPr>
              <a:t>css</a:t>
            </a:r>
            <a:endParaRPr lang="en-US" dirty="0">
              <a:solidFill>
                <a:schemeClr val="accent1">
                  <a:lumMod val="20000"/>
                  <a:lumOff val="80000"/>
                </a:schemeClr>
              </a:solidFill>
            </a:endParaRPr>
          </a:p>
          <a:p>
            <a:r>
              <a:rPr lang="en-US" dirty="0">
                <a:solidFill>
                  <a:schemeClr val="accent1">
                    <a:lumMod val="20000"/>
                    <a:lumOff val="80000"/>
                  </a:schemeClr>
                </a:solidFill>
              </a:rPr>
              <a:t>     *</a:t>
            </a:r>
            <a:r>
              <a:rPr lang="en-US" dirty="0" err="1">
                <a:solidFill>
                  <a:schemeClr val="accent1">
                    <a:lumMod val="20000"/>
                    <a:lumOff val="80000"/>
                  </a:schemeClr>
                </a:solidFill>
              </a:rPr>
              <a:t>Javascript</a:t>
            </a:r>
            <a:endParaRPr lang="en-US" dirty="0">
              <a:solidFill>
                <a:schemeClr val="accent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5000" r="-45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sz="3200" i="1" dirty="0">
                <a:solidFill>
                  <a:schemeClr val="accent1">
                    <a:lumMod val="75000"/>
                  </a:schemeClr>
                </a:solidFill>
              </a:rPr>
              <a:t>   </a:t>
            </a:r>
            <a:r>
              <a:rPr lang="en-US" sz="3200" i="1" dirty="0">
                <a:solidFill>
                  <a:schemeClr val="accent2">
                    <a:lumMod val="50000"/>
                  </a:schemeClr>
                </a:solidFill>
              </a:rPr>
              <a:t>New and interesting technologies are being used for teaching. This means that you don’t need to be at school or at the university to take courses</a:t>
            </a:r>
            <a:r>
              <a:rPr lang="en-US" sz="3200" i="1" dirty="0">
                <a:solidFill>
                  <a:schemeClr val="accent1">
                    <a:lumMod val="75000"/>
                  </a:schemeClr>
                </a:solidFill>
              </a:rPr>
              <a:t>. </a:t>
            </a:r>
          </a:p>
          <a:p>
            <a:pPr>
              <a:buNone/>
            </a:pPr>
            <a:r>
              <a:rPr lang="en-US" sz="3200" i="1" dirty="0">
                <a:solidFill>
                  <a:schemeClr val="bg2">
                    <a:lumMod val="25000"/>
                  </a:schemeClr>
                </a:solidFill>
              </a:rPr>
              <a:t>&gt;&gt;</a:t>
            </a:r>
            <a:r>
              <a:rPr lang="en-US" sz="4300" i="1" dirty="0">
                <a:solidFill>
                  <a:schemeClr val="bg2">
                    <a:lumMod val="25000"/>
                  </a:schemeClr>
                </a:solidFill>
              </a:rPr>
              <a:t>E-learning for:</a:t>
            </a:r>
          </a:p>
          <a:p>
            <a:pPr>
              <a:buNone/>
            </a:pPr>
            <a:r>
              <a:rPr lang="en-US" sz="3200" i="1" dirty="0">
                <a:solidFill>
                  <a:schemeClr val="bg2">
                    <a:lumMod val="25000"/>
                  </a:schemeClr>
                </a:solidFill>
              </a:rPr>
              <a:t>      </a:t>
            </a:r>
            <a:r>
              <a:rPr lang="en-US" sz="4000" b="1" i="1" dirty="0">
                <a:solidFill>
                  <a:schemeClr val="bg2">
                    <a:lumMod val="25000"/>
                  </a:schemeClr>
                </a:solidFill>
              </a:rPr>
              <a:t>*  </a:t>
            </a:r>
            <a:r>
              <a:rPr lang="en-US" sz="2800" b="1" i="1" dirty="0">
                <a:solidFill>
                  <a:schemeClr val="bg2">
                    <a:lumMod val="25000"/>
                  </a:schemeClr>
                </a:solidFill>
                <a:latin typeface="Arial Narrow" pitchFamily="34" charset="0"/>
              </a:rPr>
              <a:t>In this e-learning website provides </a:t>
            </a:r>
          </a:p>
          <a:p>
            <a:pPr>
              <a:buNone/>
            </a:pPr>
            <a:r>
              <a:rPr lang="en-US" sz="2800" b="1" i="1" dirty="0">
                <a:solidFill>
                  <a:schemeClr val="bg2">
                    <a:lumMod val="25000"/>
                  </a:schemeClr>
                </a:solidFill>
                <a:latin typeface="Arial Narrow" pitchFamily="34" charset="0"/>
              </a:rPr>
              <a:t>Programming languages .</a:t>
            </a:r>
            <a:endParaRPr lang="en-US" sz="4000" b="1" i="1" dirty="0">
              <a:solidFill>
                <a:schemeClr val="bg2">
                  <a:lumMod val="25000"/>
                </a:schemeClr>
              </a:solidFill>
            </a:endParaRPr>
          </a:p>
          <a:p>
            <a:pPr>
              <a:buNone/>
            </a:pPr>
            <a:r>
              <a:rPr lang="en-US" sz="4000" b="1" i="1" dirty="0">
                <a:solidFill>
                  <a:schemeClr val="bg2">
                    <a:lumMod val="25000"/>
                  </a:schemeClr>
                </a:solidFill>
              </a:rPr>
              <a:t> &gt;&gt;</a:t>
            </a:r>
            <a:r>
              <a:rPr lang="en-US" sz="3900" i="1" dirty="0">
                <a:solidFill>
                  <a:schemeClr val="bg2">
                    <a:lumMod val="25000"/>
                  </a:schemeClr>
                </a:solidFill>
              </a:rPr>
              <a:t>E-learning works:</a:t>
            </a:r>
          </a:p>
          <a:p>
            <a:pPr>
              <a:buNone/>
            </a:pPr>
            <a:r>
              <a:rPr lang="en-US" sz="4000" b="1" i="1" dirty="0">
                <a:solidFill>
                  <a:schemeClr val="bg2">
                    <a:lumMod val="25000"/>
                  </a:schemeClr>
                </a:solidFill>
              </a:rPr>
              <a:t>     * </a:t>
            </a:r>
            <a:r>
              <a:rPr lang="en-US" sz="2400" b="1" i="1" dirty="0">
                <a:solidFill>
                  <a:schemeClr val="accent1">
                    <a:lumMod val="75000"/>
                  </a:schemeClr>
                </a:solidFill>
              </a:rPr>
              <a:t>E-learning can work as a virtual classroom, where students and teachers can communicate with ease no matter where they are in the world</a:t>
            </a:r>
            <a:r>
              <a:rPr lang="en-US" sz="2400" i="1" dirty="0">
                <a:solidFill>
                  <a:schemeClr val="accent1">
                    <a:lumMod val="75000"/>
                  </a:schemeClr>
                </a:solidFill>
              </a:rPr>
              <a:t>.</a:t>
            </a:r>
            <a:endParaRPr lang="en-US" sz="2400" b="1" i="1" dirty="0">
              <a:solidFill>
                <a:schemeClr val="accent1">
                  <a:lumMod val="75000"/>
                </a:schemeClr>
              </a:solidFill>
            </a:endParaRPr>
          </a:p>
          <a:p>
            <a:pPr>
              <a:buNone/>
            </a:pPr>
            <a:endParaRPr lang="en-US" dirty="0"/>
          </a:p>
        </p:txBody>
      </p:sp>
      <p:sp>
        <p:nvSpPr>
          <p:cNvPr id="3" name="Title 2"/>
          <p:cNvSpPr>
            <a:spLocks noGrp="1"/>
          </p:cNvSpPr>
          <p:nvPr>
            <p:ph type="title"/>
          </p:nvPr>
        </p:nvSpPr>
        <p:spPr/>
        <p:txBody>
          <a:bodyPr/>
          <a:lstStyle/>
          <a:p>
            <a:r>
              <a:rPr lang="en-US" dirty="0"/>
              <a:t>            </a:t>
            </a:r>
            <a:r>
              <a:rPr lang="en-US" sz="5400" dirty="0">
                <a:latin typeface="Bookman Old Style" pitchFamily="18" charset="0"/>
              </a:rPr>
              <a:t>ABSTRACT </a:t>
            </a:r>
          </a:p>
        </p:txBody>
      </p:sp>
      <p:pic>
        <p:nvPicPr>
          <p:cNvPr id="3074" name="Picture 2" descr="C:\Program Files\Microsoft Office\MEDIA\CAGCAT10\j0287005.wmf"/>
          <p:cNvPicPr>
            <a:picLocks noChangeAspect="1" noChangeArrowheads="1"/>
          </p:cNvPicPr>
          <p:nvPr/>
        </p:nvPicPr>
        <p:blipFill>
          <a:blip r:embed="rId3"/>
          <a:srcRect/>
          <a:stretch>
            <a:fillRect/>
          </a:stretch>
        </p:blipFill>
        <p:spPr bwMode="auto">
          <a:xfrm>
            <a:off x="7315200" y="2743201"/>
            <a:ext cx="1828800" cy="2057400"/>
          </a:xfrm>
          <a:prstGeom prst="rect">
            <a:avLst/>
          </a:prstGeom>
          <a:noFill/>
        </p:spPr>
      </p:pic>
      <p:pic>
        <p:nvPicPr>
          <p:cNvPr id="3075" name="Picture 3" descr="C:\Program Files\Microsoft Office\MEDIA\CAGCAT10\j0292020.wmf"/>
          <p:cNvPicPr>
            <a:picLocks noChangeAspect="1" noChangeArrowheads="1"/>
          </p:cNvPicPr>
          <p:nvPr/>
        </p:nvPicPr>
        <p:blipFill>
          <a:blip r:embed="rId4"/>
          <a:srcRect/>
          <a:stretch>
            <a:fillRect/>
          </a:stretch>
        </p:blipFill>
        <p:spPr bwMode="auto">
          <a:xfrm>
            <a:off x="6096000" y="5410200"/>
            <a:ext cx="1676400" cy="1447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92500"/>
          </a:bodyPr>
          <a:lstStyle/>
          <a:p>
            <a:pPr>
              <a:buNone/>
            </a:pPr>
            <a:endParaRPr lang="en-US" sz="3600" dirty="0">
              <a:solidFill>
                <a:schemeClr val="bg2">
                  <a:lumMod val="25000"/>
                </a:schemeClr>
              </a:solidFill>
              <a:latin typeface="Bauhaus 93" pitchFamily="82" charset="0"/>
            </a:endParaRPr>
          </a:p>
          <a:p>
            <a:r>
              <a:rPr lang="en-US" sz="3600" i="1" dirty="0">
                <a:solidFill>
                  <a:schemeClr val="accent2">
                    <a:lumMod val="60000"/>
                    <a:lumOff val="40000"/>
                  </a:schemeClr>
                </a:solidFill>
                <a:latin typeface="Bauhaus 93" pitchFamily="82" charset="0"/>
              </a:rPr>
              <a:t>A full stack web developer is </a:t>
            </a:r>
            <a:r>
              <a:rPr lang="en-US" sz="3600" b="1" i="1" dirty="0">
                <a:solidFill>
                  <a:schemeClr val="accent2">
                    <a:lumMod val="60000"/>
                    <a:lumOff val="40000"/>
                  </a:schemeClr>
                </a:solidFill>
                <a:latin typeface="Bauhaus 93" pitchFamily="82" charset="0"/>
              </a:rPr>
              <a:t>a person who can develop both client and server software</a:t>
            </a:r>
            <a:r>
              <a:rPr lang="en-US" sz="3600" i="1" dirty="0">
                <a:solidFill>
                  <a:schemeClr val="accent2">
                    <a:lumMod val="60000"/>
                    <a:lumOff val="40000"/>
                  </a:schemeClr>
                </a:solidFill>
                <a:latin typeface="Bauhaus 93" pitchFamily="82" charset="0"/>
              </a:rPr>
              <a:t>. In addition to mastering HTML and CSS, he/she also knows how to: Program a browser (like using JavaScript, </a:t>
            </a:r>
            <a:r>
              <a:rPr lang="en-US" sz="3600" i="1" dirty="0" err="1">
                <a:solidFill>
                  <a:schemeClr val="accent2">
                    <a:lumMod val="60000"/>
                    <a:lumOff val="40000"/>
                  </a:schemeClr>
                </a:solidFill>
                <a:latin typeface="Bauhaus 93" pitchFamily="82" charset="0"/>
              </a:rPr>
              <a:t>jQuery</a:t>
            </a:r>
            <a:r>
              <a:rPr lang="en-US" sz="3600" i="1" dirty="0">
                <a:solidFill>
                  <a:schemeClr val="accent2">
                    <a:lumMod val="60000"/>
                    <a:lumOff val="40000"/>
                  </a:schemeClr>
                </a:solidFill>
                <a:latin typeface="Bauhaus 93" pitchFamily="82" charset="0"/>
              </a:rPr>
              <a:t>, Angular, or </a:t>
            </a:r>
            <a:r>
              <a:rPr lang="en-US" sz="3600" i="1" dirty="0" err="1">
                <a:solidFill>
                  <a:schemeClr val="accent2">
                    <a:lumMod val="60000"/>
                    <a:lumOff val="40000"/>
                  </a:schemeClr>
                </a:solidFill>
                <a:latin typeface="Bauhaus 93" pitchFamily="82" charset="0"/>
              </a:rPr>
              <a:t>Vue</a:t>
            </a:r>
            <a:r>
              <a:rPr lang="en-US" sz="3600" i="1" dirty="0">
                <a:solidFill>
                  <a:schemeClr val="accent2">
                    <a:lumMod val="60000"/>
                    <a:lumOff val="40000"/>
                  </a:schemeClr>
                </a:solidFill>
                <a:latin typeface="Bauhaus 93" pitchFamily="82" charset="0"/>
              </a:rPr>
              <a:t>) Program a server (like using PHP, ASP, Python, or Node)</a:t>
            </a:r>
          </a:p>
        </p:txBody>
      </p:sp>
      <p:sp>
        <p:nvSpPr>
          <p:cNvPr id="3" name="Title 2"/>
          <p:cNvSpPr>
            <a:spLocks noGrp="1"/>
          </p:cNvSpPr>
          <p:nvPr>
            <p:ph type="title"/>
          </p:nvPr>
        </p:nvSpPr>
        <p:spPr/>
        <p:txBody>
          <a:bodyPr/>
          <a:lstStyle/>
          <a:p>
            <a:r>
              <a:rPr lang="en-US" dirty="0">
                <a:solidFill>
                  <a:schemeClr val="accent2">
                    <a:lumMod val="40000"/>
                    <a:lumOff val="60000"/>
                  </a:schemeClr>
                </a:solidFill>
                <a:latin typeface="Algerian" pitchFamily="82" charset="0"/>
              </a:rPr>
              <a:t>Introduction to </a:t>
            </a:r>
            <a:r>
              <a:rPr lang="en-US" dirty="0" err="1">
                <a:solidFill>
                  <a:schemeClr val="accent2">
                    <a:lumMod val="40000"/>
                    <a:lumOff val="60000"/>
                  </a:schemeClr>
                </a:solidFill>
                <a:latin typeface="Algerian" pitchFamily="82" charset="0"/>
              </a:rPr>
              <a:t>fullstack</a:t>
            </a:r>
            <a:r>
              <a:rPr lang="en-US" dirty="0">
                <a:solidFill>
                  <a:schemeClr val="accent2">
                    <a:lumMod val="40000"/>
                    <a:lumOff val="60000"/>
                  </a:schemeClr>
                </a:solidFill>
                <a:latin typeface="Algerian" pitchFamily="82" charset="0"/>
              </a:rPr>
              <a:t> </a:t>
            </a:r>
          </a:p>
        </p:txBody>
      </p:sp>
      <p:pic>
        <p:nvPicPr>
          <p:cNvPr id="5122" name="Picture 2" descr="C:\Program Files\Microsoft Office\MEDIA\CAGCAT10\j0195384.wmf"/>
          <p:cNvPicPr>
            <a:picLocks noChangeAspect="1" noChangeArrowheads="1"/>
          </p:cNvPicPr>
          <p:nvPr/>
        </p:nvPicPr>
        <p:blipFill>
          <a:blip r:embed="rId3"/>
          <a:srcRect/>
          <a:stretch>
            <a:fillRect/>
          </a:stretch>
        </p:blipFill>
        <p:spPr bwMode="auto">
          <a:xfrm>
            <a:off x="7696200" y="5181600"/>
            <a:ext cx="1186282" cy="145237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5791200" cy="1829761"/>
          </a:xfrm>
        </p:spPr>
        <p:txBody>
          <a:bodyPr>
            <a:normAutofit fontScale="90000"/>
          </a:bodyPr>
          <a:lstStyle/>
          <a:p>
            <a:r>
              <a:rPr lang="en-US" sz="6000" dirty="0">
                <a:solidFill>
                  <a:schemeClr val="bg2">
                    <a:lumMod val="50000"/>
                  </a:schemeClr>
                </a:solidFill>
                <a:latin typeface="Algerian" pitchFamily="82" charset="0"/>
              </a:rPr>
              <a:t>Programming </a:t>
            </a:r>
            <a:r>
              <a:rPr lang="en-US" sz="6000" dirty="0" err="1">
                <a:solidFill>
                  <a:schemeClr val="bg2">
                    <a:lumMod val="50000"/>
                  </a:schemeClr>
                </a:solidFill>
                <a:latin typeface="Algerian" pitchFamily="82" charset="0"/>
              </a:rPr>
              <a:t>laguages</a:t>
            </a:r>
            <a:endParaRPr lang="en-US" sz="6000" dirty="0">
              <a:solidFill>
                <a:schemeClr val="bg2">
                  <a:lumMod val="50000"/>
                </a:schemeClr>
              </a:solidFill>
              <a:latin typeface="Algerian" pitchFamily="82" charset="0"/>
            </a:endParaRPr>
          </a:p>
        </p:txBody>
      </p:sp>
      <p:sp>
        <p:nvSpPr>
          <p:cNvPr id="3" name="Subtitle 2"/>
          <p:cNvSpPr>
            <a:spLocks noGrp="1"/>
          </p:cNvSpPr>
          <p:nvPr>
            <p:ph type="subTitle" idx="1"/>
          </p:nvPr>
        </p:nvSpPr>
        <p:spPr>
          <a:xfrm>
            <a:off x="457200" y="2057400"/>
            <a:ext cx="8458200" cy="3276600"/>
          </a:xfrm>
        </p:spPr>
        <p:txBody>
          <a:bodyPr>
            <a:normAutofit fontScale="92500" lnSpcReduction="20000"/>
          </a:bodyPr>
          <a:lstStyle/>
          <a:p>
            <a:r>
              <a:rPr lang="en-US" sz="3100" dirty="0">
                <a:solidFill>
                  <a:schemeClr val="accent4">
                    <a:lumMod val="60000"/>
                    <a:lumOff val="40000"/>
                  </a:schemeClr>
                </a:solidFill>
              </a:rPr>
              <a:t>A programming language allows people to create programs that tell machines what to do.</a:t>
            </a:r>
          </a:p>
          <a:p>
            <a:pPr algn="l">
              <a:buFont typeface="Wingdings" pitchFamily="2" charset="2"/>
              <a:buChar char="v"/>
            </a:pPr>
            <a:r>
              <a:rPr lang="en-US" dirty="0">
                <a:solidFill>
                  <a:schemeClr val="accent1">
                    <a:lumMod val="50000"/>
                  </a:schemeClr>
                </a:solidFill>
                <a:latin typeface="Arial Black" pitchFamily="34" charset="0"/>
              </a:rPr>
              <a:t> The 1</a:t>
            </a:r>
            <a:r>
              <a:rPr lang="en-US" baseline="30000" dirty="0">
                <a:solidFill>
                  <a:schemeClr val="accent1">
                    <a:lumMod val="50000"/>
                  </a:schemeClr>
                </a:solidFill>
                <a:latin typeface="Arial Black" pitchFamily="34" charset="0"/>
              </a:rPr>
              <a:t>st</a:t>
            </a:r>
            <a:r>
              <a:rPr lang="en-US" dirty="0">
                <a:solidFill>
                  <a:schemeClr val="accent1">
                    <a:lumMod val="50000"/>
                  </a:schemeClr>
                </a:solidFill>
                <a:latin typeface="Arial Black" pitchFamily="34" charset="0"/>
              </a:rPr>
              <a:t> programming language was developed in 1883 when </a:t>
            </a:r>
            <a:r>
              <a:rPr lang="en-US" dirty="0" err="1">
                <a:solidFill>
                  <a:schemeClr val="accent1">
                    <a:lumMod val="50000"/>
                  </a:schemeClr>
                </a:solidFill>
                <a:latin typeface="Arial Black" pitchFamily="34" charset="0"/>
              </a:rPr>
              <a:t>Ada</a:t>
            </a:r>
            <a:r>
              <a:rPr lang="en-US" dirty="0">
                <a:solidFill>
                  <a:schemeClr val="accent1">
                    <a:lumMod val="50000"/>
                  </a:schemeClr>
                </a:solidFill>
                <a:latin typeface="Arial Black" pitchFamily="34" charset="0"/>
              </a:rPr>
              <a:t> Lovelace and </a:t>
            </a:r>
            <a:r>
              <a:rPr lang="en-US" dirty="0" err="1">
                <a:solidFill>
                  <a:schemeClr val="accent1">
                    <a:lumMod val="50000"/>
                  </a:schemeClr>
                </a:solidFill>
                <a:latin typeface="Arial Black" pitchFamily="34" charset="0"/>
              </a:rPr>
              <a:t>Chaeles</a:t>
            </a:r>
            <a:r>
              <a:rPr lang="en-US" dirty="0">
                <a:solidFill>
                  <a:schemeClr val="accent1">
                    <a:lumMod val="50000"/>
                  </a:schemeClr>
                </a:solidFill>
                <a:latin typeface="Arial Black" pitchFamily="34" charset="0"/>
              </a:rPr>
              <a:t> Babbage worked together….</a:t>
            </a:r>
          </a:p>
          <a:p>
            <a:pPr algn="l">
              <a:buFont typeface="Wingdings" pitchFamily="2" charset="2"/>
              <a:buChar char="v"/>
            </a:pPr>
            <a:r>
              <a:rPr lang="en-US" dirty="0"/>
              <a:t>  </a:t>
            </a:r>
            <a:r>
              <a:rPr lang="en-US" dirty="0">
                <a:solidFill>
                  <a:schemeClr val="accent4">
                    <a:lumMod val="75000"/>
                  </a:schemeClr>
                </a:solidFill>
                <a:latin typeface="Arial Black" pitchFamily="34" charset="0"/>
              </a:rPr>
              <a:t>In this website the programming languages are there to learn how for users to interact with machines. *</a:t>
            </a:r>
            <a:r>
              <a:rPr lang="en-US" sz="2600" i="1" dirty="0" err="1">
                <a:solidFill>
                  <a:schemeClr val="accent1">
                    <a:lumMod val="75000"/>
                  </a:schemeClr>
                </a:solidFill>
                <a:latin typeface="Arial Black" pitchFamily="34" charset="0"/>
              </a:rPr>
              <a:t>eg.Java,c,c</a:t>
            </a:r>
            <a:r>
              <a:rPr lang="en-US" sz="2600" i="1" dirty="0">
                <a:solidFill>
                  <a:schemeClr val="accent1">
                    <a:lumMod val="75000"/>
                  </a:schemeClr>
                </a:solidFill>
                <a:latin typeface="Arial Black" pitchFamily="34" charset="0"/>
              </a:rPr>
              <a:t>++,etc</a:t>
            </a:r>
          </a:p>
          <a:p>
            <a:pPr algn="l">
              <a:buFont typeface="Wingdings" pitchFamily="2" charset="2"/>
              <a:buChar char="v"/>
            </a:pPr>
            <a:endParaRPr lang="en-US" dirty="0">
              <a:solidFill>
                <a:schemeClr val="accent4">
                  <a:lumMod val="75000"/>
                </a:schemeClr>
              </a:solidFill>
              <a:latin typeface="Arial Black" pitchFamily="34" charset="0"/>
            </a:endParaRPr>
          </a:p>
          <a:p>
            <a:pPr algn="l">
              <a:buFont typeface="Wingdings" pitchFamily="2" charset="2"/>
              <a:buChar char="v"/>
            </a:pPr>
            <a:endParaRPr lang="en-US" dirty="0">
              <a:solidFill>
                <a:schemeClr val="accent1">
                  <a:lumMod val="75000"/>
                </a:schemeClr>
              </a:solidFill>
            </a:endParaRPr>
          </a:p>
          <a:p>
            <a:pPr algn="l">
              <a:buFont typeface="Wingdings" pitchFamily="2" charset="2"/>
              <a:buChar char="v"/>
            </a:pPr>
            <a:endParaRPr lang="en-US" dirty="0"/>
          </a:p>
        </p:txBody>
      </p:sp>
      <p:pic>
        <p:nvPicPr>
          <p:cNvPr id="2050" name="Picture 2" descr="C:\Program Files\Microsoft Office\MEDIA\CAGCAT10\j0299125.wmf"/>
          <p:cNvPicPr>
            <a:picLocks noChangeAspect="1" noChangeArrowheads="1"/>
          </p:cNvPicPr>
          <p:nvPr/>
        </p:nvPicPr>
        <p:blipFill>
          <a:blip r:embed="rId3"/>
          <a:srcRect/>
          <a:stretch>
            <a:fillRect/>
          </a:stretch>
        </p:blipFill>
        <p:spPr bwMode="auto">
          <a:xfrm>
            <a:off x="8043977" y="5052974"/>
            <a:ext cx="1100023" cy="1805026"/>
          </a:xfrm>
          <a:prstGeom prst="rect">
            <a:avLst/>
          </a:prstGeom>
          <a:noFill/>
        </p:spPr>
      </p:pic>
      <p:pic>
        <p:nvPicPr>
          <p:cNvPr id="2051" name="Picture 3" descr="C:\Program Files\Microsoft Office\MEDIA\CAGCAT10\j0217698.wmf"/>
          <p:cNvPicPr>
            <a:picLocks noChangeAspect="1" noChangeArrowheads="1"/>
          </p:cNvPicPr>
          <p:nvPr/>
        </p:nvPicPr>
        <p:blipFill>
          <a:blip r:embed="rId4"/>
          <a:srcRect/>
          <a:stretch>
            <a:fillRect/>
          </a:stretch>
        </p:blipFill>
        <p:spPr bwMode="auto">
          <a:xfrm>
            <a:off x="762000" y="5334000"/>
            <a:ext cx="1747418" cy="1236269"/>
          </a:xfrm>
          <a:prstGeom prst="rect">
            <a:avLst/>
          </a:prstGeom>
          <a:noFill/>
        </p:spPr>
      </p:pic>
      <p:sp>
        <p:nvSpPr>
          <p:cNvPr id="2052" name="computr3"/>
          <p:cNvSpPr>
            <a:spLocks noEditPoints="1" noChangeArrowheads="1"/>
          </p:cNvSpPr>
          <p:nvPr/>
        </p:nvSpPr>
        <p:spPr bwMode="auto">
          <a:xfrm>
            <a:off x="6781800" y="304800"/>
            <a:ext cx="2038350" cy="1447800"/>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Programing</a:t>
            </a:r>
            <a:r>
              <a:rPr lang="en-US" dirty="0"/>
              <a:t> languages</a:t>
            </a:r>
          </a:p>
        </p:txBody>
      </p:sp>
      <p:pic>
        <p:nvPicPr>
          <p:cNvPr id="3" name="Picture 2" descr="sfysgj.png"/>
          <p:cNvPicPr>
            <a:picLocks noChangeAspect="1"/>
          </p:cNvPicPr>
          <p:nvPr/>
        </p:nvPicPr>
        <p:blipFill>
          <a:blip r:embed="rId2"/>
          <a:stretch>
            <a:fillRect/>
          </a:stretch>
        </p:blipFill>
        <p:spPr>
          <a:xfrm>
            <a:off x="1447800" y="1447800"/>
            <a:ext cx="6248400" cy="4343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lgn="r">
              <a:lnSpc>
                <a:spcPct val="150000"/>
              </a:lnSpc>
              <a:buClr>
                <a:schemeClr val="tx1">
                  <a:lumMod val="95000"/>
                  <a:lumOff val="5000"/>
                </a:schemeClr>
              </a:buClr>
              <a:buFont typeface="Wingdings" pitchFamily="2" charset="2"/>
              <a:buChar char="v"/>
            </a:pPr>
            <a:r>
              <a:rPr lang="en-US" sz="2400" i="1" dirty="0">
                <a:solidFill>
                  <a:schemeClr val="accent1">
                    <a:lumMod val="60000"/>
                    <a:lumOff val="40000"/>
                  </a:schemeClr>
                </a:solidFill>
              </a:rPr>
              <a:t> </a:t>
            </a:r>
            <a:r>
              <a:rPr lang="en-US" sz="2400" b="1" i="1" dirty="0">
                <a:solidFill>
                  <a:schemeClr val="accent1">
                    <a:lumMod val="60000"/>
                    <a:lumOff val="40000"/>
                  </a:schemeClr>
                </a:solidFill>
              </a:rPr>
              <a:t>help in the evaluation of the learners </a:t>
            </a:r>
          </a:p>
          <a:p>
            <a:pPr lvl="1" algn="r">
              <a:lnSpc>
                <a:spcPct val="150000"/>
              </a:lnSpc>
              <a:buClr>
                <a:schemeClr val="tx1">
                  <a:lumMod val="95000"/>
                  <a:lumOff val="5000"/>
                </a:schemeClr>
              </a:buClr>
              <a:buFont typeface="Wingdings" pitchFamily="2" charset="2"/>
              <a:buChar char="v"/>
            </a:pPr>
            <a:r>
              <a:rPr lang="en-US" sz="2400" b="1" i="1" dirty="0">
                <a:solidFill>
                  <a:schemeClr val="accent1">
                    <a:lumMod val="60000"/>
                    <a:lumOff val="40000"/>
                  </a:schemeClr>
                </a:solidFill>
              </a:rPr>
              <a:t>Quiz determines whether the learner</a:t>
            </a:r>
          </a:p>
          <a:p>
            <a:pPr lvl="1" algn="r">
              <a:lnSpc>
                <a:spcPct val="150000"/>
              </a:lnSpc>
              <a:buClr>
                <a:schemeClr val="tx1">
                  <a:lumMod val="95000"/>
                  <a:lumOff val="5000"/>
                </a:schemeClr>
              </a:buClr>
              <a:buNone/>
            </a:pPr>
            <a:r>
              <a:rPr lang="en-US" sz="2400" b="1" i="1" dirty="0">
                <a:solidFill>
                  <a:schemeClr val="accent1">
                    <a:lumMod val="60000"/>
                    <a:lumOff val="40000"/>
                  </a:schemeClr>
                </a:solidFill>
              </a:rPr>
              <a:t> had qualified the course</a:t>
            </a:r>
          </a:p>
          <a:p>
            <a:pPr lvl="1" algn="r">
              <a:lnSpc>
                <a:spcPct val="150000"/>
              </a:lnSpc>
              <a:buClr>
                <a:schemeClr val="tx1">
                  <a:lumMod val="95000"/>
                  <a:lumOff val="5000"/>
                </a:schemeClr>
              </a:buClr>
              <a:buFont typeface="Wingdings" pitchFamily="2" charset="2"/>
              <a:buChar char="v"/>
            </a:pPr>
            <a:r>
              <a:rPr lang="en-US" sz="2400" b="1" i="1" dirty="0">
                <a:solidFill>
                  <a:schemeClr val="accent1">
                    <a:lumMod val="60000"/>
                    <a:lumOff val="40000"/>
                  </a:schemeClr>
                </a:solidFill>
              </a:rPr>
              <a:t>Video Content is very helpful and reliable</a:t>
            </a:r>
          </a:p>
          <a:p>
            <a:pPr lvl="1" algn="r">
              <a:lnSpc>
                <a:spcPct val="150000"/>
              </a:lnSpc>
              <a:buClr>
                <a:schemeClr val="tx1">
                  <a:lumMod val="95000"/>
                  <a:lumOff val="5000"/>
                </a:schemeClr>
              </a:buClr>
              <a:buFont typeface="Wingdings" pitchFamily="2" charset="2"/>
              <a:buChar char="v"/>
            </a:pPr>
            <a:r>
              <a:rPr lang="en-US" sz="2400" b="1" i="1" dirty="0">
                <a:solidFill>
                  <a:schemeClr val="accent1">
                    <a:lumMod val="60000"/>
                    <a:lumOff val="40000"/>
                  </a:schemeClr>
                </a:solidFill>
              </a:rPr>
              <a:t>Visuals help to understand better</a:t>
            </a:r>
            <a:endParaRPr lang="en-US" sz="2400" i="1" dirty="0">
              <a:solidFill>
                <a:schemeClr val="accent1">
                  <a:lumMod val="60000"/>
                  <a:lumOff val="40000"/>
                </a:schemeClr>
              </a:solidFill>
              <a:latin typeface="Bauhaus 93" pitchFamily="82" charset="0"/>
            </a:endParaRPr>
          </a:p>
          <a:p>
            <a:pPr algn="r">
              <a:buClr>
                <a:schemeClr val="bg1">
                  <a:lumMod val="95000"/>
                </a:schemeClr>
              </a:buClr>
              <a:buNone/>
            </a:pPr>
            <a:endParaRPr lang="en-US" dirty="0">
              <a:solidFill>
                <a:schemeClr val="accent3">
                  <a:lumMod val="40000"/>
                  <a:lumOff val="60000"/>
                </a:schemeClr>
              </a:solidFill>
            </a:endParaRPr>
          </a:p>
          <a:p>
            <a:pPr algn="r">
              <a:buClr>
                <a:schemeClr val="bg1">
                  <a:lumMod val="95000"/>
                </a:schemeClr>
              </a:buClr>
              <a:buNone/>
            </a:pPr>
            <a:endParaRPr lang="en-US" dirty="0">
              <a:solidFill>
                <a:schemeClr val="accent3">
                  <a:lumMod val="40000"/>
                  <a:lumOff val="60000"/>
                </a:schemeClr>
              </a:solidFill>
            </a:endParaRPr>
          </a:p>
          <a:p>
            <a:pPr algn="r">
              <a:buClr>
                <a:schemeClr val="bg1">
                  <a:lumMod val="95000"/>
                </a:schemeClr>
              </a:buClr>
            </a:pPr>
            <a:endParaRPr lang="en-US" dirty="0">
              <a:solidFill>
                <a:schemeClr val="accent3">
                  <a:lumMod val="40000"/>
                  <a:lumOff val="60000"/>
                </a:schemeClr>
              </a:solidFill>
            </a:endParaRPr>
          </a:p>
          <a:p>
            <a:pPr algn="r">
              <a:buClr>
                <a:schemeClr val="bg1">
                  <a:lumMod val="95000"/>
                </a:schemeClr>
              </a:buClr>
              <a:buFont typeface="Wingdings" pitchFamily="2" charset="2"/>
              <a:buChar char="Ø"/>
            </a:pPr>
            <a:endParaRPr lang="en-US" dirty="0"/>
          </a:p>
          <a:p>
            <a:pPr algn="r">
              <a:buClr>
                <a:schemeClr val="bg1">
                  <a:lumMod val="95000"/>
                </a:schemeClr>
              </a:buClr>
              <a:buFont typeface="Wingdings" pitchFamily="2" charset="2"/>
              <a:buChar char="Ø"/>
            </a:pPr>
            <a:endParaRPr lang="en-US" dirty="0"/>
          </a:p>
        </p:txBody>
      </p:sp>
      <p:sp>
        <p:nvSpPr>
          <p:cNvPr id="3" name="Title 2"/>
          <p:cNvSpPr>
            <a:spLocks noGrp="1"/>
          </p:cNvSpPr>
          <p:nvPr>
            <p:ph type="title"/>
          </p:nvPr>
        </p:nvSpPr>
        <p:spPr>
          <a:xfrm>
            <a:off x="457200" y="0"/>
            <a:ext cx="8229600" cy="1143000"/>
          </a:xfrm>
        </p:spPr>
        <p:txBody>
          <a:bodyPr>
            <a:normAutofit/>
          </a:bodyPr>
          <a:lstStyle/>
          <a:p>
            <a:r>
              <a:rPr lang="en-US" sz="4400" dirty="0">
                <a:solidFill>
                  <a:schemeClr val="accent2">
                    <a:lumMod val="60000"/>
                    <a:lumOff val="40000"/>
                  </a:schemeClr>
                </a:solidFill>
                <a:latin typeface="Algerian" pitchFamily="82" charset="0"/>
              </a:rPr>
              <a:t>E-LEARNING HELPS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r="-50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2">
                    <a:lumMod val="75000"/>
                  </a:schemeClr>
                </a:solidFill>
              </a:rPr>
              <a:t>Website created based on:</a:t>
            </a:r>
          </a:p>
        </p:txBody>
      </p:sp>
      <p:sp>
        <p:nvSpPr>
          <p:cNvPr id="5" name="Content Placeholder 4"/>
          <p:cNvSpPr>
            <a:spLocks noGrp="1"/>
          </p:cNvSpPr>
          <p:nvPr>
            <p:ph idx="1"/>
          </p:nvPr>
        </p:nvSpPr>
        <p:spPr/>
        <p:txBody>
          <a:bodyPr>
            <a:normAutofit lnSpcReduction="10000"/>
          </a:bodyPr>
          <a:lstStyle/>
          <a:p>
            <a:pPr>
              <a:buNone/>
            </a:pPr>
            <a:r>
              <a:rPr lang="en-US" dirty="0">
                <a:solidFill>
                  <a:schemeClr val="bg2">
                    <a:lumMod val="10000"/>
                  </a:schemeClr>
                </a:solidFill>
              </a:rPr>
              <a:t>HTML:</a:t>
            </a:r>
          </a:p>
          <a:p>
            <a:pPr lvl="1"/>
            <a:r>
              <a:rPr lang="en-US" sz="2000" i="1" dirty="0">
                <a:solidFill>
                  <a:schemeClr val="accent1">
                    <a:lumMod val="20000"/>
                    <a:lumOff val="80000"/>
                  </a:schemeClr>
                </a:solidFill>
              </a:rPr>
              <a:t>HTML is a language that determines how documents and web pages are displayed in a web browser, the language for the building blocks of any website</a:t>
            </a:r>
            <a:r>
              <a:rPr lang="en-US" sz="2000" dirty="0"/>
              <a:t>.</a:t>
            </a:r>
          </a:p>
          <a:p>
            <a:pPr>
              <a:buNone/>
            </a:pPr>
            <a:r>
              <a:rPr lang="en-US" dirty="0">
                <a:solidFill>
                  <a:schemeClr val="bg2">
                    <a:lumMod val="10000"/>
                  </a:schemeClr>
                </a:solidFill>
              </a:rPr>
              <a:t>CSS:</a:t>
            </a:r>
          </a:p>
          <a:p>
            <a:pPr lvl="1">
              <a:buNone/>
            </a:pPr>
            <a:r>
              <a:rPr lang="en-US" sz="2000" i="1" dirty="0">
                <a:solidFill>
                  <a:schemeClr val="accent1">
                    <a:lumMod val="20000"/>
                    <a:lumOff val="80000"/>
                  </a:schemeClr>
                </a:solidFill>
              </a:rPr>
              <a:t>CSS (Cascading Style Sheets) is a popular style sheet language that determines how a document created in HTML is styled (colors, font styles, layout and responsive features).</a:t>
            </a:r>
          </a:p>
          <a:p>
            <a:pPr>
              <a:buNone/>
            </a:pPr>
            <a:r>
              <a:rPr lang="en-US" sz="2400" dirty="0">
                <a:solidFill>
                  <a:schemeClr val="bg2">
                    <a:lumMod val="10000"/>
                  </a:schemeClr>
                </a:solidFill>
              </a:rPr>
              <a:t> JAVASCRIPT:</a:t>
            </a:r>
          </a:p>
          <a:p>
            <a:pPr lvl="1">
              <a:buNone/>
            </a:pPr>
            <a:r>
              <a:rPr lang="en-US" sz="2000" i="1" dirty="0">
                <a:solidFill>
                  <a:schemeClr val="accent1">
                    <a:lumMod val="20000"/>
                    <a:lumOff val="80000"/>
                  </a:schemeClr>
                </a:solidFill>
              </a:rPr>
              <a:t>JavaScript allows you to change CSS and HTML elements on your website after the site has been loaded, which gives you the ability to make your site more interactive and engaging for users.</a:t>
            </a:r>
          </a:p>
        </p:txBody>
      </p:sp>
      <p:pic>
        <p:nvPicPr>
          <p:cNvPr id="4098" name="Picture 2" descr="C:\Program Files\Microsoft Office\MEDIA\CAGCAT10\j0205582.wmf"/>
          <p:cNvPicPr>
            <a:picLocks noChangeAspect="1" noChangeArrowheads="1"/>
          </p:cNvPicPr>
          <p:nvPr/>
        </p:nvPicPr>
        <p:blipFill>
          <a:blip r:embed="rId3"/>
          <a:srcRect/>
          <a:stretch>
            <a:fillRect/>
          </a:stretch>
        </p:blipFill>
        <p:spPr bwMode="auto">
          <a:xfrm>
            <a:off x="6172201" y="1"/>
            <a:ext cx="2133600" cy="1371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9000" r="-49000"/>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600200"/>
          <a:ext cx="8991600" cy="4693920"/>
        </p:xfrm>
        <a:graphic>
          <a:graphicData uri="http://schemas.openxmlformats.org/drawingml/2006/table">
            <a:tbl>
              <a:tblPr firstRow="1" bandRow="1">
                <a:tableStyleId>{AF606853-7671-496A-8E4F-DF71F8EC918B}</a:tableStyleId>
              </a:tblPr>
              <a:tblGrid>
                <a:gridCol w="29972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997200">
                  <a:extLst>
                    <a:ext uri="{9D8B030D-6E8A-4147-A177-3AD203B41FA5}">
                      <a16:colId xmlns:a16="http://schemas.microsoft.com/office/drawing/2014/main" val="20002"/>
                    </a:ext>
                  </a:extLst>
                </a:gridCol>
              </a:tblGrid>
              <a:tr h="727364">
                <a:tc>
                  <a:txBody>
                    <a:bodyPr/>
                    <a:lstStyle/>
                    <a:p>
                      <a:endParaRPr lang="en-US" dirty="0"/>
                    </a:p>
                  </a:txBody>
                  <a:tcPr/>
                </a:tc>
                <a:tc>
                  <a:txBody>
                    <a:bodyPr/>
                    <a:lstStyle/>
                    <a:p>
                      <a:r>
                        <a:rPr lang="en-US" dirty="0"/>
                        <a:t>FUNTIONAL</a:t>
                      </a:r>
                      <a:r>
                        <a:rPr lang="en-US" baseline="0" dirty="0"/>
                        <a:t> REQUIREMENTS</a:t>
                      </a:r>
                      <a:endParaRPr lang="en-US" dirty="0"/>
                    </a:p>
                  </a:txBody>
                  <a:tcPr/>
                </a:tc>
                <a:tc>
                  <a:txBody>
                    <a:bodyPr/>
                    <a:lstStyle/>
                    <a:p>
                      <a:r>
                        <a:rPr lang="en-US" dirty="0"/>
                        <a:t>NON-FUNTIONAL REQUIREMENTS</a:t>
                      </a:r>
                    </a:p>
                  </a:txBody>
                  <a:tcPr/>
                </a:tc>
                <a:extLst>
                  <a:ext uri="{0D108BD9-81ED-4DB2-BD59-A6C34878D82A}">
                    <a16:rowId xmlns:a16="http://schemas.microsoft.com/office/drawing/2014/main" val="10000"/>
                  </a:ext>
                </a:extLst>
              </a:tr>
              <a:tr h="975359">
                <a:tc>
                  <a:txBody>
                    <a:bodyPr/>
                    <a:lstStyle/>
                    <a:p>
                      <a:r>
                        <a:rPr lang="en-US" dirty="0"/>
                        <a:t>OBJECTIVE</a:t>
                      </a:r>
                    </a:p>
                  </a:txBody>
                  <a:tcPr/>
                </a:tc>
                <a:tc>
                  <a:txBody>
                    <a:bodyPr/>
                    <a:lstStyle/>
                    <a:p>
                      <a:r>
                        <a:rPr lang="en-US" sz="1400" dirty="0"/>
                        <a:t>E-learning</a:t>
                      </a:r>
                      <a:r>
                        <a:rPr lang="en-US" sz="1400" baseline="0" dirty="0"/>
                        <a:t> makes</a:t>
                      </a:r>
                      <a:r>
                        <a:rPr kumimoji="0" lang="en-US" sz="1400" b="0" i="0" kern="1200" dirty="0">
                          <a:solidFill>
                            <a:schemeClr val="lt1"/>
                          </a:solidFill>
                          <a:latin typeface="+mn-lt"/>
                          <a:ea typeface="+mn-ea"/>
                          <a:cs typeface="+mn-cs"/>
                        </a:rPr>
                        <a:t> the delivery of learning and training through digital resources.</a:t>
                      </a:r>
                      <a:r>
                        <a:rPr lang="en-US" sz="1400" b="0" baseline="0" dirty="0"/>
                        <a:t> </a:t>
                      </a:r>
                      <a:endParaRPr lang="en-US" sz="1400" b="0" dirty="0"/>
                    </a:p>
                  </a:txBody>
                  <a:tcPr/>
                </a:tc>
                <a:tc>
                  <a:txBody>
                    <a:bodyPr/>
                    <a:lstStyle/>
                    <a:p>
                      <a:r>
                        <a:rPr kumimoji="0" lang="en-US" sz="1400" b="0" i="0" kern="1200" dirty="0">
                          <a:solidFill>
                            <a:schemeClr val="lt1"/>
                          </a:solidFill>
                          <a:latin typeface="+mn-lt"/>
                          <a:ea typeface="+mn-ea"/>
                          <a:cs typeface="+mn-cs"/>
                        </a:rPr>
                        <a:t>Content can be delivered to teams and individuals on-demand to their preferred devices, anytime, anywhere.</a:t>
                      </a:r>
                      <a:endParaRPr lang="en-US" sz="1400" b="0" dirty="0"/>
                    </a:p>
                  </a:txBody>
                  <a:tcPr/>
                </a:tc>
                <a:extLst>
                  <a:ext uri="{0D108BD9-81ED-4DB2-BD59-A6C34878D82A}">
                    <a16:rowId xmlns:a16="http://schemas.microsoft.com/office/drawing/2014/main" val="10001"/>
                  </a:ext>
                </a:extLst>
              </a:tr>
              <a:tr h="989214">
                <a:tc>
                  <a:txBody>
                    <a:bodyPr/>
                    <a:lstStyle/>
                    <a:p>
                      <a:r>
                        <a:rPr lang="en-US" dirty="0"/>
                        <a:t>END RESULT</a:t>
                      </a:r>
                    </a:p>
                  </a:txBody>
                  <a:tcPr/>
                </a:tc>
                <a:tc>
                  <a:txBody>
                    <a:bodyPr/>
                    <a:lstStyle/>
                    <a:p>
                      <a:r>
                        <a:rPr kumimoji="0" lang="en-US" sz="1400" b="0" i="0" kern="1200" dirty="0">
                          <a:solidFill>
                            <a:schemeClr val="lt1"/>
                          </a:solidFill>
                          <a:latin typeface="+mn-lt"/>
                          <a:ea typeface="+mn-ea"/>
                          <a:cs typeface="+mn-cs"/>
                        </a:rPr>
                        <a:t>Providing multiple channels of acquiring knowledge.</a:t>
                      </a:r>
                      <a:endParaRPr lang="en-US" sz="1400" b="0" dirty="0"/>
                    </a:p>
                  </a:txBody>
                  <a:tcPr/>
                </a:tc>
                <a:tc>
                  <a:txBody>
                    <a:bodyPr/>
                    <a:lstStyle/>
                    <a:p>
                      <a:r>
                        <a:rPr kumimoji="0" lang="en-US" sz="1400" b="0" i="0" kern="1200" dirty="0">
                          <a:solidFill>
                            <a:schemeClr val="lt1"/>
                          </a:solidFill>
                          <a:latin typeface="+mn-lt"/>
                          <a:ea typeface="+mn-ea"/>
                          <a:cs typeface="+mn-cs"/>
                        </a:rPr>
                        <a:t> self-paced and reaches a wider , E-learning is connected to electronic media</a:t>
                      </a:r>
                      <a:r>
                        <a:rPr kumimoji="0" lang="en-US" sz="1400" b="0" i="0" kern="1200" baseline="0" dirty="0">
                          <a:solidFill>
                            <a:schemeClr val="lt1"/>
                          </a:solidFill>
                          <a:latin typeface="+mn-lt"/>
                          <a:ea typeface="+mn-ea"/>
                          <a:cs typeface="+mn-cs"/>
                        </a:rPr>
                        <a:t> and </a:t>
                      </a:r>
                      <a:r>
                        <a:rPr kumimoji="0" lang="en-US" sz="1400" b="0" i="0" kern="1200" dirty="0">
                          <a:solidFill>
                            <a:schemeClr val="lt1"/>
                          </a:solidFill>
                          <a:latin typeface="+mn-lt"/>
                          <a:ea typeface="+mn-ea"/>
                          <a:cs typeface="+mn-cs"/>
                        </a:rPr>
                        <a:t>always have assessments.</a:t>
                      </a:r>
                      <a:endParaRPr lang="en-US" sz="1400" dirty="0"/>
                    </a:p>
                  </a:txBody>
                  <a:tcPr/>
                </a:tc>
                <a:extLst>
                  <a:ext uri="{0D108BD9-81ED-4DB2-BD59-A6C34878D82A}">
                    <a16:rowId xmlns:a16="http://schemas.microsoft.com/office/drawing/2014/main" val="10002"/>
                  </a:ext>
                </a:extLst>
              </a:tr>
              <a:tr h="965663">
                <a:tc>
                  <a:txBody>
                    <a:bodyPr/>
                    <a:lstStyle/>
                    <a:p>
                      <a:r>
                        <a:rPr lang="en-US" dirty="0"/>
                        <a:t>FOCUS</a:t>
                      </a:r>
                    </a:p>
                  </a:txBody>
                  <a:tcPr/>
                </a:tc>
                <a:tc>
                  <a:txBody>
                    <a:bodyPr/>
                    <a:lstStyle/>
                    <a:p>
                      <a:r>
                        <a:rPr kumimoji="0" lang="en-US" sz="1400" b="0" i="0" kern="1200" dirty="0">
                          <a:solidFill>
                            <a:schemeClr val="lt1"/>
                          </a:solidFill>
                          <a:latin typeface="+mn-lt"/>
                          <a:ea typeface="+mn-ea"/>
                          <a:cs typeface="+mn-cs"/>
                        </a:rPr>
                        <a:t> a computer and an Internet connection.</a:t>
                      </a:r>
                      <a:endParaRPr lang="en-US" sz="1400" b="0" dirty="0"/>
                    </a:p>
                  </a:txBody>
                  <a:tcPr/>
                </a:tc>
                <a:tc>
                  <a:txBody>
                    <a:bodyPr/>
                    <a:lstStyle/>
                    <a:p>
                      <a:r>
                        <a:rPr kumimoji="0" lang="en-US" sz="1400" b="0" i="0" kern="1200" dirty="0">
                          <a:solidFill>
                            <a:schemeClr val="lt1"/>
                          </a:solidFill>
                          <a:latin typeface="+mn-lt"/>
                          <a:ea typeface="+mn-ea"/>
                          <a:cs typeface="+mn-cs"/>
                        </a:rPr>
                        <a:t>the quality of learning and teaching, user-accessibility and time flexibility to engage learners in the learning process.</a:t>
                      </a:r>
                      <a:endParaRPr lang="en-US" sz="1400" dirty="0"/>
                    </a:p>
                  </a:txBody>
                  <a:tcPr/>
                </a:tc>
                <a:extLst>
                  <a:ext uri="{0D108BD9-81ED-4DB2-BD59-A6C34878D82A}">
                    <a16:rowId xmlns:a16="http://schemas.microsoft.com/office/drawing/2014/main" val="10003"/>
                  </a:ext>
                </a:extLst>
              </a:tr>
              <a:tr h="415636">
                <a:tc>
                  <a:txBody>
                    <a:bodyPr/>
                    <a:lstStyle/>
                    <a:p>
                      <a:r>
                        <a:rPr lang="en-US" dirty="0"/>
                        <a:t>ESSENTIALITY</a:t>
                      </a:r>
                    </a:p>
                  </a:txBody>
                  <a:tcPr/>
                </a:tc>
                <a:tc>
                  <a:txBody>
                    <a:bodyPr/>
                    <a:lstStyle/>
                    <a:p>
                      <a:r>
                        <a:rPr lang="en-US" sz="1400" dirty="0"/>
                        <a:t>User friendly and flexible</a:t>
                      </a:r>
                    </a:p>
                  </a:txBody>
                  <a:tcPr/>
                </a:tc>
                <a:tc>
                  <a:txBody>
                    <a:bodyPr/>
                    <a:lstStyle/>
                    <a:p>
                      <a:r>
                        <a:rPr lang="en-US" sz="1400" b="0" dirty="0"/>
                        <a:t>Focus on more </a:t>
                      </a:r>
                      <a:r>
                        <a:rPr lang="en-US" sz="1400" b="0" dirty="0" err="1"/>
                        <a:t>theory,cheating</a:t>
                      </a:r>
                      <a:r>
                        <a:rPr lang="en-US" sz="1400" b="0" dirty="0"/>
                        <a:t> </a:t>
                      </a:r>
                      <a:r>
                        <a:rPr lang="en-US" sz="1400" b="0" baseline="0" dirty="0"/>
                        <a:t> is un avoidable</a:t>
                      </a:r>
                      <a:endParaRPr lang="en-US" sz="1400" b="0" dirty="0"/>
                    </a:p>
                  </a:txBody>
                  <a:tcPr/>
                </a:tc>
                <a:extLst>
                  <a:ext uri="{0D108BD9-81ED-4DB2-BD59-A6C34878D82A}">
                    <a16:rowId xmlns:a16="http://schemas.microsoft.com/office/drawing/2014/main" val="10004"/>
                  </a:ext>
                </a:extLst>
              </a:tr>
              <a:tr h="0">
                <a:tc>
                  <a:txBody>
                    <a:bodyPr/>
                    <a:lstStyle/>
                    <a:p>
                      <a:r>
                        <a:rPr lang="en-US" dirty="0"/>
                        <a:t>TESTING</a:t>
                      </a:r>
                    </a:p>
                  </a:txBody>
                  <a:tcPr/>
                </a:tc>
                <a:tc>
                  <a:txBody>
                    <a:bodyPr/>
                    <a:lstStyle/>
                    <a:p>
                      <a:r>
                        <a:rPr lang="en-US" sz="1400" dirty="0"/>
                        <a:t>Tested</a:t>
                      </a:r>
                      <a:r>
                        <a:rPr lang="en-US" sz="1400" baseline="0" dirty="0"/>
                        <a:t> before none </a:t>
                      </a:r>
                      <a:r>
                        <a:rPr lang="en-US" sz="1400" baseline="0" dirty="0" err="1"/>
                        <a:t>funtional</a:t>
                      </a:r>
                      <a:r>
                        <a:rPr lang="en-US" sz="1400" baseline="0" dirty="0"/>
                        <a:t> testing.</a:t>
                      </a:r>
                      <a:endParaRPr lang="en-US" sz="1400" dirty="0"/>
                    </a:p>
                  </a:txBody>
                  <a:tcPr/>
                </a:tc>
                <a:tc>
                  <a:txBody>
                    <a:bodyPr/>
                    <a:lstStyle/>
                    <a:p>
                      <a:r>
                        <a:rPr lang="en-US" sz="1400" dirty="0"/>
                        <a:t>Tested</a:t>
                      </a:r>
                      <a:r>
                        <a:rPr lang="en-US" sz="1400" baseline="0" dirty="0"/>
                        <a:t> after </a:t>
                      </a:r>
                      <a:r>
                        <a:rPr lang="en-US" sz="1400" baseline="0" dirty="0" err="1"/>
                        <a:t>funtional</a:t>
                      </a:r>
                      <a:r>
                        <a:rPr lang="en-US" sz="1400" baseline="0" dirty="0"/>
                        <a:t> testing.</a:t>
                      </a: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fontScale="90000"/>
          </a:bodyPr>
          <a:lstStyle/>
          <a:p>
            <a:r>
              <a:rPr lang="en-US" dirty="0" err="1">
                <a:solidFill>
                  <a:schemeClr val="accent2">
                    <a:lumMod val="60000"/>
                    <a:lumOff val="40000"/>
                  </a:schemeClr>
                </a:solidFill>
              </a:rPr>
              <a:t>Funtional</a:t>
            </a:r>
            <a:r>
              <a:rPr lang="en-US" dirty="0">
                <a:solidFill>
                  <a:schemeClr val="accent2">
                    <a:lumMod val="60000"/>
                    <a:lumOff val="40000"/>
                  </a:schemeClr>
                </a:solidFill>
              </a:rPr>
              <a:t> and Non-</a:t>
            </a:r>
            <a:r>
              <a:rPr lang="en-US" dirty="0" err="1">
                <a:solidFill>
                  <a:schemeClr val="accent2">
                    <a:lumMod val="60000"/>
                    <a:lumOff val="40000"/>
                  </a:schemeClr>
                </a:solidFill>
              </a:rPr>
              <a:t>funtional</a:t>
            </a:r>
            <a:br>
              <a:rPr lang="en-US" dirty="0">
                <a:solidFill>
                  <a:schemeClr val="accent2">
                    <a:lumMod val="60000"/>
                    <a:lumOff val="40000"/>
                  </a:schemeClr>
                </a:solidFill>
              </a:rPr>
            </a:br>
            <a:r>
              <a:rPr lang="en-US" dirty="0">
                <a:solidFill>
                  <a:schemeClr val="accent2">
                    <a:lumMod val="60000"/>
                    <a:lumOff val="40000"/>
                  </a:schemeClr>
                </a:solidFill>
              </a:rPr>
              <a:t>requirements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362</TotalTime>
  <Words>505</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Arial Black</vt:lpstr>
      <vt:lpstr>Arial Narrow</vt:lpstr>
      <vt:lpstr>Bauhaus 93</vt:lpstr>
      <vt:lpstr>Bookman Old Style</vt:lpstr>
      <vt:lpstr>Lucida Sans Unicode</vt:lpstr>
      <vt:lpstr>Verdana</vt:lpstr>
      <vt:lpstr>Wingdings</vt:lpstr>
      <vt:lpstr>Wingdings 2</vt:lpstr>
      <vt:lpstr>Wingdings 3</vt:lpstr>
      <vt:lpstr>Concourse</vt:lpstr>
      <vt:lpstr>E-LEARNING</vt:lpstr>
      <vt:lpstr>WEBSITE TO LEARN ABOUT PROGRAMMING LANGUAGES</vt:lpstr>
      <vt:lpstr>            ABSTRACT </vt:lpstr>
      <vt:lpstr>Introduction to fullstack </vt:lpstr>
      <vt:lpstr>Programming laguages</vt:lpstr>
      <vt:lpstr>      Programing languages</vt:lpstr>
      <vt:lpstr>E-LEARNING HELPS</vt:lpstr>
      <vt:lpstr>Website created based on:</vt:lpstr>
      <vt:lpstr>Funtional and Non-funtional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kamatchiraja</dc:creator>
  <cp:lastModifiedBy>Dixitha R</cp:lastModifiedBy>
  <cp:revision>16</cp:revision>
  <dcterms:created xsi:type="dcterms:W3CDTF">2022-09-08T12:14:00Z</dcterms:created>
  <dcterms:modified xsi:type="dcterms:W3CDTF">2022-09-09T03:08:05Z</dcterms:modified>
</cp:coreProperties>
</file>