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8" r:id="rId7"/>
    <p:sldMasterId id="2147483659" r:id="rId8"/>
    <p:sldMasterId id="2147483660" r:id="rId9"/>
    <p:sldMasterId id="2147483661" r:id="rId10"/>
    <p:sldMasterId id="2147483662" r:id="rId11"/>
    <p:sldMasterId id="2147483663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4B3160A-EE65-4D4F-BEDD-ED208D57F385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68E41F-E8E6-4694-BF28-5E2EC5FA255B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139F29-F17F-4A8A-A557-5C41CF275AC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A38777E-173D-4F15-BD7B-65C0E3DCABBF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5DC1962-B021-48B3-8687-6F2AF1A22E42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2F0C25B-54DA-4D76-A03E-427150220729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E029D-764A-4214-B151-2F19016A8E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D991E-D9DC-4904-87D7-B64346F154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D22EF3-82C3-480F-948C-464250F7D5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AE7E0E-B7D9-4966-9B19-49C49E2FBA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F92231-4FA7-4C60-95D0-BB109F79C2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9079E0-B533-4EE4-A505-AB5C345CE12B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TradeGothic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DA9B48-D39C-44EF-8C97-F41A5F012E4B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TradeGothic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72B01F-E6AA-4CB5-926E-CB2AC9F68653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1DC0FEA-E6B2-4853-AB81-6F39CC601764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840" cy="58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anchorCtr="1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6200" cy="58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C3A699-383F-4401-BC90-A24BDE460D66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E8E1B24-7226-4F5D-82EC-37BEE99AC702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6024557-D4A3-4BC7-8EC1-D5EBE672EA9E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A9D5703-16A7-4D9F-BAC7-EDC2AD391E39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TradeGothic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3DB9678-859C-42D5-A0DC-24CA7B2D3387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TradeGothic"/>
                <a:ea typeface="ＭＳ Ｐゴシック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939506-B55F-4D18-8B84-6827C6B60177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3BDB46-12A2-4196-B0F9-B31A37EB267E}" type="slidenum">
              <a:rPr b="0" lang="en-US" sz="1200" strike="noStrike" u="non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640" cy="6857640"/>
          </a:xfrm>
          <a:prstGeom prst="rect">
            <a:avLst/>
          </a:prstGeom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5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8240" cy="5154480"/>
          </a:xfrm>
          <a:custGeom>
            <a:avLst/>
            <a:gdLst>
              <a:gd name="textAreaLeft" fmla="*/ 0 w 4638240"/>
              <a:gd name="textAreaRight" fmla="*/ 4638600 w 4638240"/>
              <a:gd name="textAreaTop" fmla="*/ 0 h 5154480"/>
              <a:gd name="textAreaBottom" fmla="*/ 5154840 h 5154480"/>
            </a:gdLst>
            <a:ah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  <a:alpha val="15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pic>
        <p:nvPicPr>
          <p:cNvPr id="76" name="Picture 4" descr=""/>
          <p:cNvPicPr/>
          <p:nvPr/>
        </p:nvPicPr>
        <p:blipFill>
          <a:blip r:embed="rId1"/>
          <a:srcRect l="0" t="0" r="59916" b="0"/>
          <a:stretch/>
        </p:blipFill>
        <p:spPr>
          <a:xfrm>
            <a:off x="6854760" y="1715760"/>
            <a:ext cx="3203280" cy="34257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245600" y="648720"/>
            <a:ext cx="853416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TITLE PAGE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331200" y="-526680"/>
            <a:ext cx="10362960" cy="207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chemeClr val="dk2"/>
                </a:solidFill>
                <a:uFillTx/>
                <a:latin typeface="Garamond"/>
                <a:ea typeface="ＭＳ Ｐゴシック"/>
              </a:rPr>
              <a:t>SMART INDIA HACKATHON 2024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TextBox 9"/>
          <p:cNvSpPr/>
          <p:nvPr/>
        </p:nvSpPr>
        <p:spPr>
          <a:xfrm>
            <a:off x="199080" y="1656360"/>
            <a:ext cx="10495080" cy="47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ID –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SIH1702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Title-</a:t>
            </a:r>
            <a:r>
              <a:rPr b="1" lang="en-IN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 </a:t>
            </a:r>
            <a:r>
              <a:rPr b="0" lang="en-IN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Bail</a:t>
            </a:r>
            <a:r>
              <a:rPr b="1" lang="en-IN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 </a:t>
            </a:r>
            <a:r>
              <a:rPr b="0" lang="en-IN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Reckoner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Theme-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Smart Automation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PS Category-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Software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 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Team ID-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303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Team Name</a:t>
            </a:r>
            <a:r>
              <a:rPr b="1" lang="en-IN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- </a:t>
            </a:r>
            <a:r>
              <a:rPr b="0" lang="en-IN" sz="24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NeoCodenex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Google Shape;93;p2" descr=""/>
          <p:cNvPicPr/>
          <p:nvPr/>
        </p:nvPicPr>
        <p:blipFill>
          <a:blip r:embed="rId2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IDEA TITLE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502560" y="2252880"/>
            <a:ext cx="5831640" cy="1308960"/>
          </a:xfrm>
          <a:prstGeom prst="rect">
            <a:avLst/>
          </a:prstGeom>
          <a:noFill/>
          <a:ln w="9360">
            <a:solidFill>
              <a:schemeClr val="accent5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A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bail reckoner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is a valuable tool for the justice system, helping to ensure fairness and transparency in bail decisions. It utilizes data and algorithms to calculate a recommended bail amount, promoting objective and consistent decision- making.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Oval 9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05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NeoCodenex</a:t>
            </a:r>
            <a:endParaRPr b="0" lang="en-IN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85" name="TextBox 5"/>
          <p:cNvSpPr/>
          <p:nvPr/>
        </p:nvSpPr>
        <p:spPr>
          <a:xfrm>
            <a:off x="6842520" y="2491560"/>
            <a:ext cx="4730760" cy="2559240"/>
          </a:xfrm>
          <a:prstGeom prst="rect">
            <a:avLst/>
          </a:prstGeom>
          <a:noFill/>
          <a:ln w="0">
            <a:solidFill>
              <a:schemeClr val="accent5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Calibri"/>
                <a:ea typeface="ＭＳ Ｐゴシック"/>
              </a:rPr>
              <a:t>KEY COMPONENTS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Data Collection: </a:t>
            </a: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Compiling historical data on bail decisions is essential to establish a baseline for comparison.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Algorithmic Model: </a:t>
            </a: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An advanced algorithmic model analyzes the collected data and risk assessments to calculate a recommended bail amount, taking into account individual circumstances.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Box 7"/>
          <p:cNvSpPr/>
          <p:nvPr/>
        </p:nvSpPr>
        <p:spPr>
          <a:xfrm>
            <a:off x="502560" y="4371120"/>
            <a:ext cx="5831640" cy="913320"/>
          </a:xfrm>
          <a:prstGeom prst="rect">
            <a:avLst/>
          </a:prstGeom>
          <a:noFill/>
          <a:ln w="0">
            <a:solidFill>
              <a:schemeClr val="accent5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accent5">
                    <a:lumMod val="50000"/>
                  </a:schemeClr>
                </a:solidFill>
                <a:uFillTx/>
                <a:latin typeface="Calibri"/>
                <a:ea typeface="ＭＳ Ｐゴシック"/>
              </a:rPr>
              <a:t>Objective: </a:t>
            </a: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The primary objective is to streamline and enhance the bail decision- making process in indian courts through the use of artificial intelligences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TECHNICAL APPROACH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8" name="TextBox 8"/>
          <p:cNvSpPr/>
          <p:nvPr/>
        </p:nvSpPr>
        <p:spPr>
          <a:xfrm>
            <a:off x="609480" y="2131920"/>
            <a:ext cx="5380200" cy="1736280"/>
          </a:xfrm>
          <a:prstGeom prst="rect">
            <a:avLst/>
          </a:prstGeom>
          <a:noFill/>
          <a:ln w="9360">
            <a:solidFill>
              <a:schemeClr val="accent5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Frontend: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React.js, Tailwind CSS, Javascript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Backend: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Node.js , Django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Database: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Firebase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Authentication: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JWT, OAuth2.0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Control: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GitHub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90" name="Oval 10"/>
          <p:cNvSpPr/>
          <p:nvPr/>
        </p:nvSpPr>
        <p:spPr>
          <a:xfrm>
            <a:off x="31644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05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NeoCodenex</a:t>
            </a:r>
            <a:endParaRPr b="0" lang="en-IN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Picture 5" descr="WhatsApp Image 2024-09-14 at 18.30.29_cfa5cd7b.jpg"/>
          <p:cNvPicPr/>
          <p:nvPr/>
        </p:nvPicPr>
        <p:blipFill>
          <a:blip r:embed="rId2"/>
          <a:srcRect l="0" t="19909" r="0" b="3989"/>
          <a:stretch/>
        </p:blipFill>
        <p:spPr>
          <a:xfrm>
            <a:off x="6298920" y="2504520"/>
            <a:ext cx="5751000" cy="3538080"/>
          </a:xfrm>
          <a:prstGeom prst="rect">
            <a:avLst/>
          </a:prstGeom>
          <a:ln w="0">
            <a:noFill/>
          </a:ln>
        </p:spPr>
      </p:pic>
      <p:sp>
        <p:nvSpPr>
          <p:cNvPr id="92" name="TextBox 6"/>
          <p:cNvSpPr/>
          <p:nvPr/>
        </p:nvSpPr>
        <p:spPr>
          <a:xfrm>
            <a:off x="6851520" y="2131920"/>
            <a:ext cx="4518720" cy="364680"/>
          </a:xfrm>
          <a:prstGeom prst="rect">
            <a:avLst/>
          </a:prstGeom>
          <a:noFill/>
          <a:ln w="0">
            <a:solidFill>
              <a:schemeClr val="accent5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accent5">
                    <a:lumMod val="50000"/>
                  </a:schemeClr>
                </a:solidFill>
                <a:uFillTx/>
                <a:latin typeface="Calibri"/>
                <a:ea typeface="ＭＳ Ｐゴシック"/>
              </a:rPr>
              <a:t>Bail Reckoner Workflow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FEASIBILITY AND VIABILITY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TextBox 8"/>
          <p:cNvSpPr/>
          <p:nvPr/>
        </p:nvSpPr>
        <p:spPr>
          <a:xfrm>
            <a:off x="609480" y="1603440"/>
            <a:ext cx="5711400" cy="3015000"/>
          </a:xfrm>
          <a:prstGeom prst="rect">
            <a:avLst/>
          </a:prstGeom>
          <a:noFill/>
          <a:ln w="9360">
            <a:solidFill>
              <a:schemeClr val="accent5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Data Availability:</a:t>
            </a:r>
            <a:r>
              <a:rPr b="0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 There is sufficient data available from legal databases like NCRB, Indian Kanoon, and court records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Integration with E-Courts: </a:t>
            </a:r>
            <a:r>
              <a:rPr b="0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The existing E-Courts Mission Mode Project provides a digital platform for managing court cases.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 </a:t>
            </a: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Acceptance by Legal Community: </a:t>
            </a:r>
            <a:r>
              <a:rPr b="0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Judges and lawyers might be resistant to relying on a digital system for bail decisions.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Integration with Future Reforms:</a:t>
            </a:r>
            <a:r>
              <a:rPr b="0" lang="en-GB" sz="16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 As judicial reforms continue, the bail reckoner can be adapted to align with any new laws or guidelines.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5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96" name="Oval 11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05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NeoCodenex</a:t>
            </a:r>
            <a:endParaRPr b="0" lang="en-IN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TextBox 5"/>
          <p:cNvSpPr/>
          <p:nvPr/>
        </p:nvSpPr>
        <p:spPr>
          <a:xfrm>
            <a:off x="6957360" y="1603440"/>
            <a:ext cx="4757040" cy="2284920"/>
          </a:xfrm>
          <a:prstGeom prst="rect">
            <a:avLst/>
          </a:prstGeom>
          <a:noFill/>
          <a:ln w="0">
            <a:solidFill>
              <a:schemeClr val="accent5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accent5">
                    <a:lumMod val="50000"/>
                  </a:schemeClr>
                </a:solidFill>
                <a:uFillTx/>
                <a:latin typeface="Calibri"/>
                <a:ea typeface="ＭＳ Ｐゴシック"/>
              </a:rPr>
              <a:t>Potential challenges and risk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Judicial Hesitation: </a:t>
            </a: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Judges may be resistant to relying on an AI-based system for decision-making.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Incomplete or Inaccurate Data</a:t>
            </a: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: The success of the system relies on access to accurate and comprehensive legal data, which may not always be available.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8"/>
          <p:cNvSpPr/>
          <p:nvPr/>
        </p:nvSpPr>
        <p:spPr>
          <a:xfrm>
            <a:off x="6984000" y="4201920"/>
            <a:ext cx="4598280" cy="1736280"/>
          </a:xfrm>
          <a:prstGeom prst="rect">
            <a:avLst/>
          </a:prstGeom>
          <a:noFill/>
          <a:ln w="0">
            <a:solidFill>
              <a:schemeClr val="accent5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accent5">
                    <a:lumMod val="50000"/>
                  </a:schemeClr>
                </a:solidFill>
                <a:uFillTx/>
                <a:latin typeface="Calibri"/>
                <a:ea typeface="ＭＳ Ｐゴシック"/>
              </a:rPr>
              <a:t>Strategies to overcome these challenges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Engage Stakeholders Early Conduct workshops and training sessions with judges, lawyers, and court clerks.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Use machine learning techniques to fill gaps in missing data.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IMPACT AND BENEFITS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0" name="TextBox 8"/>
          <p:cNvSpPr/>
          <p:nvPr/>
        </p:nvSpPr>
        <p:spPr>
          <a:xfrm>
            <a:off x="5361840" y="1696320"/>
            <a:ext cx="6008400" cy="3382200"/>
          </a:xfrm>
          <a:prstGeom prst="rect">
            <a:avLst/>
          </a:prstGeom>
          <a:noFill/>
          <a:ln w="9360">
            <a:solidFill>
              <a:schemeClr val="accent5">
                <a:lumMod val="5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tabLst>
                <a:tab algn="l" pos="0"/>
              </a:tabLst>
            </a:pPr>
            <a:r>
              <a:rPr b="1" lang="en-GB" sz="1800" strike="noStrike" u="none">
                <a:solidFill>
                  <a:schemeClr val="accent5">
                    <a:lumMod val="50000"/>
                  </a:schemeClr>
                </a:solidFill>
                <a:uFillTx/>
                <a:latin typeface="Arial"/>
                <a:ea typeface="ＭＳ Ｐゴシック"/>
              </a:rPr>
              <a:t>BENEFITS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Efficiency: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Accelerates bail decisions, reducing court backlogs.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Fairness: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Ensures more consistent and unbiased bail outcomes.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Transparency: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Increases public trust in the judicial process.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Human Rights: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Protects individual rights by reducing unnecessary pre-trial detention.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Economic Impact: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Lowers costs for courts, law enforcement, and defendants, and prevents job loss for detainees.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02" name="Oval 11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05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NeoCodenex</a:t>
            </a:r>
            <a:endParaRPr b="0" lang="en-IN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Rectangle 6"/>
          <p:cNvSpPr/>
          <p:nvPr/>
        </p:nvSpPr>
        <p:spPr>
          <a:xfrm>
            <a:off x="329760" y="1696320"/>
            <a:ext cx="4730760" cy="2010600"/>
          </a:xfrm>
          <a:prstGeom prst="rect">
            <a:avLst/>
          </a:prstGeom>
          <a:noFill/>
          <a:ln w="0">
            <a:solidFill>
              <a:schemeClr val="accent5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GB" sz="1800" strike="noStrike" u="none">
                <a:solidFill>
                  <a:schemeClr val="accent5">
                    <a:lumMod val="50000"/>
                  </a:schemeClr>
                </a:solidFill>
                <a:uFillTx/>
                <a:latin typeface="Calibri"/>
                <a:ea typeface="ＭＳ Ｐゴシック"/>
              </a:rPr>
              <a:t>IMPACT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Reduction in Pre-Trial Detention.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 </a:t>
            </a: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Protecting personal liberty.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Strengthened Public Trust in the Judicial System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 </a:t>
            </a:r>
            <a:r>
              <a:rPr b="0" lang="en-GB" sz="180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Reduced Perception of Bias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Picture 8" descr="OIP (2).jpg"/>
          <p:cNvPicPr/>
          <p:nvPr/>
        </p:nvPicPr>
        <p:blipFill>
          <a:blip r:embed="rId2"/>
          <a:stretch/>
        </p:blipFill>
        <p:spPr>
          <a:xfrm>
            <a:off x="568440" y="3711600"/>
            <a:ext cx="4188960" cy="284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RESEARCH  AND REFERENCES</a:t>
            </a:r>
            <a:endParaRPr b="0" lang="en-US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860040" y="1956240"/>
            <a:ext cx="6070680" cy="222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en-IN" sz="20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C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ode of Criminal Procedure (CrPC):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 This is the law that governs the process of criminal trials in India, including the procedure for granting bail.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en-IN" sz="20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AI in Criminal Justice:</a:t>
            </a: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  <a:ea typeface="ＭＳ Ｐゴシック"/>
              </a:rPr>
              <a:t> Research papers on AI models in predictive justice and legal decision-making.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7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08" name="Oval 8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IN" sz="1050" strike="noStrike" u="none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NeoCodenex</a:t>
            </a:r>
            <a:endParaRPr b="0" lang="en-IN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9" name="Picture 1" descr=""/>
          <p:cNvPicPr/>
          <p:nvPr/>
        </p:nvPicPr>
        <p:blipFill>
          <a:blip r:embed="rId2"/>
          <a:stretch/>
        </p:blipFill>
        <p:spPr>
          <a:xfrm>
            <a:off x="7864200" y="1616040"/>
            <a:ext cx="3879360" cy="387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7637</TotalTime>
  <Application>LibreOffice/24.8.1.2$Linux_X86_64 LibreOffice_project/480$Build-2</Application>
  <AppVersion>15.0000</AppVersion>
  <Company>Crowdfunder,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  <dc:description/>
  <dc:language>en-IN</dc:language>
  <cp:lastModifiedBy/>
  <dcterms:modified xsi:type="dcterms:W3CDTF">2024-09-18T11:42:35Z</dcterms:modified>
  <cp:revision>166</cp:revision>
  <dc:subject/>
  <dc:title>Investor Pitch Deck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</vt:r8>
  </property>
  <property fmtid="{D5CDD505-2E9C-101B-9397-08002B2CF9AE}" pid="3" name="PresentationFormat">
    <vt:lpwstr>Custom</vt:lpwstr>
  </property>
  <property fmtid="{D5CDD505-2E9C-101B-9397-08002B2CF9AE}" pid="4" name="Slides">
    <vt:r8>6</vt:r8>
  </property>
</Properties>
</file>