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9" r:id="rId2"/>
    <p:sldId id="280" r:id="rId3"/>
    <p:sldId id="278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A9B0-0A4C-4E7B-8957-D91CA5AFCA3E}" type="datetimeFigureOut">
              <a:rPr lang="en-US" smtClean="0"/>
              <a:t>12/19/2015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6CAA5-7774-4C34-8599-7A9C0EEBC4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578391" y="2600325"/>
            <a:ext cx="6400799" cy="228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By- 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b="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Madhurs</a:t>
            </a:r>
            <a:r>
              <a:rPr lang="en-US" sz="2000" b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Pise, 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Omkar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Dixit,Abdulmalik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Alluhidan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Vishnu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Sarvagna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Gollamudi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David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Balash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Aditya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Dharne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Ishan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Sharma,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Fnu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Afreen</a:t>
            </a:r>
            <a:r>
              <a:rPr lang="en-US" sz="2000" b="0" dirty="0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 err="1">
                <a:solidFill>
                  <a:schemeClr val="dk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Shahanaaz</a:t>
            </a:r>
            <a:endParaRPr lang="en-US" sz="2000" b="0" dirty="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578391" y="1066800"/>
            <a:ext cx="6400799" cy="15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/>
              <a:t>Database Project: 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b="1" dirty="0"/>
              <a:t>Catering Company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E-R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66531"/>
            <a:ext cx="7639050" cy="432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Relationship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94706"/>
            <a:ext cx="7562850" cy="430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keys, foreign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CONTRCTOR_ID is primary key for contractor.</a:t>
            </a:r>
            <a:endParaRPr lang="en-IN" dirty="0" smtClean="0"/>
          </a:p>
          <a:p>
            <a:r>
              <a:rPr lang="en-US" dirty="0" smtClean="0"/>
              <a:t>FLORISTNAME is foreign key for contractor. </a:t>
            </a:r>
            <a:endParaRPr lang="en-IN" dirty="0" smtClean="0"/>
          </a:p>
          <a:p>
            <a:r>
              <a:rPr lang="en-US" dirty="0" smtClean="0"/>
              <a:t>PHOTOGRAPHERNAME is foreign key for contractor. </a:t>
            </a:r>
            <a:endParaRPr lang="en-IN" dirty="0" smtClean="0"/>
          </a:p>
          <a:p>
            <a:r>
              <a:rPr lang="en-US" dirty="0" smtClean="0"/>
              <a:t>MUSICIANNAME is foreign key for contractor.</a:t>
            </a:r>
            <a:endParaRPr lang="en-IN" dirty="0" smtClean="0"/>
          </a:p>
          <a:p>
            <a:r>
              <a:rPr lang="en-US" dirty="0" smtClean="0"/>
              <a:t>ENTERTRAINERNAME is foreign key for contractor.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check number of guests. </a:t>
            </a:r>
          </a:p>
          <a:p>
            <a:pPr lvl="1"/>
            <a:r>
              <a:rPr lang="en-US" dirty="0" smtClean="0"/>
              <a:t>They should be 150 to 200. </a:t>
            </a:r>
          </a:p>
          <a:p>
            <a:pPr lvl="1"/>
            <a:r>
              <a:rPr lang="en-US" dirty="0" smtClean="0"/>
              <a:t>Also this constraint should only be imposed when company hall is used</a:t>
            </a:r>
          </a:p>
          <a:p>
            <a:endParaRPr lang="en-US" dirty="0" smtClean="0"/>
          </a:p>
          <a:p>
            <a:r>
              <a:rPr lang="en-US" dirty="0" smtClean="0"/>
              <a:t>To check event date. It should be maximum 2 years later than today’s date/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sequences in order to keep track of values which are not containing any useful business information.</a:t>
            </a:r>
          </a:p>
          <a:p>
            <a:endParaRPr lang="en-US" dirty="0" smtClean="0"/>
          </a:p>
          <a:p>
            <a:r>
              <a:rPr lang="en-US" dirty="0" smtClean="0"/>
              <a:t>SEQUENCE ORDERID_SEQ	</a:t>
            </a:r>
            <a:endParaRPr lang="en-IN" dirty="0" smtClean="0"/>
          </a:p>
          <a:p>
            <a:r>
              <a:rPr lang="en-US" dirty="0" smtClean="0"/>
              <a:t>SEQUENCE CONTRACTORID_SEQ</a:t>
            </a:r>
            <a:endParaRPr lang="en-IN" dirty="0" smtClean="0"/>
          </a:p>
          <a:p>
            <a:r>
              <a:rPr lang="en-US" dirty="0" smtClean="0"/>
              <a:t>SEQUNCE MENUNUMBERCHSEN_SEQ 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of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Inserted data to each tables</a:t>
            </a:r>
          </a:p>
          <a:p>
            <a:endParaRPr lang="en-US" dirty="0" smtClean="0"/>
          </a:p>
          <a:p>
            <a:r>
              <a:rPr lang="en-US" dirty="0" smtClean="0"/>
              <a:t>To avoid referential integrity constraints, I disabled the foreign key constraint and then inserted data and again I enabled foreign key constraint. </a:t>
            </a:r>
          </a:p>
          <a:p>
            <a:endParaRPr lang="en-US" dirty="0" smtClean="0"/>
          </a:p>
          <a:p>
            <a:r>
              <a:rPr lang="en-US" dirty="0" smtClean="0"/>
              <a:t>Populated sequence using NEXTVAL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insert statements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i="1" dirty="0" smtClean="0"/>
              <a:t>Location </a:t>
            </a:r>
            <a:endParaRPr lang="en-IN" sz="4400" dirty="0" smtClean="0"/>
          </a:p>
          <a:p>
            <a:r>
              <a:rPr lang="en-US" dirty="0" smtClean="0"/>
              <a:t>Insert into LOCATION (LOCATIONNAME,LOCATIONSTREET,ZIPS_ZIPS) values ('Columbia </a:t>
            </a:r>
            <a:r>
              <a:rPr lang="en-US" dirty="0" err="1" smtClean="0"/>
              <a:t>Plaza','Virginai</a:t>
            </a:r>
            <a:r>
              <a:rPr lang="en-US" dirty="0" smtClean="0"/>
              <a:t> Avenue NW','20037');</a:t>
            </a:r>
            <a:endParaRPr lang="en-IN" sz="4400" dirty="0" smtClean="0"/>
          </a:p>
          <a:p>
            <a:r>
              <a:rPr lang="en-US" b="1" i="1" dirty="0" smtClean="0"/>
              <a:t>Zips</a:t>
            </a:r>
            <a:endParaRPr lang="en-IN" sz="4400" dirty="0" smtClean="0"/>
          </a:p>
          <a:p>
            <a:r>
              <a:rPr lang="en-US" dirty="0" smtClean="0"/>
              <a:t>Insert into ZIPS (ZIPS,CITY,STATE) values ('20022','Washington','District of Columbia');</a:t>
            </a:r>
            <a:r>
              <a:rPr lang="en-US" sz="4400" b="1" i="1" dirty="0" smtClean="0"/>
              <a:t> Client</a:t>
            </a:r>
            <a:endParaRPr lang="en-IN" sz="4400" dirty="0" smtClean="0"/>
          </a:p>
          <a:p>
            <a:r>
              <a:rPr lang="en-US" sz="4400" dirty="0" smtClean="0"/>
              <a:t>Insert into CLIENT (CLIENTLNAME,CFNAME,CPHONE,CSTREET,ZIPS_ZIPS) values ('Omkar','dominos','20245621000',null,'20037');</a:t>
            </a:r>
            <a:endParaRPr lang="en-IN" sz="4400" dirty="0" smtClean="0"/>
          </a:p>
          <a:p>
            <a:r>
              <a:rPr lang="en-US" sz="4400" b="1" i="1" dirty="0" smtClean="0"/>
              <a:t>Menu</a:t>
            </a:r>
            <a:endParaRPr lang="en-IN" sz="4400" dirty="0" smtClean="0"/>
          </a:p>
          <a:p>
            <a:r>
              <a:rPr lang="en-US" sz="4400" dirty="0" smtClean="0"/>
              <a:t>insert into menu values(</a:t>
            </a:r>
            <a:r>
              <a:rPr lang="en-US" sz="4400" dirty="0" err="1" smtClean="0"/>
              <a:t>MENU_MENUNUMBERCHOSEN_SEQ.nextval,'cheese</a:t>
            </a:r>
            <a:r>
              <a:rPr lang="en-US" sz="4400" dirty="0" smtClean="0"/>
              <a:t> </a:t>
            </a:r>
            <a:r>
              <a:rPr lang="en-US" sz="4400" dirty="0" err="1" smtClean="0"/>
              <a:t>bread','caesar</a:t>
            </a:r>
            <a:r>
              <a:rPr lang="en-US" sz="4400" dirty="0" smtClean="0"/>
              <a:t> </a:t>
            </a:r>
            <a:r>
              <a:rPr lang="en-US" sz="4400" dirty="0" err="1" smtClean="0"/>
              <a:t>salad','chipotle','Luscious</a:t>
            </a:r>
            <a:r>
              <a:rPr lang="en-US" sz="4400" dirty="0" smtClean="0"/>
              <a:t> lemon',20);</a:t>
            </a:r>
            <a:endParaRPr lang="en-IN" sz="4400" dirty="0" smtClean="0"/>
          </a:p>
          <a:p>
            <a:endParaRPr lang="en-IN" sz="4400" dirty="0" smtClean="0"/>
          </a:p>
          <a:p>
            <a:endParaRPr lang="en-IN" sz="4400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insert statements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 into contractor values(CONTRACTOR_CONTRACTOR_ID_SEQ.nextval,'Sachin','Ronaldo','Ronaldo','Vishwanathan',150);</a:t>
            </a:r>
            <a:endParaRPr lang="en-IN" dirty="0" smtClean="0"/>
          </a:p>
          <a:p>
            <a:r>
              <a:rPr lang="en-US" dirty="0" smtClean="0"/>
              <a:t>Florist</a:t>
            </a:r>
            <a:endParaRPr lang="en-IN" dirty="0" smtClean="0"/>
          </a:p>
          <a:p>
            <a:r>
              <a:rPr lang="en-US" dirty="0" smtClean="0"/>
              <a:t>insert into florist values('Sachin','2024501234');</a:t>
            </a:r>
            <a:endParaRPr lang="en-IN" dirty="0" smtClean="0"/>
          </a:p>
          <a:p>
            <a:r>
              <a:rPr lang="en-US" dirty="0" smtClean="0"/>
              <a:t>Music</a:t>
            </a:r>
            <a:endParaRPr lang="en-IN" dirty="0" smtClean="0"/>
          </a:p>
          <a:p>
            <a:r>
              <a:rPr lang="en-US" dirty="0" smtClean="0"/>
              <a:t>insert into music values('Sachin','2034501234','Rock');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1143000"/>
          </a:xfrm>
        </p:spPr>
        <p:txBody>
          <a:bodyPr/>
          <a:lstStyle/>
          <a:p>
            <a:r>
              <a:rPr lang="en-US" dirty="0" smtClean="0"/>
              <a:t>Sample insert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smtClean="0"/>
              <a:t>Photographer</a:t>
            </a:r>
            <a:endParaRPr lang="en-IN" dirty="0" smtClean="0"/>
          </a:p>
          <a:p>
            <a:r>
              <a:rPr lang="en-US" dirty="0" smtClean="0"/>
              <a:t>insert into photographer values('Gary','2034501234');</a:t>
            </a:r>
            <a:endParaRPr lang="en-IN" dirty="0" smtClean="0"/>
          </a:p>
          <a:p>
            <a:r>
              <a:rPr lang="en-US" b="1" i="1" dirty="0" smtClean="0"/>
              <a:t>Entertainer</a:t>
            </a:r>
            <a:endParaRPr lang="en-IN" dirty="0" smtClean="0"/>
          </a:p>
          <a:p>
            <a:r>
              <a:rPr lang="en-US" dirty="0" smtClean="0"/>
              <a:t>insert into ENTERTAINER values('Ronaldo','2434501234','Dance');</a:t>
            </a:r>
            <a:endParaRPr lang="en-IN" dirty="0" smtClean="0"/>
          </a:p>
          <a:p>
            <a:r>
              <a:rPr lang="en-US" b="1" i="1" dirty="0" smtClean="0"/>
              <a:t>Event</a:t>
            </a:r>
            <a:r>
              <a:rPr lang="en-US" dirty="0" smtClean="0"/>
              <a:t> </a:t>
            </a:r>
            <a:endParaRPr lang="en-IN" dirty="0" smtClean="0"/>
          </a:p>
          <a:p>
            <a:r>
              <a:rPr lang="en-US" dirty="0" smtClean="0"/>
              <a:t>Insert into EVENT (CLIENT_CLIENTLNAME,CLIENT_CFNAME,EVENTDATE,EVENTSTARTTIME,EVENTDURATION,EVENTTYPE,NUMBERGUESTS,LOCATION_LOCATIONNAME,LINENCOLORREQUESTED,NUMBERWAITERS,NUMBERBARTENDERS,TOTALPRICE,MENU_MENUNUMBERCHOSEN,HALL_TYPE,SERVICES_REQUIRED,COST_HALL,CONTRACTOR_CONTRACTOR_ID,COST_CONTRACTOR,ORDER_ID,ORDER_STATUS) values ('</a:t>
            </a:r>
            <a:r>
              <a:rPr lang="en-US" dirty="0" err="1" smtClean="0"/>
              <a:t>Omkar','dominos',to_date</a:t>
            </a:r>
            <a:r>
              <a:rPr lang="en-US" dirty="0" smtClean="0"/>
              <a:t>('25-12-15','DD-MM-RR'),</a:t>
            </a:r>
            <a:r>
              <a:rPr lang="en-US" dirty="0" err="1" smtClean="0"/>
              <a:t>to_date</a:t>
            </a:r>
            <a:r>
              <a:rPr lang="en-US" dirty="0" smtClean="0"/>
              <a:t>('25-12-15','DD-MM-RR'),2,'Entertainment',160,'Columbia Plaza','Red',10,10,2000,1,'0','0',100,10,0,1,'T');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To find out number of events between 20dec to 27 </a:t>
            </a:r>
            <a:r>
              <a:rPr lang="en-US" i="1" dirty="0" err="1" smtClean="0"/>
              <a:t>dec</a:t>
            </a:r>
            <a:r>
              <a:rPr lang="en-US" i="1" dirty="0" smtClean="0"/>
              <a:t>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select count(*) from EVENT where </a:t>
            </a:r>
            <a:r>
              <a:rPr lang="en-US" dirty="0" err="1" smtClean="0"/>
              <a:t>eventdate</a:t>
            </a:r>
            <a:r>
              <a:rPr lang="en-US" dirty="0" smtClean="0"/>
              <a:t> between '20122015' and '27122015';</a:t>
            </a:r>
            <a:endParaRPr lang="en-IN" dirty="0" smtClean="0"/>
          </a:p>
          <a:p>
            <a:r>
              <a:rPr lang="en-US" i="1" dirty="0" smtClean="0"/>
              <a:t>To find out how many contracts were given between 20dec to 28 </a:t>
            </a:r>
            <a:r>
              <a:rPr lang="en-US" i="1" dirty="0" err="1" smtClean="0"/>
              <a:t>dec</a:t>
            </a:r>
            <a:r>
              <a:rPr lang="en-US" i="1" dirty="0" smtClean="0"/>
              <a:t>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select count(*) from EVENT where </a:t>
            </a:r>
            <a:r>
              <a:rPr lang="en-US" dirty="0" err="1" smtClean="0"/>
              <a:t>eventdate</a:t>
            </a:r>
            <a:r>
              <a:rPr lang="en-US" dirty="0" smtClean="0"/>
              <a:t> between '20122015' and '28122015' and </a:t>
            </a:r>
            <a:r>
              <a:rPr lang="en-US" dirty="0" err="1" smtClean="0"/>
              <a:t>services_required</a:t>
            </a:r>
            <a:r>
              <a:rPr lang="en-US" dirty="0" smtClean="0"/>
              <a:t>=1;</a:t>
            </a:r>
          </a:p>
          <a:p>
            <a:r>
              <a:rPr lang="en-US" i="1" dirty="0" smtClean="0"/>
              <a:t>To find out total profit earned between 20dec to 28dec.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select sum(</a:t>
            </a:r>
            <a:r>
              <a:rPr lang="en-US" dirty="0" err="1" smtClean="0"/>
              <a:t>totalprice</a:t>
            </a:r>
            <a:r>
              <a:rPr lang="en-US" dirty="0" smtClean="0"/>
              <a:t>) from EVENT where </a:t>
            </a:r>
            <a:r>
              <a:rPr lang="en-US" dirty="0" err="1" smtClean="0"/>
              <a:t>eventdate</a:t>
            </a:r>
            <a:r>
              <a:rPr lang="en-US" dirty="0" smtClean="0"/>
              <a:t> between '20122015' and '28122015'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435608" y="274637"/>
            <a:ext cx="7498199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Objective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199" cy="48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database system for catering company.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Catering company has one hall and it has to manage orders.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Company has to keep track of orders and have different menus. 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Catering company also have contractors which can perform at ceremony.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Customer has a choice whether to have ceremony in company hall or their own hall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 queries using join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To find out client phone number for the event on 20151225.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c.cphone</a:t>
            </a:r>
            <a:r>
              <a:rPr lang="en-US" dirty="0" smtClean="0"/>
              <a:t> from event e join client c on (</a:t>
            </a:r>
            <a:r>
              <a:rPr lang="en-US" dirty="0" err="1" smtClean="0"/>
              <a:t>c.CLIENTLNAME</a:t>
            </a:r>
            <a:r>
              <a:rPr lang="en-US" dirty="0" smtClean="0"/>
              <a:t>=</a:t>
            </a:r>
            <a:r>
              <a:rPr lang="en-US" dirty="0" err="1" smtClean="0"/>
              <a:t>e.CLIENT_CLIENTLNAME</a:t>
            </a:r>
            <a:r>
              <a:rPr lang="en-US" dirty="0" smtClean="0"/>
              <a:t>) where </a:t>
            </a:r>
            <a:r>
              <a:rPr lang="en-US" dirty="0" err="1" smtClean="0"/>
              <a:t>e.EVENTDATE</a:t>
            </a:r>
            <a:r>
              <a:rPr lang="en-US" dirty="0" smtClean="0"/>
              <a:t>='25122015';</a:t>
            </a:r>
          </a:p>
          <a:p>
            <a:r>
              <a:rPr lang="en-US" i="1" dirty="0" smtClean="0"/>
              <a:t>To find entertainer name performing for order number 3.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c.entertainer_entertainername</a:t>
            </a:r>
            <a:r>
              <a:rPr lang="en-US" dirty="0" smtClean="0"/>
              <a:t> from event e join contractor c on (</a:t>
            </a:r>
            <a:r>
              <a:rPr lang="en-US" dirty="0" err="1" smtClean="0"/>
              <a:t>c.contractor_id</a:t>
            </a:r>
            <a:r>
              <a:rPr lang="en-US" dirty="0" smtClean="0"/>
              <a:t>=</a:t>
            </a:r>
            <a:r>
              <a:rPr lang="en-US" dirty="0" err="1" smtClean="0"/>
              <a:t>e.contractor_contractor_id</a:t>
            </a:r>
            <a:r>
              <a:rPr lang="en-US" dirty="0" smtClean="0"/>
              <a:t>) where </a:t>
            </a:r>
            <a:r>
              <a:rPr lang="en-US" dirty="0" err="1" smtClean="0"/>
              <a:t>e.order_id</a:t>
            </a:r>
            <a:r>
              <a:rPr lang="en-US" dirty="0" smtClean="0"/>
              <a:t>=3;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406640" cy="1219200"/>
          </a:xfrm>
        </p:spPr>
        <p:txBody>
          <a:bodyPr/>
          <a:lstStyle/>
          <a:p>
            <a:r>
              <a:rPr lang="en-US" dirty="0" smtClean="0"/>
              <a:t>Data flow diagram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19200" y="1676400"/>
            <a:ext cx="7362825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 	</a:t>
            </a:r>
            <a:endParaRPr lang="en-IN" dirty="0"/>
          </a:p>
        </p:txBody>
      </p:sp>
      <p:pic>
        <p:nvPicPr>
          <p:cNvPr id="4" name="Content Placeholder 3" descr="Macintosh HD:Users:david:Documents:Logical2.pd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28502"/>
            <a:ext cx="7499350" cy="443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Relational database design </a:t>
            </a:r>
            <a:endParaRPr lang="en-IN" dirty="0"/>
          </a:p>
        </p:txBody>
      </p:sp>
      <p:pic>
        <p:nvPicPr>
          <p:cNvPr id="4" name="Content Placeholder 3" descr="Macintosh HD:Users:david:Documents:Relational_1.pd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447800"/>
            <a:ext cx="72009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1" i="1" dirty="0" smtClean="0"/>
              <a:t>client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clientLName</a:t>
            </a:r>
            <a:r>
              <a:rPr lang="en-US" sz="1200" u="sng" dirty="0" smtClean="0"/>
              <a:t>, </a:t>
            </a:r>
            <a:r>
              <a:rPr lang="en-US" sz="1200" u="sng" dirty="0" err="1" smtClean="0"/>
              <a:t>cFName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cPhone</a:t>
            </a:r>
            <a:r>
              <a:rPr lang="en-US" sz="1200" dirty="0" smtClean="0"/>
              <a:t>, </a:t>
            </a:r>
            <a:r>
              <a:rPr lang="en-US" sz="1200" dirty="0" err="1" smtClean="0"/>
              <a:t>cStreet</a:t>
            </a:r>
            <a:r>
              <a:rPr lang="en-US" sz="1200" dirty="0" smtClean="0"/>
              <a:t>, </a:t>
            </a:r>
            <a:r>
              <a:rPr lang="en-US" sz="1200" dirty="0" err="1" smtClean="0"/>
              <a:t>cZip</a:t>
            </a:r>
            <a:endParaRPr lang="en-IN" sz="1200" dirty="0" smtClean="0"/>
          </a:p>
          <a:p>
            <a:r>
              <a:rPr lang="en-US" sz="1200" b="1" i="1" dirty="0" smtClean="0"/>
              <a:t>zips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smtClean="0"/>
              <a:t>zip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city, state</a:t>
            </a:r>
            <a:endParaRPr lang="en-IN" sz="1200" dirty="0" smtClean="0"/>
          </a:p>
          <a:p>
            <a:r>
              <a:rPr lang="en-US" sz="1200" b="1" i="1" dirty="0" smtClean="0"/>
              <a:t>location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locationName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locationStreet</a:t>
            </a:r>
            <a:r>
              <a:rPr lang="en-US" sz="1200" dirty="0" smtClean="0"/>
              <a:t>, </a:t>
            </a:r>
            <a:r>
              <a:rPr lang="en-US" sz="1200" dirty="0" err="1" smtClean="0"/>
              <a:t>locationZip</a:t>
            </a:r>
            <a:endParaRPr lang="en-IN" sz="1200" dirty="0" smtClean="0"/>
          </a:p>
          <a:p>
            <a:r>
              <a:rPr lang="en-US" sz="1200" b="1" i="1" dirty="0" smtClean="0"/>
              <a:t>event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clientLName</a:t>
            </a:r>
            <a:r>
              <a:rPr lang="en-US" sz="1200" u="sng" dirty="0" smtClean="0"/>
              <a:t>, </a:t>
            </a:r>
            <a:r>
              <a:rPr lang="en-US" sz="1200" u="sng" dirty="0" err="1" smtClean="0"/>
              <a:t>cFName</a:t>
            </a:r>
            <a:r>
              <a:rPr lang="en-US" sz="1200" u="sng" dirty="0" smtClean="0"/>
              <a:t>, </a:t>
            </a:r>
            <a:r>
              <a:rPr lang="en-US" sz="1200" u="sng" dirty="0" err="1" smtClean="0"/>
              <a:t>eventDate</a:t>
            </a:r>
            <a:r>
              <a:rPr lang="en-US" sz="1200" u="sng" dirty="0" smtClean="0"/>
              <a:t>, </a:t>
            </a:r>
            <a:r>
              <a:rPr lang="en-US" sz="1200" u="sng" dirty="0" err="1" smtClean="0"/>
              <a:t>eventStartTime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eventDuration</a:t>
            </a:r>
            <a:r>
              <a:rPr lang="en-US" sz="1200" dirty="0" smtClean="0"/>
              <a:t>, </a:t>
            </a:r>
            <a:r>
              <a:rPr lang="en-US" sz="1200" dirty="0" err="1" smtClean="0"/>
              <a:t>eventType</a:t>
            </a:r>
            <a:r>
              <a:rPr lang="en-US" sz="1200" dirty="0" smtClean="0"/>
              <a:t>, </a:t>
            </a:r>
            <a:r>
              <a:rPr lang="en-US" sz="1200" dirty="0" err="1" smtClean="0"/>
              <a:t>numberGuests</a:t>
            </a:r>
            <a:r>
              <a:rPr lang="en-US" sz="1200" dirty="0" smtClean="0"/>
              <a:t>, </a:t>
            </a:r>
            <a:r>
              <a:rPr lang="en-US" sz="1200" dirty="0" err="1" smtClean="0"/>
              <a:t>locationName</a:t>
            </a:r>
            <a:r>
              <a:rPr lang="en-US" sz="1200" dirty="0" smtClean="0"/>
              <a:t>, </a:t>
            </a:r>
            <a:r>
              <a:rPr lang="en-US" sz="1200" dirty="0" err="1" smtClean="0"/>
              <a:t>linenColorRequested</a:t>
            </a:r>
            <a:r>
              <a:rPr lang="en-US" sz="1200" dirty="0" smtClean="0"/>
              <a:t>, </a:t>
            </a:r>
            <a:r>
              <a:rPr lang="en-US" sz="1200" dirty="0" err="1" smtClean="0"/>
              <a:t>numberWaiters</a:t>
            </a:r>
            <a:r>
              <a:rPr lang="en-US" sz="1200" dirty="0" smtClean="0"/>
              <a:t>, </a:t>
            </a:r>
            <a:r>
              <a:rPr lang="en-US" sz="1200" dirty="0" err="1" smtClean="0"/>
              <a:t>numberBartenders</a:t>
            </a:r>
            <a:r>
              <a:rPr lang="en-US" sz="1200" dirty="0" smtClean="0"/>
              <a:t>, </a:t>
            </a:r>
            <a:r>
              <a:rPr lang="en-US" sz="1200" dirty="0" err="1" smtClean="0"/>
              <a:t>totalPrice</a:t>
            </a:r>
            <a:r>
              <a:rPr lang="en-US" sz="1200" dirty="0" smtClean="0"/>
              <a:t>, </a:t>
            </a:r>
            <a:r>
              <a:rPr lang="en-US" sz="1200" dirty="0" err="1" smtClean="0"/>
              <a:t>floristName</a:t>
            </a:r>
            <a:r>
              <a:rPr lang="en-US" sz="1200" dirty="0" smtClean="0"/>
              <a:t>, </a:t>
            </a:r>
            <a:r>
              <a:rPr lang="en-US" sz="1200" dirty="0" err="1" smtClean="0"/>
              <a:t>floristCost</a:t>
            </a:r>
            <a:r>
              <a:rPr lang="en-US" sz="1200" dirty="0" smtClean="0"/>
              <a:t>, </a:t>
            </a:r>
            <a:r>
              <a:rPr lang="en-US" sz="1200" dirty="0" err="1" smtClean="0"/>
              <a:t>musicContact</a:t>
            </a:r>
            <a:r>
              <a:rPr lang="en-US" sz="1200" dirty="0" smtClean="0"/>
              <a:t>, </a:t>
            </a:r>
            <a:r>
              <a:rPr lang="en-US" sz="1200" dirty="0" err="1" smtClean="0"/>
              <a:t>musicCost</a:t>
            </a:r>
            <a:r>
              <a:rPr lang="en-US" sz="1200" dirty="0" smtClean="0"/>
              <a:t>, </a:t>
            </a:r>
            <a:r>
              <a:rPr lang="en-US" sz="1200" dirty="0" err="1" smtClean="0"/>
              <a:t>entertainerName</a:t>
            </a:r>
            <a:r>
              <a:rPr lang="en-US" sz="1200" dirty="0" smtClean="0"/>
              <a:t>, </a:t>
            </a:r>
            <a:r>
              <a:rPr lang="en-US" sz="1200" dirty="0" err="1" smtClean="0"/>
              <a:t>entertainerCost</a:t>
            </a:r>
            <a:r>
              <a:rPr lang="en-US" sz="1200" dirty="0" smtClean="0"/>
              <a:t>, </a:t>
            </a:r>
            <a:r>
              <a:rPr lang="en-US" sz="1200" dirty="0" err="1" smtClean="0"/>
              <a:t>photographerName</a:t>
            </a:r>
            <a:r>
              <a:rPr lang="en-US" sz="1200" dirty="0" smtClean="0"/>
              <a:t>, </a:t>
            </a:r>
            <a:r>
              <a:rPr lang="en-US" sz="1200" dirty="0" err="1" smtClean="0"/>
              <a:t>photographerCost</a:t>
            </a:r>
            <a:r>
              <a:rPr lang="en-US" sz="1200" dirty="0" smtClean="0"/>
              <a:t>, </a:t>
            </a:r>
            <a:r>
              <a:rPr lang="en-US" sz="1200" dirty="0" err="1" smtClean="0"/>
              <a:t>menuNumberChosen</a:t>
            </a:r>
            <a:endParaRPr lang="en-IN" sz="1200" dirty="0" smtClean="0"/>
          </a:p>
          <a:p>
            <a:r>
              <a:rPr lang="en-US" sz="1200" b="1" i="1" dirty="0" smtClean="0"/>
              <a:t>menu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menuNumberChosen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menuAppetizer</a:t>
            </a:r>
            <a:r>
              <a:rPr lang="en-US" sz="1200" dirty="0" smtClean="0"/>
              <a:t>, </a:t>
            </a:r>
            <a:r>
              <a:rPr lang="en-US" sz="1200" dirty="0" err="1" smtClean="0"/>
              <a:t>menuSalad</a:t>
            </a:r>
            <a:r>
              <a:rPr lang="en-US" sz="1200" dirty="0" smtClean="0"/>
              <a:t>, </a:t>
            </a:r>
            <a:r>
              <a:rPr lang="en-US" sz="1200" dirty="0" err="1" smtClean="0"/>
              <a:t>menuMain</a:t>
            </a:r>
            <a:r>
              <a:rPr lang="en-US" sz="1200" dirty="0" smtClean="0"/>
              <a:t>, </a:t>
            </a:r>
            <a:r>
              <a:rPr lang="en-US" sz="1200" dirty="0" err="1" smtClean="0"/>
              <a:t>menuDessert</a:t>
            </a:r>
            <a:r>
              <a:rPr lang="en-US" sz="1200" dirty="0" smtClean="0"/>
              <a:t> </a:t>
            </a:r>
            <a:endParaRPr lang="en-IN" sz="1200" dirty="0" smtClean="0"/>
          </a:p>
          <a:p>
            <a:r>
              <a:rPr lang="en-US" sz="1200" b="1" i="1" dirty="0" smtClean="0"/>
              <a:t>florist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floristName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floristPhone</a:t>
            </a:r>
            <a:endParaRPr lang="en-IN" sz="1200" dirty="0" smtClean="0"/>
          </a:p>
          <a:p>
            <a:r>
              <a:rPr lang="en-US" sz="1200" b="1" i="1" dirty="0" smtClean="0"/>
              <a:t>music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musicContact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musicContactPhone</a:t>
            </a:r>
            <a:r>
              <a:rPr lang="en-US" sz="1200" dirty="0" smtClean="0"/>
              <a:t>, </a:t>
            </a:r>
            <a:r>
              <a:rPr lang="en-US" sz="1200" dirty="0" err="1" smtClean="0"/>
              <a:t>musicType</a:t>
            </a:r>
            <a:endParaRPr lang="en-IN" sz="1200" dirty="0" smtClean="0"/>
          </a:p>
          <a:p>
            <a:r>
              <a:rPr lang="en-US" sz="1200" b="1" i="1" dirty="0" smtClean="0"/>
              <a:t>entertainer table: 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entertainerName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entertainerPhone</a:t>
            </a:r>
            <a:r>
              <a:rPr lang="en-US" sz="1200" dirty="0" smtClean="0"/>
              <a:t>, </a:t>
            </a:r>
            <a:r>
              <a:rPr lang="en-US" sz="1200" dirty="0" err="1" smtClean="0"/>
              <a:t>entertainerType</a:t>
            </a:r>
            <a:endParaRPr lang="en-IN" sz="1200" dirty="0" smtClean="0"/>
          </a:p>
          <a:p>
            <a:r>
              <a:rPr lang="en-US" sz="1200" b="1" i="1" dirty="0" smtClean="0"/>
              <a:t>photographer table:</a:t>
            </a:r>
            <a:endParaRPr lang="en-IN" sz="1200" b="1" i="1" dirty="0" smtClean="0"/>
          </a:p>
          <a:p>
            <a:pPr>
              <a:buNone/>
            </a:pPr>
            <a:r>
              <a:rPr lang="en-US" sz="1200" u="sng" dirty="0" err="1" smtClean="0"/>
              <a:t>photographerName</a:t>
            </a:r>
            <a:r>
              <a:rPr lang="en-US" sz="1200" dirty="0" smtClean="0"/>
              <a:t>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</a:t>
            </a:r>
            <a:r>
              <a:rPr lang="en-US" sz="1200" dirty="0" err="1" smtClean="0"/>
              <a:t>photographerPhone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Modified E-R Diagram</a:t>
            </a:r>
            <a:endParaRPr lang="en-IN" dirty="0"/>
          </a:p>
        </p:txBody>
      </p:sp>
      <p:pic>
        <p:nvPicPr>
          <p:cNvPr id="4" name="Content Placeholder 3" descr="Macintosh HD:Users:david:Documents:Relational_generated.pd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806062" y="1447800"/>
            <a:ext cx="6757426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E-R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Added attribute </a:t>
            </a:r>
            <a:r>
              <a:rPr lang="en-US" dirty="0" err="1" smtClean="0"/>
              <a:t>hall_type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Hall_type1 signifies company hall will be used. </a:t>
            </a:r>
          </a:p>
          <a:p>
            <a:r>
              <a:rPr lang="en-US" dirty="0" smtClean="0"/>
              <a:t>Added attribute </a:t>
            </a:r>
            <a:r>
              <a:rPr lang="en-US" dirty="0" err="1" smtClean="0"/>
              <a:t>services_required</a:t>
            </a:r>
            <a:endParaRPr lang="en-US" dirty="0" smtClean="0"/>
          </a:p>
          <a:p>
            <a:r>
              <a:rPr lang="en-US" dirty="0" smtClean="0"/>
              <a:t>Separated tables for contractor</a:t>
            </a:r>
          </a:p>
          <a:p>
            <a:r>
              <a:rPr lang="en-US" dirty="0" smtClean="0"/>
              <a:t>Added attribute </a:t>
            </a:r>
            <a:r>
              <a:rPr lang="en-US" dirty="0" err="1" smtClean="0"/>
              <a:t>order_status</a:t>
            </a:r>
            <a:r>
              <a:rPr lang="en-US" dirty="0" smtClean="0"/>
              <a:t> to track whether order is </a:t>
            </a:r>
            <a:r>
              <a:rPr lang="en-US" dirty="0" err="1" smtClean="0"/>
              <a:t>cancellled</a:t>
            </a:r>
            <a:r>
              <a:rPr lang="en-US" dirty="0" smtClean="0"/>
              <a:t> or not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to E-R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calculation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hall_cost</a:t>
            </a:r>
            <a:r>
              <a:rPr lang="en-US" dirty="0" smtClean="0"/>
              <a:t> with default value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menu_cost</a:t>
            </a:r>
            <a:r>
              <a:rPr lang="en-US" dirty="0" smtClean="0"/>
              <a:t> for each menu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misc_cost</a:t>
            </a:r>
            <a:r>
              <a:rPr lang="en-US" dirty="0" smtClean="0"/>
              <a:t> to calculate cost due to intangible factors such as how much busy they are on the date. 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cost_cotractor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Total price= </a:t>
            </a:r>
            <a:r>
              <a:rPr lang="en-US" dirty="0" err="1" smtClean="0"/>
              <a:t>halltype</a:t>
            </a:r>
            <a:r>
              <a:rPr lang="en-US" dirty="0" smtClean="0"/>
              <a:t>*</a:t>
            </a:r>
            <a:r>
              <a:rPr lang="en-US" dirty="0" err="1" smtClean="0"/>
              <a:t>hallcost</a:t>
            </a:r>
            <a:r>
              <a:rPr lang="en-US" dirty="0" smtClean="0"/>
              <a:t> + 1.1*</a:t>
            </a:r>
            <a:r>
              <a:rPr lang="en-US" dirty="0" err="1" smtClean="0"/>
              <a:t>servicesrequired</a:t>
            </a:r>
            <a:r>
              <a:rPr lang="en-US" dirty="0" smtClean="0"/>
              <a:t>*</a:t>
            </a:r>
            <a:r>
              <a:rPr lang="en-US" dirty="0" err="1" smtClean="0"/>
              <a:t>contractorcost+menucost</a:t>
            </a:r>
            <a:r>
              <a:rPr lang="en-US" dirty="0" smtClean="0"/>
              <a:t>*</a:t>
            </a:r>
            <a:r>
              <a:rPr lang="en-US" dirty="0" err="1" smtClean="0"/>
              <a:t>noguests</a:t>
            </a:r>
            <a:r>
              <a:rPr lang="en-US" dirty="0" smtClean="0"/>
              <a:t>+ </a:t>
            </a:r>
            <a:r>
              <a:rPr lang="en-US" dirty="0" err="1" smtClean="0"/>
              <a:t>misccost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627</Words>
  <Application>Microsoft Office PowerPoint</Application>
  <PresentationFormat>On-screen Show (4:3)</PresentationFormat>
  <Paragraphs>113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By-  Madhurs Pise, Omkar Dixit,Abdulmalik Alluhidan, Vishnu Sarvagna Gollamudi, David Balash, Aditya Dharne, Ishan Sharma, Fnu Afreen Shahanaaz</vt:lpstr>
      <vt:lpstr>Objective</vt:lpstr>
      <vt:lpstr>Data flow diagram </vt:lpstr>
      <vt:lpstr>E-R Diagram  </vt:lpstr>
      <vt:lpstr>Relational database design </vt:lpstr>
      <vt:lpstr>Dependency diagram</vt:lpstr>
      <vt:lpstr>Modified E-R Diagram</vt:lpstr>
      <vt:lpstr>Modification E-R Diagram</vt:lpstr>
      <vt:lpstr>Modification to E-R diagram</vt:lpstr>
      <vt:lpstr>Modified E-R Diagram </vt:lpstr>
      <vt:lpstr>Modified Relationship diagram</vt:lpstr>
      <vt:lpstr>Primary keys, foreign keys</vt:lpstr>
      <vt:lpstr>Check constraints </vt:lpstr>
      <vt:lpstr>Sequences </vt:lpstr>
      <vt:lpstr>Population of tables</vt:lpstr>
      <vt:lpstr>Sample insert statements </vt:lpstr>
      <vt:lpstr>Sample insert statements </vt:lpstr>
      <vt:lpstr>Sample insert statements</vt:lpstr>
      <vt:lpstr>Sample select statements</vt:lpstr>
      <vt:lpstr>Sample select queries using join 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Om</dc:creator>
  <cp:lastModifiedBy>Om</cp:lastModifiedBy>
  <cp:revision>21</cp:revision>
  <dcterms:created xsi:type="dcterms:W3CDTF">2006-08-16T00:00:00Z</dcterms:created>
  <dcterms:modified xsi:type="dcterms:W3CDTF">2015-12-20T02:46:35Z</dcterms:modified>
</cp:coreProperties>
</file>