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0" r:id="rId3"/>
    <p:sldId id="257" r:id="rId4"/>
    <p:sldId id="271" r:id="rId5"/>
    <p:sldId id="258" r:id="rId6"/>
    <p:sldId id="274" r:id="rId7"/>
    <p:sldId id="259" r:id="rId8"/>
    <p:sldId id="261" r:id="rId9"/>
    <p:sldId id="260" r:id="rId10"/>
    <p:sldId id="262" r:id="rId11"/>
    <p:sldId id="275" r:id="rId12"/>
    <p:sldId id="272" r:id="rId13"/>
    <p:sldId id="273" r:id="rId14"/>
    <p:sldId id="280" r:id="rId15"/>
    <p:sldId id="264" r:id="rId16"/>
    <p:sldId id="265" r:id="rId17"/>
    <p:sldId id="267" r:id="rId18"/>
    <p:sldId id="268" r:id="rId19"/>
    <p:sldId id="269" r:id="rId20"/>
    <p:sldId id="266" r:id="rId21"/>
    <p:sldId id="278" r:id="rId22"/>
    <p:sldId id="276" r:id="rId23"/>
    <p:sldId id="277" r:id="rId24"/>
    <p:sldId id="279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54" d="100"/>
          <a:sy n="54" d="100"/>
        </p:scale>
        <p:origin x="60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FFC96-C2CB-4513-A561-0AEC97ADAE75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DF0A-3A8C-47DE-AA2D-B86A10DA8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99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FFC96-C2CB-4513-A561-0AEC97ADAE75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DF0A-3A8C-47DE-AA2D-B86A10DA8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30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FFC96-C2CB-4513-A561-0AEC97ADAE75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DF0A-3A8C-47DE-AA2D-B86A10DA8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59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FFC96-C2CB-4513-A561-0AEC97ADAE75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DF0A-3A8C-47DE-AA2D-B86A10DA8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90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FFC96-C2CB-4513-A561-0AEC97ADAE75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DF0A-3A8C-47DE-AA2D-B86A10DA8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48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FFC96-C2CB-4513-A561-0AEC97ADAE75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DF0A-3A8C-47DE-AA2D-B86A10DA8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51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FFC96-C2CB-4513-A561-0AEC97ADAE75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DF0A-3A8C-47DE-AA2D-B86A10DA8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634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FFC96-C2CB-4513-A561-0AEC97ADAE75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DF0A-3A8C-47DE-AA2D-B86A10DA8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143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FFC96-C2CB-4513-A561-0AEC97ADAE75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DF0A-3A8C-47DE-AA2D-B86A10DA8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5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FFC96-C2CB-4513-A561-0AEC97ADAE75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DF0A-3A8C-47DE-AA2D-B86A10DA8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FFC96-C2CB-4513-A561-0AEC97ADAE75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DF0A-3A8C-47DE-AA2D-B86A10DA8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238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FFC96-C2CB-4513-A561-0AEC97ADAE75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2DF0A-3A8C-47DE-AA2D-B86A10DA8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31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cmu.edu/afs/cs.cmu.edu/project/theo-11/www/wwkb/s.cmu.edu/afs/cs.cmu.edu/project/theo-11/www/wwkb/" TargetMode="External"/><Relationship Id="rId2" Type="http://schemas.openxmlformats.org/officeDocument/2006/relationships/hyperlink" Target="https://sites.google.com/site/ermasoftware/getting-started/ne-tagging-conll2003-dat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nlp.stanford.edu/software/CRF-NER.shtml" TargetMode="External"/><Relationship Id="rId4" Type="http://schemas.openxmlformats.org/officeDocument/2006/relationships/hyperlink" Target="http://www.nltk.org/book/ch07.html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Named Entity Recognition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Tx/>
              <a:buChar char="-"/>
            </a:pPr>
            <a:r>
              <a:rPr lang="en-US" dirty="0" err="1"/>
              <a:t>Vivek</a:t>
            </a:r>
            <a:r>
              <a:rPr lang="en-US" dirty="0"/>
              <a:t> </a:t>
            </a:r>
          </a:p>
          <a:p>
            <a:pPr marL="457200" indent="-457200">
              <a:buFontTx/>
              <a:buChar char="-"/>
            </a:pPr>
            <a:r>
              <a:rPr lang="en-US" dirty="0"/>
              <a:t>Omkar</a:t>
            </a:r>
          </a:p>
          <a:p>
            <a:pPr marL="457200" indent="-457200">
              <a:buFontTx/>
              <a:buChar char="-"/>
            </a:pPr>
            <a:r>
              <a:rPr lang="en-US" dirty="0" err="1"/>
              <a:t>Puneet</a:t>
            </a: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Peter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826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 –II(</a:t>
            </a:r>
            <a:r>
              <a:rPr lang="de-DE" altLang="en-US" dirty="0"/>
              <a:t>Histories, bin. features &amp; futures)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altLang="en-US" dirty="0"/>
          </a:p>
          <a:p>
            <a:r>
              <a:rPr lang="de-DE" altLang="en-US" dirty="0"/>
              <a:t>History h</a:t>
            </a:r>
            <a:r>
              <a:rPr lang="de-DE" altLang="en-US" baseline="-25000" dirty="0"/>
              <a:t>t</a:t>
            </a:r>
            <a:r>
              <a:rPr lang="de-DE" altLang="en-US" dirty="0"/>
              <a:t>: information derivable from the corpus relative to a token t:</a:t>
            </a:r>
          </a:p>
          <a:p>
            <a:pPr lvl="1"/>
            <a:r>
              <a:rPr lang="de-DE" altLang="en-US" dirty="0"/>
              <a:t>text window around token w</a:t>
            </a:r>
            <a:r>
              <a:rPr lang="de-DE" altLang="en-US" baseline="-25000" dirty="0"/>
              <a:t>i</a:t>
            </a:r>
            <a:r>
              <a:rPr lang="de-DE" altLang="en-US" dirty="0"/>
              <a:t>, e.g. w</a:t>
            </a:r>
            <a:r>
              <a:rPr lang="de-DE" altLang="en-US" baseline="-25000" dirty="0"/>
              <a:t>i-2</a:t>
            </a:r>
            <a:r>
              <a:rPr lang="de-DE" altLang="en-US" dirty="0"/>
              <a:t>,...,w</a:t>
            </a:r>
            <a:r>
              <a:rPr lang="de-DE" altLang="en-US" baseline="-25000" dirty="0"/>
              <a:t>i+2</a:t>
            </a:r>
          </a:p>
          <a:p>
            <a:pPr lvl="1"/>
            <a:endParaRPr lang="de-DE" altLang="en-US" baseline="-25000" dirty="0"/>
          </a:p>
          <a:p>
            <a:pPr lvl="1"/>
            <a:r>
              <a:rPr lang="de-DE" altLang="en-US" dirty="0"/>
              <a:t>word features of these tokens</a:t>
            </a:r>
          </a:p>
          <a:p>
            <a:pPr lvl="1"/>
            <a:endParaRPr lang="de-DE" altLang="en-US" dirty="0"/>
          </a:p>
          <a:p>
            <a:pPr lvl="1"/>
            <a:r>
              <a:rPr lang="de-DE" altLang="en-US" dirty="0"/>
              <a:t>POS, other complex features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107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 crafted Rules : Shallow Parsing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400" dirty="0"/>
              <a:t> </a:t>
            </a:r>
            <a:r>
              <a:rPr lang="en-GB" altLang="en-US" sz="2400" b="1" dirty="0"/>
              <a:t>Location: </a:t>
            </a:r>
          </a:p>
          <a:p>
            <a:pPr>
              <a:buFontTx/>
              <a:buNone/>
            </a:pPr>
            <a:r>
              <a:rPr lang="en-GB" altLang="en-US" sz="2400" dirty="0" err="1"/>
              <a:t>CapWord</a:t>
            </a:r>
            <a:r>
              <a:rPr lang="en-GB" altLang="en-US" sz="2400" dirty="0"/>
              <a:t> + {City, Forest, </a:t>
            </a:r>
            <a:r>
              <a:rPr lang="en-GB" altLang="en-US" sz="2400" dirty="0" err="1"/>
              <a:t>Center</a:t>
            </a:r>
            <a:r>
              <a:rPr lang="en-GB" altLang="en-US" sz="2400" dirty="0"/>
              <a:t>} </a:t>
            </a:r>
            <a:r>
              <a:rPr lang="en-GB" altLang="en-US" sz="2400" i="1" dirty="0"/>
              <a:t>       e.g. Sherwood Forest</a:t>
            </a:r>
          </a:p>
          <a:p>
            <a:pPr>
              <a:buFontTx/>
              <a:buNone/>
            </a:pPr>
            <a:r>
              <a:rPr lang="en-GB" altLang="en-US" sz="2400" dirty="0"/>
              <a:t>Cap Word + {Street, Boulevard, Avenue, Crescent, Road}        e.g. </a:t>
            </a:r>
            <a:r>
              <a:rPr lang="en-GB" altLang="en-US" sz="2400" i="1" dirty="0"/>
              <a:t>Portobello Street</a:t>
            </a:r>
          </a:p>
          <a:p>
            <a:pPr>
              <a:buFontTx/>
              <a:buNone/>
            </a:pPr>
            <a:r>
              <a:rPr lang="en-GB" altLang="en-US" sz="2400" dirty="0"/>
              <a:t>at + </a:t>
            </a:r>
            <a:r>
              <a:rPr lang="en-GB" altLang="en-US" sz="2400" dirty="0" err="1"/>
              <a:t>CapWord</a:t>
            </a:r>
            <a:r>
              <a:rPr lang="en-GB" altLang="en-US" sz="2400" dirty="0"/>
              <a:t>				</a:t>
            </a:r>
            <a:r>
              <a:rPr lang="en-GB" altLang="en-US" sz="2400" dirty="0" err="1"/>
              <a:t>e.g</a:t>
            </a:r>
            <a:r>
              <a:rPr lang="en-GB" altLang="en-US" sz="2400" dirty="0"/>
              <a:t>: at Washington </a:t>
            </a:r>
          </a:p>
          <a:p>
            <a:pPr>
              <a:buFontTx/>
              <a:buNone/>
            </a:pPr>
            <a:r>
              <a:rPr lang="en-GB" altLang="en-US" sz="2400" b="1" dirty="0"/>
              <a:t>Name: </a:t>
            </a:r>
          </a:p>
          <a:p>
            <a:pPr>
              <a:buFontTx/>
              <a:buNone/>
            </a:pPr>
            <a:r>
              <a:rPr lang="en-GB" altLang="en-US" sz="2400" dirty="0"/>
              <a:t>Mr. /</a:t>
            </a:r>
            <a:r>
              <a:rPr lang="en-GB" altLang="en-US" sz="2400" dirty="0" err="1"/>
              <a:t>Dr.</a:t>
            </a:r>
            <a:r>
              <a:rPr lang="en-GB" altLang="en-US" sz="2400" dirty="0"/>
              <a:t> / Miss./ + </a:t>
            </a:r>
            <a:r>
              <a:rPr lang="en-GB" altLang="en-US" sz="2400" dirty="0" err="1"/>
              <a:t>CapWord</a:t>
            </a:r>
            <a:r>
              <a:rPr lang="en-GB" altLang="en-US" sz="2400" dirty="0"/>
              <a:t>             </a:t>
            </a:r>
            <a:r>
              <a:rPr lang="en-GB" altLang="en-US" sz="2400" i="1" dirty="0"/>
              <a:t>e.g. Mr. Omkar</a:t>
            </a:r>
          </a:p>
          <a:p>
            <a:pPr>
              <a:buFontTx/>
              <a:buNone/>
            </a:pPr>
            <a:endParaRPr lang="en-GB" altLang="en-US" sz="2400" i="1" dirty="0"/>
          </a:p>
          <a:p>
            <a:pPr>
              <a:buFontTx/>
              <a:buNone/>
            </a:pPr>
            <a:r>
              <a:rPr lang="en-GB" altLang="en-US" sz="2400" b="1" dirty="0"/>
              <a:t>Organization: </a:t>
            </a:r>
          </a:p>
          <a:p>
            <a:pPr>
              <a:buFontTx/>
              <a:buNone/>
            </a:pPr>
            <a:r>
              <a:rPr lang="en-GB" altLang="en-US" sz="2400" dirty="0" err="1"/>
              <a:t>CapWord</a:t>
            </a:r>
            <a:r>
              <a:rPr lang="en-GB" altLang="en-US" sz="2400" dirty="0"/>
              <a:t> + Corp./Ltd. /                    </a:t>
            </a:r>
            <a:r>
              <a:rPr lang="en-GB" altLang="en-US" sz="2400" i="1" dirty="0"/>
              <a:t>e.g. Infosys Ltd. </a:t>
            </a:r>
          </a:p>
          <a:p>
            <a:pPr>
              <a:buFontTx/>
              <a:buNone/>
            </a:pPr>
            <a:endParaRPr lang="en-GB" altLang="en-US" sz="2400" i="1" dirty="0"/>
          </a:p>
          <a:p>
            <a:pPr>
              <a:buFontTx/>
              <a:buNone/>
            </a:pPr>
            <a:endParaRPr lang="en-GB" altLang="en-US" sz="2400" i="1" dirty="0"/>
          </a:p>
          <a:p>
            <a:pPr>
              <a:buFontTx/>
              <a:buNone/>
            </a:pPr>
            <a:endParaRPr lang="en-GB" alt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509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</a:t>
            </a:r>
            <a:r>
              <a:rPr lang="en-US" dirty="0" err="1"/>
              <a:t>TrainData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71059"/>
            <a:ext cx="10515600" cy="366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184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Accuracy		</a:t>
            </a:r>
          </a:p>
          <a:p>
            <a:r>
              <a:rPr lang="en-US" dirty="0"/>
              <a:t>Precision</a:t>
            </a:r>
          </a:p>
          <a:p>
            <a:r>
              <a:rPr lang="en-US" dirty="0"/>
              <a:t>Recall</a:t>
            </a:r>
          </a:p>
          <a:p>
            <a:endParaRPr lang="en-US" dirty="0"/>
          </a:p>
          <a:p>
            <a:r>
              <a:rPr lang="en-US" dirty="0"/>
              <a:t>F-score </a:t>
            </a:r>
          </a:p>
          <a:p>
            <a:endParaRPr lang="en-US" dirty="0"/>
          </a:p>
          <a:p>
            <a:r>
              <a:rPr lang="en-US" dirty="0"/>
              <a:t>Confusion matrix was also used to find the accuracy </a:t>
            </a:r>
          </a:p>
          <a:p>
            <a:endParaRPr lang="en-US" dirty="0"/>
          </a:p>
          <a:p>
            <a:r>
              <a:rPr lang="en-US" dirty="0"/>
              <a:t>We used random classification as performance measures. Due to 5 classes, baseline accuracy comes to be 20%.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223" y="3468360"/>
            <a:ext cx="4122846" cy="6657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796" y="2022920"/>
            <a:ext cx="2074479" cy="12481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2223" y="1716696"/>
            <a:ext cx="2370411" cy="43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407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</a:t>
            </a:r>
          </a:p>
          <a:p>
            <a:endParaRPr lang="en-US" dirty="0"/>
          </a:p>
          <a:p>
            <a:r>
              <a:rPr lang="en-US" dirty="0"/>
              <a:t>NLTK package </a:t>
            </a:r>
          </a:p>
          <a:p>
            <a:endParaRPr lang="en-US" dirty="0"/>
          </a:p>
          <a:p>
            <a:r>
              <a:rPr lang="en-US" dirty="0"/>
              <a:t>Stanford </a:t>
            </a:r>
            <a:r>
              <a:rPr lang="en-US" dirty="0" err="1"/>
              <a:t>pos</a:t>
            </a:r>
            <a:r>
              <a:rPr lang="en-US" dirty="0"/>
              <a:t> tagger </a:t>
            </a:r>
          </a:p>
          <a:p>
            <a:endParaRPr lang="en-US" dirty="0"/>
          </a:p>
          <a:p>
            <a:r>
              <a:rPr lang="en-US" dirty="0"/>
              <a:t>Weka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190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Classification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9859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Naïve </a:t>
            </a:r>
            <a:r>
              <a:rPr lang="en-US" dirty="0" err="1"/>
              <a:t>Baye’s</a:t>
            </a:r>
            <a:r>
              <a:rPr lang="en-US" dirty="0"/>
              <a:t> </a:t>
            </a:r>
            <a:r>
              <a:rPr lang="en-US" dirty="0" err="1"/>
              <a:t>classfier</a:t>
            </a:r>
            <a:r>
              <a:rPr lang="en-US" dirty="0"/>
              <a:t> </a:t>
            </a:r>
          </a:p>
          <a:p>
            <a:r>
              <a:rPr lang="en-US" dirty="0"/>
              <a:t>Results</a:t>
            </a:r>
          </a:p>
          <a:p>
            <a:pPr lvl="1"/>
            <a:r>
              <a:rPr lang="en-US" dirty="0"/>
              <a:t>Correctly Classified Instances       37606               92.9645 %</a:t>
            </a:r>
          </a:p>
          <a:p>
            <a:pPr lvl="1"/>
            <a:r>
              <a:rPr lang="en-US" dirty="0"/>
              <a:t>Incorrectly Classified Instances      2846                7.0355 %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3"/>
            <a:r>
              <a:rPr lang="en-US" dirty="0"/>
              <a:t>Error Rate					   Confusion Matrix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491216"/>
              </p:ext>
            </p:extLst>
          </p:nvPr>
        </p:nvGraphicFramePr>
        <p:xfrm>
          <a:off x="922281" y="3815252"/>
          <a:ext cx="4501058" cy="18682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6695">
                  <a:extLst>
                    <a:ext uri="{9D8B030D-6E8A-4147-A177-3AD203B41FA5}">
                      <a16:colId xmlns:a16="http://schemas.microsoft.com/office/drawing/2014/main" val="3884847011"/>
                    </a:ext>
                  </a:extLst>
                </a:gridCol>
                <a:gridCol w="896695">
                  <a:extLst>
                    <a:ext uri="{9D8B030D-6E8A-4147-A177-3AD203B41FA5}">
                      <a16:colId xmlns:a16="http://schemas.microsoft.com/office/drawing/2014/main" val="3454862037"/>
                    </a:ext>
                  </a:extLst>
                </a:gridCol>
                <a:gridCol w="896695">
                  <a:extLst>
                    <a:ext uri="{9D8B030D-6E8A-4147-A177-3AD203B41FA5}">
                      <a16:colId xmlns:a16="http://schemas.microsoft.com/office/drawing/2014/main" val="2864760123"/>
                    </a:ext>
                  </a:extLst>
                </a:gridCol>
                <a:gridCol w="914278">
                  <a:extLst>
                    <a:ext uri="{9D8B030D-6E8A-4147-A177-3AD203B41FA5}">
                      <a16:colId xmlns:a16="http://schemas.microsoft.com/office/drawing/2014/main" val="358627272"/>
                    </a:ext>
                  </a:extLst>
                </a:gridCol>
                <a:gridCol w="896695">
                  <a:extLst>
                    <a:ext uri="{9D8B030D-6E8A-4147-A177-3AD203B41FA5}">
                      <a16:colId xmlns:a16="http://schemas.microsoft.com/office/drawing/2014/main" val="1463722820"/>
                    </a:ext>
                  </a:extLst>
                </a:gridCol>
              </a:tblGrid>
              <a:tr h="3113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FP Rate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Precision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Recall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F-Measure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Class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2390870825"/>
                  </a:ext>
                </a:extLst>
              </a:tr>
              <a:tr h="3113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0.727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0.727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ORG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4143239045"/>
                  </a:ext>
                </a:extLst>
              </a:tr>
              <a:tr h="3113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0.958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0.993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0.958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3750182543"/>
                  </a:ext>
                </a:extLst>
              </a:tr>
              <a:tr h="3113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0.676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0.676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MISC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2417970884"/>
                  </a:ext>
                </a:extLst>
              </a:tr>
              <a:tr h="3113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0.776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1176313595"/>
                  </a:ext>
                </a:extLst>
              </a:tr>
              <a:tr h="3113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0.783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0.67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0.783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LOC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1285501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811239"/>
              </p:ext>
            </p:extLst>
          </p:nvPr>
        </p:nvGraphicFramePr>
        <p:xfrm>
          <a:off x="6132788" y="3657600"/>
          <a:ext cx="4769067" cy="19549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9559">
                  <a:extLst>
                    <a:ext uri="{9D8B030D-6E8A-4147-A177-3AD203B41FA5}">
                      <a16:colId xmlns:a16="http://schemas.microsoft.com/office/drawing/2014/main" val="136924131"/>
                    </a:ext>
                  </a:extLst>
                </a:gridCol>
                <a:gridCol w="779559">
                  <a:extLst>
                    <a:ext uri="{9D8B030D-6E8A-4147-A177-3AD203B41FA5}">
                      <a16:colId xmlns:a16="http://schemas.microsoft.com/office/drawing/2014/main" val="3889845447"/>
                    </a:ext>
                  </a:extLst>
                </a:gridCol>
                <a:gridCol w="781773">
                  <a:extLst>
                    <a:ext uri="{9D8B030D-6E8A-4147-A177-3AD203B41FA5}">
                      <a16:colId xmlns:a16="http://schemas.microsoft.com/office/drawing/2014/main" val="2389231284"/>
                    </a:ext>
                  </a:extLst>
                </a:gridCol>
                <a:gridCol w="777345">
                  <a:extLst>
                    <a:ext uri="{9D8B030D-6E8A-4147-A177-3AD203B41FA5}">
                      <a16:colId xmlns:a16="http://schemas.microsoft.com/office/drawing/2014/main" val="2060411164"/>
                    </a:ext>
                  </a:extLst>
                </a:gridCol>
                <a:gridCol w="779559">
                  <a:extLst>
                    <a:ext uri="{9D8B030D-6E8A-4147-A177-3AD203B41FA5}">
                      <a16:colId xmlns:a16="http://schemas.microsoft.com/office/drawing/2014/main" val="1723132722"/>
                    </a:ext>
                  </a:extLst>
                </a:gridCol>
                <a:gridCol w="871272">
                  <a:extLst>
                    <a:ext uri="{9D8B030D-6E8A-4147-A177-3AD203B41FA5}">
                      <a16:colId xmlns:a16="http://schemas.microsoft.com/office/drawing/2014/main" val="3960242809"/>
                    </a:ext>
                  </a:extLst>
                </a:gridCol>
              </a:tblGrid>
              <a:tr h="3258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classified as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2327912485"/>
                  </a:ext>
                </a:extLst>
              </a:tr>
              <a:tr h="3258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1398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 = ORG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1194543322"/>
                  </a:ext>
                </a:extLst>
              </a:tr>
              <a:tr h="3258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32292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 = 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3317086196"/>
                  </a:ext>
                </a:extLst>
              </a:tr>
              <a:tr h="3258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 = MISC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4260253288"/>
                  </a:ext>
                </a:extLst>
              </a:tr>
              <a:tr h="3258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 = PER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2750921713"/>
                  </a:ext>
                </a:extLst>
              </a:tr>
              <a:tr h="3258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1338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e = LOC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1450254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9542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Results without considering class group Others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Correctly Classified Instances          96               74.4186 %</a:t>
            </a:r>
          </a:p>
          <a:p>
            <a:r>
              <a:rPr lang="en-US" dirty="0"/>
              <a:t>Incorrectly Classified Instances        33               25.5814 %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000" dirty="0"/>
              <a:t>	Error rate					Confusion Matrix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371619"/>
              </p:ext>
            </p:extLst>
          </p:nvPr>
        </p:nvGraphicFramePr>
        <p:xfrm>
          <a:off x="930165" y="3389586"/>
          <a:ext cx="4335516" cy="20101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2586">
                  <a:extLst>
                    <a:ext uri="{9D8B030D-6E8A-4147-A177-3AD203B41FA5}">
                      <a16:colId xmlns:a16="http://schemas.microsoft.com/office/drawing/2014/main" val="4092009304"/>
                    </a:ext>
                  </a:extLst>
                </a:gridCol>
                <a:gridCol w="722586">
                  <a:extLst>
                    <a:ext uri="{9D8B030D-6E8A-4147-A177-3AD203B41FA5}">
                      <a16:colId xmlns:a16="http://schemas.microsoft.com/office/drawing/2014/main" val="182079792"/>
                    </a:ext>
                  </a:extLst>
                </a:gridCol>
                <a:gridCol w="722586">
                  <a:extLst>
                    <a:ext uri="{9D8B030D-6E8A-4147-A177-3AD203B41FA5}">
                      <a16:colId xmlns:a16="http://schemas.microsoft.com/office/drawing/2014/main" val="1557760964"/>
                    </a:ext>
                  </a:extLst>
                </a:gridCol>
                <a:gridCol w="722586">
                  <a:extLst>
                    <a:ext uri="{9D8B030D-6E8A-4147-A177-3AD203B41FA5}">
                      <a16:colId xmlns:a16="http://schemas.microsoft.com/office/drawing/2014/main" val="554431951"/>
                    </a:ext>
                  </a:extLst>
                </a:gridCol>
                <a:gridCol w="722586">
                  <a:extLst>
                    <a:ext uri="{9D8B030D-6E8A-4147-A177-3AD203B41FA5}">
                      <a16:colId xmlns:a16="http://schemas.microsoft.com/office/drawing/2014/main" val="3576598382"/>
                    </a:ext>
                  </a:extLst>
                </a:gridCol>
                <a:gridCol w="722586">
                  <a:extLst>
                    <a:ext uri="{9D8B030D-6E8A-4147-A177-3AD203B41FA5}">
                      <a16:colId xmlns:a16="http://schemas.microsoft.com/office/drawing/2014/main" val="1716487823"/>
                    </a:ext>
                  </a:extLst>
                </a:gridCol>
              </a:tblGrid>
              <a:tr h="335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TP Rate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FP Rate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Precision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Recall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F-Measure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Class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721951071"/>
                  </a:ext>
                </a:extLst>
              </a:tr>
              <a:tr h="335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0.725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0.784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0.725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0.753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ORG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1521337627"/>
                  </a:ext>
                </a:extLst>
              </a:tr>
              <a:tr h="335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MISC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537126510"/>
                  </a:ext>
                </a:extLst>
              </a:tr>
              <a:tr h="335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0.964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0.964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0.692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2212857499"/>
                  </a:ext>
                </a:extLst>
              </a:tr>
              <a:tr h="335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0.939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0.939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0.939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0.939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LOC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3376900985"/>
                  </a:ext>
                </a:extLst>
              </a:tr>
              <a:tr h="335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0.744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0.744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372736504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485466"/>
              </p:ext>
            </p:extLst>
          </p:nvPr>
        </p:nvGraphicFramePr>
        <p:xfrm>
          <a:off x="6164315" y="3389586"/>
          <a:ext cx="4808485" cy="20731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9589">
                  <a:extLst>
                    <a:ext uri="{9D8B030D-6E8A-4147-A177-3AD203B41FA5}">
                      <a16:colId xmlns:a16="http://schemas.microsoft.com/office/drawing/2014/main" val="3369830101"/>
                    </a:ext>
                  </a:extLst>
                </a:gridCol>
                <a:gridCol w="939589">
                  <a:extLst>
                    <a:ext uri="{9D8B030D-6E8A-4147-A177-3AD203B41FA5}">
                      <a16:colId xmlns:a16="http://schemas.microsoft.com/office/drawing/2014/main" val="2735996433"/>
                    </a:ext>
                  </a:extLst>
                </a:gridCol>
                <a:gridCol w="939589">
                  <a:extLst>
                    <a:ext uri="{9D8B030D-6E8A-4147-A177-3AD203B41FA5}">
                      <a16:colId xmlns:a16="http://schemas.microsoft.com/office/drawing/2014/main" val="4024249883"/>
                    </a:ext>
                  </a:extLst>
                </a:gridCol>
                <a:gridCol w="939589">
                  <a:extLst>
                    <a:ext uri="{9D8B030D-6E8A-4147-A177-3AD203B41FA5}">
                      <a16:colId xmlns:a16="http://schemas.microsoft.com/office/drawing/2014/main" val="2907736801"/>
                    </a:ext>
                  </a:extLst>
                </a:gridCol>
                <a:gridCol w="1050129">
                  <a:extLst>
                    <a:ext uri="{9D8B030D-6E8A-4147-A177-3AD203B41FA5}">
                      <a16:colId xmlns:a16="http://schemas.microsoft.com/office/drawing/2014/main" val="1944079175"/>
                    </a:ext>
                  </a:extLst>
                </a:gridCol>
              </a:tblGrid>
              <a:tr h="414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classified as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3875602676"/>
                  </a:ext>
                </a:extLst>
              </a:tr>
              <a:tr h="414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 = ORG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4062265001"/>
                  </a:ext>
                </a:extLst>
              </a:tr>
              <a:tr h="414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 = MISC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2646212388"/>
                  </a:ext>
                </a:extLst>
              </a:tr>
              <a:tr h="414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 = PER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689875949"/>
                  </a:ext>
                </a:extLst>
              </a:tr>
              <a:tr h="414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 = LOC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4256081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588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The classifier has a tree structure, where each node is either: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 </a:t>
            </a:r>
            <a:r>
              <a:rPr lang="en-US" altLang="en-US" u="sng" dirty="0">
                <a:ea typeface="ＭＳ Ｐゴシック" panose="020B0600070205080204" pitchFamily="34" charset="-128"/>
              </a:rPr>
              <a:t>leaf </a:t>
            </a:r>
            <a:r>
              <a:rPr lang="en-US" altLang="en-US" dirty="0">
                <a:ea typeface="ＭＳ Ｐゴシック" panose="020B0600070205080204" pitchFamily="34" charset="-128"/>
              </a:rPr>
              <a:t>node which indicates the value of the target attribute (class) of examples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 </a:t>
            </a:r>
            <a:r>
              <a:rPr lang="en-US" altLang="en-US" u="sng" dirty="0">
                <a:ea typeface="ＭＳ Ｐゴシック" panose="020B0600070205080204" pitchFamily="34" charset="-128"/>
              </a:rPr>
              <a:t>decision </a:t>
            </a:r>
            <a:r>
              <a:rPr lang="en-US" altLang="en-US" dirty="0">
                <a:ea typeface="ＭＳ Ｐゴシック" panose="020B0600070205080204" pitchFamily="34" charset="-128"/>
              </a:rPr>
              <a:t>node which specifies some test to be carried out on a single attribute-value, with one branch and sub-tree for each possible outcome of the test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pPr algn="just"/>
            <a:r>
              <a:rPr lang="en-US" altLang="en-US" dirty="0">
                <a:ea typeface="ＭＳ Ｐゴシック" panose="020B0600070205080204" pitchFamily="34" charset="-128"/>
              </a:rPr>
              <a:t>An instance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x</a:t>
            </a:r>
            <a:r>
              <a:rPr lang="en-US" altLang="en-US" sz="1500" i="1" dirty="0" err="1">
                <a:ea typeface="ＭＳ Ｐゴシック" panose="020B0600070205080204" pitchFamily="34" charset="-128"/>
              </a:rPr>
              <a:t>p</a:t>
            </a:r>
            <a:r>
              <a:rPr lang="en-US" altLang="en-US" sz="1500" i="1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is classified by starting at the root of the tree and moving through it until a leaf node is reached, which provides the classification of the instance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96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	Sample	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6403" y="1825625"/>
            <a:ext cx="689919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56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Results with others attribute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Correctly Classified Instances         783               79.9796 %</a:t>
            </a:r>
          </a:p>
          <a:p>
            <a:r>
              <a:rPr lang="en-US" dirty="0"/>
              <a:t>Incorrectly Classified Instances       196               20.0204 %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2"/>
            <a:r>
              <a:rPr lang="en-US" dirty="0"/>
              <a:t>Error rate						Confusion Matrix	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287945"/>
              </p:ext>
            </p:extLst>
          </p:nvPr>
        </p:nvGraphicFramePr>
        <p:xfrm>
          <a:off x="1066798" y="3492061"/>
          <a:ext cx="4301360" cy="16689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0272">
                  <a:extLst>
                    <a:ext uri="{9D8B030D-6E8A-4147-A177-3AD203B41FA5}">
                      <a16:colId xmlns:a16="http://schemas.microsoft.com/office/drawing/2014/main" val="698529613"/>
                    </a:ext>
                  </a:extLst>
                </a:gridCol>
                <a:gridCol w="860272">
                  <a:extLst>
                    <a:ext uri="{9D8B030D-6E8A-4147-A177-3AD203B41FA5}">
                      <a16:colId xmlns:a16="http://schemas.microsoft.com/office/drawing/2014/main" val="1808764159"/>
                    </a:ext>
                  </a:extLst>
                </a:gridCol>
                <a:gridCol w="860272">
                  <a:extLst>
                    <a:ext uri="{9D8B030D-6E8A-4147-A177-3AD203B41FA5}">
                      <a16:colId xmlns:a16="http://schemas.microsoft.com/office/drawing/2014/main" val="456505848"/>
                    </a:ext>
                  </a:extLst>
                </a:gridCol>
                <a:gridCol w="860272">
                  <a:extLst>
                    <a:ext uri="{9D8B030D-6E8A-4147-A177-3AD203B41FA5}">
                      <a16:colId xmlns:a16="http://schemas.microsoft.com/office/drawing/2014/main" val="2645187570"/>
                    </a:ext>
                  </a:extLst>
                </a:gridCol>
                <a:gridCol w="860272">
                  <a:extLst>
                    <a:ext uri="{9D8B030D-6E8A-4147-A177-3AD203B41FA5}">
                      <a16:colId xmlns:a16="http://schemas.microsoft.com/office/drawing/2014/main" val="1693475804"/>
                    </a:ext>
                  </a:extLst>
                </a:gridCol>
              </a:tblGrid>
              <a:tr h="2781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FP Rate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Precision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Recall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F-Measure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4018178218"/>
                  </a:ext>
                </a:extLst>
              </a:tr>
              <a:tr h="2781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ORG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459855836"/>
                  </a:ext>
                </a:extLst>
              </a:tr>
              <a:tr h="2781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0.932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3561515290"/>
                  </a:ext>
                </a:extLst>
              </a:tr>
              <a:tr h="2781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MISC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410647064"/>
                  </a:ext>
                </a:extLst>
              </a:tr>
              <a:tr h="2781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0.944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3277936902"/>
                  </a:ext>
                </a:extLst>
              </a:tr>
              <a:tr h="2781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0.634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0.963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0.634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LOC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321418221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19957"/>
              </p:ext>
            </p:extLst>
          </p:nvPr>
        </p:nvGraphicFramePr>
        <p:xfrm>
          <a:off x="6392917" y="3563005"/>
          <a:ext cx="4713889" cy="1519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3201">
                  <a:extLst>
                    <a:ext uri="{9D8B030D-6E8A-4147-A177-3AD203B41FA5}">
                      <a16:colId xmlns:a16="http://schemas.microsoft.com/office/drawing/2014/main" val="1159056613"/>
                    </a:ext>
                  </a:extLst>
                </a:gridCol>
                <a:gridCol w="763201">
                  <a:extLst>
                    <a:ext uri="{9D8B030D-6E8A-4147-A177-3AD203B41FA5}">
                      <a16:colId xmlns:a16="http://schemas.microsoft.com/office/drawing/2014/main" val="1351462565"/>
                    </a:ext>
                  </a:extLst>
                </a:gridCol>
                <a:gridCol w="763201">
                  <a:extLst>
                    <a:ext uri="{9D8B030D-6E8A-4147-A177-3AD203B41FA5}">
                      <a16:colId xmlns:a16="http://schemas.microsoft.com/office/drawing/2014/main" val="2358138259"/>
                    </a:ext>
                  </a:extLst>
                </a:gridCol>
                <a:gridCol w="763201">
                  <a:extLst>
                    <a:ext uri="{9D8B030D-6E8A-4147-A177-3AD203B41FA5}">
                      <a16:colId xmlns:a16="http://schemas.microsoft.com/office/drawing/2014/main" val="293758300"/>
                    </a:ext>
                  </a:extLst>
                </a:gridCol>
                <a:gridCol w="763201">
                  <a:extLst>
                    <a:ext uri="{9D8B030D-6E8A-4147-A177-3AD203B41FA5}">
                      <a16:colId xmlns:a16="http://schemas.microsoft.com/office/drawing/2014/main" val="42086494"/>
                    </a:ext>
                  </a:extLst>
                </a:gridCol>
                <a:gridCol w="897884">
                  <a:extLst>
                    <a:ext uri="{9D8B030D-6E8A-4147-A177-3AD203B41FA5}">
                      <a16:colId xmlns:a16="http://schemas.microsoft.com/office/drawing/2014/main" val="969034695"/>
                    </a:ext>
                  </a:extLst>
                </a:gridCol>
              </a:tblGrid>
              <a:tr h="2531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&lt;-- classified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1797649214"/>
                  </a:ext>
                </a:extLst>
              </a:tr>
              <a:tr h="2531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 a = ORG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929197352"/>
                  </a:ext>
                </a:extLst>
              </a:tr>
              <a:tr h="2531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 b = 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2265979952"/>
                  </a:ext>
                </a:extLst>
              </a:tr>
              <a:tr h="2531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 c = MISC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466682886"/>
                  </a:ext>
                </a:extLst>
              </a:tr>
              <a:tr h="2531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 d = PER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3743452561"/>
                  </a:ext>
                </a:extLst>
              </a:tr>
              <a:tr h="2531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  e = LOC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2996509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1675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Inspiration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altLang="en-US" dirty="0"/>
              <a:t>Key part of Information Extraction system</a:t>
            </a:r>
          </a:p>
          <a:p>
            <a:endParaRPr lang="en-GB" altLang="en-US" dirty="0"/>
          </a:p>
          <a:p>
            <a:r>
              <a:rPr lang="en-GB" altLang="en-US" dirty="0"/>
              <a:t>Robust handling of proper names essential for many applications</a:t>
            </a:r>
          </a:p>
          <a:p>
            <a:endParaRPr lang="en-GB" altLang="en-US" dirty="0"/>
          </a:p>
          <a:p>
            <a:r>
              <a:rPr lang="en-GB" altLang="en-US" dirty="0"/>
              <a:t>Pre-processing for different classification levels</a:t>
            </a:r>
          </a:p>
          <a:p>
            <a:endParaRPr lang="en-GB" altLang="en-US" dirty="0"/>
          </a:p>
          <a:p>
            <a:r>
              <a:rPr lang="en-GB" altLang="en-US" dirty="0"/>
              <a:t>Information filtering </a:t>
            </a:r>
          </a:p>
          <a:p>
            <a:endParaRPr lang="en-GB" altLang="en-US" dirty="0"/>
          </a:p>
          <a:p>
            <a:r>
              <a:rPr lang="en-GB" altLang="en-US" dirty="0"/>
              <a:t>Information linking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796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Correctly Classified Instances         113               70.1863 %</a:t>
            </a:r>
          </a:p>
          <a:p>
            <a:r>
              <a:rPr lang="en-US" dirty="0"/>
              <a:t>Incorrectly Classified Instances        48               29.8137 %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2"/>
            <a:r>
              <a:rPr lang="en-US" dirty="0"/>
              <a:t>Error Rate						Confusion Matrix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323159"/>
              </p:ext>
            </p:extLst>
          </p:nvPr>
        </p:nvGraphicFramePr>
        <p:xfrm>
          <a:off x="1064172" y="3539360"/>
          <a:ext cx="4280340" cy="18019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3390">
                  <a:extLst>
                    <a:ext uri="{9D8B030D-6E8A-4147-A177-3AD203B41FA5}">
                      <a16:colId xmlns:a16="http://schemas.microsoft.com/office/drawing/2014/main" val="3714683960"/>
                    </a:ext>
                  </a:extLst>
                </a:gridCol>
                <a:gridCol w="713390">
                  <a:extLst>
                    <a:ext uri="{9D8B030D-6E8A-4147-A177-3AD203B41FA5}">
                      <a16:colId xmlns:a16="http://schemas.microsoft.com/office/drawing/2014/main" val="2081265085"/>
                    </a:ext>
                  </a:extLst>
                </a:gridCol>
                <a:gridCol w="713390">
                  <a:extLst>
                    <a:ext uri="{9D8B030D-6E8A-4147-A177-3AD203B41FA5}">
                      <a16:colId xmlns:a16="http://schemas.microsoft.com/office/drawing/2014/main" val="2272833621"/>
                    </a:ext>
                  </a:extLst>
                </a:gridCol>
                <a:gridCol w="713390">
                  <a:extLst>
                    <a:ext uri="{9D8B030D-6E8A-4147-A177-3AD203B41FA5}">
                      <a16:colId xmlns:a16="http://schemas.microsoft.com/office/drawing/2014/main" val="1258803055"/>
                    </a:ext>
                  </a:extLst>
                </a:gridCol>
                <a:gridCol w="713390">
                  <a:extLst>
                    <a:ext uri="{9D8B030D-6E8A-4147-A177-3AD203B41FA5}">
                      <a16:colId xmlns:a16="http://schemas.microsoft.com/office/drawing/2014/main" val="1944100039"/>
                    </a:ext>
                  </a:extLst>
                </a:gridCol>
                <a:gridCol w="713390">
                  <a:extLst>
                    <a:ext uri="{9D8B030D-6E8A-4147-A177-3AD203B41FA5}">
                      <a16:colId xmlns:a16="http://schemas.microsoft.com/office/drawing/2014/main" val="2995735790"/>
                    </a:ext>
                  </a:extLst>
                </a:gridCol>
              </a:tblGrid>
              <a:tr h="360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TP Rate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FP Rate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Precision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Recall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F-Measure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Class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1128808301"/>
                  </a:ext>
                </a:extLst>
              </a:tr>
              <a:tr h="360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ORG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1232484890"/>
                  </a:ext>
                </a:extLst>
              </a:tr>
              <a:tr h="360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MISC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1653245699"/>
                  </a:ext>
                </a:extLst>
              </a:tr>
              <a:tr h="360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301094674"/>
                  </a:ext>
                </a:extLst>
              </a:tr>
              <a:tr h="360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0.976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0.976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0.952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LOC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69766323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887311"/>
              </p:ext>
            </p:extLst>
          </p:nvPr>
        </p:nvGraphicFramePr>
        <p:xfrm>
          <a:off x="6442841" y="3618189"/>
          <a:ext cx="4545724" cy="17231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8151">
                  <a:extLst>
                    <a:ext uri="{9D8B030D-6E8A-4147-A177-3AD203B41FA5}">
                      <a16:colId xmlns:a16="http://schemas.microsoft.com/office/drawing/2014/main" val="3356163793"/>
                    </a:ext>
                  </a:extLst>
                </a:gridCol>
                <a:gridCol w="878151">
                  <a:extLst>
                    <a:ext uri="{9D8B030D-6E8A-4147-A177-3AD203B41FA5}">
                      <a16:colId xmlns:a16="http://schemas.microsoft.com/office/drawing/2014/main" val="135662607"/>
                    </a:ext>
                  </a:extLst>
                </a:gridCol>
                <a:gridCol w="878151">
                  <a:extLst>
                    <a:ext uri="{9D8B030D-6E8A-4147-A177-3AD203B41FA5}">
                      <a16:colId xmlns:a16="http://schemas.microsoft.com/office/drawing/2014/main" val="1144377579"/>
                    </a:ext>
                  </a:extLst>
                </a:gridCol>
                <a:gridCol w="878151">
                  <a:extLst>
                    <a:ext uri="{9D8B030D-6E8A-4147-A177-3AD203B41FA5}">
                      <a16:colId xmlns:a16="http://schemas.microsoft.com/office/drawing/2014/main" val="2533105957"/>
                    </a:ext>
                  </a:extLst>
                </a:gridCol>
                <a:gridCol w="1033120">
                  <a:extLst>
                    <a:ext uri="{9D8B030D-6E8A-4147-A177-3AD203B41FA5}">
                      <a16:colId xmlns:a16="http://schemas.microsoft.com/office/drawing/2014/main" val="2204829350"/>
                    </a:ext>
                  </a:extLst>
                </a:gridCol>
              </a:tblGrid>
              <a:tr h="3446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classified as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148231165"/>
                  </a:ext>
                </a:extLst>
              </a:tr>
              <a:tr h="3446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 = ORG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241369195"/>
                  </a:ext>
                </a:extLst>
              </a:tr>
              <a:tr h="3446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 = MISC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1443211470"/>
                  </a:ext>
                </a:extLst>
              </a:tr>
              <a:tr h="3446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 = PER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2901828528"/>
                  </a:ext>
                </a:extLst>
              </a:tr>
              <a:tr h="3446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 = LOC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3529299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48773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Classification (CRF)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3131"/>
            <a:ext cx="10515600" cy="477383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Sample Test: Input: </a:t>
            </a:r>
          </a:p>
          <a:p>
            <a:pPr marL="0" indent="0">
              <a:buNone/>
            </a:pPr>
            <a:r>
              <a:rPr lang="en-US" sz="2200" dirty="0"/>
              <a:t>CRICKET NNP I-NP O</a:t>
            </a:r>
          </a:p>
          <a:p>
            <a:pPr marL="0" indent="0">
              <a:buNone/>
            </a:pPr>
            <a:r>
              <a:rPr lang="en-US" sz="2200" dirty="0"/>
              <a:t>- : O </a:t>
            </a:r>
            <a:r>
              <a:rPr lang="en-US" sz="2200" dirty="0" err="1"/>
              <a:t>O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LEICESTERSHIRE NNP I-NP I-ORG</a:t>
            </a:r>
          </a:p>
          <a:p>
            <a:pPr marL="0" indent="0">
              <a:buNone/>
            </a:pPr>
            <a:r>
              <a:rPr lang="en-US" sz="2200" dirty="0"/>
              <a:t>TAKE NNP I-NP O</a:t>
            </a:r>
          </a:p>
          <a:p>
            <a:pPr marL="0" indent="0">
              <a:buNone/>
            </a:pPr>
            <a:r>
              <a:rPr lang="en-US" sz="2200" dirty="0"/>
              <a:t>OVER IN I-PP O</a:t>
            </a:r>
          </a:p>
          <a:p>
            <a:pPr marL="0" indent="0">
              <a:buNone/>
            </a:pPr>
            <a:r>
              <a:rPr lang="en-US" sz="2200" dirty="0"/>
              <a:t>AT NNP I-NP O</a:t>
            </a:r>
          </a:p>
          <a:p>
            <a:pPr marL="0" indent="0">
              <a:buNone/>
            </a:pPr>
            <a:r>
              <a:rPr lang="en-US" sz="2200" dirty="0"/>
              <a:t>TOP NNP I-NP O</a:t>
            </a:r>
          </a:p>
          <a:p>
            <a:pPr marL="0" indent="0">
              <a:buNone/>
            </a:pPr>
            <a:r>
              <a:rPr lang="en-US" sz="2200" dirty="0"/>
              <a:t>AFTER NNP I-NP O</a:t>
            </a:r>
          </a:p>
          <a:p>
            <a:pPr marL="0" indent="0">
              <a:buNone/>
            </a:pPr>
            <a:r>
              <a:rPr lang="en-US" sz="2200" dirty="0"/>
              <a:t>INNINGS NNP I-NP O</a:t>
            </a:r>
          </a:p>
          <a:p>
            <a:pPr marL="0" indent="0">
              <a:buNone/>
            </a:pPr>
            <a:r>
              <a:rPr lang="en-US" sz="2200" dirty="0"/>
              <a:t>VICTORY NN I-NP O</a:t>
            </a:r>
          </a:p>
          <a:p>
            <a:pPr marL="0" indent="0">
              <a:buNone/>
            </a:pPr>
            <a:r>
              <a:rPr lang="en-US" sz="2200" dirty="0"/>
              <a:t>. . O </a:t>
            </a:r>
            <a:r>
              <a:rPr lang="en-US" sz="2200" dirty="0" err="1"/>
              <a:t>O</a:t>
            </a:r>
            <a:endParaRPr lang="en-US" sz="2200" dirty="0"/>
          </a:p>
          <a:p>
            <a:pPr marL="0" indent="0">
              <a:buNone/>
            </a:pPr>
            <a:r>
              <a:rPr lang="en-US" sz="2200" dirty="0" err="1"/>
              <a:t>end_of_sentence</a:t>
            </a:r>
            <a:endParaRPr lang="en-US" sz="2200" dirty="0"/>
          </a:p>
          <a:p>
            <a:pPr marL="0" indent="0">
              <a:buNone/>
            </a:pPr>
            <a:r>
              <a:rPr lang="pt-BR" dirty="0"/>
              <a:t>('Predicted:', 'O O I-ORG O O O O O O O O')</a:t>
            </a:r>
          </a:p>
          <a:p>
            <a:pPr marL="0" indent="0">
              <a:buNone/>
            </a:pPr>
            <a:r>
              <a:rPr lang="pt-BR" dirty="0"/>
              <a:t>('Correct:  ', 'O O I-ORG O O O O O O O O')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2991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Classification (CRF)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  on complete dataset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03936"/>
              </p:ext>
            </p:extLst>
          </p:nvPr>
        </p:nvGraphicFramePr>
        <p:xfrm>
          <a:off x="2719552" y="2609184"/>
          <a:ext cx="5935715" cy="32713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7143">
                  <a:extLst>
                    <a:ext uri="{9D8B030D-6E8A-4147-A177-3AD203B41FA5}">
                      <a16:colId xmlns:a16="http://schemas.microsoft.com/office/drawing/2014/main" val="955833149"/>
                    </a:ext>
                  </a:extLst>
                </a:gridCol>
                <a:gridCol w="1187143">
                  <a:extLst>
                    <a:ext uri="{9D8B030D-6E8A-4147-A177-3AD203B41FA5}">
                      <a16:colId xmlns:a16="http://schemas.microsoft.com/office/drawing/2014/main" val="1270655393"/>
                    </a:ext>
                  </a:extLst>
                </a:gridCol>
                <a:gridCol w="1187143">
                  <a:extLst>
                    <a:ext uri="{9D8B030D-6E8A-4147-A177-3AD203B41FA5}">
                      <a16:colId xmlns:a16="http://schemas.microsoft.com/office/drawing/2014/main" val="691839157"/>
                    </a:ext>
                  </a:extLst>
                </a:gridCol>
                <a:gridCol w="1187143">
                  <a:extLst>
                    <a:ext uri="{9D8B030D-6E8A-4147-A177-3AD203B41FA5}">
                      <a16:colId xmlns:a16="http://schemas.microsoft.com/office/drawing/2014/main" val="151639848"/>
                    </a:ext>
                  </a:extLst>
                </a:gridCol>
                <a:gridCol w="1187143">
                  <a:extLst>
                    <a:ext uri="{9D8B030D-6E8A-4147-A177-3AD203B41FA5}">
                      <a16:colId xmlns:a16="http://schemas.microsoft.com/office/drawing/2014/main" val="4022159742"/>
                    </a:ext>
                  </a:extLst>
                </a:gridCol>
              </a:tblGrid>
              <a:tr h="408919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precision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recall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f1-score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support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3416446040"/>
                  </a:ext>
                </a:extLst>
              </a:tr>
              <a:tr h="408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I-LOC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1936477456"/>
                  </a:ext>
                </a:extLst>
              </a:tr>
              <a:tr h="408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B-MISC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3491335924"/>
                  </a:ext>
                </a:extLst>
              </a:tr>
              <a:tr h="408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I-MISC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2522854818"/>
                  </a:ext>
                </a:extLst>
              </a:tr>
              <a:tr h="408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I-ORG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3952661124"/>
                  </a:ext>
                </a:extLst>
              </a:tr>
              <a:tr h="408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I-PER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531067885"/>
                  </a:ext>
                </a:extLst>
              </a:tr>
              <a:tr h="408919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3548449846"/>
                  </a:ext>
                </a:extLst>
              </a:tr>
              <a:tr h="408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avg/ total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8562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1346287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76938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CRF : More results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7958486"/>
              </p:ext>
            </p:extLst>
          </p:nvPr>
        </p:nvGraphicFramePr>
        <p:xfrm>
          <a:off x="1694792" y="1808346"/>
          <a:ext cx="2892974" cy="19517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92974">
                  <a:extLst>
                    <a:ext uri="{9D8B030D-6E8A-4147-A177-3AD203B41FA5}">
                      <a16:colId xmlns:a16="http://schemas.microsoft.com/office/drawing/2014/main" val="1643940457"/>
                    </a:ext>
                  </a:extLst>
                </a:gridCol>
              </a:tblGrid>
              <a:tr h="2168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Top likely transitions: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4110143042"/>
                  </a:ext>
                </a:extLst>
              </a:tr>
              <a:tr h="2168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I-ORG  -&gt; I-ORG   3.363676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1352640870"/>
                  </a:ext>
                </a:extLst>
              </a:tr>
              <a:tr h="2168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I-MISC -&gt; B-MISC  3.297053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2867795578"/>
                  </a:ext>
                </a:extLst>
              </a:tr>
              <a:tr h="2168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I-LOC  -&gt; I-LOC   3.110618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3118199150"/>
                  </a:ext>
                </a:extLst>
              </a:tr>
              <a:tr h="2168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I-PER  -&gt; I-PER   2.971661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3227497983"/>
                  </a:ext>
                </a:extLst>
              </a:tr>
              <a:tr h="2168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I-MISC -&gt; I-MISC  2.725905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664318344"/>
                  </a:ext>
                </a:extLst>
              </a:tr>
              <a:tr h="2168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B-ORG  -&gt; B-ORG   2.618440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100773471"/>
                  </a:ext>
                </a:extLst>
              </a:tr>
              <a:tr h="2168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I-LOC  -&gt; B-LOC   2.476681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1519641337"/>
                  </a:ext>
                </a:extLst>
              </a:tr>
              <a:tr h="2168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B-MISC -&gt; I-MISC  2.439903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53153862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394312"/>
              </p:ext>
            </p:extLst>
          </p:nvPr>
        </p:nvGraphicFramePr>
        <p:xfrm>
          <a:off x="6408682" y="1972932"/>
          <a:ext cx="3334407" cy="16225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34407">
                  <a:extLst>
                    <a:ext uri="{9D8B030D-6E8A-4147-A177-3AD203B41FA5}">
                      <a16:colId xmlns:a16="http://schemas.microsoft.com/office/drawing/2014/main" val="311896333"/>
                    </a:ext>
                  </a:extLst>
                </a:gridCol>
              </a:tblGrid>
              <a:tr h="23179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Top unlikely transitions: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806830020"/>
                  </a:ext>
                </a:extLst>
              </a:tr>
              <a:tr h="23179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I-LOC  -&gt; I-MISC  -1.096426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2794140062"/>
                  </a:ext>
                </a:extLst>
              </a:tr>
              <a:tr h="23179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I-MISC -&gt; I-PER   -1.159522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3407322335"/>
                  </a:ext>
                </a:extLst>
              </a:tr>
              <a:tr h="23179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      -&gt; B-LOC   -1.630725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4003541263"/>
                  </a:ext>
                </a:extLst>
              </a:tr>
              <a:tr h="23179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I-MISC -&gt; I-LOC   -1.818290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1281460109"/>
                  </a:ext>
                </a:extLst>
              </a:tr>
              <a:tr h="23179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      -&gt; B-ORG   -2.136435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3187069344"/>
                  </a:ext>
                </a:extLst>
              </a:tr>
              <a:tr h="23179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I-ORG  -&gt; I-MISC  -2.304391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358859093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260681"/>
              </p:ext>
            </p:extLst>
          </p:nvPr>
        </p:nvGraphicFramePr>
        <p:xfrm>
          <a:off x="1363718" y="4532587"/>
          <a:ext cx="3224048" cy="1297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24048">
                  <a:extLst>
                    <a:ext uri="{9D8B030D-6E8A-4147-A177-3AD203B41FA5}">
                      <a16:colId xmlns:a16="http://schemas.microsoft.com/office/drawing/2014/main" val="3979381448"/>
                    </a:ext>
                  </a:extLst>
                </a:gridCol>
              </a:tblGrid>
              <a:tr h="25949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Top positive: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2231736802"/>
                  </a:ext>
                </a:extLst>
              </a:tr>
              <a:tr h="25949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8.187533 O      word.lower=minister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1919155160"/>
                  </a:ext>
                </a:extLst>
              </a:tr>
              <a:tr h="25949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7.272869 I-LOC  +1:word.lower=1996-08-26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2391187568"/>
                  </a:ext>
                </a:extLst>
              </a:tr>
              <a:tr h="25949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7.243620 I-ORG  +1:word.lower=inc.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2123980962"/>
                  </a:ext>
                </a:extLst>
              </a:tr>
              <a:tr h="25949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7.235043 I-LOC  +1:word.lower=1996-08-25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157450624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10591"/>
              </p:ext>
            </p:extLst>
          </p:nvPr>
        </p:nvGraphicFramePr>
        <p:xfrm>
          <a:off x="6408682" y="4372107"/>
          <a:ext cx="3035300" cy="1457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35300">
                  <a:extLst>
                    <a:ext uri="{9D8B030D-6E8A-4147-A177-3AD203B41FA5}">
                      <a16:colId xmlns:a16="http://schemas.microsoft.com/office/drawing/2014/main" val="3226983499"/>
                    </a:ext>
                  </a:extLst>
                </a:gridCol>
              </a:tblGrid>
              <a:tr h="1822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Top negative: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3780271737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-2.265162 I-PER  word[-2:]=ue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3496733265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-2.312942 O      word[-2:]=TT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817922391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-2.319032 I-PER  word[-3:]=can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899596699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-2.319206 I-MISC -1:word.lower=french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3298190816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-2.350751 O      word[-2:]=AN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1766586985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-2.379951 O      word[-2:]=na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1839134739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-2.382619 O      word[-3:]=ray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412788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56380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https://sites.google.com/site/ermasoftware/getting-started/ne-tagging-conll2003-data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Stanford NLP(nlp.stanford.edu)</a:t>
            </a:r>
          </a:p>
          <a:p>
            <a:r>
              <a:rPr lang="en-US" u="sng" dirty="0">
                <a:hlinkClick r:id="rId3"/>
              </a:rPr>
              <a:t>www.cs.cmu.edu/afs/cs.cmu.edu/project/theo-11/www/wwkb/s.cmu.edu/afs/cs.cmu.edu/project/theo-11/www/wwkb/</a:t>
            </a:r>
            <a:endParaRPr lang="en-US" u="sng" dirty="0"/>
          </a:p>
          <a:p>
            <a:r>
              <a:rPr lang="en-US" dirty="0">
                <a:hlinkClick r:id="rId4"/>
              </a:rPr>
              <a:t>www.nltk.org/book/ch07.html</a:t>
            </a:r>
            <a:endParaRPr lang="en-US" dirty="0"/>
          </a:p>
          <a:p>
            <a:r>
              <a:rPr lang="en-US">
                <a:hlinkClick r:id="rId5"/>
              </a:rPr>
              <a:t>http://nlp.stanford.edu/software/CRF-NER</a:t>
            </a:r>
            <a:r>
              <a:rPr lang="en-US">
                <a:hlinkClick r:id="rId5"/>
              </a:rPr>
              <a:t>.shtml</a:t>
            </a:r>
            <a:endParaRPr lang="en-US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7210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You	</a:t>
            </a:r>
          </a:p>
        </p:txBody>
      </p:sp>
    </p:spTree>
    <p:extLst>
      <p:ext uri="{BB962C8B-B14F-4D97-AF65-F5344CB8AC3E}">
        <p14:creationId xmlns:p14="http://schemas.microsoft.com/office/powerpoint/2010/main" val="3822352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entury Gothic"/>
                <a:cs typeface="Century Gothic"/>
              </a:rPr>
              <a:t>Named Entity Recognition </a:t>
            </a:r>
            <a:r>
              <a:rPr lang="en-US" dirty="0">
                <a:latin typeface="Century Gothic"/>
                <a:cs typeface="Century Gothic"/>
              </a:rPr>
              <a:t>(NER) is the process of finding entities (people, cities, organizations, dates, ...) in a text</a:t>
            </a:r>
          </a:p>
          <a:p>
            <a:endParaRPr lang="en-US" dirty="0">
              <a:latin typeface="Century Gothic"/>
              <a:cs typeface="Century Gothic"/>
            </a:endParaRPr>
          </a:p>
          <a:p>
            <a:r>
              <a:rPr lang="en-US" dirty="0">
                <a:latin typeface="Century Gothic"/>
              </a:rPr>
              <a:t>Example: </a:t>
            </a:r>
          </a:p>
          <a:p>
            <a:endParaRPr lang="en-US" dirty="0">
              <a:latin typeface="Century Gothic"/>
            </a:endParaRPr>
          </a:p>
          <a:p>
            <a:endParaRPr lang="en-US" dirty="0">
              <a:latin typeface="Century Gothic"/>
            </a:endParaRPr>
          </a:p>
          <a:p>
            <a:endParaRPr lang="en-US" dirty="0">
              <a:latin typeface="Century Gothic"/>
            </a:endParaRPr>
          </a:p>
          <a:p>
            <a:r>
              <a:rPr lang="en-GB" altLang="en-US" dirty="0"/>
              <a:t>Three universally accepted categories:</a:t>
            </a:r>
            <a:r>
              <a:rPr lang="en-GB" altLang="en-US" b="1" dirty="0"/>
              <a:t> person</a:t>
            </a:r>
            <a:r>
              <a:rPr lang="en-GB" altLang="en-US" dirty="0"/>
              <a:t>, </a:t>
            </a:r>
            <a:r>
              <a:rPr lang="en-GB" altLang="en-US" b="1" dirty="0"/>
              <a:t>location</a:t>
            </a:r>
            <a:r>
              <a:rPr lang="en-GB" altLang="en-US" dirty="0"/>
              <a:t> and </a:t>
            </a:r>
            <a:r>
              <a:rPr lang="en-GB" altLang="en-US" b="1" dirty="0"/>
              <a:t>organisation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744" y="3755607"/>
            <a:ext cx="7426726" cy="104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326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2"/>
            <a:endParaRPr lang="en-US" dirty="0"/>
          </a:p>
          <a:p>
            <a:pPr lvl="8"/>
            <a:r>
              <a:rPr lang="en-IN" dirty="0"/>
              <a:t>Fine Grained Entity Tag set [2]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277059" y="701567"/>
            <a:ext cx="5236320" cy="488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063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4092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Dataset was retrieved from Named Entity (NE) tagging (CoNLL2003 data)[1]</a:t>
            </a:r>
          </a:p>
          <a:p>
            <a:endParaRPr lang="en-US" dirty="0"/>
          </a:p>
          <a:p>
            <a:r>
              <a:rPr lang="en-US" dirty="0"/>
              <a:t>Data set consists of word, </a:t>
            </a:r>
            <a:r>
              <a:rPr lang="en-US" dirty="0" err="1"/>
              <a:t>pos</a:t>
            </a:r>
            <a:r>
              <a:rPr lang="en-US" dirty="0"/>
              <a:t>-tag, label. Sample: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Test data is in similar format. There are 217336 words in </a:t>
            </a:r>
            <a:r>
              <a:rPr lang="en-US" dirty="0" err="1"/>
              <a:t>traindata</a:t>
            </a:r>
            <a:r>
              <a:rPr lang="en-US" dirty="0"/>
              <a:t> and 54394 in </a:t>
            </a:r>
            <a:r>
              <a:rPr lang="en-US" dirty="0" err="1"/>
              <a:t>testdata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003" y="3190122"/>
            <a:ext cx="3970338" cy="205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567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Gazetteers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used the dictionary lookup for checking whether word in in either of following category: 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Location</a:t>
            </a:r>
          </a:p>
          <a:p>
            <a:pPr lvl="1"/>
            <a:r>
              <a:rPr lang="en-US" dirty="0"/>
              <a:t>Organization</a:t>
            </a:r>
          </a:p>
          <a:p>
            <a:pPr lvl="1"/>
            <a:r>
              <a:rPr lang="en-US" dirty="0" err="1"/>
              <a:t>Misc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r>
              <a:rPr lang="en-US" dirty="0"/>
              <a:t>For good results, we used Stanford </a:t>
            </a:r>
            <a:r>
              <a:rPr lang="en-US" dirty="0" err="1"/>
              <a:t>nltk</a:t>
            </a:r>
            <a:r>
              <a:rPr lang="en-US" dirty="0"/>
              <a:t> package for </a:t>
            </a:r>
            <a:r>
              <a:rPr lang="en-US" dirty="0" err="1"/>
              <a:t>gazetters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3858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Generally 2 approaches are used : </a:t>
            </a:r>
          </a:p>
          <a:p>
            <a:pPr lvl="1"/>
            <a:r>
              <a:rPr lang="en-US" dirty="0"/>
              <a:t>Traditional Rule Based approach</a:t>
            </a:r>
          </a:p>
          <a:p>
            <a:pPr lvl="1"/>
            <a:r>
              <a:rPr lang="en-US" dirty="0"/>
              <a:t>Classification</a:t>
            </a:r>
          </a:p>
          <a:p>
            <a:pPr lvl="1"/>
            <a:endParaRPr lang="en-US" dirty="0"/>
          </a:p>
          <a:p>
            <a:r>
              <a:rPr lang="en-US" dirty="0"/>
              <a:t>We have combined both the approaches 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347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/>
          <p:cNvPicPr>
            <a:picLocks noChangeAspect="1"/>
          </p:cNvPicPr>
          <p:nvPr/>
        </p:nvPicPr>
        <p:blipFill rotWithShape="1">
          <a:blip r:embed="rId2"/>
          <a:srcRect l="407" r="5696"/>
          <a:stretch/>
        </p:blipFill>
        <p:spPr>
          <a:xfrm>
            <a:off x="4729522" y="276479"/>
            <a:ext cx="5702169" cy="6409267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r>
              <a:rPr lang="en-US" sz="2000" dirty="0"/>
              <a:t>Flowchart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63677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/>
          <a:srcRect r="1981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100"/>
              <a:t>Feature Extraction  ---1 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r>
              <a:rPr lang="en-US" sz="1800"/>
              <a:t>Find out word level features </a:t>
            </a:r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808918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175</TotalTime>
  <Words>1173</Words>
  <Application>Microsoft Office PowerPoint</Application>
  <PresentationFormat>Widescreen</PresentationFormat>
  <Paragraphs>486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MS PGothic</vt:lpstr>
      <vt:lpstr>Arial</vt:lpstr>
      <vt:lpstr>Calibri</vt:lpstr>
      <vt:lpstr>Calibri Light</vt:lpstr>
      <vt:lpstr>Century Gothic</vt:lpstr>
      <vt:lpstr>Office Theme</vt:lpstr>
      <vt:lpstr>Named Entity Recognition</vt:lpstr>
      <vt:lpstr>Inspiration </vt:lpstr>
      <vt:lpstr>Problem Definition</vt:lpstr>
      <vt:lpstr>PowerPoint Presentation</vt:lpstr>
      <vt:lpstr>Data Set </vt:lpstr>
      <vt:lpstr>Gazetteers</vt:lpstr>
      <vt:lpstr>Approach </vt:lpstr>
      <vt:lpstr> </vt:lpstr>
      <vt:lpstr>Feature Extraction  ---1  </vt:lpstr>
      <vt:lpstr>Feature Extraction –II(Histories, bin. features &amp; futures)</vt:lpstr>
      <vt:lpstr>Hand crafted Rules : Shallow Parsing  </vt:lpstr>
      <vt:lpstr>Sample TrainData</vt:lpstr>
      <vt:lpstr>Performance Measures</vt:lpstr>
      <vt:lpstr>Tools used</vt:lpstr>
      <vt:lpstr>Generative Classification </vt:lpstr>
      <vt:lpstr>Results without considering class group Others</vt:lpstr>
      <vt:lpstr>Decision Tree </vt:lpstr>
      <vt:lpstr>Decision Trees Sample </vt:lpstr>
      <vt:lpstr>Decision Tree Results with others attribute</vt:lpstr>
      <vt:lpstr>Decision Tree </vt:lpstr>
      <vt:lpstr>Sequential Classification (CRF)</vt:lpstr>
      <vt:lpstr>Sequential Classification (CRF)</vt:lpstr>
      <vt:lpstr>CRF : More results</vt:lpstr>
      <vt:lpstr>References </vt:lpstr>
      <vt:lpstr>Thank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Omkar Dixit</dc:creator>
  <cp:lastModifiedBy>Omkar Dixit</cp:lastModifiedBy>
  <cp:revision>32</cp:revision>
  <dcterms:created xsi:type="dcterms:W3CDTF">2016-12-06T20:21:24Z</dcterms:created>
  <dcterms:modified xsi:type="dcterms:W3CDTF">2016-12-06T23:42:08Z</dcterms:modified>
</cp:coreProperties>
</file>