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57" r:id="rId4"/>
    <p:sldId id="271" r:id="rId5"/>
    <p:sldId id="258" r:id="rId6"/>
    <p:sldId id="274" r:id="rId7"/>
    <p:sldId id="259" r:id="rId8"/>
    <p:sldId id="261" r:id="rId9"/>
    <p:sldId id="260" r:id="rId10"/>
    <p:sldId id="262" r:id="rId11"/>
    <p:sldId id="272" r:id="rId12"/>
    <p:sldId id="273" r:id="rId13"/>
    <p:sldId id="263" r:id="rId14"/>
    <p:sldId id="264" r:id="rId15"/>
    <p:sldId id="265" r:id="rId16"/>
    <p:sldId id="267" r:id="rId17"/>
    <p:sldId id="268" r:id="rId18"/>
    <p:sldId id="26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Vivek</a:t>
            </a:r>
            <a:r>
              <a:rPr lang="en-US" dirty="0"/>
              <a:t> </a:t>
            </a:r>
          </a:p>
          <a:p>
            <a:pPr marL="457200" indent="-457200">
              <a:buFontTx/>
              <a:buChar char="-"/>
            </a:pPr>
            <a:r>
              <a:rPr lang="en-US" dirty="0"/>
              <a:t>Omkar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Puneet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Peter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2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–II(</a:t>
            </a:r>
            <a:r>
              <a:rPr lang="de-DE" altLang="en-US" dirty="0"/>
              <a:t>Histories, bin. features &amp; futures)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en-US" dirty="0"/>
          </a:p>
          <a:p>
            <a:r>
              <a:rPr lang="de-DE" altLang="en-US" dirty="0"/>
              <a:t>History h</a:t>
            </a:r>
            <a:r>
              <a:rPr lang="de-DE" altLang="en-US" baseline="-25000" dirty="0"/>
              <a:t>t</a:t>
            </a:r>
            <a:r>
              <a:rPr lang="de-DE" altLang="en-US" dirty="0"/>
              <a:t>: information derivable from the corpus relative to a token t:</a:t>
            </a:r>
          </a:p>
          <a:p>
            <a:pPr lvl="1"/>
            <a:r>
              <a:rPr lang="de-DE" altLang="en-US" dirty="0"/>
              <a:t>text window around token w</a:t>
            </a:r>
            <a:r>
              <a:rPr lang="de-DE" altLang="en-US" baseline="-25000" dirty="0"/>
              <a:t>i</a:t>
            </a:r>
            <a:r>
              <a:rPr lang="de-DE" altLang="en-US" dirty="0"/>
              <a:t>, e.g. w</a:t>
            </a:r>
            <a:r>
              <a:rPr lang="de-DE" altLang="en-US" baseline="-25000" dirty="0"/>
              <a:t>i-2</a:t>
            </a:r>
            <a:r>
              <a:rPr lang="de-DE" altLang="en-US" dirty="0"/>
              <a:t>,...,w</a:t>
            </a:r>
            <a:r>
              <a:rPr lang="de-DE" altLang="en-US" baseline="-25000" dirty="0"/>
              <a:t>i+2</a:t>
            </a:r>
          </a:p>
          <a:p>
            <a:pPr lvl="1"/>
            <a:endParaRPr lang="de-DE" altLang="en-US" baseline="-25000" dirty="0"/>
          </a:p>
          <a:p>
            <a:pPr lvl="1"/>
            <a:r>
              <a:rPr lang="de-DE" altLang="en-US" dirty="0"/>
              <a:t>word features of these tokens</a:t>
            </a:r>
          </a:p>
          <a:p>
            <a:pPr lvl="1"/>
            <a:endParaRPr lang="de-DE" altLang="en-US" dirty="0"/>
          </a:p>
          <a:p>
            <a:pPr lvl="1"/>
            <a:r>
              <a:rPr lang="de-DE" altLang="en-US" dirty="0"/>
              <a:t>POS, other complex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TrainData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1059"/>
            <a:ext cx="10515600" cy="36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8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0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crafted Rules : Shallow Parsing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 </a:t>
            </a:r>
            <a:r>
              <a:rPr lang="en-GB" altLang="en-US" sz="2400" b="1" dirty="0"/>
              <a:t>Location: </a:t>
            </a:r>
          </a:p>
          <a:p>
            <a:pPr>
              <a:buFontTx/>
              <a:buNone/>
            </a:pPr>
            <a:r>
              <a:rPr lang="en-GB" altLang="en-US" sz="2400" dirty="0" err="1"/>
              <a:t>CapWord</a:t>
            </a:r>
            <a:r>
              <a:rPr lang="en-GB" altLang="en-US" sz="2400" dirty="0"/>
              <a:t> + {City, Forest, </a:t>
            </a:r>
            <a:r>
              <a:rPr lang="en-GB" altLang="en-US" sz="2400" dirty="0" err="1"/>
              <a:t>Center</a:t>
            </a:r>
            <a:r>
              <a:rPr lang="en-GB" altLang="en-US" sz="2400" dirty="0"/>
              <a:t>} </a:t>
            </a:r>
            <a:r>
              <a:rPr lang="en-GB" altLang="en-US" sz="2400" i="1" dirty="0"/>
              <a:t>       e.g. Sherwood Forest</a:t>
            </a:r>
          </a:p>
          <a:p>
            <a:pPr>
              <a:buFontTx/>
              <a:buNone/>
            </a:pPr>
            <a:r>
              <a:rPr lang="en-GB" altLang="en-US" sz="2400" dirty="0"/>
              <a:t>Cap Word + {Street, Boulevard, Avenue, Crescent, Road}        e.g. </a:t>
            </a:r>
            <a:r>
              <a:rPr lang="en-GB" altLang="en-US" sz="2400" i="1" dirty="0"/>
              <a:t>Portobello Street</a:t>
            </a:r>
          </a:p>
          <a:p>
            <a:pPr>
              <a:buFontTx/>
              <a:buNone/>
            </a:pPr>
            <a:r>
              <a:rPr lang="en-GB" altLang="en-US" sz="2400" dirty="0"/>
              <a:t>at + </a:t>
            </a:r>
            <a:r>
              <a:rPr lang="en-GB" altLang="en-US" sz="2400" dirty="0" err="1"/>
              <a:t>CapWord</a:t>
            </a:r>
            <a:r>
              <a:rPr lang="en-GB" altLang="en-US" sz="2400" dirty="0"/>
              <a:t>				</a:t>
            </a:r>
            <a:r>
              <a:rPr lang="en-GB" altLang="en-US" sz="2400" dirty="0" err="1"/>
              <a:t>e.g</a:t>
            </a:r>
            <a:r>
              <a:rPr lang="en-GB" altLang="en-US" sz="2400" dirty="0"/>
              <a:t>: at Washington </a:t>
            </a:r>
          </a:p>
          <a:p>
            <a:pPr>
              <a:buFontTx/>
              <a:buNone/>
            </a:pPr>
            <a:r>
              <a:rPr lang="en-GB" altLang="en-US" sz="2400" b="1" dirty="0"/>
              <a:t>Name: </a:t>
            </a:r>
          </a:p>
          <a:p>
            <a:pPr>
              <a:buFontTx/>
              <a:buNone/>
            </a:pPr>
            <a:r>
              <a:rPr lang="en-GB" altLang="en-US" sz="2400" dirty="0"/>
              <a:t>Mr. /</a:t>
            </a:r>
            <a:r>
              <a:rPr lang="en-GB" altLang="en-US" sz="2400" dirty="0" err="1"/>
              <a:t>Dr.</a:t>
            </a:r>
            <a:r>
              <a:rPr lang="en-GB" altLang="en-US" sz="2400" dirty="0"/>
              <a:t> / Miss./ + </a:t>
            </a:r>
            <a:r>
              <a:rPr lang="en-GB" altLang="en-US" sz="2400" dirty="0" err="1"/>
              <a:t>CapWord</a:t>
            </a:r>
            <a:r>
              <a:rPr lang="en-GB" altLang="en-US" sz="2400" dirty="0"/>
              <a:t>             </a:t>
            </a:r>
            <a:r>
              <a:rPr lang="en-GB" altLang="en-US" sz="2400" i="1" dirty="0"/>
              <a:t>e.g. Mr. Omkar</a:t>
            </a:r>
          </a:p>
          <a:p>
            <a:pPr>
              <a:buFontTx/>
              <a:buNone/>
            </a:pPr>
            <a:endParaRPr lang="en-GB" altLang="en-US" sz="2400" i="1" dirty="0"/>
          </a:p>
          <a:p>
            <a:pPr>
              <a:buFontTx/>
              <a:buNone/>
            </a:pPr>
            <a:r>
              <a:rPr lang="en-GB" altLang="en-US" sz="2400" b="1" dirty="0"/>
              <a:t>Organization: </a:t>
            </a:r>
          </a:p>
          <a:p>
            <a:pPr>
              <a:buFontTx/>
              <a:buNone/>
            </a:pPr>
            <a:r>
              <a:rPr lang="en-GB" altLang="en-US" sz="2400" dirty="0" err="1"/>
              <a:t>CapWord</a:t>
            </a:r>
            <a:r>
              <a:rPr lang="en-GB" altLang="en-US" sz="2400" dirty="0"/>
              <a:t> + Corp./Ltd. /                    </a:t>
            </a:r>
            <a:r>
              <a:rPr lang="en-GB" altLang="en-US" sz="2400" i="1" dirty="0"/>
              <a:t>e.g. Infosys Ltd. </a:t>
            </a:r>
          </a:p>
          <a:p>
            <a:pPr>
              <a:buFontTx/>
              <a:buNone/>
            </a:pPr>
            <a:endParaRPr lang="en-GB" altLang="en-US" sz="2400" i="1" dirty="0"/>
          </a:p>
          <a:p>
            <a:pPr>
              <a:buFontTx/>
              <a:buNone/>
            </a:pPr>
            <a:endParaRPr lang="en-GB" altLang="en-US" sz="2400" i="1" dirty="0"/>
          </a:p>
          <a:p>
            <a:pPr>
              <a:buFontTx/>
              <a:buNone/>
            </a:pPr>
            <a:endParaRPr lang="en-GB" alt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9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85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Baye’s</a:t>
            </a:r>
            <a:r>
              <a:rPr lang="en-US" dirty="0"/>
              <a:t> </a:t>
            </a:r>
            <a:r>
              <a:rPr lang="en-US" dirty="0" err="1"/>
              <a:t>classfier</a:t>
            </a:r>
            <a:r>
              <a:rPr lang="en-US" dirty="0"/>
              <a:t> 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Correctly Classified Instances       37606               92.9645 %</a:t>
            </a:r>
          </a:p>
          <a:p>
            <a:pPr lvl="1"/>
            <a:r>
              <a:rPr lang="en-US" dirty="0"/>
              <a:t>Incorrectly Classified Instances      2846                7.0355 %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3"/>
            <a:r>
              <a:rPr lang="en-US" dirty="0"/>
              <a:t>Error Rate					   Confusion Matrix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91216"/>
              </p:ext>
            </p:extLst>
          </p:nvPr>
        </p:nvGraphicFramePr>
        <p:xfrm>
          <a:off x="922281" y="3815252"/>
          <a:ext cx="4501058" cy="186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695">
                  <a:extLst>
                    <a:ext uri="{9D8B030D-6E8A-4147-A177-3AD203B41FA5}">
                      <a16:colId xmlns:a16="http://schemas.microsoft.com/office/drawing/2014/main" val="3884847011"/>
                    </a:ext>
                  </a:extLst>
                </a:gridCol>
                <a:gridCol w="896695">
                  <a:extLst>
                    <a:ext uri="{9D8B030D-6E8A-4147-A177-3AD203B41FA5}">
                      <a16:colId xmlns:a16="http://schemas.microsoft.com/office/drawing/2014/main" val="3454862037"/>
                    </a:ext>
                  </a:extLst>
                </a:gridCol>
                <a:gridCol w="896695">
                  <a:extLst>
                    <a:ext uri="{9D8B030D-6E8A-4147-A177-3AD203B41FA5}">
                      <a16:colId xmlns:a16="http://schemas.microsoft.com/office/drawing/2014/main" val="2864760123"/>
                    </a:ext>
                  </a:extLst>
                </a:gridCol>
                <a:gridCol w="914278">
                  <a:extLst>
                    <a:ext uri="{9D8B030D-6E8A-4147-A177-3AD203B41FA5}">
                      <a16:colId xmlns:a16="http://schemas.microsoft.com/office/drawing/2014/main" val="358627272"/>
                    </a:ext>
                  </a:extLst>
                </a:gridCol>
                <a:gridCol w="896695">
                  <a:extLst>
                    <a:ext uri="{9D8B030D-6E8A-4147-A177-3AD203B41FA5}">
                      <a16:colId xmlns:a16="http://schemas.microsoft.com/office/drawing/2014/main" val="1463722820"/>
                    </a:ext>
                  </a:extLst>
                </a:gridCol>
              </a:tblGrid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390870825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143239045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750182543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417970884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176313595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285501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11239"/>
              </p:ext>
            </p:extLst>
          </p:nvPr>
        </p:nvGraphicFramePr>
        <p:xfrm>
          <a:off x="6132788" y="3657600"/>
          <a:ext cx="4769067" cy="1954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559">
                  <a:extLst>
                    <a:ext uri="{9D8B030D-6E8A-4147-A177-3AD203B41FA5}">
                      <a16:colId xmlns:a16="http://schemas.microsoft.com/office/drawing/2014/main" val="136924131"/>
                    </a:ext>
                  </a:extLst>
                </a:gridCol>
                <a:gridCol w="779559">
                  <a:extLst>
                    <a:ext uri="{9D8B030D-6E8A-4147-A177-3AD203B41FA5}">
                      <a16:colId xmlns:a16="http://schemas.microsoft.com/office/drawing/2014/main" val="3889845447"/>
                    </a:ext>
                  </a:extLst>
                </a:gridCol>
                <a:gridCol w="781773">
                  <a:extLst>
                    <a:ext uri="{9D8B030D-6E8A-4147-A177-3AD203B41FA5}">
                      <a16:colId xmlns:a16="http://schemas.microsoft.com/office/drawing/2014/main" val="2389231284"/>
                    </a:ext>
                  </a:extLst>
                </a:gridCol>
                <a:gridCol w="777345">
                  <a:extLst>
                    <a:ext uri="{9D8B030D-6E8A-4147-A177-3AD203B41FA5}">
                      <a16:colId xmlns:a16="http://schemas.microsoft.com/office/drawing/2014/main" val="2060411164"/>
                    </a:ext>
                  </a:extLst>
                </a:gridCol>
                <a:gridCol w="779559">
                  <a:extLst>
                    <a:ext uri="{9D8B030D-6E8A-4147-A177-3AD203B41FA5}">
                      <a16:colId xmlns:a16="http://schemas.microsoft.com/office/drawing/2014/main" val="1723132722"/>
                    </a:ext>
                  </a:extLst>
                </a:gridCol>
                <a:gridCol w="871272">
                  <a:extLst>
                    <a:ext uri="{9D8B030D-6E8A-4147-A177-3AD203B41FA5}">
                      <a16:colId xmlns:a16="http://schemas.microsoft.com/office/drawing/2014/main" val="3960242809"/>
                    </a:ext>
                  </a:extLst>
                </a:gridCol>
              </a:tblGrid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classified 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327912485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= 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194543322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 =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317086196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= 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260253288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 = 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750921713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 = 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45025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4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 without considering class group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Correctly Classified Instances          96               74.4186 %</a:t>
            </a:r>
          </a:p>
          <a:p>
            <a:r>
              <a:rPr lang="en-US" dirty="0"/>
              <a:t>Incorrectly Classified Instances        33               25.5814 %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	Error rate					Confusion Matrix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71619"/>
              </p:ext>
            </p:extLst>
          </p:nvPr>
        </p:nvGraphicFramePr>
        <p:xfrm>
          <a:off x="930165" y="3389586"/>
          <a:ext cx="4335516" cy="2010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586">
                  <a:extLst>
                    <a:ext uri="{9D8B030D-6E8A-4147-A177-3AD203B41FA5}">
                      <a16:colId xmlns:a16="http://schemas.microsoft.com/office/drawing/2014/main" val="4092009304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182079792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1557760964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554431951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3576598382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1716487823"/>
                    </a:ext>
                  </a:extLst>
                </a:gridCol>
              </a:tblGrid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721951071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521337627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537126510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212857499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376900985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72736504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85466"/>
              </p:ext>
            </p:extLst>
          </p:nvPr>
        </p:nvGraphicFramePr>
        <p:xfrm>
          <a:off x="6164315" y="3389586"/>
          <a:ext cx="4808485" cy="2073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589">
                  <a:extLst>
                    <a:ext uri="{9D8B030D-6E8A-4147-A177-3AD203B41FA5}">
                      <a16:colId xmlns:a16="http://schemas.microsoft.com/office/drawing/2014/main" val="3369830101"/>
                    </a:ext>
                  </a:extLst>
                </a:gridCol>
                <a:gridCol w="939589">
                  <a:extLst>
                    <a:ext uri="{9D8B030D-6E8A-4147-A177-3AD203B41FA5}">
                      <a16:colId xmlns:a16="http://schemas.microsoft.com/office/drawing/2014/main" val="2735996433"/>
                    </a:ext>
                  </a:extLst>
                </a:gridCol>
                <a:gridCol w="939589">
                  <a:extLst>
                    <a:ext uri="{9D8B030D-6E8A-4147-A177-3AD203B41FA5}">
                      <a16:colId xmlns:a16="http://schemas.microsoft.com/office/drawing/2014/main" val="4024249883"/>
                    </a:ext>
                  </a:extLst>
                </a:gridCol>
                <a:gridCol w="939589">
                  <a:extLst>
                    <a:ext uri="{9D8B030D-6E8A-4147-A177-3AD203B41FA5}">
                      <a16:colId xmlns:a16="http://schemas.microsoft.com/office/drawing/2014/main" val="2907736801"/>
                    </a:ext>
                  </a:extLst>
                </a:gridCol>
                <a:gridCol w="1050129">
                  <a:extLst>
                    <a:ext uri="{9D8B030D-6E8A-4147-A177-3AD203B41FA5}">
                      <a16:colId xmlns:a16="http://schemas.microsoft.com/office/drawing/2014/main" val="1944079175"/>
                    </a:ext>
                  </a:extLst>
                </a:gridCol>
              </a:tblGrid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classified 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875602676"/>
                  </a:ext>
                </a:extLst>
              </a:tr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= 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062265001"/>
                  </a:ext>
                </a:extLst>
              </a:tr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 = 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646212388"/>
                  </a:ext>
                </a:extLst>
              </a:tr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= 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689875949"/>
                  </a:ext>
                </a:extLst>
              </a:tr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 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25608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classifier has a tree structure, where each node is either: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u="sng" dirty="0">
                <a:ea typeface="ＭＳ Ｐゴシック" panose="020B0600070205080204" pitchFamily="34" charset="-128"/>
              </a:rPr>
              <a:t>leaf </a:t>
            </a:r>
            <a:r>
              <a:rPr lang="en-US" altLang="en-US" dirty="0">
                <a:ea typeface="ＭＳ Ｐゴシック" panose="020B0600070205080204" pitchFamily="34" charset="-128"/>
              </a:rPr>
              <a:t>node which indicates the value of the target attribute (class) of examples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u="sng" dirty="0">
                <a:ea typeface="ＭＳ Ｐゴシック" panose="020B0600070205080204" pitchFamily="34" charset="-128"/>
              </a:rPr>
              <a:t>decision </a:t>
            </a:r>
            <a:r>
              <a:rPr lang="en-US" altLang="en-US" dirty="0">
                <a:ea typeface="ＭＳ Ｐゴシック" panose="020B0600070205080204" pitchFamily="34" charset="-128"/>
              </a:rPr>
              <a:t>node which specifies some test to be carried out on a single attribute-value, with one branch and sub-tree for each possible outcome of the test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An instance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1500" i="1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1500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classified by starting at the root of the tree and moving through it until a leaf node is reached, which provides the classification of the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	Sample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403" y="1825625"/>
            <a:ext cx="6899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Results with others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Correctly Classified Instances         783               79.9796 %</a:t>
            </a:r>
          </a:p>
          <a:p>
            <a:r>
              <a:rPr lang="en-US" dirty="0"/>
              <a:t>Incorrectly Classified Instances       196               20.0204 %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Error rate						Confusion Matrix	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87945"/>
              </p:ext>
            </p:extLst>
          </p:nvPr>
        </p:nvGraphicFramePr>
        <p:xfrm>
          <a:off x="1066798" y="3492061"/>
          <a:ext cx="4301360" cy="1668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0272">
                  <a:extLst>
                    <a:ext uri="{9D8B030D-6E8A-4147-A177-3AD203B41FA5}">
                      <a16:colId xmlns:a16="http://schemas.microsoft.com/office/drawing/2014/main" val="698529613"/>
                    </a:ext>
                  </a:extLst>
                </a:gridCol>
                <a:gridCol w="860272">
                  <a:extLst>
                    <a:ext uri="{9D8B030D-6E8A-4147-A177-3AD203B41FA5}">
                      <a16:colId xmlns:a16="http://schemas.microsoft.com/office/drawing/2014/main" val="1808764159"/>
                    </a:ext>
                  </a:extLst>
                </a:gridCol>
                <a:gridCol w="860272">
                  <a:extLst>
                    <a:ext uri="{9D8B030D-6E8A-4147-A177-3AD203B41FA5}">
                      <a16:colId xmlns:a16="http://schemas.microsoft.com/office/drawing/2014/main" val="456505848"/>
                    </a:ext>
                  </a:extLst>
                </a:gridCol>
                <a:gridCol w="860272">
                  <a:extLst>
                    <a:ext uri="{9D8B030D-6E8A-4147-A177-3AD203B41FA5}">
                      <a16:colId xmlns:a16="http://schemas.microsoft.com/office/drawing/2014/main" val="2645187570"/>
                    </a:ext>
                  </a:extLst>
                </a:gridCol>
                <a:gridCol w="860272">
                  <a:extLst>
                    <a:ext uri="{9D8B030D-6E8A-4147-A177-3AD203B41FA5}">
                      <a16:colId xmlns:a16="http://schemas.microsoft.com/office/drawing/2014/main" val="1693475804"/>
                    </a:ext>
                  </a:extLst>
                </a:gridCol>
              </a:tblGrid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018178218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59855836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561515290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10647064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277936902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2141822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9957"/>
              </p:ext>
            </p:extLst>
          </p:nvPr>
        </p:nvGraphicFramePr>
        <p:xfrm>
          <a:off x="6392917" y="3563005"/>
          <a:ext cx="4713889" cy="151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201">
                  <a:extLst>
                    <a:ext uri="{9D8B030D-6E8A-4147-A177-3AD203B41FA5}">
                      <a16:colId xmlns:a16="http://schemas.microsoft.com/office/drawing/2014/main" val="1159056613"/>
                    </a:ext>
                  </a:extLst>
                </a:gridCol>
                <a:gridCol w="763201">
                  <a:extLst>
                    <a:ext uri="{9D8B030D-6E8A-4147-A177-3AD203B41FA5}">
                      <a16:colId xmlns:a16="http://schemas.microsoft.com/office/drawing/2014/main" val="1351462565"/>
                    </a:ext>
                  </a:extLst>
                </a:gridCol>
                <a:gridCol w="763201">
                  <a:extLst>
                    <a:ext uri="{9D8B030D-6E8A-4147-A177-3AD203B41FA5}">
                      <a16:colId xmlns:a16="http://schemas.microsoft.com/office/drawing/2014/main" val="2358138259"/>
                    </a:ext>
                  </a:extLst>
                </a:gridCol>
                <a:gridCol w="763201">
                  <a:extLst>
                    <a:ext uri="{9D8B030D-6E8A-4147-A177-3AD203B41FA5}">
                      <a16:colId xmlns:a16="http://schemas.microsoft.com/office/drawing/2014/main" val="293758300"/>
                    </a:ext>
                  </a:extLst>
                </a:gridCol>
                <a:gridCol w="763201">
                  <a:extLst>
                    <a:ext uri="{9D8B030D-6E8A-4147-A177-3AD203B41FA5}">
                      <a16:colId xmlns:a16="http://schemas.microsoft.com/office/drawing/2014/main" val="42086494"/>
                    </a:ext>
                  </a:extLst>
                </a:gridCol>
                <a:gridCol w="897884">
                  <a:extLst>
                    <a:ext uri="{9D8B030D-6E8A-4147-A177-3AD203B41FA5}">
                      <a16:colId xmlns:a16="http://schemas.microsoft.com/office/drawing/2014/main" val="969034695"/>
                    </a:ext>
                  </a:extLst>
                </a:gridCol>
              </a:tblGrid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&lt;-- classified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797649214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a = 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929197352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b =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265979952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c = 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66682886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d = 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743452561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e = 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99650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7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Correctly Classified Instances         113               70.1863 %</a:t>
            </a:r>
          </a:p>
          <a:p>
            <a:r>
              <a:rPr lang="en-US" dirty="0"/>
              <a:t>Incorrectly Classified Instances        48               29.8137 %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Error Rate						Confusion Matrix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23159"/>
              </p:ext>
            </p:extLst>
          </p:nvPr>
        </p:nvGraphicFramePr>
        <p:xfrm>
          <a:off x="1064172" y="3539360"/>
          <a:ext cx="4280340" cy="180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390">
                  <a:extLst>
                    <a:ext uri="{9D8B030D-6E8A-4147-A177-3AD203B41FA5}">
                      <a16:colId xmlns:a16="http://schemas.microsoft.com/office/drawing/2014/main" val="3714683960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2081265085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2272833621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1258803055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1944100039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2995735790"/>
                    </a:ext>
                  </a:extLst>
                </a:gridCol>
              </a:tblGrid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128808301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232484890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653245699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01094674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6976632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87311"/>
              </p:ext>
            </p:extLst>
          </p:nvPr>
        </p:nvGraphicFramePr>
        <p:xfrm>
          <a:off x="6442841" y="3618189"/>
          <a:ext cx="4545724" cy="172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151">
                  <a:extLst>
                    <a:ext uri="{9D8B030D-6E8A-4147-A177-3AD203B41FA5}">
                      <a16:colId xmlns:a16="http://schemas.microsoft.com/office/drawing/2014/main" val="3356163793"/>
                    </a:ext>
                  </a:extLst>
                </a:gridCol>
                <a:gridCol w="878151">
                  <a:extLst>
                    <a:ext uri="{9D8B030D-6E8A-4147-A177-3AD203B41FA5}">
                      <a16:colId xmlns:a16="http://schemas.microsoft.com/office/drawing/2014/main" val="135662607"/>
                    </a:ext>
                  </a:extLst>
                </a:gridCol>
                <a:gridCol w="878151">
                  <a:extLst>
                    <a:ext uri="{9D8B030D-6E8A-4147-A177-3AD203B41FA5}">
                      <a16:colId xmlns:a16="http://schemas.microsoft.com/office/drawing/2014/main" val="1144377579"/>
                    </a:ext>
                  </a:extLst>
                </a:gridCol>
                <a:gridCol w="878151">
                  <a:extLst>
                    <a:ext uri="{9D8B030D-6E8A-4147-A177-3AD203B41FA5}">
                      <a16:colId xmlns:a16="http://schemas.microsoft.com/office/drawing/2014/main" val="2533105957"/>
                    </a:ext>
                  </a:extLst>
                </a:gridCol>
                <a:gridCol w="1033120">
                  <a:extLst>
                    <a:ext uri="{9D8B030D-6E8A-4147-A177-3AD203B41FA5}">
                      <a16:colId xmlns:a16="http://schemas.microsoft.com/office/drawing/2014/main" val="2204829350"/>
                    </a:ext>
                  </a:extLst>
                </a:gridCol>
              </a:tblGrid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classified 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48231165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= 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41369195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 = 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443211470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= 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901828528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 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52929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Key part of Information Extraction system</a:t>
            </a:r>
          </a:p>
          <a:p>
            <a:endParaRPr lang="en-GB" altLang="en-US" dirty="0"/>
          </a:p>
          <a:p>
            <a:r>
              <a:rPr lang="en-GB" altLang="en-US" dirty="0"/>
              <a:t>Robust handling of proper names essential for many applications</a:t>
            </a:r>
          </a:p>
          <a:p>
            <a:endParaRPr lang="en-GB" altLang="en-US" dirty="0"/>
          </a:p>
          <a:p>
            <a:r>
              <a:rPr lang="en-GB" altLang="en-US" dirty="0"/>
              <a:t>Pre-processing for different classification levels</a:t>
            </a:r>
          </a:p>
          <a:p>
            <a:endParaRPr lang="en-GB" altLang="en-US" dirty="0"/>
          </a:p>
          <a:p>
            <a:r>
              <a:rPr lang="en-GB" altLang="en-US" dirty="0"/>
              <a:t>Information filtering </a:t>
            </a:r>
          </a:p>
          <a:p>
            <a:endParaRPr lang="en-GB" altLang="en-US" dirty="0"/>
          </a:p>
          <a:p>
            <a:r>
              <a:rPr lang="en-GB" altLang="en-US" dirty="0"/>
              <a:t>Information 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9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entury Gothic"/>
                <a:cs typeface="Century Gothic"/>
              </a:rPr>
              <a:t>Named Entity Recognition </a:t>
            </a:r>
            <a:r>
              <a:rPr lang="en-US" dirty="0">
                <a:latin typeface="Century Gothic"/>
                <a:cs typeface="Century Gothic"/>
              </a:rPr>
              <a:t>(NER) is the process of finding entities (people, cities, organizations, dates, ...) in a text</a:t>
            </a:r>
          </a:p>
          <a:p>
            <a:endParaRPr lang="en-US" dirty="0">
              <a:latin typeface="Century Gothic"/>
              <a:cs typeface="Century Gothic"/>
            </a:endParaRPr>
          </a:p>
          <a:p>
            <a:r>
              <a:rPr lang="en-US" dirty="0">
                <a:latin typeface="Century Gothic"/>
              </a:rPr>
              <a:t>Example: </a:t>
            </a:r>
          </a:p>
          <a:p>
            <a:endParaRPr lang="en-US" dirty="0">
              <a:latin typeface="Century Gothic"/>
            </a:endParaRPr>
          </a:p>
          <a:p>
            <a:endParaRPr lang="en-US" dirty="0">
              <a:latin typeface="Century Gothic"/>
            </a:endParaRPr>
          </a:p>
          <a:p>
            <a:endParaRPr lang="en-US" dirty="0">
              <a:latin typeface="Century Gothic"/>
            </a:endParaRPr>
          </a:p>
          <a:p>
            <a:r>
              <a:rPr lang="en-GB" altLang="en-US" dirty="0"/>
              <a:t>Three universally accepted categories:</a:t>
            </a:r>
            <a:r>
              <a:rPr lang="en-GB" altLang="en-US" b="1" dirty="0"/>
              <a:t> person</a:t>
            </a:r>
            <a:r>
              <a:rPr lang="en-GB" altLang="en-US" dirty="0"/>
              <a:t>, </a:t>
            </a:r>
            <a:r>
              <a:rPr lang="en-GB" altLang="en-US" b="1" dirty="0"/>
              <a:t>location</a:t>
            </a:r>
            <a:r>
              <a:rPr lang="en-GB" altLang="en-US" dirty="0"/>
              <a:t> and </a:t>
            </a:r>
            <a:r>
              <a:rPr lang="en-GB" altLang="en-US" b="1" dirty="0"/>
              <a:t>organisation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44" y="3755607"/>
            <a:ext cx="7426726" cy="10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2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8"/>
            <a:r>
              <a:rPr lang="en-IN" dirty="0"/>
              <a:t>Fine Grained Entity Tag set [2]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7059" y="701567"/>
            <a:ext cx="5236320" cy="48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0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was retrieved from </a:t>
            </a:r>
            <a:r>
              <a:rPr lang="en-US" dirty="0"/>
              <a:t>Named Entity (NE) tagging (CoNLL2003 data)[1]</a:t>
            </a:r>
          </a:p>
          <a:p>
            <a:endParaRPr lang="en-US" dirty="0"/>
          </a:p>
          <a:p>
            <a:r>
              <a:rPr lang="en-US" dirty="0"/>
              <a:t>Data set consists of word, </a:t>
            </a:r>
            <a:r>
              <a:rPr lang="en-US" dirty="0" err="1"/>
              <a:t>pos</a:t>
            </a:r>
            <a:r>
              <a:rPr lang="en-US" dirty="0"/>
              <a:t>-tag, label. Sample: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data is in similar format. There are 217336 words in </a:t>
            </a:r>
            <a:r>
              <a:rPr lang="en-US" dirty="0" err="1"/>
              <a:t>traindata</a:t>
            </a:r>
            <a:r>
              <a:rPr lang="en-US" dirty="0"/>
              <a:t> and 54394 in </a:t>
            </a:r>
            <a:r>
              <a:rPr lang="en-US" dirty="0" err="1"/>
              <a:t>testdata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03" y="3190122"/>
            <a:ext cx="3970338" cy="20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6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Gazetters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the dictionary lookup for checking whether word in in either of following category: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For good results, we used Stanford </a:t>
            </a:r>
            <a:r>
              <a:rPr lang="en-US" dirty="0" err="1"/>
              <a:t>nltk</a:t>
            </a:r>
            <a:r>
              <a:rPr lang="en-US" dirty="0"/>
              <a:t> package for </a:t>
            </a:r>
            <a:r>
              <a:rPr lang="en-US" dirty="0" err="1"/>
              <a:t>gazetters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385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2 approaches are used : </a:t>
            </a:r>
          </a:p>
          <a:p>
            <a:pPr lvl="1"/>
            <a:r>
              <a:rPr lang="en-US" dirty="0"/>
              <a:t>Traditional Rule Based approach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endParaRPr lang="en-US" dirty="0"/>
          </a:p>
          <a:p>
            <a:r>
              <a:rPr lang="en-US" dirty="0"/>
              <a:t>We have combined both the approaches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4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/>
          <a:srcRect l="407" r="5696"/>
          <a:stretch/>
        </p:blipFill>
        <p:spPr>
          <a:xfrm>
            <a:off x="4729522" y="276479"/>
            <a:ext cx="5702169" cy="640926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Flowchart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67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r="198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/>
              <a:t>Feature Extraction  ---1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Find out word level features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0891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754</Words>
  <Application>Microsoft Office PowerPoint</Application>
  <PresentationFormat>Widescreen</PresentationFormat>
  <Paragraphs>377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Century Gothic</vt:lpstr>
      <vt:lpstr>Office Theme</vt:lpstr>
      <vt:lpstr>Named Entity Recognition</vt:lpstr>
      <vt:lpstr>Inspiration </vt:lpstr>
      <vt:lpstr>Problem Definition</vt:lpstr>
      <vt:lpstr>PowerPoint Presentation</vt:lpstr>
      <vt:lpstr>Data Set </vt:lpstr>
      <vt:lpstr>Gazetters</vt:lpstr>
      <vt:lpstr>Approach </vt:lpstr>
      <vt:lpstr> </vt:lpstr>
      <vt:lpstr>Feature Extraction  ---1  </vt:lpstr>
      <vt:lpstr>Feature Extraction –II(Histories, bin. features &amp; futures)</vt:lpstr>
      <vt:lpstr>Sample TrainData</vt:lpstr>
      <vt:lpstr>Performance Measures</vt:lpstr>
      <vt:lpstr>Hand crafted Rules : Shallow Parsing  </vt:lpstr>
      <vt:lpstr>Generative Classification </vt:lpstr>
      <vt:lpstr>Results without considering class group Others</vt:lpstr>
      <vt:lpstr>Decision Tree </vt:lpstr>
      <vt:lpstr>Decision Trees Sample </vt:lpstr>
      <vt:lpstr>Decision Tree Results with others attribute</vt:lpstr>
      <vt:lpstr>Decision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Dixit</dc:creator>
  <cp:lastModifiedBy>Omkar Dixit</cp:lastModifiedBy>
  <cp:revision>25</cp:revision>
  <dcterms:created xsi:type="dcterms:W3CDTF">2016-12-06T20:21:24Z</dcterms:created>
  <dcterms:modified xsi:type="dcterms:W3CDTF">2016-12-06T23:20:21Z</dcterms:modified>
</cp:coreProperties>
</file>