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6"/>
  </p:notesMasterIdLst>
  <p:sldIdLst>
    <p:sldId id="256" r:id="rId2"/>
    <p:sldId id="282" r:id="rId3"/>
    <p:sldId id="258" r:id="rId4"/>
    <p:sldId id="257" r:id="rId5"/>
    <p:sldId id="259" r:id="rId6"/>
    <p:sldId id="261" r:id="rId7"/>
    <p:sldId id="262" r:id="rId8"/>
    <p:sldId id="263" r:id="rId9"/>
    <p:sldId id="285" r:id="rId10"/>
    <p:sldId id="264" r:id="rId11"/>
    <p:sldId id="277" r:id="rId12"/>
    <p:sldId id="265" r:id="rId13"/>
    <p:sldId id="266" r:id="rId14"/>
    <p:sldId id="267" r:id="rId15"/>
    <p:sldId id="268" r:id="rId16"/>
    <p:sldId id="283" r:id="rId17"/>
    <p:sldId id="284" r:id="rId18"/>
    <p:sldId id="290" r:id="rId19"/>
    <p:sldId id="289" r:id="rId20"/>
    <p:sldId id="269" r:id="rId21"/>
    <p:sldId id="287" r:id="rId22"/>
    <p:sldId id="271" r:id="rId23"/>
    <p:sldId id="272" r:id="rId24"/>
    <p:sldId id="270" r:id="rId25"/>
    <p:sldId id="273" r:id="rId26"/>
    <p:sldId id="274" r:id="rId27"/>
    <p:sldId id="275" r:id="rId28"/>
    <p:sldId id="288" r:id="rId29"/>
    <p:sldId id="278" r:id="rId30"/>
    <p:sldId id="279" r:id="rId31"/>
    <p:sldId id="280" r:id="rId32"/>
    <p:sldId id="281" r:id="rId33"/>
    <p:sldId id="276"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3"/>
    <p:restoredTop sz="86442"/>
  </p:normalViewPr>
  <p:slideViewPr>
    <p:cSldViewPr snapToGrid="0" snapToObjects="1">
      <p:cViewPr>
        <p:scale>
          <a:sx n="90" d="100"/>
          <a:sy n="90" d="100"/>
        </p:scale>
        <p:origin x="1256" y="184"/>
      </p:cViewPr>
      <p:guideLst>
        <p:guide orient="horz" pos="2160"/>
        <p:guide pos="3840"/>
      </p:guideLst>
    </p:cSldViewPr>
  </p:slideViewPr>
  <p:outlineViewPr>
    <p:cViewPr>
      <p:scale>
        <a:sx n="33" d="100"/>
        <a:sy n="33" d="100"/>
      </p:scale>
      <p:origin x="-4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579F-03F9-B349-9943-97CAD8D8E15B}" type="datetimeFigureOut">
              <a:rPr lang="en-US" smtClean="0"/>
              <a:t>11/14/18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59EE3-48DA-2C47-98AA-DE1D9DD66A89}" type="slidenum">
              <a:rPr lang="en-US" smtClean="0"/>
              <a:t>‹#›</a:t>
            </a:fld>
            <a:endParaRPr lang="en-US"/>
          </a:p>
        </p:txBody>
      </p:sp>
    </p:spTree>
    <p:extLst>
      <p:ext uri="{BB962C8B-B14F-4D97-AF65-F5344CB8AC3E}">
        <p14:creationId xmlns:p14="http://schemas.microsoft.com/office/powerpoint/2010/main" val="48317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Omkar Dixit,  I am going to talk about two GOF Patterns - </a:t>
            </a:r>
          </a:p>
          <a:p>
            <a:r>
              <a:rPr lang="en-US" dirty="0"/>
              <a:t>1) Visitor Design Pattern</a:t>
            </a:r>
          </a:p>
          <a:p>
            <a:r>
              <a:rPr lang="en-US" dirty="0"/>
              <a:t>2) Bridge Design Pattern</a:t>
            </a:r>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1</a:t>
            </a:fld>
            <a:endParaRPr lang="en-US"/>
          </a:p>
        </p:txBody>
      </p:sp>
    </p:spTree>
    <p:extLst>
      <p:ext uri="{BB962C8B-B14F-4D97-AF65-F5344CB8AC3E}">
        <p14:creationId xmlns:p14="http://schemas.microsoft.com/office/powerpoint/2010/main" val="1151546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559EE3-48DA-2C47-98AA-DE1D9DD66A89}" type="slidenum">
              <a:rPr lang="en-US" smtClean="0"/>
              <a:t>11</a:t>
            </a:fld>
            <a:endParaRPr lang="en-US"/>
          </a:p>
        </p:txBody>
      </p:sp>
    </p:spTree>
    <p:extLst>
      <p:ext uri="{BB962C8B-B14F-4D97-AF65-F5344CB8AC3E}">
        <p14:creationId xmlns:p14="http://schemas.microsoft.com/office/powerpoint/2010/main" val="360624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when we create a milk object with price 3.47 </a:t>
            </a:r>
            <a:r>
              <a:rPr lang="en-US" dirty="0" err="1"/>
              <a:t>thats</a:t>
            </a:r>
            <a:r>
              <a:rPr lang="en-US" dirty="0"/>
              <a:t> a double, and then when we execute </a:t>
            </a:r>
            <a:r>
              <a:rPr lang="en-US" dirty="0" err="1"/>
              <a:t>milk.accept</a:t>
            </a:r>
            <a:r>
              <a:rPr lang="en-US" dirty="0"/>
              <a:t> that is milk is a visitor and the accept method implemented will calculate the tax and return a double </a:t>
            </a:r>
          </a:p>
        </p:txBody>
      </p:sp>
      <p:sp>
        <p:nvSpPr>
          <p:cNvPr id="4" name="Slide Number Placeholder 3"/>
          <p:cNvSpPr>
            <a:spLocks noGrp="1"/>
          </p:cNvSpPr>
          <p:nvPr>
            <p:ph type="sldNum" sz="quarter" idx="10"/>
          </p:nvPr>
        </p:nvSpPr>
        <p:spPr/>
        <p:txBody>
          <a:bodyPr/>
          <a:lstStyle/>
          <a:p>
            <a:fld id="{D4559EE3-48DA-2C47-98AA-DE1D9DD66A89}" type="slidenum">
              <a:rPr lang="en-US" smtClean="0"/>
              <a:t>15</a:t>
            </a:fld>
            <a:endParaRPr lang="en-US"/>
          </a:p>
        </p:txBody>
      </p:sp>
    </p:spTree>
    <p:extLst>
      <p:ext uri="{BB962C8B-B14F-4D97-AF65-F5344CB8AC3E}">
        <p14:creationId xmlns:p14="http://schemas.microsoft.com/office/powerpoint/2010/main" val="2284965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559EE3-48DA-2C47-98AA-DE1D9DD66A89}" type="slidenum">
              <a:rPr lang="en-US" smtClean="0"/>
              <a:t>17</a:t>
            </a:fld>
            <a:endParaRPr lang="en-US"/>
          </a:p>
        </p:txBody>
      </p:sp>
    </p:spTree>
    <p:extLst>
      <p:ext uri="{BB962C8B-B14F-4D97-AF65-F5344CB8AC3E}">
        <p14:creationId xmlns:p14="http://schemas.microsoft.com/office/powerpoint/2010/main" val="72652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559EE3-48DA-2C47-98AA-DE1D9DD66A89}" type="slidenum">
              <a:rPr lang="en-US" smtClean="0"/>
              <a:t>19</a:t>
            </a:fld>
            <a:endParaRPr lang="en-US"/>
          </a:p>
        </p:txBody>
      </p:sp>
    </p:spTree>
    <p:extLst>
      <p:ext uri="{BB962C8B-B14F-4D97-AF65-F5344CB8AC3E}">
        <p14:creationId xmlns:p14="http://schemas.microsoft.com/office/powerpoint/2010/main" val="4245486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Bridge design pattern allows you to separate the abstraction from the implementation.</a:t>
            </a:r>
          </a:p>
          <a:p>
            <a:r>
              <a:rPr lang="en-US" sz="1200" b="0" i="0" kern="1200" dirty="0">
                <a:solidFill>
                  <a:schemeClr val="tx1"/>
                </a:solidFill>
                <a:effectLst/>
                <a:latin typeface="+mn-lt"/>
                <a:ea typeface="+mn-ea"/>
                <a:cs typeface="+mn-cs"/>
              </a:rPr>
              <a:t>It is a structural design pattern.</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This is a design mechanism that encapsulates an implementation class inside of an interface class.</a:t>
            </a:r>
          </a:p>
          <a:p>
            <a:pPr fontAlgn="base"/>
            <a:r>
              <a:rPr lang="en-US" sz="1200" b="0" i="0" kern="1200" dirty="0">
                <a:solidFill>
                  <a:schemeClr val="tx1"/>
                </a:solidFill>
                <a:effectLst/>
                <a:latin typeface="+mn-lt"/>
                <a:ea typeface="+mn-ea"/>
                <a:cs typeface="+mn-cs"/>
              </a:rPr>
              <a:t>The bridge pattern allows the Abstraction and the Implementation to be developed independently and the client code can access only the Abstraction part without being concerned about the Implementation part.</a:t>
            </a:r>
          </a:p>
          <a:p>
            <a:pPr fontAlgn="base"/>
            <a:r>
              <a:rPr lang="en-US" sz="1200" b="0" i="0" kern="1200" dirty="0">
                <a:solidFill>
                  <a:schemeClr val="tx1"/>
                </a:solidFill>
                <a:effectLst/>
                <a:latin typeface="+mn-lt"/>
                <a:ea typeface="+mn-ea"/>
                <a:cs typeface="+mn-cs"/>
              </a:rPr>
              <a:t>The abstraction is an interface or abstract class and the implementor is also an interface or abstract class.</a:t>
            </a:r>
          </a:p>
          <a:p>
            <a:pPr fontAlgn="base"/>
            <a:r>
              <a:rPr lang="en-US" sz="1200" b="0" i="0" kern="1200" dirty="0">
                <a:solidFill>
                  <a:schemeClr val="tx1"/>
                </a:solidFill>
                <a:effectLst/>
                <a:latin typeface="+mn-lt"/>
                <a:ea typeface="+mn-ea"/>
                <a:cs typeface="+mn-cs"/>
              </a:rPr>
              <a:t>The abstraction contains a reference to the implementor. Children of the abstraction are referred to as refined abstractions, and children of the implementor are concrete implementors. </a:t>
            </a:r>
          </a:p>
          <a:p>
            <a:pPr fontAlgn="base"/>
            <a:r>
              <a:rPr lang="en-US" sz="1200" b="0" i="0" kern="1200" dirty="0">
                <a:solidFill>
                  <a:schemeClr val="tx1"/>
                </a:solidFill>
                <a:effectLst/>
                <a:latin typeface="+mn-lt"/>
                <a:ea typeface="+mn-ea"/>
                <a:cs typeface="+mn-cs"/>
              </a:rPr>
              <a:t>Since we can change the reference to the implementor in the abstraction, we are able to change the abstraction’s implementor at run-time. Changes to the implementor do not affect client code.</a:t>
            </a:r>
          </a:p>
          <a:p>
            <a:pPr fontAlgn="base"/>
            <a:r>
              <a:rPr lang="en-US" sz="1200" b="0" i="0" kern="1200" dirty="0">
                <a:solidFill>
                  <a:schemeClr val="tx1"/>
                </a:solidFill>
                <a:effectLst/>
                <a:latin typeface="+mn-lt"/>
                <a:ea typeface="+mn-ea"/>
                <a:cs typeface="+mn-cs"/>
              </a:rPr>
              <a:t>It increases the loose coupling between class abstraction and it’s implementation.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20</a:t>
            </a:fld>
            <a:endParaRPr lang="en-US"/>
          </a:p>
        </p:txBody>
      </p:sp>
    </p:spTree>
    <p:extLst>
      <p:ext uri="{BB962C8B-B14F-4D97-AF65-F5344CB8AC3E}">
        <p14:creationId xmlns:p14="http://schemas.microsoft.com/office/powerpoint/2010/main" val="3811865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Abstraction</a:t>
            </a:r>
            <a:r>
              <a:rPr lang="en-US" sz="1200" b="0" i="0" kern="1200" dirty="0">
                <a:solidFill>
                  <a:schemeClr val="tx1"/>
                </a:solidFill>
                <a:effectLst/>
                <a:latin typeface="+mn-lt"/>
                <a:ea typeface="+mn-ea"/>
                <a:cs typeface="+mn-cs"/>
              </a:rPr>
              <a:t> – core of the bridge design pattern and defines the crux. Contains a reference to the implementer.</a:t>
            </a:r>
          </a:p>
          <a:p>
            <a:pPr fontAlgn="base"/>
            <a:r>
              <a:rPr lang="en-US" sz="1200" b="1" i="0" kern="1200" dirty="0">
                <a:solidFill>
                  <a:schemeClr val="tx1"/>
                </a:solidFill>
                <a:effectLst/>
                <a:latin typeface="+mn-lt"/>
                <a:ea typeface="+mn-ea"/>
                <a:cs typeface="+mn-cs"/>
              </a:rPr>
              <a:t>Refined Abstraction</a:t>
            </a:r>
            <a:r>
              <a:rPr lang="en-US" sz="1200" b="0" i="0" kern="1200" dirty="0">
                <a:solidFill>
                  <a:schemeClr val="tx1"/>
                </a:solidFill>
                <a:effectLst/>
                <a:latin typeface="+mn-lt"/>
                <a:ea typeface="+mn-ea"/>
                <a:cs typeface="+mn-cs"/>
              </a:rPr>
              <a:t> – Extends the abstraction takes the finer detail one level below. Hides the finer elements from </a:t>
            </a:r>
            <a:r>
              <a:rPr lang="en-US" sz="1200" b="0" i="0" kern="1200" dirty="0" err="1">
                <a:solidFill>
                  <a:schemeClr val="tx1"/>
                </a:solidFill>
                <a:effectLst/>
                <a:latin typeface="+mn-lt"/>
                <a:ea typeface="+mn-ea"/>
                <a:cs typeface="+mn-cs"/>
              </a:rPr>
              <a:t>implemetors</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Implementer</a:t>
            </a:r>
            <a:r>
              <a:rPr lang="en-US" sz="1200" b="0" i="0" kern="1200" dirty="0">
                <a:solidFill>
                  <a:schemeClr val="tx1"/>
                </a:solidFill>
                <a:effectLst/>
                <a:latin typeface="+mn-lt"/>
                <a:ea typeface="+mn-ea"/>
                <a:cs typeface="+mn-cs"/>
              </a:rPr>
              <a:t> – It defines the interface for implementation classes. This interface does not need to correspond directly to abstraction interface and can be very different. Abstraction imp provides an implementation in terms of operations provided by Implementer interface.</a:t>
            </a:r>
          </a:p>
          <a:p>
            <a:pPr fontAlgn="base"/>
            <a:r>
              <a:rPr lang="en-US" sz="1200" b="1" i="0" kern="1200" dirty="0">
                <a:solidFill>
                  <a:schemeClr val="tx1"/>
                </a:solidFill>
                <a:effectLst/>
                <a:latin typeface="+mn-lt"/>
                <a:ea typeface="+mn-ea"/>
                <a:cs typeface="+mn-cs"/>
              </a:rPr>
              <a:t>Concrete Implementation</a:t>
            </a:r>
            <a:r>
              <a:rPr lang="en-US" sz="1200" b="0" i="0" kern="1200" dirty="0">
                <a:solidFill>
                  <a:schemeClr val="tx1"/>
                </a:solidFill>
                <a:effectLst/>
                <a:latin typeface="+mn-lt"/>
                <a:ea typeface="+mn-ea"/>
                <a:cs typeface="+mn-cs"/>
              </a:rPr>
              <a:t> – Implements the above implementer by providing concrete implementation.</a:t>
            </a:r>
          </a:p>
          <a:p>
            <a:endParaRPr lang="en-US" dirty="0"/>
          </a:p>
          <a:p>
            <a:r>
              <a:rPr lang="en-US" sz="1200" b="0" i="0" kern="1200" dirty="0">
                <a:solidFill>
                  <a:schemeClr val="tx1"/>
                </a:solidFill>
                <a:effectLst/>
                <a:latin typeface="+mn-lt"/>
                <a:ea typeface="+mn-ea"/>
                <a:cs typeface="+mn-cs"/>
              </a:rPr>
              <a:t>The Bridge design pattern allows you to separate the abstraction from the implementation.</a:t>
            </a:r>
          </a:p>
          <a:p>
            <a:r>
              <a:rPr lang="en-US" sz="1200" b="0" i="0" kern="1200" dirty="0">
                <a:solidFill>
                  <a:schemeClr val="tx1"/>
                </a:solidFill>
                <a:effectLst/>
                <a:latin typeface="+mn-lt"/>
                <a:ea typeface="+mn-ea"/>
                <a:cs typeface="+mn-cs"/>
              </a:rPr>
              <a:t>It is a structural design pattern.</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This is a design mechanism that encapsulates an implementation class inside of an interface class.</a:t>
            </a:r>
          </a:p>
          <a:p>
            <a:pPr fontAlgn="base"/>
            <a:r>
              <a:rPr lang="en-US" sz="1200" b="0" i="0" kern="1200" dirty="0">
                <a:solidFill>
                  <a:schemeClr val="tx1"/>
                </a:solidFill>
                <a:effectLst/>
                <a:latin typeface="+mn-lt"/>
                <a:ea typeface="+mn-ea"/>
                <a:cs typeface="+mn-cs"/>
              </a:rPr>
              <a:t>The bridge pattern allows the Abstraction and the Implementation to be developed independently and the client code can access only the Abstraction part without being concerned about the Implementation part.</a:t>
            </a:r>
          </a:p>
          <a:p>
            <a:pPr fontAlgn="base"/>
            <a:r>
              <a:rPr lang="en-US" sz="1200" b="0" i="0" kern="1200" dirty="0">
                <a:solidFill>
                  <a:schemeClr val="tx1"/>
                </a:solidFill>
                <a:effectLst/>
                <a:latin typeface="+mn-lt"/>
                <a:ea typeface="+mn-ea"/>
                <a:cs typeface="+mn-cs"/>
              </a:rPr>
              <a:t>The abstraction is an interface or abstract class and the implementor is also an interface or abstract class.</a:t>
            </a:r>
          </a:p>
          <a:p>
            <a:pPr fontAlgn="base"/>
            <a:r>
              <a:rPr lang="en-US" sz="1200" b="0" i="0" kern="1200" dirty="0">
                <a:solidFill>
                  <a:schemeClr val="tx1"/>
                </a:solidFill>
                <a:effectLst/>
                <a:latin typeface="+mn-lt"/>
                <a:ea typeface="+mn-ea"/>
                <a:cs typeface="+mn-cs"/>
              </a:rPr>
              <a:t>The abstraction contains a reference to the implementor. Children of the abstraction are referred to as refined abstractions, and children of the implementor are concrete implementors. </a:t>
            </a:r>
          </a:p>
          <a:p>
            <a:pPr fontAlgn="base"/>
            <a:r>
              <a:rPr lang="en-US" sz="1200" b="0" i="0" kern="1200" dirty="0">
                <a:solidFill>
                  <a:schemeClr val="tx1"/>
                </a:solidFill>
                <a:effectLst/>
                <a:latin typeface="+mn-lt"/>
                <a:ea typeface="+mn-ea"/>
                <a:cs typeface="+mn-cs"/>
              </a:rPr>
              <a:t>Since we can change the reference to the implementor in the abstraction, we are able to change the abstraction’s implementor at run-time. Changes to the implementor do not affect client code.</a:t>
            </a:r>
          </a:p>
          <a:p>
            <a:pPr fontAlgn="base"/>
            <a:r>
              <a:rPr lang="en-US" sz="1200" b="0" i="0" kern="1200" dirty="0">
                <a:solidFill>
                  <a:schemeClr val="tx1"/>
                </a:solidFill>
                <a:effectLst/>
                <a:latin typeface="+mn-lt"/>
                <a:ea typeface="+mn-ea"/>
                <a:cs typeface="+mn-cs"/>
              </a:rPr>
              <a:t>It increases the loose coupling between class abstraction and it’s implementation.</a:t>
            </a:r>
          </a:p>
          <a:p>
            <a:r>
              <a:rPr lang="en-US" sz="1200" b="0" i="0" kern="1200" dirty="0">
                <a:solidFill>
                  <a:schemeClr val="tx1"/>
                </a:solidFill>
                <a:effectLst/>
                <a:latin typeface="+mn-lt"/>
                <a:ea typeface="+mn-ea"/>
                <a:cs typeface="+mn-cs"/>
              </a:rPr>
              <a:t>use inheritance and the </a:t>
            </a:r>
          </a:p>
          <a:p>
            <a:endParaRPr lang="en-US" dirty="0"/>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21</a:t>
            </a:fld>
            <a:endParaRPr lang="en-US"/>
          </a:p>
        </p:txBody>
      </p:sp>
    </p:spTree>
    <p:extLst>
      <p:ext uri="{BB962C8B-B14F-4D97-AF65-F5344CB8AC3E}">
        <p14:creationId xmlns:p14="http://schemas.microsoft.com/office/powerpoint/2010/main" val="4244786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various buttons on the remote Five, Six, Seven, Eight, Nine</a:t>
            </a:r>
          </a:p>
          <a:p>
            <a:r>
              <a:rPr lang="en-US" dirty="0"/>
              <a:t>Seven Eight will have the volume control functionality</a:t>
            </a:r>
          </a:p>
          <a:p>
            <a:r>
              <a:rPr lang="en-US" dirty="0"/>
              <a:t>Five, Six will be for channel control for the TVs</a:t>
            </a:r>
          </a:p>
          <a:p>
            <a:r>
              <a:rPr lang="en-US" dirty="0"/>
              <a:t>Remote also has a button nine which will be independent on the TVs</a:t>
            </a:r>
          </a:p>
          <a:p>
            <a:r>
              <a:rPr lang="en-US" dirty="0"/>
              <a:t>One will have the mute function, while the other will have a pause function</a:t>
            </a:r>
          </a:p>
          <a:p>
            <a:r>
              <a:rPr lang="en-US" dirty="0"/>
              <a:t>Nine is abstract</a:t>
            </a:r>
          </a:p>
          <a:p>
            <a:endParaRPr lang="en-US" dirty="0"/>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22</a:t>
            </a:fld>
            <a:endParaRPr lang="en-US"/>
          </a:p>
        </p:txBody>
      </p:sp>
    </p:spTree>
    <p:extLst>
      <p:ext uri="{BB962C8B-B14F-4D97-AF65-F5344CB8AC3E}">
        <p14:creationId xmlns:p14="http://schemas.microsoft.com/office/powerpoint/2010/main" val="2779946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23</a:t>
            </a:fld>
            <a:endParaRPr lang="en-US"/>
          </a:p>
        </p:txBody>
      </p:sp>
    </p:spTree>
    <p:extLst>
      <p:ext uri="{BB962C8B-B14F-4D97-AF65-F5344CB8AC3E}">
        <p14:creationId xmlns:p14="http://schemas.microsoft.com/office/powerpoint/2010/main" val="27156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26</a:t>
            </a:fld>
            <a:endParaRPr lang="en-US"/>
          </a:p>
        </p:txBody>
      </p:sp>
    </p:spTree>
    <p:extLst>
      <p:ext uri="{BB962C8B-B14F-4D97-AF65-F5344CB8AC3E}">
        <p14:creationId xmlns:p14="http://schemas.microsoft.com/office/powerpoint/2010/main" val="36895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559EE3-48DA-2C47-98AA-DE1D9DD66A89}" type="slidenum">
              <a:rPr lang="en-US" smtClean="0"/>
              <a:t>34</a:t>
            </a:fld>
            <a:endParaRPr lang="en-US"/>
          </a:p>
        </p:txBody>
      </p:sp>
    </p:spTree>
    <p:extLst>
      <p:ext uri="{BB962C8B-B14F-4D97-AF65-F5344CB8AC3E}">
        <p14:creationId xmlns:p14="http://schemas.microsoft.com/office/powerpoint/2010/main" val="2905817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Rather than jumping directly to particular patterns lets just see quickly </a:t>
            </a:r>
          </a:p>
          <a:p>
            <a:r>
              <a:rPr lang="en-US" dirty="0"/>
              <a:t>what GOF is </a:t>
            </a:r>
          </a:p>
          <a:p>
            <a:r>
              <a:rPr lang="en-US" dirty="0"/>
              <a:t>what are design pattern</a:t>
            </a:r>
          </a:p>
          <a:p>
            <a:r>
              <a:rPr lang="en-US" dirty="0"/>
              <a:t>where can we use them</a:t>
            </a:r>
          </a:p>
          <a:p>
            <a:r>
              <a:rPr lang="en-US" dirty="0"/>
              <a:t>what are the types of patterns</a:t>
            </a:r>
          </a:p>
          <a:p>
            <a:endParaRPr lang="en-US" dirty="0"/>
          </a:p>
          <a:p>
            <a:r>
              <a:rPr lang="en-US" dirty="0"/>
              <a:t>Then we will talk about Visitor and Bridge Design Pattern </a:t>
            </a:r>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2</a:t>
            </a:fld>
            <a:endParaRPr lang="en-US"/>
          </a:p>
        </p:txBody>
      </p:sp>
    </p:spTree>
    <p:extLst>
      <p:ext uri="{BB962C8B-B14F-4D97-AF65-F5344CB8AC3E}">
        <p14:creationId xmlns:p14="http://schemas.microsoft.com/office/powerpoint/2010/main" val="18290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Erich Gamma, Richard Helm, Ralph </a:t>
            </a:r>
            <a:r>
              <a:rPr lang="en-US" dirty="0" err="1"/>
              <a:t>Johnsson</a:t>
            </a:r>
            <a:r>
              <a:rPr lang="en-US" dirty="0"/>
              <a:t> and John </a:t>
            </a:r>
            <a:r>
              <a:rPr lang="en-US" dirty="0" err="1"/>
              <a:t>Vlissides</a:t>
            </a:r>
            <a:r>
              <a:rPr lang="en-US" dirty="0"/>
              <a:t> published a book on </a:t>
            </a:r>
            <a:r>
              <a:rPr lang="en-US" dirty="0" err="1"/>
              <a:t>Desing</a:t>
            </a:r>
            <a:r>
              <a:rPr lang="en-US" dirty="0"/>
              <a:t> Patterns which initiated the Concept of Design Patterns in Software Development. These four authors are collectively known as the Gang of four.</a:t>
            </a:r>
          </a:p>
          <a:p>
            <a:endParaRPr lang="en-US" dirty="0"/>
          </a:p>
          <a:p>
            <a:r>
              <a:rPr lang="en-US" dirty="0"/>
              <a:t>The basis of these patterns are on the following principles:</a:t>
            </a:r>
          </a:p>
          <a:p>
            <a:r>
              <a:rPr lang="en-US" dirty="0"/>
              <a:t>1) Program to an interface not an implementation</a:t>
            </a:r>
          </a:p>
          <a:p>
            <a:r>
              <a:rPr lang="en-US" dirty="0"/>
              <a:t>2) Favor Object composition over </a:t>
            </a:r>
            <a:r>
              <a:rPr lang="en-US" dirty="0" err="1"/>
              <a:t>inheritence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3</a:t>
            </a:fld>
            <a:endParaRPr lang="en-US"/>
          </a:p>
        </p:txBody>
      </p:sp>
    </p:spTree>
    <p:extLst>
      <p:ext uri="{BB962C8B-B14F-4D97-AF65-F5344CB8AC3E}">
        <p14:creationId xmlns:p14="http://schemas.microsoft.com/office/powerpoint/2010/main" val="40786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patters are the solution to the general problem that software developer face</a:t>
            </a:r>
          </a:p>
          <a:p>
            <a:endParaRPr lang="en-US" dirty="0"/>
          </a:p>
          <a:p>
            <a:r>
              <a:rPr lang="en-US" dirty="0"/>
              <a:t>Well, </a:t>
            </a:r>
            <a:r>
              <a:rPr lang="en-US" dirty="0" err="1"/>
              <a:t>thats</a:t>
            </a:r>
            <a:r>
              <a:rPr lang="en-US" dirty="0"/>
              <a:t> the reason that they were obtained after a lot of trial and error by numerous developers</a:t>
            </a:r>
          </a:p>
        </p:txBody>
      </p:sp>
      <p:sp>
        <p:nvSpPr>
          <p:cNvPr id="4" name="Slide Number Placeholder 3"/>
          <p:cNvSpPr>
            <a:spLocks noGrp="1"/>
          </p:cNvSpPr>
          <p:nvPr>
            <p:ph type="sldNum" sz="quarter" idx="10"/>
          </p:nvPr>
        </p:nvSpPr>
        <p:spPr/>
        <p:txBody>
          <a:bodyPr/>
          <a:lstStyle/>
          <a:p>
            <a:fld id="{D4559EE3-48DA-2C47-98AA-DE1D9DD66A89}" type="slidenum">
              <a:rPr lang="en-US" smtClean="0"/>
              <a:t>4</a:t>
            </a:fld>
            <a:endParaRPr lang="en-US"/>
          </a:p>
        </p:txBody>
      </p:sp>
    </p:spTree>
    <p:extLst>
      <p:ext uri="{BB962C8B-B14F-4D97-AF65-F5344CB8AC3E}">
        <p14:creationId xmlns:p14="http://schemas.microsoft.com/office/powerpoint/2010/main" val="358617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Patterns are used to </a:t>
            </a:r>
          </a:p>
          <a:p>
            <a:r>
              <a:rPr lang="en-US" dirty="0"/>
              <a:t>1) provide common platform to the developer as they provide standard terminology </a:t>
            </a:r>
          </a:p>
          <a:p>
            <a:r>
              <a:rPr lang="en-US" dirty="0"/>
              <a:t>2) provide the best solutions as these patterns are evolved over a long period of time</a:t>
            </a:r>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5</a:t>
            </a:fld>
            <a:endParaRPr lang="en-US"/>
          </a:p>
        </p:txBody>
      </p:sp>
    </p:spTree>
    <p:extLst>
      <p:ext uri="{BB962C8B-B14F-4D97-AF65-F5344CB8AC3E}">
        <p14:creationId xmlns:p14="http://schemas.microsoft.com/office/powerpoint/2010/main" val="33356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Structural Patters are design patterns that concern with class and object composition, here the concept of inheritance is used to compose interfaces and define ways to compose objects to obtain new functionalities</a:t>
            </a:r>
          </a:p>
          <a:p>
            <a:endParaRPr lang="en-US" dirty="0"/>
          </a:p>
          <a:p>
            <a:r>
              <a:rPr lang="en-US" dirty="0"/>
              <a:t>Behavioral Patterns are concerned with specifically communication between objects</a:t>
            </a:r>
          </a:p>
          <a:p>
            <a:endParaRPr lang="en-US" dirty="0"/>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6</a:t>
            </a:fld>
            <a:endParaRPr lang="en-US"/>
          </a:p>
        </p:txBody>
      </p:sp>
    </p:spTree>
    <p:extLst>
      <p:ext uri="{BB962C8B-B14F-4D97-AF65-F5344CB8AC3E}">
        <p14:creationId xmlns:p14="http://schemas.microsoft.com/office/powerpoint/2010/main" val="209990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Visitor design pattern is one of the behavioral design pattern. It is used when we have to perform an operation on a group of similar kind of Objects. With the help of visitor pattern, we can move the operational logic/ algorithm  from the objects to another class.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visitor pattern consists of two parts:</a:t>
            </a:r>
          </a:p>
          <a:p>
            <a:pPr fontAlgn="base"/>
            <a:r>
              <a:rPr lang="en-US" sz="1200" b="0" i="0" kern="1200" dirty="0">
                <a:solidFill>
                  <a:schemeClr val="tx1"/>
                </a:solidFill>
                <a:effectLst/>
                <a:latin typeface="+mn-lt"/>
                <a:ea typeface="+mn-ea"/>
                <a:cs typeface="+mn-cs"/>
              </a:rPr>
              <a:t>1) a method called </a:t>
            </a:r>
            <a:r>
              <a:rPr lang="en-US" sz="1200" b="1" i="0" kern="1200" dirty="0">
                <a:solidFill>
                  <a:schemeClr val="tx1"/>
                </a:solidFill>
                <a:effectLst/>
                <a:latin typeface="+mn-lt"/>
                <a:ea typeface="+mn-ea"/>
                <a:cs typeface="+mn-cs"/>
              </a:rPr>
              <a:t>Visit()</a:t>
            </a:r>
            <a:r>
              <a:rPr lang="en-US" sz="1200" b="0" i="0" kern="1200" dirty="0">
                <a:solidFill>
                  <a:schemeClr val="tx1"/>
                </a:solidFill>
                <a:effectLst/>
                <a:latin typeface="+mn-lt"/>
                <a:ea typeface="+mn-ea"/>
                <a:cs typeface="+mn-cs"/>
              </a:rPr>
              <a:t> which is implemented by the visitor and is called for every element in the data structure</a:t>
            </a:r>
          </a:p>
          <a:p>
            <a:pPr fontAlgn="base"/>
            <a:r>
              <a:rPr lang="en-US" sz="1200" b="0" i="0" kern="1200" dirty="0">
                <a:solidFill>
                  <a:schemeClr val="tx1"/>
                </a:solidFill>
                <a:effectLst/>
                <a:latin typeface="+mn-lt"/>
                <a:ea typeface="+mn-ea"/>
                <a:cs typeface="+mn-cs"/>
              </a:rPr>
              <a:t>2) </a:t>
            </a:r>
            <a:r>
              <a:rPr lang="en-US" sz="1200" b="0" i="0" kern="1200" dirty="0" err="1">
                <a:solidFill>
                  <a:schemeClr val="tx1"/>
                </a:solidFill>
                <a:effectLst/>
                <a:latin typeface="+mn-lt"/>
                <a:ea typeface="+mn-ea"/>
                <a:cs typeface="+mn-cs"/>
              </a:rPr>
              <a:t>visitable</a:t>
            </a:r>
            <a:r>
              <a:rPr lang="en-US" sz="1200" b="0" i="0" kern="1200" dirty="0">
                <a:solidFill>
                  <a:schemeClr val="tx1"/>
                </a:solidFill>
                <a:effectLst/>
                <a:latin typeface="+mn-lt"/>
                <a:ea typeface="+mn-ea"/>
                <a:cs typeface="+mn-cs"/>
              </a:rPr>
              <a:t> classes providing </a:t>
            </a:r>
            <a:r>
              <a:rPr lang="en-US" sz="1200" b="1" i="0" kern="1200" dirty="0">
                <a:solidFill>
                  <a:schemeClr val="tx1"/>
                </a:solidFill>
                <a:effectLst/>
                <a:latin typeface="+mn-lt"/>
                <a:ea typeface="+mn-ea"/>
                <a:cs typeface="+mn-cs"/>
              </a:rPr>
              <a:t>Accept()</a:t>
            </a:r>
            <a:r>
              <a:rPr lang="en-US" sz="1200" b="0" i="0" kern="1200" dirty="0">
                <a:solidFill>
                  <a:schemeClr val="tx1"/>
                </a:solidFill>
                <a:effectLst/>
                <a:latin typeface="+mn-lt"/>
                <a:ea typeface="+mn-ea"/>
                <a:cs typeface="+mn-cs"/>
              </a:rPr>
              <a:t> methods that accept a visitor</a:t>
            </a:r>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8</a:t>
            </a:fld>
            <a:endParaRPr lang="en-US"/>
          </a:p>
        </p:txBody>
      </p:sp>
    </p:spTree>
    <p:extLst>
      <p:ext uri="{BB962C8B-B14F-4D97-AF65-F5344CB8AC3E}">
        <p14:creationId xmlns:p14="http://schemas.microsoft.com/office/powerpoint/2010/main" val="2920179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Visitor : </a:t>
            </a:r>
            <a:r>
              <a:rPr lang="en-US" sz="1200" b="0" i="0" kern="1200" dirty="0">
                <a:solidFill>
                  <a:schemeClr val="tx1"/>
                </a:solidFill>
                <a:effectLst/>
                <a:latin typeface="+mn-lt"/>
                <a:ea typeface="+mn-ea"/>
                <a:cs typeface="+mn-cs"/>
              </a:rPr>
              <a:t>This is an interface or an abstract class used to declare the visit operations for all the types of </a:t>
            </a:r>
            <a:r>
              <a:rPr lang="en-US" sz="1200" b="0" i="0" kern="1200" dirty="0" err="1">
                <a:solidFill>
                  <a:schemeClr val="tx1"/>
                </a:solidFill>
                <a:effectLst/>
                <a:latin typeface="+mn-lt"/>
                <a:ea typeface="+mn-ea"/>
                <a:cs typeface="+mn-cs"/>
              </a:rPr>
              <a:t>visitable</a:t>
            </a:r>
            <a:r>
              <a:rPr lang="en-US" sz="1200" b="0" i="0" kern="1200" dirty="0">
                <a:solidFill>
                  <a:schemeClr val="tx1"/>
                </a:solidFill>
                <a:effectLst/>
                <a:latin typeface="+mn-lt"/>
                <a:ea typeface="+mn-ea"/>
                <a:cs typeface="+mn-cs"/>
              </a:rPr>
              <a:t> classes.</a:t>
            </a:r>
          </a:p>
          <a:p>
            <a:pPr fontAlgn="base"/>
            <a:endParaRPr lang="en-US" sz="1200" b="0" i="0" kern="1200" dirty="0">
              <a:solidFill>
                <a:schemeClr val="tx1"/>
              </a:solidFill>
              <a:effectLst/>
              <a:latin typeface="+mn-lt"/>
              <a:ea typeface="+mn-ea"/>
              <a:cs typeface="+mn-cs"/>
            </a:endParaRPr>
          </a:p>
          <a:p>
            <a:pPr fontAlgn="base"/>
            <a:r>
              <a:rPr lang="en-US" sz="1200" b="1" i="0" kern="1200" dirty="0" err="1">
                <a:solidFill>
                  <a:schemeClr val="tx1"/>
                </a:solidFill>
                <a:effectLst/>
                <a:latin typeface="+mn-lt"/>
                <a:ea typeface="+mn-ea"/>
                <a:cs typeface="+mn-cs"/>
              </a:rPr>
              <a:t>ConcreteVisitor</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For each type of visitor all the visit methods, declared in abstract visitor, must be implemented. Each Visitor will be responsible for different operations.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Elements </a:t>
            </a:r>
          </a:p>
          <a:p>
            <a:pPr fontAlgn="base"/>
            <a:r>
              <a:rPr lang="en-US" sz="1200" b="1" i="0" kern="1200" dirty="0" err="1">
                <a:solidFill>
                  <a:schemeClr val="tx1"/>
                </a:solidFill>
                <a:effectLst/>
                <a:latin typeface="+mn-lt"/>
                <a:ea typeface="+mn-ea"/>
                <a:cs typeface="+mn-cs"/>
              </a:rPr>
              <a:t>Visitable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is an interface which declares the accept operation. This is the entry point which enables an object to be “visited” by the visitor object.</a:t>
            </a:r>
          </a:p>
          <a:p>
            <a:pPr fontAlgn="base"/>
            <a:endParaRPr lang="en-US" sz="1200" b="0" i="0" kern="1200" dirty="0">
              <a:solidFill>
                <a:schemeClr val="tx1"/>
              </a:solidFill>
              <a:effectLst/>
              <a:latin typeface="+mn-lt"/>
              <a:ea typeface="+mn-ea"/>
              <a:cs typeface="+mn-cs"/>
            </a:endParaRPr>
          </a:p>
          <a:p>
            <a:pPr fontAlgn="base"/>
            <a:r>
              <a:rPr lang="en-US" sz="1200" b="1" i="0" kern="1200" dirty="0" err="1">
                <a:solidFill>
                  <a:schemeClr val="tx1"/>
                </a:solidFill>
                <a:effectLst/>
                <a:latin typeface="+mn-lt"/>
                <a:ea typeface="+mn-ea"/>
                <a:cs typeface="+mn-cs"/>
              </a:rPr>
              <a:t>ConcreteVisitable</a:t>
            </a:r>
            <a:r>
              <a:rPr lang="en-US" sz="1200" b="1"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Those classes implements the </a:t>
            </a:r>
            <a:r>
              <a:rPr lang="en-US" sz="1200" b="0" i="0" kern="1200" dirty="0" err="1">
                <a:solidFill>
                  <a:schemeClr val="tx1"/>
                </a:solidFill>
                <a:effectLst/>
                <a:latin typeface="+mn-lt"/>
                <a:ea typeface="+mn-ea"/>
                <a:cs typeface="+mn-cs"/>
              </a:rPr>
              <a:t>Visitable</a:t>
            </a:r>
            <a:r>
              <a:rPr lang="en-US" sz="1200" b="0" i="0" kern="1200" dirty="0">
                <a:solidFill>
                  <a:schemeClr val="tx1"/>
                </a:solidFill>
                <a:effectLst/>
                <a:latin typeface="+mn-lt"/>
                <a:ea typeface="+mn-ea"/>
                <a:cs typeface="+mn-cs"/>
              </a:rPr>
              <a:t> interface or class and defines the accept operation. The visitor object is passed to this object using the accept operation.</a:t>
            </a:r>
          </a:p>
          <a:p>
            <a:endParaRPr lang="en-US" dirty="0"/>
          </a:p>
          <a:p>
            <a:r>
              <a:rPr lang="en-US" dirty="0"/>
              <a:t>Lets take an example - </a:t>
            </a:r>
          </a:p>
          <a:p>
            <a:r>
              <a:rPr lang="en-US" dirty="0"/>
              <a:t>Next Slide</a:t>
            </a:r>
          </a:p>
        </p:txBody>
      </p:sp>
      <p:sp>
        <p:nvSpPr>
          <p:cNvPr id="4" name="Slide Number Placeholder 3"/>
          <p:cNvSpPr>
            <a:spLocks noGrp="1"/>
          </p:cNvSpPr>
          <p:nvPr>
            <p:ph type="sldNum" sz="quarter" idx="10"/>
          </p:nvPr>
        </p:nvSpPr>
        <p:spPr/>
        <p:txBody>
          <a:bodyPr/>
          <a:lstStyle/>
          <a:p>
            <a:fld id="{D4559EE3-48DA-2C47-98AA-DE1D9DD66A89}" type="slidenum">
              <a:rPr lang="en-US" smtClean="0"/>
              <a:t>9</a:t>
            </a:fld>
            <a:endParaRPr lang="en-US"/>
          </a:p>
        </p:txBody>
      </p:sp>
    </p:spTree>
    <p:extLst>
      <p:ext uri="{BB962C8B-B14F-4D97-AF65-F5344CB8AC3E}">
        <p14:creationId xmlns:p14="http://schemas.microsoft.com/office/powerpoint/2010/main" val="339650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implement Visitor interface through Tax visitor,</a:t>
            </a:r>
          </a:p>
          <a:p>
            <a:r>
              <a:rPr lang="en-US" dirty="0"/>
              <a:t>What we will do here is that we will assume that there is no tax system that exist on items like liquor, tobacco products and necessities.</a:t>
            </a:r>
          </a:p>
          <a:p>
            <a:r>
              <a:rPr lang="en-US" dirty="0"/>
              <a:t>But now we have to implement a taxing system in which tax varies with products.</a:t>
            </a:r>
          </a:p>
          <a:p>
            <a:r>
              <a:rPr lang="en-US" dirty="0" err="1"/>
              <a:t>Visitable</a:t>
            </a:r>
            <a:r>
              <a:rPr lang="en-US" dirty="0"/>
              <a:t> interface has a method called accept which will be implemented by all product </a:t>
            </a:r>
            <a:r>
              <a:rPr lang="en-US" dirty="0" err="1"/>
              <a:t>yypes</a:t>
            </a:r>
            <a:r>
              <a:rPr lang="en-US" dirty="0"/>
              <a:t> may that be liquor tobacco or necessity items</a:t>
            </a:r>
          </a:p>
          <a:p>
            <a:r>
              <a:rPr lang="en-US" dirty="0"/>
              <a:t>In the main method we will create a tax visitor, then we will define a class object may that be necessity item or liquor or tobacco products.</a:t>
            </a:r>
          </a:p>
          <a:p>
            <a:endParaRPr lang="en-US" dirty="0"/>
          </a:p>
          <a:p>
            <a:r>
              <a:rPr lang="en-US" sz="1200" kern="1200" dirty="0">
                <a:solidFill>
                  <a:schemeClr val="tx1"/>
                </a:solidFill>
                <a:effectLst/>
                <a:latin typeface="+mn-lt"/>
                <a:ea typeface="+mn-ea"/>
                <a:cs typeface="+mn-cs"/>
              </a:rPr>
              <a:t>-- The visitor pattern is used when you have to perform the same action on many objects of different types</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Visitable</a:t>
            </a:r>
            <a:r>
              <a:rPr lang="en-US" sz="1200" kern="1200" dirty="0">
                <a:solidFill>
                  <a:schemeClr val="tx1"/>
                </a:solidFill>
                <a:effectLst/>
                <a:latin typeface="+mn-lt"/>
                <a:ea typeface="+mn-ea"/>
                <a:cs typeface="+mn-cs"/>
              </a:rPr>
              <a:t> interface</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Allows the Visitor to pass the object so the right operations occur on the right type of object.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accept() is passed the same visitor object but then the method visit() is called using the visitor object. The right version of visit() is called because of method overloading</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4559EE3-48DA-2C47-98AA-DE1D9DD66A89}" type="slidenum">
              <a:rPr lang="en-US" smtClean="0"/>
              <a:t>10</a:t>
            </a:fld>
            <a:endParaRPr lang="en-US"/>
          </a:p>
        </p:txBody>
      </p:sp>
    </p:spTree>
    <p:extLst>
      <p:ext uri="{BB962C8B-B14F-4D97-AF65-F5344CB8AC3E}">
        <p14:creationId xmlns:p14="http://schemas.microsoft.com/office/powerpoint/2010/main" val="224362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B8C688B-2C7D-5240-83F2-A2C6AF5EE17F}"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23815758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C688B-2C7D-5240-83F2-A2C6AF5EE17F}"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159875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C688B-2C7D-5240-83F2-A2C6AF5EE17F}" type="datetimeFigureOut">
              <a:rPr lang="en-US" smtClean="0"/>
              <a:t>11/14/18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202785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8C688B-2C7D-5240-83F2-A2C6AF5EE17F}"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194063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B8C688B-2C7D-5240-83F2-A2C6AF5EE17F}"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41823684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B8C688B-2C7D-5240-83F2-A2C6AF5EE17F}" type="datetimeFigureOut">
              <a:rPr lang="en-US" smtClean="0"/>
              <a:t>11/14/18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392441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B8C688B-2C7D-5240-83F2-A2C6AF5EE17F}" type="datetimeFigureOut">
              <a:rPr lang="en-US" smtClean="0"/>
              <a:t>11/14/18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AAE67-CDE0-024D-91B5-386C3F571B1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1966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8C688B-2C7D-5240-83F2-A2C6AF5EE17F}" type="datetimeFigureOut">
              <a:rPr lang="en-US" smtClean="0"/>
              <a:t>11/14/18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72399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C688B-2C7D-5240-83F2-A2C6AF5EE17F}" type="datetimeFigureOut">
              <a:rPr lang="en-US" smtClean="0"/>
              <a:t>11/14/18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397092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B8C688B-2C7D-5240-83F2-A2C6AF5EE17F}" type="datetimeFigureOut">
              <a:rPr lang="en-US" smtClean="0"/>
              <a:t>11/14/18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244860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B8C688B-2C7D-5240-83F2-A2C6AF5EE17F}" type="datetimeFigureOut">
              <a:rPr lang="en-US" smtClean="0"/>
              <a:t>11/14/18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A8AAE67-CDE0-024D-91B5-386C3F571B1F}" type="slidenum">
              <a:rPr lang="en-US" smtClean="0"/>
              <a:t>‹#›</a:t>
            </a:fld>
            <a:endParaRPr lang="en-US"/>
          </a:p>
        </p:txBody>
      </p:sp>
    </p:spTree>
    <p:extLst>
      <p:ext uri="{BB962C8B-B14F-4D97-AF65-F5344CB8AC3E}">
        <p14:creationId xmlns:p14="http://schemas.microsoft.com/office/powerpoint/2010/main" val="259324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B8C688B-2C7D-5240-83F2-A2C6AF5EE17F}" type="datetimeFigureOut">
              <a:rPr lang="en-US" smtClean="0"/>
              <a:t>11/14/18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A8AAE67-CDE0-024D-91B5-386C3F571B1F}" type="slidenum">
              <a:rPr lang="en-US" smtClean="0"/>
              <a:t>‹#›</a:t>
            </a:fld>
            <a:endParaRPr lang="en-US"/>
          </a:p>
        </p:txBody>
      </p:sp>
    </p:spTree>
    <p:extLst>
      <p:ext uri="{BB962C8B-B14F-4D97-AF65-F5344CB8AC3E}">
        <p14:creationId xmlns:p14="http://schemas.microsoft.com/office/powerpoint/2010/main" val="123677517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utorialspoint.com/design_pattern/design_pattern_quick_guide.htm" TargetMode="External"/><Relationship Id="rId2" Type="http://schemas.openxmlformats.org/officeDocument/2006/relationships/hyperlink" Target="https://en.wikipedia.org/wiki/Design_Patterns#Patterns_by_Type"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www.newthinktank.com/2012/10/bridge-design-pattern-tutorial/" TargetMode="External"/><Relationship Id="rId4" Type="http://schemas.openxmlformats.org/officeDocument/2006/relationships/hyperlink" Target="http://www.newthinktank.com/2012/11/visitor-design-pattern-tutoria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AD78-3962-A545-93DB-CC1C64A1D8D4}"/>
              </a:ext>
            </a:extLst>
          </p:cNvPr>
          <p:cNvSpPr>
            <a:spLocks noGrp="1"/>
          </p:cNvSpPr>
          <p:nvPr>
            <p:ph type="ctrTitle"/>
          </p:nvPr>
        </p:nvSpPr>
        <p:spPr>
          <a:xfrm>
            <a:off x="499533" y="1384300"/>
            <a:ext cx="11192933" cy="1256195"/>
          </a:xfrm>
        </p:spPr>
        <p:txBody>
          <a:bodyPr>
            <a:normAutofit fontScale="90000"/>
          </a:bodyPr>
          <a:lstStyle/>
          <a:p>
            <a:pPr algn="l"/>
            <a:r>
              <a:rPr lang="en-US" sz="4000" dirty="0">
                <a:latin typeface="Calibri" panose="020F0502020204030204" pitchFamily="34" charset="0"/>
                <a:cs typeface="Calibri" panose="020F0502020204030204" pitchFamily="34" charset="0"/>
              </a:rPr>
              <a:t>CS 6359 – Object Oriented Analysis and Design	</a:t>
            </a:r>
          </a:p>
        </p:txBody>
      </p:sp>
      <p:sp>
        <p:nvSpPr>
          <p:cNvPr id="3" name="Subtitle 2">
            <a:extLst>
              <a:ext uri="{FF2B5EF4-FFF2-40B4-BE49-F238E27FC236}">
                <a16:creationId xmlns:a16="http://schemas.microsoft.com/office/drawing/2014/main" id="{8031C71E-2C42-5F4C-A906-ADD3040C206B}"/>
              </a:ext>
            </a:extLst>
          </p:cNvPr>
          <p:cNvSpPr>
            <a:spLocks noGrp="1"/>
          </p:cNvSpPr>
          <p:nvPr>
            <p:ph type="subTitle" idx="1"/>
          </p:nvPr>
        </p:nvSpPr>
        <p:spPr>
          <a:xfrm>
            <a:off x="1186287" y="3484943"/>
            <a:ext cx="10006646" cy="1458532"/>
          </a:xfrm>
        </p:spPr>
        <p:txBody>
          <a:bodyPr>
            <a:noAutofit/>
          </a:bodyPr>
          <a:lstStyle/>
          <a:p>
            <a:r>
              <a:rPr lang="en-US" sz="4800" dirty="0">
                <a:latin typeface="Calibri" panose="020F0502020204030204" pitchFamily="34" charset="0"/>
                <a:cs typeface="Calibri" panose="020F0502020204030204" pitchFamily="34" charset="0"/>
              </a:rPr>
              <a:t>Gang Of Four</a:t>
            </a:r>
          </a:p>
          <a:p>
            <a:r>
              <a:rPr lang="en-US" sz="2800" dirty="0">
                <a:latin typeface="Calibri" panose="020F0502020204030204" pitchFamily="34" charset="0"/>
                <a:cs typeface="Calibri" panose="020F0502020204030204" pitchFamily="34" charset="0"/>
              </a:rPr>
              <a:t>Visitor and Bridge Design Patterns </a:t>
            </a:r>
          </a:p>
          <a:p>
            <a:endParaRPr lang="en-US" sz="4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CAED3A9-10CA-4D45-8297-DE9CBDD876EA}"/>
              </a:ext>
            </a:extLst>
          </p:cNvPr>
          <p:cNvSpPr txBox="1"/>
          <p:nvPr/>
        </p:nvSpPr>
        <p:spPr>
          <a:xfrm>
            <a:off x="9092485" y="6032747"/>
            <a:ext cx="2872261"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Omkar Dixit</a:t>
            </a:r>
          </a:p>
          <a:p>
            <a:r>
              <a:rPr lang="en-US" dirty="0">
                <a:latin typeface="Calibri" panose="020F0502020204030204" pitchFamily="34" charset="0"/>
                <a:cs typeface="Calibri" panose="020F0502020204030204" pitchFamily="34" charset="0"/>
              </a:rPr>
              <a:t>Graduate, Computer Science</a:t>
            </a:r>
          </a:p>
        </p:txBody>
      </p:sp>
    </p:spTree>
    <p:extLst>
      <p:ext uri="{BB962C8B-B14F-4D97-AF65-F5344CB8AC3E}">
        <p14:creationId xmlns:p14="http://schemas.microsoft.com/office/powerpoint/2010/main" val="260623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1B51-D334-6D43-B2C9-45B9B70ADC07}"/>
              </a:ext>
            </a:extLst>
          </p:cNvPr>
          <p:cNvSpPr>
            <a:spLocks noGrp="1"/>
          </p:cNvSpPr>
          <p:nvPr>
            <p:ph type="title"/>
          </p:nvPr>
        </p:nvSpPr>
        <p:spPr/>
        <p:txBody>
          <a:bodyPr>
            <a:normAutofit/>
          </a:bodyPr>
          <a:lstStyle/>
          <a:p>
            <a:r>
              <a:rPr lang="en-US" dirty="0"/>
              <a:t>Example - Visitor design pattern </a:t>
            </a:r>
            <a:r>
              <a:rPr lang="en-US" dirty="0" err="1"/>
              <a:t>uml</a:t>
            </a:r>
            <a:r>
              <a:rPr lang="en-US" dirty="0"/>
              <a:t> class diagram</a:t>
            </a:r>
          </a:p>
        </p:txBody>
      </p:sp>
      <p:pic>
        <p:nvPicPr>
          <p:cNvPr id="5" name="Content Placeholder 4">
            <a:extLst>
              <a:ext uri="{FF2B5EF4-FFF2-40B4-BE49-F238E27FC236}">
                <a16:creationId xmlns:a16="http://schemas.microsoft.com/office/drawing/2014/main" id="{0C2D9CF1-178B-8E46-9703-18987F52FB46}"/>
              </a:ext>
            </a:extLst>
          </p:cNvPr>
          <p:cNvPicPr>
            <a:picLocks noGrp="1" noChangeAspect="1"/>
          </p:cNvPicPr>
          <p:nvPr>
            <p:ph idx="1"/>
          </p:nvPr>
        </p:nvPicPr>
        <p:blipFill>
          <a:blip r:embed="rId3"/>
          <a:stretch>
            <a:fillRect/>
          </a:stretch>
        </p:blipFill>
        <p:spPr>
          <a:xfrm>
            <a:off x="2231136" y="2638425"/>
            <a:ext cx="7729727" cy="3874670"/>
          </a:xfrm>
        </p:spPr>
      </p:pic>
    </p:spTree>
    <p:extLst>
      <p:ext uri="{BB962C8B-B14F-4D97-AF65-F5344CB8AC3E}">
        <p14:creationId xmlns:p14="http://schemas.microsoft.com/office/powerpoint/2010/main" val="131772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AE47-3C71-734B-BFA0-7019489526D5}"/>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79D09785-7BA6-8C4B-8FB9-33D13B8E6239}"/>
              </a:ext>
            </a:extLst>
          </p:cNvPr>
          <p:cNvSpPr>
            <a:spLocks noGrp="1"/>
          </p:cNvSpPr>
          <p:nvPr>
            <p:ph idx="1"/>
          </p:nvPr>
        </p:nvSpPr>
        <p:spPr/>
        <p:txBody>
          <a:bodyPr/>
          <a:lstStyle/>
          <a:p>
            <a:r>
              <a:rPr lang="en-US" dirty="0"/>
              <a:t>We will implement Visitor interface through Tax visitor,</a:t>
            </a:r>
          </a:p>
          <a:p>
            <a:r>
              <a:rPr lang="en-US" dirty="0"/>
              <a:t>We assume that there is no tax system that exist on items</a:t>
            </a:r>
          </a:p>
          <a:p>
            <a:r>
              <a:rPr lang="en-US" dirty="0"/>
              <a:t>But now we have to implement a taxing system in which tax varies with products(Liquor, Tobacco and necessities).</a:t>
            </a:r>
          </a:p>
          <a:p>
            <a:r>
              <a:rPr lang="en-US" dirty="0" err="1"/>
              <a:t>Visitable</a:t>
            </a:r>
            <a:r>
              <a:rPr lang="en-US" dirty="0"/>
              <a:t> interface has a method called accept which will be implemented by all product types</a:t>
            </a:r>
          </a:p>
          <a:p>
            <a:r>
              <a:rPr lang="en-US" dirty="0"/>
              <a:t>In the main method we create a tax visitor, then we define a class object may that be necessity item or liquor or tobacco products.</a:t>
            </a:r>
          </a:p>
          <a:p>
            <a:endParaRPr lang="en-US" dirty="0"/>
          </a:p>
        </p:txBody>
      </p:sp>
    </p:spTree>
    <p:extLst>
      <p:ext uri="{BB962C8B-B14F-4D97-AF65-F5344CB8AC3E}">
        <p14:creationId xmlns:p14="http://schemas.microsoft.com/office/powerpoint/2010/main" val="83423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88BB-B4D3-D74D-863E-0FCB52065C31}"/>
              </a:ext>
            </a:extLst>
          </p:cNvPr>
          <p:cNvSpPr>
            <a:spLocks noGrp="1"/>
          </p:cNvSpPr>
          <p:nvPr>
            <p:ph type="title"/>
          </p:nvPr>
        </p:nvSpPr>
        <p:spPr>
          <a:xfrm>
            <a:off x="2231136" y="194671"/>
            <a:ext cx="7729728" cy="1188720"/>
          </a:xfrm>
        </p:spPr>
        <p:txBody>
          <a:bodyPr/>
          <a:lstStyle/>
          <a:p>
            <a:r>
              <a:rPr lang="en-US" dirty="0"/>
              <a:t>Code</a:t>
            </a:r>
          </a:p>
        </p:txBody>
      </p:sp>
      <p:sp>
        <p:nvSpPr>
          <p:cNvPr id="3" name="Content Placeholder 2">
            <a:extLst>
              <a:ext uri="{FF2B5EF4-FFF2-40B4-BE49-F238E27FC236}">
                <a16:creationId xmlns:a16="http://schemas.microsoft.com/office/drawing/2014/main" id="{A02D777D-5F69-224E-9E8A-DD3208AEC8FC}"/>
              </a:ext>
            </a:extLst>
          </p:cNvPr>
          <p:cNvSpPr>
            <a:spLocks noGrp="1"/>
          </p:cNvSpPr>
          <p:nvPr>
            <p:ph idx="1"/>
          </p:nvPr>
        </p:nvSpPr>
        <p:spPr>
          <a:xfrm>
            <a:off x="2231136" y="1587954"/>
            <a:ext cx="4375106" cy="1833692"/>
          </a:xfrm>
        </p:spPr>
        <p:txBody>
          <a:bodyPr>
            <a:normAutofit/>
          </a:bodyPr>
          <a:lstStyle/>
          <a:p>
            <a:pPr marL="0" indent="0">
              <a:buNone/>
            </a:pPr>
            <a:r>
              <a:rPr lang="en-US" sz="1400" dirty="0"/>
              <a:t>interface Visitor {</a:t>
            </a:r>
          </a:p>
          <a:p>
            <a:pPr marL="0" indent="0">
              <a:buNone/>
            </a:pPr>
            <a:r>
              <a:rPr lang="en-US" sz="1400" dirty="0"/>
              <a:t>	public double visit(Liquor </a:t>
            </a:r>
            <a:r>
              <a:rPr lang="en-US" sz="1400" dirty="0" err="1"/>
              <a:t>liquorItem</a:t>
            </a:r>
            <a:r>
              <a:rPr lang="en-US" sz="1400" dirty="0"/>
              <a:t>);</a:t>
            </a:r>
          </a:p>
          <a:p>
            <a:pPr marL="0" indent="0">
              <a:buNone/>
            </a:pPr>
            <a:r>
              <a:rPr lang="en-US" sz="1400" dirty="0"/>
              <a:t>	public double visit(Tobacco </a:t>
            </a:r>
            <a:r>
              <a:rPr lang="en-US" sz="1400" dirty="0" err="1"/>
              <a:t>tobaccoItem</a:t>
            </a:r>
            <a:r>
              <a:rPr lang="en-US" sz="1400" dirty="0"/>
              <a:t>);</a:t>
            </a:r>
          </a:p>
          <a:p>
            <a:pPr marL="0" indent="0">
              <a:buNone/>
            </a:pPr>
            <a:r>
              <a:rPr lang="en-US" sz="1400" dirty="0"/>
              <a:t>	public double visit(Necessity </a:t>
            </a:r>
            <a:r>
              <a:rPr lang="en-US" sz="1400" dirty="0" err="1"/>
              <a:t>necessityItem</a:t>
            </a:r>
            <a:r>
              <a:rPr lang="en-US" sz="1400" dirty="0"/>
              <a:t>);</a:t>
            </a:r>
          </a:p>
          <a:p>
            <a:pPr marL="0" indent="0">
              <a:buNone/>
            </a:pPr>
            <a:r>
              <a:rPr lang="en-US" sz="1400" dirty="0"/>
              <a:t>}</a:t>
            </a:r>
          </a:p>
        </p:txBody>
      </p:sp>
      <p:sp>
        <p:nvSpPr>
          <p:cNvPr id="6" name="Content Placeholder 2">
            <a:extLst>
              <a:ext uri="{FF2B5EF4-FFF2-40B4-BE49-F238E27FC236}">
                <a16:creationId xmlns:a16="http://schemas.microsoft.com/office/drawing/2014/main" id="{E9E97199-0517-CF49-B152-214AABAA281B}"/>
              </a:ext>
            </a:extLst>
          </p:cNvPr>
          <p:cNvSpPr txBox="1">
            <a:spLocks/>
          </p:cNvSpPr>
          <p:nvPr/>
        </p:nvSpPr>
        <p:spPr>
          <a:xfrm>
            <a:off x="6606242" y="1587954"/>
            <a:ext cx="5253790" cy="49338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400" dirty="0"/>
              <a:t>class Liquor implements </a:t>
            </a:r>
            <a:r>
              <a:rPr lang="en-US" sz="1400" dirty="0" err="1"/>
              <a:t>Visitable</a:t>
            </a:r>
            <a:r>
              <a:rPr lang="en-US" sz="1400" dirty="0"/>
              <a:t> {</a:t>
            </a:r>
          </a:p>
          <a:p>
            <a:pPr marL="228600" lvl="1" indent="0">
              <a:buNone/>
            </a:pPr>
            <a:r>
              <a:rPr lang="en-US" sz="1400" dirty="0"/>
              <a:t>private double price;</a:t>
            </a:r>
          </a:p>
          <a:p>
            <a:pPr marL="228600" lvl="1" indent="0">
              <a:buNone/>
            </a:pPr>
            <a:r>
              <a:rPr lang="en-US" sz="1400" dirty="0"/>
              <a:t>Liquor(double item) {</a:t>
            </a:r>
          </a:p>
          <a:p>
            <a:pPr marL="228600" lvl="1" indent="0">
              <a:buNone/>
            </a:pPr>
            <a:r>
              <a:rPr lang="en-US" sz="1400" dirty="0"/>
              <a:t>	price = item;</a:t>
            </a:r>
          </a:p>
          <a:p>
            <a:pPr marL="228600" lvl="1" indent="0">
              <a:buNone/>
            </a:pPr>
            <a:r>
              <a:rPr lang="en-US" sz="1400" dirty="0"/>
              <a:t>}</a:t>
            </a:r>
          </a:p>
          <a:p>
            <a:pPr marL="228600" lvl="1" indent="0">
              <a:buNone/>
            </a:pPr>
            <a:r>
              <a:rPr lang="en-US" sz="1400" dirty="0"/>
              <a:t>public double accept(Visitor visitor) {</a:t>
            </a:r>
          </a:p>
          <a:p>
            <a:pPr marL="228600" lvl="1" indent="0">
              <a:buNone/>
            </a:pPr>
            <a:r>
              <a:rPr lang="en-US" sz="1400" dirty="0"/>
              <a:t>	return </a:t>
            </a:r>
            <a:r>
              <a:rPr lang="en-US" sz="1400" dirty="0" err="1"/>
              <a:t>visitor.visit</a:t>
            </a:r>
            <a:r>
              <a:rPr lang="en-US" sz="1400" dirty="0"/>
              <a:t>(this);</a:t>
            </a:r>
          </a:p>
          <a:p>
            <a:pPr marL="228600" lvl="1" indent="0">
              <a:buNone/>
            </a:pPr>
            <a:r>
              <a:rPr lang="en-US" sz="1400" dirty="0"/>
              <a:t>}</a:t>
            </a:r>
          </a:p>
          <a:p>
            <a:pPr marL="228600" lvl="1" indent="0">
              <a:buNone/>
            </a:pPr>
            <a:r>
              <a:rPr lang="en-US" sz="1400" dirty="0"/>
              <a:t>public double </a:t>
            </a:r>
            <a:r>
              <a:rPr lang="en-US" sz="1400" dirty="0" err="1"/>
              <a:t>getPrice</a:t>
            </a:r>
            <a:r>
              <a:rPr lang="en-US" sz="1400" dirty="0"/>
              <a:t>() {</a:t>
            </a:r>
          </a:p>
          <a:p>
            <a:pPr marL="228600" lvl="1" indent="0">
              <a:buNone/>
            </a:pPr>
            <a:r>
              <a:rPr lang="en-US" sz="1400" dirty="0"/>
              <a:t>	return price;</a:t>
            </a:r>
          </a:p>
          <a:p>
            <a:pPr marL="0" indent="0">
              <a:buNone/>
            </a:pPr>
            <a:r>
              <a:rPr lang="en-US" sz="1400" dirty="0"/>
              <a:t>}</a:t>
            </a:r>
          </a:p>
        </p:txBody>
      </p:sp>
      <p:sp>
        <p:nvSpPr>
          <p:cNvPr id="9" name="Content Placeholder 2">
            <a:extLst>
              <a:ext uri="{FF2B5EF4-FFF2-40B4-BE49-F238E27FC236}">
                <a16:creationId xmlns:a16="http://schemas.microsoft.com/office/drawing/2014/main" id="{CF1AD944-B97D-674A-B166-F15A394F13AC}"/>
              </a:ext>
            </a:extLst>
          </p:cNvPr>
          <p:cNvSpPr txBox="1">
            <a:spLocks/>
          </p:cNvSpPr>
          <p:nvPr/>
        </p:nvSpPr>
        <p:spPr>
          <a:xfrm>
            <a:off x="2300996" y="3806581"/>
            <a:ext cx="3795004" cy="110954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1400" dirty="0"/>
              <a:t>interface </a:t>
            </a:r>
            <a:r>
              <a:rPr lang="en-US" sz="1400" dirty="0" err="1"/>
              <a:t>Visitable</a:t>
            </a:r>
            <a:r>
              <a:rPr lang="en-US" sz="1400" dirty="0"/>
              <a:t> {</a:t>
            </a:r>
          </a:p>
          <a:p>
            <a:pPr marL="0" indent="0">
              <a:buFont typeface="Arial" panose="020B0604020202020204" pitchFamily="34" charset="0"/>
              <a:buNone/>
            </a:pPr>
            <a:r>
              <a:rPr lang="en-US" sz="1400" dirty="0"/>
              <a:t>	public double accept(Visitor visitor);</a:t>
            </a:r>
          </a:p>
          <a:p>
            <a:pPr marL="0" indent="0">
              <a:buFont typeface="Arial" panose="020B0604020202020204" pitchFamily="34" charset="0"/>
              <a:buNone/>
            </a:pPr>
            <a:r>
              <a:rPr lang="en-US" sz="1400" dirty="0"/>
              <a:t>}</a:t>
            </a:r>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p:txBody>
      </p:sp>
    </p:spTree>
    <p:extLst>
      <p:ext uri="{BB962C8B-B14F-4D97-AF65-F5344CB8AC3E}">
        <p14:creationId xmlns:p14="http://schemas.microsoft.com/office/powerpoint/2010/main" val="81394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628CB-AD5A-F14E-97C4-63F58802C10B}"/>
              </a:ext>
            </a:extLst>
          </p:cNvPr>
          <p:cNvSpPr>
            <a:spLocks noGrp="1"/>
          </p:cNvSpPr>
          <p:nvPr>
            <p:ph idx="1"/>
          </p:nvPr>
        </p:nvSpPr>
        <p:spPr>
          <a:xfrm>
            <a:off x="1" y="1"/>
            <a:ext cx="6096000" cy="6858000"/>
          </a:xfrm>
        </p:spPr>
        <p:txBody>
          <a:bodyPr>
            <a:normAutofit/>
          </a:bodyPr>
          <a:lstStyle/>
          <a:p>
            <a:pPr indent="0">
              <a:lnSpc>
                <a:spcPct val="120000"/>
              </a:lnSpc>
              <a:buNone/>
            </a:pPr>
            <a:r>
              <a:rPr lang="en-US" sz="1400" dirty="0"/>
              <a:t>class </a:t>
            </a:r>
            <a:r>
              <a:rPr lang="en-US" sz="1400" dirty="0" err="1"/>
              <a:t>TaxVisitor</a:t>
            </a:r>
            <a:r>
              <a:rPr lang="en-US" sz="1400" dirty="0"/>
              <a:t> implements Visitor {</a:t>
            </a:r>
          </a:p>
          <a:p>
            <a:pPr lvl="1" indent="0">
              <a:lnSpc>
                <a:spcPct val="120000"/>
              </a:lnSpc>
              <a:buNone/>
            </a:pPr>
            <a:r>
              <a:rPr lang="en-US" sz="1400" dirty="0"/>
              <a:t>public </a:t>
            </a:r>
            <a:r>
              <a:rPr lang="en-US" sz="1400" dirty="0" err="1"/>
              <a:t>TaxVisitor</a:t>
            </a:r>
            <a:r>
              <a:rPr lang="en-US" sz="1400" dirty="0"/>
              <a:t>() {</a:t>
            </a:r>
          </a:p>
          <a:p>
            <a:pPr lvl="1" indent="0">
              <a:lnSpc>
                <a:spcPct val="120000"/>
              </a:lnSpc>
              <a:buNone/>
            </a:pPr>
            <a:r>
              <a:rPr lang="en-US" sz="1400" dirty="0"/>
              <a:t>}</a:t>
            </a:r>
          </a:p>
          <a:p>
            <a:pPr lvl="1" indent="0">
              <a:lnSpc>
                <a:spcPct val="120000"/>
              </a:lnSpc>
              <a:buNone/>
            </a:pPr>
            <a:r>
              <a:rPr lang="en-US" sz="1400" dirty="0"/>
              <a:t>public double visit(Liquor </a:t>
            </a:r>
            <a:r>
              <a:rPr lang="en-US" sz="1400" dirty="0" err="1"/>
              <a:t>liquorItem</a:t>
            </a:r>
            <a:r>
              <a:rPr lang="en-US" sz="1400" dirty="0"/>
              <a:t>) {</a:t>
            </a:r>
          </a:p>
          <a:p>
            <a:pPr lvl="2" indent="0">
              <a:lnSpc>
                <a:spcPct val="120000"/>
              </a:lnSpc>
              <a:buNone/>
            </a:pPr>
            <a:r>
              <a:rPr lang="en-US" sz="1400" dirty="0" err="1"/>
              <a:t>System.out.println</a:t>
            </a:r>
            <a:r>
              <a:rPr lang="en-US" sz="1400" dirty="0"/>
              <a:t>("Liquor Item: Price with Tax");</a:t>
            </a:r>
          </a:p>
          <a:p>
            <a:pPr lvl="2" indent="0">
              <a:lnSpc>
                <a:spcPct val="120000"/>
              </a:lnSpc>
              <a:buNone/>
            </a:pPr>
            <a:r>
              <a:rPr lang="en-US" sz="1400" dirty="0"/>
              <a:t>return </a:t>
            </a:r>
            <a:r>
              <a:rPr lang="en-US" sz="1400" dirty="0" err="1"/>
              <a:t>Double.parseDouble</a:t>
            </a:r>
            <a:r>
              <a:rPr lang="en-US" sz="1400" dirty="0"/>
              <a:t>(</a:t>
            </a:r>
            <a:r>
              <a:rPr lang="en-US" sz="1400" dirty="0" err="1"/>
              <a:t>df.format</a:t>
            </a:r>
            <a:r>
              <a:rPr lang="en-US" sz="1400" dirty="0"/>
              <a:t>((</a:t>
            </a:r>
            <a:r>
              <a:rPr lang="en-US" sz="1400" dirty="0" err="1"/>
              <a:t>liquorItem.getPrice</a:t>
            </a:r>
            <a:r>
              <a:rPr lang="en-US" sz="1400" dirty="0"/>
              <a:t>() * .18) + </a:t>
            </a:r>
            <a:r>
              <a:rPr lang="en-US" sz="1400" dirty="0" err="1"/>
              <a:t>liquorItem.getPrice</a:t>
            </a:r>
            <a:r>
              <a:rPr lang="en-US" sz="1400" dirty="0"/>
              <a:t>()));</a:t>
            </a:r>
          </a:p>
          <a:p>
            <a:pPr lvl="1" indent="0">
              <a:lnSpc>
                <a:spcPct val="120000"/>
              </a:lnSpc>
              <a:buNone/>
            </a:pPr>
            <a:r>
              <a:rPr lang="en-US" sz="1400" dirty="0"/>
              <a:t>}</a:t>
            </a:r>
          </a:p>
          <a:p>
            <a:pPr lvl="1" indent="0">
              <a:lnSpc>
                <a:spcPct val="120000"/>
              </a:lnSpc>
              <a:buNone/>
            </a:pPr>
            <a:r>
              <a:rPr lang="en-US" sz="1400" dirty="0"/>
              <a:t>public double visit(Tobacco </a:t>
            </a:r>
            <a:r>
              <a:rPr lang="en-US" sz="1400" dirty="0" err="1"/>
              <a:t>tobaccoItem</a:t>
            </a:r>
            <a:r>
              <a:rPr lang="en-US" sz="1400" dirty="0"/>
              <a:t>) {</a:t>
            </a:r>
          </a:p>
          <a:p>
            <a:pPr lvl="2" indent="0">
              <a:lnSpc>
                <a:spcPct val="120000"/>
              </a:lnSpc>
              <a:buNone/>
            </a:pPr>
            <a:r>
              <a:rPr lang="en-US" sz="1400" dirty="0" err="1"/>
              <a:t>System.out.println</a:t>
            </a:r>
            <a:r>
              <a:rPr lang="en-US" sz="1400" dirty="0"/>
              <a:t>("Tobacco Item: Price with Tax");</a:t>
            </a:r>
          </a:p>
          <a:p>
            <a:pPr lvl="2" indent="0">
              <a:lnSpc>
                <a:spcPct val="120000"/>
              </a:lnSpc>
              <a:buNone/>
            </a:pPr>
            <a:r>
              <a:rPr lang="en-US" sz="1400" dirty="0"/>
              <a:t>return </a:t>
            </a:r>
            <a:r>
              <a:rPr lang="en-US" sz="1400" dirty="0" err="1"/>
              <a:t>Double.parseDouble</a:t>
            </a:r>
            <a:r>
              <a:rPr lang="en-US" sz="1400" dirty="0"/>
              <a:t>(</a:t>
            </a:r>
            <a:r>
              <a:rPr lang="en-US" sz="1400" dirty="0" err="1"/>
              <a:t>df.format</a:t>
            </a:r>
            <a:r>
              <a:rPr lang="en-US" sz="1400" dirty="0"/>
              <a:t>((</a:t>
            </a:r>
            <a:r>
              <a:rPr lang="en-US" sz="1400" dirty="0" err="1"/>
              <a:t>tobaccoItem.getPrice</a:t>
            </a:r>
            <a:r>
              <a:rPr lang="en-US" sz="1400" dirty="0"/>
              <a:t>() * .32) + </a:t>
            </a:r>
            <a:r>
              <a:rPr lang="en-US" sz="1400" dirty="0" err="1"/>
              <a:t>tobaccoItem.getPrice</a:t>
            </a:r>
            <a:r>
              <a:rPr lang="en-US" sz="1400" dirty="0"/>
              <a:t>()));</a:t>
            </a:r>
          </a:p>
          <a:p>
            <a:pPr lvl="1" indent="0">
              <a:lnSpc>
                <a:spcPct val="120000"/>
              </a:lnSpc>
              <a:buNone/>
            </a:pPr>
            <a:r>
              <a:rPr lang="en-US" sz="1400" dirty="0"/>
              <a:t>}</a:t>
            </a:r>
          </a:p>
          <a:p>
            <a:pPr lvl="1" indent="0">
              <a:lnSpc>
                <a:spcPct val="120000"/>
              </a:lnSpc>
              <a:buNone/>
            </a:pPr>
            <a:r>
              <a:rPr lang="en-US" sz="1400" dirty="0"/>
              <a:t>public double visit(Necessity </a:t>
            </a:r>
            <a:r>
              <a:rPr lang="en-US" sz="1400" dirty="0" err="1"/>
              <a:t>necessityItem</a:t>
            </a:r>
            <a:r>
              <a:rPr lang="en-US" sz="1400" dirty="0"/>
              <a:t>) {</a:t>
            </a:r>
          </a:p>
          <a:p>
            <a:pPr lvl="2" indent="0">
              <a:lnSpc>
                <a:spcPct val="120000"/>
              </a:lnSpc>
              <a:buNone/>
            </a:pPr>
            <a:r>
              <a:rPr lang="en-US" sz="1400" dirty="0" err="1"/>
              <a:t>System.out.println</a:t>
            </a:r>
            <a:r>
              <a:rPr lang="en-US" sz="1400" dirty="0"/>
              <a:t>("Necessity Item: Price with Tax");</a:t>
            </a:r>
          </a:p>
          <a:p>
            <a:pPr lvl="2" indent="0">
              <a:lnSpc>
                <a:spcPct val="120000"/>
              </a:lnSpc>
              <a:buNone/>
            </a:pPr>
            <a:r>
              <a:rPr lang="en-US" sz="1400" dirty="0"/>
              <a:t>return </a:t>
            </a:r>
            <a:r>
              <a:rPr lang="en-US" sz="1400" dirty="0" err="1"/>
              <a:t>Double.parseDouble</a:t>
            </a:r>
            <a:r>
              <a:rPr lang="en-US" sz="1400" dirty="0"/>
              <a:t>(</a:t>
            </a:r>
            <a:r>
              <a:rPr lang="en-US" sz="1400" dirty="0" err="1"/>
              <a:t>df.format</a:t>
            </a:r>
            <a:r>
              <a:rPr lang="en-US" sz="1400" dirty="0"/>
              <a:t>(</a:t>
            </a:r>
            <a:r>
              <a:rPr lang="en-US" sz="1400" dirty="0" err="1"/>
              <a:t>necessityItem.getPrice</a:t>
            </a:r>
            <a:r>
              <a:rPr lang="en-US" sz="1400" dirty="0"/>
              <a:t>()));</a:t>
            </a:r>
          </a:p>
          <a:p>
            <a:pPr lvl="1" indent="0">
              <a:lnSpc>
                <a:spcPct val="120000"/>
              </a:lnSpc>
              <a:buNone/>
            </a:pPr>
            <a:r>
              <a:rPr lang="en-US" sz="1400" dirty="0"/>
              <a:t>}</a:t>
            </a:r>
          </a:p>
          <a:p>
            <a:pPr indent="0">
              <a:lnSpc>
                <a:spcPct val="120000"/>
              </a:lnSpc>
              <a:buNone/>
            </a:pPr>
            <a:r>
              <a:rPr lang="en-US" sz="1400" dirty="0"/>
              <a:t>}</a:t>
            </a:r>
          </a:p>
          <a:p>
            <a:pPr indent="0">
              <a:lnSpc>
                <a:spcPct val="120000"/>
              </a:lnSpc>
              <a:buNone/>
            </a:pPr>
            <a:endParaRPr lang="en-US" sz="1400" dirty="0"/>
          </a:p>
          <a:p>
            <a:endParaRPr lang="en-US" sz="1400" dirty="0"/>
          </a:p>
        </p:txBody>
      </p:sp>
      <p:sp>
        <p:nvSpPr>
          <p:cNvPr id="5" name="Content Placeholder 2">
            <a:extLst>
              <a:ext uri="{FF2B5EF4-FFF2-40B4-BE49-F238E27FC236}">
                <a16:creationId xmlns:a16="http://schemas.microsoft.com/office/drawing/2014/main" id="{6BEAA2A3-563B-CF4A-8F06-19A9E1229DD7}"/>
              </a:ext>
            </a:extLst>
          </p:cNvPr>
          <p:cNvSpPr txBox="1">
            <a:spLocks/>
          </p:cNvSpPr>
          <p:nvPr/>
        </p:nvSpPr>
        <p:spPr>
          <a:xfrm>
            <a:off x="6100932" y="1243782"/>
            <a:ext cx="6096000" cy="439010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400" dirty="0"/>
              <a:t>class Necessity implements </a:t>
            </a:r>
            <a:r>
              <a:rPr lang="en-US" sz="1400" dirty="0" err="1"/>
              <a:t>Visitable</a:t>
            </a:r>
            <a:r>
              <a:rPr lang="en-US" sz="1400" dirty="0"/>
              <a:t> {</a:t>
            </a:r>
          </a:p>
          <a:p>
            <a:pPr marL="228600" lvl="1" indent="0">
              <a:buNone/>
            </a:pPr>
            <a:r>
              <a:rPr lang="en-US" sz="1400" dirty="0"/>
              <a:t>private double price;</a:t>
            </a:r>
          </a:p>
          <a:p>
            <a:pPr marL="228600" lvl="1" indent="0">
              <a:buNone/>
            </a:pPr>
            <a:r>
              <a:rPr lang="en-US" sz="1400" dirty="0"/>
              <a:t>Necessity(double item) {</a:t>
            </a:r>
          </a:p>
          <a:p>
            <a:pPr marL="228600" lvl="1" indent="0">
              <a:buNone/>
            </a:pPr>
            <a:r>
              <a:rPr lang="en-US" sz="1400" dirty="0"/>
              <a:t>	price = item;</a:t>
            </a:r>
          </a:p>
          <a:p>
            <a:pPr marL="228600" lvl="1" indent="0">
              <a:buNone/>
            </a:pPr>
            <a:r>
              <a:rPr lang="en-US" sz="1400" dirty="0"/>
              <a:t>}</a:t>
            </a:r>
          </a:p>
          <a:p>
            <a:pPr marL="228600" lvl="1" indent="0">
              <a:lnSpc>
                <a:spcPct val="260000"/>
              </a:lnSpc>
              <a:buNone/>
            </a:pPr>
            <a:r>
              <a:rPr lang="en-US" sz="1400" dirty="0"/>
              <a:t>public double accept(Visitor visitor) {</a:t>
            </a:r>
          </a:p>
          <a:p>
            <a:pPr marL="228600" lvl="1" indent="0">
              <a:buNone/>
            </a:pPr>
            <a:r>
              <a:rPr lang="en-US" sz="1400" dirty="0"/>
              <a:t>	return </a:t>
            </a:r>
            <a:r>
              <a:rPr lang="en-US" sz="1400" dirty="0" err="1"/>
              <a:t>visitor.visit</a:t>
            </a:r>
            <a:r>
              <a:rPr lang="en-US" sz="1400" dirty="0"/>
              <a:t>(this);</a:t>
            </a:r>
          </a:p>
          <a:p>
            <a:pPr marL="228600" lvl="1" indent="0">
              <a:buNone/>
            </a:pPr>
            <a:r>
              <a:rPr lang="en-US" sz="1400" dirty="0"/>
              <a:t>}</a:t>
            </a:r>
          </a:p>
          <a:p>
            <a:pPr marL="228600" lvl="1" indent="0">
              <a:buNone/>
            </a:pPr>
            <a:r>
              <a:rPr lang="en-US" sz="1400" dirty="0"/>
              <a:t>public double </a:t>
            </a:r>
            <a:r>
              <a:rPr lang="en-US" sz="1400" dirty="0" err="1"/>
              <a:t>getPrice</a:t>
            </a:r>
            <a:r>
              <a:rPr lang="en-US" sz="1400" dirty="0"/>
              <a:t>() {</a:t>
            </a:r>
          </a:p>
          <a:p>
            <a:pPr marL="228600" lvl="1" indent="0">
              <a:buNone/>
            </a:pPr>
            <a:r>
              <a:rPr lang="en-US" sz="1400" dirty="0"/>
              <a:t>	return price;</a:t>
            </a:r>
          </a:p>
          <a:p>
            <a:pPr marL="228600" lvl="1" indent="0">
              <a:buNone/>
            </a:pPr>
            <a:r>
              <a:rPr lang="en-US" sz="1400" dirty="0"/>
              <a:t>}</a:t>
            </a:r>
          </a:p>
          <a:p>
            <a:pPr marL="0" indent="0">
              <a:buNone/>
            </a:pPr>
            <a:r>
              <a:rPr lang="en-US" sz="1400" dirty="0"/>
              <a:t>}</a:t>
            </a:r>
          </a:p>
        </p:txBody>
      </p:sp>
      <p:cxnSp>
        <p:nvCxnSpPr>
          <p:cNvPr id="8" name="Straight Connector 7">
            <a:extLst>
              <a:ext uri="{FF2B5EF4-FFF2-40B4-BE49-F238E27FC236}">
                <a16:creationId xmlns:a16="http://schemas.microsoft.com/office/drawing/2014/main" id="{87FB9404-F0D8-6E44-883E-D91B8F5A326F}"/>
              </a:ext>
            </a:extLst>
          </p:cNvPr>
          <p:cNvCxnSpPr/>
          <p:nvPr/>
        </p:nvCxnSpPr>
        <p:spPr>
          <a:xfrm>
            <a:off x="6096000" y="235974"/>
            <a:ext cx="0" cy="62041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7266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5FDBEB4-6107-9D4E-8974-6B44B6E6B7AE}"/>
              </a:ext>
            </a:extLst>
          </p:cNvPr>
          <p:cNvSpPr txBox="1">
            <a:spLocks noGrp="1"/>
          </p:cNvSpPr>
          <p:nvPr>
            <p:ph idx="1"/>
          </p:nvPr>
        </p:nvSpPr>
        <p:spPr>
          <a:xfrm>
            <a:off x="786580" y="1160204"/>
            <a:ext cx="5309419" cy="455233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400" dirty="0"/>
              <a:t>class Tobacco implements </a:t>
            </a:r>
            <a:r>
              <a:rPr lang="en-US" sz="1400" dirty="0" err="1"/>
              <a:t>Visitable</a:t>
            </a:r>
            <a:r>
              <a:rPr lang="en-US" sz="1400" dirty="0"/>
              <a:t> {</a:t>
            </a:r>
          </a:p>
          <a:p>
            <a:pPr marL="228600" lvl="1" indent="0">
              <a:buNone/>
            </a:pPr>
            <a:r>
              <a:rPr lang="en-US" sz="1400" dirty="0"/>
              <a:t>private double price;</a:t>
            </a:r>
          </a:p>
          <a:p>
            <a:pPr marL="228600" lvl="1" indent="0">
              <a:buNone/>
            </a:pPr>
            <a:r>
              <a:rPr lang="en-US" sz="1400" dirty="0"/>
              <a:t>Tobacco(double item) {</a:t>
            </a:r>
          </a:p>
          <a:p>
            <a:pPr marL="228600" lvl="1" indent="0">
              <a:buNone/>
            </a:pPr>
            <a:r>
              <a:rPr lang="en-US" sz="1400" dirty="0"/>
              <a:t>	price = item;</a:t>
            </a:r>
          </a:p>
          <a:p>
            <a:pPr marL="228600" lvl="1" indent="0">
              <a:buNone/>
            </a:pPr>
            <a:r>
              <a:rPr lang="en-US" sz="1400" dirty="0"/>
              <a:t>}</a:t>
            </a:r>
          </a:p>
          <a:p>
            <a:pPr marL="228600" lvl="1" indent="0">
              <a:buNone/>
            </a:pPr>
            <a:r>
              <a:rPr lang="en-US" sz="1400" dirty="0"/>
              <a:t>public double accept(Visitor visitor) {</a:t>
            </a:r>
          </a:p>
          <a:p>
            <a:pPr marL="228600" lvl="1" indent="0">
              <a:buNone/>
            </a:pPr>
            <a:r>
              <a:rPr lang="en-US" sz="1400" dirty="0"/>
              <a:t>	return </a:t>
            </a:r>
            <a:r>
              <a:rPr lang="en-US" sz="1400" dirty="0" err="1"/>
              <a:t>visitor.visit</a:t>
            </a:r>
            <a:r>
              <a:rPr lang="en-US" sz="1400" dirty="0"/>
              <a:t>(this);</a:t>
            </a:r>
          </a:p>
          <a:p>
            <a:pPr marL="228600" lvl="1" indent="0">
              <a:buNone/>
            </a:pPr>
            <a:r>
              <a:rPr lang="en-US" sz="1400" dirty="0"/>
              <a:t>}</a:t>
            </a:r>
          </a:p>
          <a:p>
            <a:pPr marL="228600" lvl="1" indent="0">
              <a:buNone/>
            </a:pPr>
            <a:r>
              <a:rPr lang="en-US" sz="1400" dirty="0"/>
              <a:t>public double </a:t>
            </a:r>
            <a:r>
              <a:rPr lang="en-US" sz="1400" dirty="0" err="1"/>
              <a:t>getPrice</a:t>
            </a:r>
            <a:r>
              <a:rPr lang="en-US" sz="1400" dirty="0"/>
              <a:t>() {</a:t>
            </a:r>
          </a:p>
          <a:p>
            <a:pPr marL="228600" lvl="1" indent="0">
              <a:buNone/>
            </a:pPr>
            <a:r>
              <a:rPr lang="en-US" sz="1400" dirty="0"/>
              <a:t>	return price;</a:t>
            </a:r>
          </a:p>
          <a:p>
            <a:pPr marL="228600" lvl="1" indent="0">
              <a:buNone/>
            </a:pPr>
            <a:r>
              <a:rPr lang="en-US" sz="1400" dirty="0"/>
              <a:t>}</a:t>
            </a:r>
          </a:p>
          <a:p>
            <a:pPr marL="0" indent="0">
              <a:buNone/>
            </a:pPr>
            <a:r>
              <a:rPr lang="en-US" sz="1400" dirty="0"/>
              <a:t>}</a:t>
            </a:r>
          </a:p>
        </p:txBody>
      </p:sp>
      <p:sp>
        <p:nvSpPr>
          <p:cNvPr id="7" name="Content Placeholder 2">
            <a:extLst>
              <a:ext uri="{FF2B5EF4-FFF2-40B4-BE49-F238E27FC236}">
                <a16:creationId xmlns:a16="http://schemas.microsoft.com/office/drawing/2014/main" id="{73B9DF67-EA0D-784F-BE76-AC05DA4A1AE1}"/>
              </a:ext>
            </a:extLst>
          </p:cNvPr>
          <p:cNvSpPr txBox="1">
            <a:spLocks/>
          </p:cNvSpPr>
          <p:nvPr/>
        </p:nvSpPr>
        <p:spPr>
          <a:xfrm>
            <a:off x="6361472" y="211397"/>
            <a:ext cx="5604387" cy="59436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400" dirty="0"/>
              <a:t>class </a:t>
            </a:r>
            <a:r>
              <a:rPr lang="en-US" sz="1400" dirty="0" err="1"/>
              <a:t>TaxHolidayVisitor</a:t>
            </a:r>
            <a:r>
              <a:rPr lang="en-US" sz="1400" dirty="0"/>
              <a:t> implements Visitor {</a:t>
            </a:r>
          </a:p>
          <a:p>
            <a:pPr marL="0" indent="0">
              <a:buNone/>
            </a:pPr>
            <a:r>
              <a:rPr lang="en-US" sz="1400" dirty="0"/>
              <a:t>	</a:t>
            </a:r>
            <a:r>
              <a:rPr lang="en-US" sz="1400" dirty="0" err="1"/>
              <a:t>DecimalFormat</a:t>
            </a:r>
            <a:r>
              <a:rPr lang="en-US" sz="1400" dirty="0"/>
              <a:t> </a:t>
            </a:r>
            <a:r>
              <a:rPr lang="en-US" sz="1400" dirty="0" err="1"/>
              <a:t>df</a:t>
            </a:r>
            <a:r>
              <a:rPr lang="en-US" sz="1400" dirty="0"/>
              <a:t> = new </a:t>
            </a:r>
            <a:r>
              <a:rPr lang="en-US" sz="1400" dirty="0" err="1"/>
              <a:t>DecimalFormat</a:t>
            </a:r>
            <a:r>
              <a:rPr lang="en-US" sz="1400" dirty="0"/>
              <a:t>("#.##");</a:t>
            </a:r>
          </a:p>
          <a:p>
            <a:pPr marL="914400" lvl="4" indent="0">
              <a:buNone/>
            </a:pPr>
            <a:r>
              <a:rPr lang="en-US" sz="1400" dirty="0"/>
              <a:t>public </a:t>
            </a:r>
            <a:r>
              <a:rPr lang="en-US" sz="1400" dirty="0" err="1"/>
              <a:t>TaxHolidayVisitor</a:t>
            </a:r>
            <a:r>
              <a:rPr lang="en-US" sz="1400" dirty="0"/>
              <a:t>() {</a:t>
            </a:r>
          </a:p>
          <a:p>
            <a:pPr marL="914400" lvl="4" indent="0">
              <a:buNone/>
            </a:pPr>
            <a:r>
              <a:rPr lang="en-US" sz="1400" dirty="0"/>
              <a:t>}</a:t>
            </a:r>
          </a:p>
          <a:p>
            <a:pPr marL="914400" lvl="4" indent="0">
              <a:buNone/>
            </a:pPr>
            <a:r>
              <a:rPr lang="en-US" sz="1400" dirty="0"/>
              <a:t>public double visit(Liquor </a:t>
            </a:r>
            <a:r>
              <a:rPr lang="en-US" sz="1400" dirty="0" err="1"/>
              <a:t>liquorItem</a:t>
            </a:r>
            <a:r>
              <a:rPr lang="en-US" sz="1400" dirty="0"/>
              <a:t>) {</a:t>
            </a:r>
          </a:p>
          <a:p>
            <a:pPr marL="1084263" lvl="5" indent="0">
              <a:buNone/>
            </a:pPr>
            <a:r>
              <a:rPr lang="en-US" sz="1400" dirty="0" err="1"/>
              <a:t>System.out.println</a:t>
            </a:r>
            <a:r>
              <a:rPr lang="en-US" sz="1400" dirty="0"/>
              <a:t>("Liquor Item: Price with Tax");</a:t>
            </a:r>
          </a:p>
          <a:p>
            <a:pPr marL="1084263" lvl="5" indent="0">
              <a:buNone/>
            </a:pPr>
            <a:r>
              <a:rPr lang="en-US" sz="1400" dirty="0"/>
              <a:t>return </a:t>
            </a:r>
            <a:r>
              <a:rPr lang="en-US" sz="1400" dirty="0" err="1"/>
              <a:t>Double.parseDouble</a:t>
            </a:r>
            <a:r>
              <a:rPr lang="en-US" sz="1400" dirty="0"/>
              <a:t>(</a:t>
            </a:r>
            <a:r>
              <a:rPr lang="en-US" sz="1400" dirty="0" err="1"/>
              <a:t>df.format</a:t>
            </a:r>
            <a:r>
              <a:rPr lang="en-US" sz="1400" dirty="0"/>
              <a:t>((</a:t>
            </a:r>
            <a:r>
              <a:rPr lang="en-US" sz="1400" dirty="0" err="1"/>
              <a:t>liquorItem.getPrice</a:t>
            </a:r>
            <a:r>
              <a:rPr lang="en-US" sz="1400" dirty="0"/>
              <a:t>() * .10) + </a:t>
            </a:r>
            <a:r>
              <a:rPr lang="en-US" sz="1400" dirty="0" err="1"/>
              <a:t>liquorItem.getPrice</a:t>
            </a:r>
            <a:r>
              <a:rPr lang="en-US" sz="1400" dirty="0"/>
              <a:t>()));</a:t>
            </a:r>
          </a:p>
          <a:p>
            <a:pPr marL="914400" lvl="4" indent="0">
              <a:buNone/>
            </a:pPr>
            <a:r>
              <a:rPr lang="en-US" sz="1400" dirty="0"/>
              <a:t>}</a:t>
            </a:r>
          </a:p>
          <a:p>
            <a:pPr marL="914400" lvl="4" indent="0">
              <a:buNone/>
            </a:pPr>
            <a:r>
              <a:rPr lang="en-US" sz="1400" dirty="0"/>
              <a:t>public double visit(Tobacco </a:t>
            </a:r>
            <a:r>
              <a:rPr lang="en-US" sz="1400" dirty="0" err="1"/>
              <a:t>tobaccoItem</a:t>
            </a:r>
            <a:r>
              <a:rPr lang="en-US" sz="1400" dirty="0"/>
              <a:t>) {</a:t>
            </a:r>
          </a:p>
          <a:p>
            <a:pPr marL="1084263" lvl="5" indent="0">
              <a:buNone/>
            </a:pPr>
            <a:r>
              <a:rPr lang="en-US" sz="1400" dirty="0" err="1"/>
              <a:t>System.out.println</a:t>
            </a:r>
            <a:r>
              <a:rPr lang="en-US" sz="1400" dirty="0"/>
              <a:t>("Tobacco Item: Price with Tax");</a:t>
            </a:r>
          </a:p>
          <a:p>
            <a:pPr marL="1084263" lvl="5" indent="0">
              <a:buNone/>
            </a:pPr>
            <a:r>
              <a:rPr lang="en-US" sz="1400" dirty="0"/>
              <a:t>return </a:t>
            </a:r>
            <a:r>
              <a:rPr lang="en-US" sz="1400" dirty="0" err="1"/>
              <a:t>Double.parseDouble</a:t>
            </a:r>
            <a:r>
              <a:rPr lang="en-US" sz="1400" dirty="0"/>
              <a:t>(</a:t>
            </a:r>
            <a:r>
              <a:rPr lang="en-US" sz="1400" dirty="0" err="1"/>
              <a:t>df.format</a:t>
            </a:r>
            <a:r>
              <a:rPr lang="en-US" sz="1400" dirty="0"/>
              <a:t>((</a:t>
            </a:r>
            <a:r>
              <a:rPr lang="en-US" sz="1400" dirty="0" err="1"/>
              <a:t>tobaccoItem.getPrice</a:t>
            </a:r>
            <a:r>
              <a:rPr lang="en-US" sz="1400" dirty="0"/>
              <a:t>() * .30) + </a:t>
            </a:r>
            <a:r>
              <a:rPr lang="en-US" sz="1400" dirty="0" err="1"/>
              <a:t>tobaccoItem.getPrice</a:t>
            </a:r>
            <a:r>
              <a:rPr lang="en-US" sz="1400" dirty="0"/>
              <a:t>()));</a:t>
            </a:r>
          </a:p>
          <a:p>
            <a:pPr marL="914400" lvl="4" indent="0">
              <a:buNone/>
            </a:pPr>
            <a:r>
              <a:rPr lang="en-US" sz="1400" dirty="0"/>
              <a:t>}</a:t>
            </a:r>
          </a:p>
          <a:p>
            <a:pPr marL="914400" lvl="4" indent="0">
              <a:buNone/>
            </a:pPr>
            <a:r>
              <a:rPr lang="en-US" sz="1400" dirty="0"/>
              <a:t>public double visit(Necessity </a:t>
            </a:r>
            <a:r>
              <a:rPr lang="en-US" sz="1400" dirty="0" err="1"/>
              <a:t>necessityItem</a:t>
            </a:r>
            <a:r>
              <a:rPr lang="en-US" sz="1400" dirty="0"/>
              <a:t>) {</a:t>
            </a:r>
          </a:p>
          <a:p>
            <a:pPr marL="1084263" lvl="5" indent="0">
              <a:buNone/>
            </a:pPr>
            <a:r>
              <a:rPr lang="en-US" sz="1400" dirty="0" err="1"/>
              <a:t>System.out.println</a:t>
            </a:r>
            <a:r>
              <a:rPr lang="en-US" sz="1400" dirty="0"/>
              <a:t>("Necessity Item: Price with Tax");</a:t>
            </a:r>
          </a:p>
          <a:p>
            <a:pPr marL="1084263" lvl="5" indent="0">
              <a:buNone/>
            </a:pPr>
            <a:r>
              <a:rPr lang="en-US" sz="1400" dirty="0"/>
              <a:t>return </a:t>
            </a:r>
            <a:r>
              <a:rPr lang="en-US" sz="1400" dirty="0" err="1"/>
              <a:t>Double.parseDouble</a:t>
            </a:r>
            <a:r>
              <a:rPr lang="en-US" sz="1400" dirty="0"/>
              <a:t>(</a:t>
            </a:r>
            <a:r>
              <a:rPr lang="en-US" sz="1400" dirty="0" err="1"/>
              <a:t>df.format</a:t>
            </a:r>
            <a:r>
              <a:rPr lang="en-US" sz="1400" dirty="0"/>
              <a:t>(</a:t>
            </a:r>
            <a:r>
              <a:rPr lang="en-US" sz="1400" dirty="0" err="1"/>
              <a:t>necessityItem.getPrice</a:t>
            </a:r>
            <a:r>
              <a:rPr lang="en-US" sz="1400" dirty="0"/>
              <a:t>()));</a:t>
            </a:r>
          </a:p>
          <a:p>
            <a:pPr marL="914400" lvl="4" indent="0">
              <a:buNone/>
            </a:pPr>
            <a:r>
              <a:rPr lang="en-US" sz="1400" dirty="0"/>
              <a:t>}</a:t>
            </a:r>
          </a:p>
          <a:p>
            <a:pPr marL="0" indent="0">
              <a:buNone/>
            </a:pPr>
            <a:r>
              <a:rPr lang="en-US" sz="1400" dirty="0"/>
              <a:t>}</a:t>
            </a:r>
          </a:p>
        </p:txBody>
      </p:sp>
      <p:cxnSp>
        <p:nvCxnSpPr>
          <p:cNvPr id="8" name="Straight Connector 7">
            <a:extLst>
              <a:ext uri="{FF2B5EF4-FFF2-40B4-BE49-F238E27FC236}">
                <a16:creationId xmlns:a16="http://schemas.microsoft.com/office/drawing/2014/main" id="{E9217BBD-D31D-924D-951D-45B2152F9688}"/>
              </a:ext>
            </a:extLst>
          </p:cNvPr>
          <p:cNvCxnSpPr/>
          <p:nvPr/>
        </p:nvCxnSpPr>
        <p:spPr>
          <a:xfrm>
            <a:off x="6096000" y="235974"/>
            <a:ext cx="0" cy="62041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9069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2B2BC93-DB34-FF44-897F-765C69462608}"/>
              </a:ext>
            </a:extLst>
          </p:cNvPr>
          <p:cNvSpPr txBox="1">
            <a:spLocks/>
          </p:cNvSpPr>
          <p:nvPr/>
        </p:nvSpPr>
        <p:spPr>
          <a:xfrm>
            <a:off x="491613" y="457200"/>
            <a:ext cx="5604387" cy="59436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400" dirty="0"/>
              <a:t>public class </a:t>
            </a:r>
            <a:r>
              <a:rPr lang="en-US" sz="1400" dirty="0" err="1"/>
              <a:t>VisitorTest</a:t>
            </a:r>
            <a:r>
              <a:rPr lang="en-US" sz="1400" dirty="0"/>
              <a:t> {</a:t>
            </a:r>
          </a:p>
          <a:p>
            <a:pPr marL="228600" lvl="1" indent="0">
              <a:buNone/>
            </a:pPr>
            <a:r>
              <a:rPr lang="en-US" sz="1400" dirty="0"/>
              <a:t>public static void main(String[] </a:t>
            </a:r>
            <a:r>
              <a:rPr lang="en-US" sz="1400" dirty="0" err="1"/>
              <a:t>args</a:t>
            </a:r>
            <a:r>
              <a:rPr lang="en-US" sz="1400" dirty="0"/>
              <a:t>) {</a:t>
            </a:r>
          </a:p>
          <a:p>
            <a:pPr marL="228600" lvl="1" indent="0">
              <a:buNone/>
            </a:pPr>
            <a:r>
              <a:rPr lang="en-US" sz="1400" dirty="0" err="1"/>
              <a:t>TaxVisitor</a:t>
            </a:r>
            <a:r>
              <a:rPr lang="en-US" sz="1400" dirty="0"/>
              <a:t> </a:t>
            </a:r>
            <a:r>
              <a:rPr lang="en-US" sz="1400" dirty="0" err="1"/>
              <a:t>taxCalc</a:t>
            </a:r>
            <a:r>
              <a:rPr lang="en-US" sz="1400" dirty="0"/>
              <a:t> = new </a:t>
            </a:r>
            <a:r>
              <a:rPr lang="en-US" sz="1400" dirty="0" err="1"/>
              <a:t>TaxVisitor</a:t>
            </a:r>
            <a:r>
              <a:rPr lang="en-US" sz="1400" dirty="0"/>
              <a:t>();</a:t>
            </a:r>
          </a:p>
          <a:p>
            <a:pPr marL="228600" lvl="1" indent="0">
              <a:buNone/>
            </a:pPr>
            <a:r>
              <a:rPr lang="en-US" sz="1400" dirty="0" err="1"/>
              <a:t>TaxHolidayVisitor</a:t>
            </a:r>
            <a:r>
              <a:rPr lang="en-US" sz="1400" dirty="0"/>
              <a:t> </a:t>
            </a:r>
            <a:r>
              <a:rPr lang="en-US" sz="1400" dirty="0" err="1"/>
              <a:t>taxHolidayCalc</a:t>
            </a:r>
            <a:r>
              <a:rPr lang="en-US" sz="1400" dirty="0"/>
              <a:t> = new </a:t>
            </a:r>
            <a:r>
              <a:rPr lang="en-US" sz="1400" dirty="0" err="1"/>
              <a:t>TaxHolidayVisitor</a:t>
            </a:r>
            <a:r>
              <a:rPr lang="en-US" sz="1400" dirty="0"/>
              <a:t>();</a:t>
            </a:r>
          </a:p>
          <a:p>
            <a:pPr marL="228600" lvl="1" indent="0">
              <a:buNone/>
            </a:pPr>
            <a:r>
              <a:rPr lang="en-US" sz="1400" dirty="0"/>
              <a:t>Necessity milk = new Necessity(3.47);</a:t>
            </a:r>
          </a:p>
          <a:p>
            <a:pPr marL="228600" lvl="1" indent="0">
              <a:buNone/>
            </a:pPr>
            <a:r>
              <a:rPr lang="en-US" sz="1400" dirty="0"/>
              <a:t>Liquor vodka = new Liquor(11.99);</a:t>
            </a:r>
          </a:p>
          <a:p>
            <a:pPr marL="228600" lvl="1" indent="0">
              <a:buNone/>
            </a:pPr>
            <a:r>
              <a:rPr lang="en-US" sz="1400" dirty="0"/>
              <a:t>Tobacco cigars = new Tobacco(19.99);</a:t>
            </a:r>
          </a:p>
          <a:p>
            <a:pPr marL="228600" lvl="1" indent="0">
              <a:buNone/>
            </a:pPr>
            <a:r>
              <a:rPr lang="en-US" sz="1400" dirty="0" err="1"/>
              <a:t>System.out.println</a:t>
            </a:r>
            <a:r>
              <a:rPr lang="en-US" sz="1400" dirty="0"/>
              <a:t>(</a:t>
            </a:r>
            <a:r>
              <a:rPr lang="en-US" sz="1400" dirty="0" err="1"/>
              <a:t>milk.accept</a:t>
            </a:r>
            <a:r>
              <a:rPr lang="en-US" sz="1400" dirty="0"/>
              <a:t>(</a:t>
            </a:r>
            <a:r>
              <a:rPr lang="en-US" sz="1400" dirty="0" err="1"/>
              <a:t>taxCalc</a:t>
            </a:r>
            <a:r>
              <a:rPr lang="en-US" sz="1400" dirty="0"/>
              <a:t>) + "\n");</a:t>
            </a:r>
          </a:p>
          <a:p>
            <a:pPr marL="228600" lvl="1" indent="0">
              <a:buNone/>
            </a:pPr>
            <a:r>
              <a:rPr lang="en-US" sz="1400" dirty="0" err="1"/>
              <a:t>System.out.println</a:t>
            </a:r>
            <a:r>
              <a:rPr lang="en-US" sz="1400" dirty="0"/>
              <a:t>(</a:t>
            </a:r>
            <a:r>
              <a:rPr lang="en-US" sz="1400" dirty="0" err="1"/>
              <a:t>vodka.accept</a:t>
            </a:r>
            <a:r>
              <a:rPr lang="en-US" sz="1400" dirty="0"/>
              <a:t>(</a:t>
            </a:r>
            <a:r>
              <a:rPr lang="en-US" sz="1400" dirty="0" err="1"/>
              <a:t>taxCalc</a:t>
            </a:r>
            <a:r>
              <a:rPr lang="en-US" sz="1400" dirty="0"/>
              <a:t>) + "\n");</a:t>
            </a:r>
          </a:p>
          <a:p>
            <a:pPr marL="228600" lvl="1" indent="0">
              <a:buNone/>
            </a:pPr>
            <a:r>
              <a:rPr lang="en-US" sz="1400" dirty="0" err="1"/>
              <a:t>System.out.println</a:t>
            </a:r>
            <a:r>
              <a:rPr lang="en-US" sz="1400" dirty="0"/>
              <a:t>(</a:t>
            </a:r>
            <a:r>
              <a:rPr lang="en-US" sz="1400" dirty="0" err="1"/>
              <a:t>cigars.accept</a:t>
            </a:r>
            <a:r>
              <a:rPr lang="en-US" sz="1400" dirty="0"/>
              <a:t>(</a:t>
            </a:r>
            <a:r>
              <a:rPr lang="en-US" sz="1400" dirty="0" err="1"/>
              <a:t>taxCalc</a:t>
            </a:r>
            <a:r>
              <a:rPr lang="en-US" sz="1400" dirty="0"/>
              <a:t>) + "\n");</a:t>
            </a:r>
          </a:p>
          <a:p>
            <a:pPr marL="228600" lvl="1" indent="0">
              <a:buNone/>
            </a:pPr>
            <a:r>
              <a:rPr lang="en-US" sz="1400" dirty="0" err="1"/>
              <a:t>System.out.println</a:t>
            </a:r>
            <a:r>
              <a:rPr lang="en-US" sz="1400" dirty="0"/>
              <a:t>("TAX HOLIDAY PRICES\n");</a:t>
            </a:r>
          </a:p>
          <a:p>
            <a:pPr marL="228600" lvl="1" indent="0">
              <a:buNone/>
            </a:pPr>
            <a:r>
              <a:rPr lang="en-US" sz="1400" dirty="0" err="1"/>
              <a:t>System.out.println</a:t>
            </a:r>
            <a:r>
              <a:rPr lang="en-US" sz="1400" dirty="0"/>
              <a:t>(</a:t>
            </a:r>
            <a:r>
              <a:rPr lang="en-US" sz="1400" dirty="0" err="1"/>
              <a:t>milk.accept</a:t>
            </a:r>
            <a:r>
              <a:rPr lang="en-US" sz="1400" dirty="0"/>
              <a:t>(</a:t>
            </a:r>
            <a:r>
              <a:rPr lang="en-US" sz="1400" dirty="0" err="1"/>
              <a:t>taxHolidayCalc</a:t>
            </a:r>
            <a:r>
              <a:rPr lang="en-US" sz="1400" dirty="0"/>
              <a:t>) + "\n");</a:t>
            </a:r>
          </a:p>
          <a:p>
            <a:pPr marL="228600" lvl="1" indent="0">
              <a:buNone/>
            </a:pPr>
            <a:r>
              <a:rPr lang="en-US" sz="1400" dirty="0" err="1"/>
              <a:t>System.out.println</a:t>
            </a:r>
            <a:r>
              <a:rPr lang="en-US" sz="1400" dirty="0"/>
              <a:t>(</a:t>
            </a:r>
            <a:r>
              <a:rPr lang="en-US" sz="1400" dirty="0" err="1"/>
              <a:t>vodka.accept</a:t>
            </a:r>
            <a:r>
              <a:rPr lang="en-US" sz="1400" dirty="0"/>
              <a:t>(</a:t>
            </a:r>
            <a:r>
              <a:rPr lang="en-US" sz="1400" dirty="0" err="1"/>
              <a:t>taxHolidayCalc</a:t>
            </a:r>
            <a:r>
              <a:rPr lang="en-US" sz="1400" dirty="0"/>
              <a:t>) + "\n");</a:t>
            </a:r>
          </a:p>
          <a:p>
            <a:pPr marL="228600" lvl="1" indent="0">
              <a:buNone/>
            </a:pPr>
            <a:r>
              <a:rPr lang="en-US" sz="1400" dirty="0" err="1"/>
              <a:t>System.out.println</a:t>
            </a:r>
            <a:r>
              <a:rPr lang="en-US" sz="1400" dirty="0"/>
              <a:t>(</a:t>
            </a:r>
            <a:r>
              <a:rPr lang="en-US" sz="1400" dirty="0" err="1"/>
              <a:t>cigars.accept</a:t>
            </a:r>
            <a:r>
              <a:rPr lang="en-US" sz="1400" dirty="0"/>
              <a:t>(</a:t>
            </a:r>
            <a:r>
              <a:rPr lang="en-US" sz="1400" dirty="0" err="1"/>
              <a:t>taxHolidayCalc</a:t>
            </a:r>
            <a:r>
              <a:rPr lang="en-US" sz="1400" dirty="0"/>
              <a:t>) + "\n");</a:t>
            </a:r>
          </a:p>
          <a:p>
            <a:pPr marL="228600" lvl="1" indent="0">
              <a:buNone/>
            </a:pPr>
            <a:r>
              <a:rPr lang="en-US" sz="1400" dirty="0"/>
              <a:t>}</a:t>
            </a:r>
          </a:p>
          <a:p>
            <a:pPr marL="0" indent="0">
              <a:buNone/>
            </a:pPr>
            <a:r>
              <a:rPr lang="en-US" sz="1400" dirty="0"/>
              <a:t>}</a:t>
            </a:r>
          </a:p>
        </p:txBody>
      </p:sp>
      <p:sp>
        <p:nvSpPr>
          <p:cNvPr id="6" name="Content Placeholder 2">
            <a:extLst>
              <a:ext uri="{FF2B5EF4-FFF2-40B4-BE49-F238E27FC236}">
                <a16:creationId xmlns:a16="http://schemas.microsoft.com/office/drawing/2014/main" id="{F20095B9-8410-8442-A05D-5FBD8E943453}"/>
              </a:ext>
            </a:extLst>
          </p:cNvPr>
          <p:cNvSpPr txBox="1">
            <a:spLocks/>
          </p:cNvSpPr>
          <p:nvPr/>
        </p:nvSpPr>
        <p:spPr>
          <a:xfrm>
            <a:off x="6474542" y="457200"/>
            <a:ext cx="5604387" cy="59436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Output - </a:t>
            </a:r>
          </a:p>
          <a:p>
            <a:pPr marL="0" indent="0">
              <a:buNone/>
            </a:pPr>
            <a:endParaRPr lang="en-US" sz="1400" dirty="0"/>
          </a:p>
          <a:p>
            <a:pPr marL="0" indent="0">
              <a:buNone/>
            </a:pPr>
            <a:r>
              <a:rPr lang="en-US" sz="1400" dirty="0"/>
              <a:t>Necessity Item: Price with Tax</a:t>
            </a:r>
          </a:p>
          <a:p>
            <a:pPr marL="0" indent="0">
              <a:buNone/>
            </a:pPr>
            <a:r>
              <a:rPr lang="en-US" sz="1400" dirty="0"/>
              <a:t>3.47</a:t>
            </a:r>
          </a:p>
          <a:p>
            <a:pPr marL="0" indent="0">
              <a:buNone/>
            </a:pPr>
            <a:r>
              <a:rPr lang="en-US" sz="1400" dirty="0"/>
              <a:t>Liquor Item: Price with Tax</a:t>
            </a:r>
          </a:p>
          <a:p>
            <a:pPr marL="0" indent="0">
              <a:buNone/>
            </a:pPr>
            <a:r>
              <a:rPr lang="en-US" sz="1400" dirty="0"/>
              <a:t>14.15</a:t>
            </a:r>
          </a:p>
          <a:p>
            <a:pPr marL="0" indent="0">
              <a:buNone/>
            </a:pPr>
            <a:r>
              <a:rPr lang="en-US" sz="1400" dirty="0"/>
              <a:t>Tobacco Item: Price with Tax</a:t>
            </a:r>
          </a:p>
          <a:p>
            <a:pPr marL="0" indent="0">
              <a:buNone/>
            </a:pPr>
            <a:r>
              <a:rPr lang="en-US" sz="1400" dirty="0"/>
              <a:t>26.39</a:t>
            </a:r>
          </a:p>
          <a:p>
            <a:pPr marL="0" indent="0">
              <a:buNone/>
            </a:pPr>
            <a:r>
              <a:rPr lang="en-US" sz="1400" dirty="0"/>
              <a:t>TAX HOLIDAY PRICES</a:t>
            </a:r>
          </a:p>
          <a:p>
            <a:pPr marL="0" indent="0">
              <a:buNone/>
            </a:pPr>
            <a:r>
              <a:rPr lang="en-US" sz="1400" dirty="0"/>
              <a:t>Necessity Item: Price with Tax</a:t>
            </a:r>
          </a:p>
          <a:p>
            <a:pPr marL="0" indent="0">
              <a:buNone/>
            </a:pPr>
            <a:r>
              <a:rPr lang="en-US" sz="1400" dirty="0"/>
              <a:t>3.47</a:t>
            </a:r>
          </a:p>
          <a:p>
            <a:pPr marL="0" indent="0">
              <a:buNone/>
            </a:pPr>
            <a:r>
              <a:rPr lang="en-US" sz="1400" dirty="0"/>
              <a:t>Liquor Item: Price with Tax</a:t>
            </a:r>
          </a:p>
          <a:p>
            <a:pPr marL="0" indent="0">
              <a:buNone/>
            </a:pPr>
            <a:r>
              <a:rPr lang="en-US" sz="1400" dirty="0"/>
              <a:t>13.19</a:t>
            </a:r>
          </a:p>
          <a:p>
            <a:pPr marL="0" indent="0">
              <a:buNone/>
            </a:pPr>
            <a:r>
              <a:rPr lang="en-US" sz="1400" dirty="0"/>
              <a:t>Tobacco Item: Price with Tax</a:t>
            </a:r>
          </a:p>
          <a:p>
            <a:pPr marL="0" indent="0">
              <a:buNone/>
            </a:pPr>
            <a:r>
              <a:rPr lang="en-US" sz="1400" dirty="0"/>
              <a:t>25.99</a:t>
            </a:r>
          </a:p>
        </p:txBody>
      </p:sp>
      <p:cxnSp>
        <p:nvCxnSpPr>
          <p:cNvPr id="7" name="Straight Connector 6">
            <a:extLst>
              <a:ext uri="{FF2B5EF4-FFF2-40B4-BE49-F238E27FC236}">
                <a16:creationId xmlns:a16="http://schemas.microsoft.com/office/drawing/2014/main" id="{AD7B3F2B-9F70-4647-9F42-A00711A90781}"/>
              </a:ext>
            </a:extLst>
          </p:cNvPr>
          <p:cNvCxnSpPr/>
          <p:nvPr/>
        </p:nvCxnSpPr>
        <p:spPr>
          <a:xfrm>
            <a:off x="6096000" y="235974"/>
            <a:ext cx="0" cy="62041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3021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1C39-264C-9147-AEEF-73106E3C78AA}"/>
              </a:ext>
            </a:extLst>
          </p:cNvPr>
          <p:cNvSpPr>
            <a:spLocks noGrp="1"/>
          </p:cNvSpPr>
          <p:nvPr>
            <p:ph type="title"/>
          </p:nvPr>
        </p:nvSpPr>
        <p:spPr>
          <a:xfrm>
            <a:off x="2231136" y="964692"/>
            <a:ext cx="7729728" cy="1188720"/>
          </a:xfrm>
        </p:spPr>
        <p:txBody>
          <a:bodyPr/>
          <a:lstStyle/>
          <a:p>
            <a:r>
              <a:rPr lang="en-US" dirty="0"/>
              <a:t>Advantages</a:t>
            </a:r>
          </a:p>
        </p:txBody>
      </p:sp>
      <p:sp>
        <p:nvSpPr>
          <p:cNvPr id="3" name="Content Placeholder 2">
            <a:extLst>
              <a:ext uri="{FF2B5EF4-FFF2-40B4-BE49-F238E27FC236}">
                <a16:creationId xmlns:a16="http://schemas.microsoft.com/office/drawing/2014/main" id="{DB1248F6-A177-5049-AE06-94E011BCBD3B}"/>
              </a:ext>
            </a:extLst>
          </p:cNvPr>
          <p:cNvSpPr>
            <a:spLocks noGrp="1"/>
          </p:cNvSpPr>
          <p:nvPr>
            <p:ph idx="1"/>
          </p:nvPr>
        </p:nvSpPr>
        <p:spPr>
          <a:xfrm>
            <a:off x="2231136" y="2638044"/>
            <a:ext cx="7729728" cy="3101983"/>
          </a:xfrm>
        </p:spPr>
        <p:txBody>
          <a:bodyPr/>
          <a:lstStyle/>
          <a:p>
            <a:r>
              <a:rPr lang="en-US" dirty="0"/>
              <a:t>If the logic of the operation changes, then we need to make change only in the visitor implementation rather than doing it in all the item classes</a:t>
            </a:r>
          </a:p>
          <a:p>
            <a:r>
              <a:rPr lang="en-US" dirty="0"/>
              <a:t>Adding a new item to the system is easy, it will require change only in visitor interface and implementation and existing item class will not be affected.</a:t>
            </a:r>
          </a:p>
        </p:txBody>
      </p:sp>
    </p:spTree>
    <p:extLst>
      <p:ext uri="{BB962C8B-B14F-4D97-AF65-F5344CB8AC3E}">
        <p14:creationId xmlns:p14="http://schemas.microsoft.com/office/powerpoint/2010/main" val="2838930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750F-57CE-C549-BA3E-341358810843}"/>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1C317027-8E16-C54D-8F4D-FEAA4288122A}"/>
              </a:ext>
            </a:extLst>
          </p:cNvPr>
          <p:cNvSpPr>
            <a:spLocks noGrp="1"/>
          </p:cNvSpPr>
          <p:nvPr>
            <p:ph idx="1"/>
          </p:nvPr>
        </p:nvSpPr>
        <p:spPr>
          <a:xfrm>
            <a:off x="2231136" y="2638045"/>
            <a:ext cx="7729728" cy="1921256"/>
          </a:xfrm>
        </p:spPr>
        <p:txBody>
          <a:bodyPr/>
          <a:lstStyle/>
          <a:p>
            <a:r>
              <a:rPr lang="en-US" dirty="0"/>
              <a:t>We should know the return type of visit() methods at the time of designing otherwise we will have to make changes in the interface and all of its implementations </a:t>
            </a:r>
          </a:p>
          <a:p>
            <a:r>
              <a:rPr lang="en-US" dirty="0"/>
              <a:t>If there are too many implementations of visitor interface, it makes it hard to extend</a:t>
            </a:r>
          </a:p>
        </p:txBody>
      </p:sp>
    </p:spTree>
    <p:extLst>
      <p:ext uri="{BB962C8B-B14F-4D97-AF65-F5344CB8AC3E}">
        <p14:creationId xmlns:p14="http://schemas.microsoft.com/office/powerpoint/2010/main" val="799554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1D18-65FF-1249-B73A-B0EF5FC240B6}"/>
              </a:ext>
            </a:extLst>
          </p:cNvPr>
          <p:cNvSpPr>
            <a:spLocks noGrp="1"/>
          </p:cNvSpPr>
          <p:nvPr>
            <p:ph type="title"/>
          </p:nvPr>
        </p:nvSpPr>
        <p:spPr/>
        <p:txBody>
          <a:bodyPr/>
          <a:lstStyle/>
          <a:p>
            <a:r>
              <a:rPr lang="en-US" dirty="0"/>
              <a:t>More about Visitor Design Pattern</a:t>
            </a:r>
          </a:p>
        </p:txBody>
      </p:sp>
      <p:sp>
        <p:nvSpPr>
          <p:cNvPr id="3" name="Content Placeholder 2">
            <a:extLst>
              <a:ext uri="{FF2B5EF4-FFF2-40B4-BE49-F238E27FC236}">
                <a16:creationId xmlns:a16="http://schemas.microsoft.com/office/drawing/2014/main" id="{32729C4D-272B-CE40-9B59-A058F3F397D0}"/>
              </a:ext>
            </a:extLst>
          </p:cNvPr>
          <p:cNvSpPr>
            <a:spLocks noGrp="1"/>
          </p:cNvSpPr>
          <p:nvPr>
            <p:ph idx="1"/>
          </p:nvPr>
        </p:nvSpPr>
        <p:spPr/>
        <p:txBody>
          <a:bodyPr/>
          <a:lstStyle/>
          <a:p>
            <a:r>
              <a:rPr lang="en-US" dirty="0"/>
              <a:t>Visitor is a many to many relationship, compared to a strategy design pattern which more like a one to many relation</a:t>
            </a:r>
          </a:p>
          <a:p>
            <a:r>
              <a:rPr lang="en-US" dirty="0"/>
              <a:t>A Strategy pattern is used to expose various algorithms to a standardized interface, where as a Visitor pattern lives at a different level. It details a mechanism with which objects can accept a reference to another object (the visitor) which exposes a predetermined interface that the target object can call upon itself</a:t>
            </a:r>
          </a:p>
        </p:txBody>
      </p:sp>
    </p:spTree>
    <p:extLst>
      <p:ext uri="{BB962C8B-B14F-4D97-AF65-F5344CB8AC3E}">
        <p14:creationId xmlns:p14="http://schemas.microsoft.com/office/powerpoint/2010/main" val="360391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66-5D67-DF4C-A008-C834CA5C2BEA}"/>
              </a:ext>
            </a:extLst>
          </p:cNvPr>
          <p:cNvSpPr>
            <a:spLocks noGrp="1"/>
          </p:cNvSpPr>
          <p:nvPr>
            <p:ph type="title"/>
          </p:nvPr>
        </p:nvSpPr>
        <p:spPr>
          <a:xfrm>
            <a:off x="2739136" y="2602992"/>
            <a:ext cx="6354064" cy="1188720"/>
          </a:xfrm>
        </p:spPr>
        <p:txBody>
          <a:bodyPr/>
          <a:lstStyle/>
          <a:p>
            <a:r>
              <a:rPr lang="en-US" dirty="0"/>
              <a:t>Questions ?</a:t>
            </a:r>
          </a:p>
        </p:txBody>
      </p:sp>
    </p:spTree>
    <p:extLst>
      <p:ext uri="{BB962C8B-B14F-4D97-AF65-F5344CB8AC3E}">
        <p14:creationId xmlns:p14="http://schemas.microsoft.com/office/powerpoint/2010/main" val="32367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5239-B18F-4B4D-AAD9-82282D2E7549}"/>
              </a:ext>
            </a:extLst>
          </p:cNvPr>
          <p:cNvSpPr>
            <a:spLocks noGrp="1"/>
          </p:cNvSpPr>
          <p:nvPr>
            <p:ph type="title"/>
          </p:nvPr>
        </p:nvSpPr>
        <p:spPr/>
        <p:txBody>
          <a:bodyPr/>
          <a:lstStyle/>
          <a:p>
            <a:r>
              <a:rPr lang="en-US" dirty="0"/>
              <a:t>WHAT WILL BE COVERED</a:t>
            </a:r>
          </a:p>
        </p:txBody>
      </p:sp>
      <p:sp>
        <p:nvSpPr>
          <p:cNvPr id="3" name="Content Placeholder 2">
            <a:extLst>
              <a:ext uri="{FF2B5EF4-FFF2-40B4-BE49-F238E27FC236}">
                <a16:creationId xmlns:a16="http://schemas.microsoft.com/office/drawing/2014/main" id="{B6A62AA9-5747-2046-90F8-DC1D16352FF9}"/>
              </a:ext>
            </a:extLst>
          </p:cNvPr>
          <p:cNvSpPr>
            <a:spLocks noGrp="1"/>
          </p:cNvSpPr>
          <p:nvPr>
            <p:ph idx="1"/>
          </p:nvPr>
        </p:nvSpPr>
        <p:spPr>
          <a:xfrm>
            <a:off x="2231136" y="2638044"/>
            <a:ext cx="7729728" cy="2494395"/>
          </a:xfrm>
        </p:spPr>
        <p:txBody>
          <a:bodyPr/>
          <a:lstStyle/>
          <a:p>
            <a:r>
              <a:rPr lang="en-US" dirty="0"/>
              <a:t>What is Gang of Four (GOF)?</a:t>
            </a:r>
          </a:p>
          <a:p>
            <a:r>
              <a:rPr lang="en-US" dirty="0"/>
              <a:t>What are design patterns ?</a:t>
            </a:r>
          </a:p>
          <a:p>
            <a:r>
              <a:rPr lang="en-US" dirty="0"/>
              <a:t>Usage of Design Pattern</a:t>
            </a:r>
          </a:p>
          <a:p>
            <a:r>
              <a:rPr lang="en-US" dirty="0"/>
              <a:t>Types of Design Pattern</a:t>
            </a:r>
          </a:p>
          <a:p>
            <a:r>
              <a:rPr lang="en-US" dirty="0"/>
              <a:t>Visitor Design Pattern</a:t>
            </a:r>
          </a:p>
          <a:p>
            <a:r>
              <a:rPr lang="en-US" dirty="0"/>
              <a:t>Bridge Design Pattern</a:t>
            </a:r>
          </a:p>
          <a:p>
            <a:endParaRPr lang="en-US" dirty="0"/>
          </a:p>
        </p:txBody>
      </p:sp>
    </p:spTree>
    <p:extLst>
      <p:ext uri="{BB962C8B-B14F-4D97-AF65-F5344CB8AC3E}">
        <p14:creationId xmlns:p14="http://schemas.microsoft.com/office/powerpoint/2010/main" val="86703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4E7F-AAD3-3845-8577-582E0BD558A1}"/>
              </a:ext>
            </a:extLst>
          </p:cNvPr>
          <p:cNvSpPr>
            <a:spLocks noGrp="1"/>
          </p:cNvSpPr>
          <p:nvPr>
            <p:ph type="title"/>
          </p:nvPr>
        </p:nvSpPr>
        <p:spPr/>
        <p:txBody>
          <a:bodyPr/>
          <a:lstStyle/>
          <a:p>
            <a:r>
              <a:rPr lang="en-US" dirty="0"/>
              <a:t>Bridge Design Pattern</a:t>
            </a:r>
          </a:p>
        </p:txBody>
      </p:sp>
      <p:sp>
        <p:nvSpPr>
          <p:cNvPr id="3" name="Content Placeholder 2">
            <a:extLst>
              <a:ext uri="{FF2B5EF4-FFF2-40B4-BE49-F238E27FC236}">
                <a16:creationId xmlns:a16="http://schemas.microsoft.com/office/drawing/2014/main" id="{37E7352D-93CE-D146-8C10-E944531584ED}"/>
              </a:ext>
            </a:extLst>
          </p:cNvPr>
          <p:cNvSpPr>
            <a:spLocks noGrp="1"/>
          </p:cNvSpPr>
          <p:nvPr>
            <p:ph idx="1"/>
          </p:nvPr>
        </p:nvSpPr>
        <p:spPr>
          <a:xfrm>
            <a:off x="2231136" y="2638044"/>
            <a:ext cx="7729728" cy="3428459"/>
          </a:xfrm>
        </p:spPr>
        <p:txBody>
          <a:bodyPr/>
          <a:lstStyle/>
          <a:p>
            <a:pPr algn="just"/>
            <a:r>
              <a:rPr lang="en-US" dirty="0"/>
              <a:t>Bridge Design Pattern is used when we have to decouple an abstraction from its implementation so that the two can vary independently</a:t>
            </a:r>
          </a:p>
          <a:p>
            <a:pPr algn="just"/>
            <a:r>
              <a:rPr lang="en-US" dirty="0"/>
              <a:t>The Bridge pattern is explained differently in various sources, but we would be talking about it in the way I have understood it since, everyone seems to explain it differently</a:t>
            </a:r>
          </a:p>
          <a:p>
            <a:pPr algn="just"/>
            <a:r>
              <a:rPr lang="en-US" dirty="0"/>
              <a:t>Progressively adding functionality while separating out major differences using abstract classes</a:t>
            </a:r>
          </a:p>
          <a:p>
            <a:pPr algn="just"/>
            <a:r>
              <a:rPr lang="en-US" dirty="0"/>
              <a:t>This type of design pattern comes under structural pattern as this pattern decouples implementation class and abstract class by providing a bridge structure between them.</a:t>
            </a:r>
          </a:p>
          <a:p>
            <a:pPr algn="just"/>
            <a:endParaRPr lang="en-US" dirty="0"/>
          </a:p>
        </p:txBody>
      </p:sp>
    </p:spTree>
    <p:extLst>
      <p:ext uri="{BB962C8B-B14F-4D97-AF65-F5344CB8AC3E}">
        <p14:creationId xmlns:p14="http://schemas.microsoft.com/office/powerpoint/2010/main" val="354537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00F8-D23E-C741-B9FA-845CF4F6BBE6}"/>
              </a:ext>
            </a:extLst>
          </p:cNvPr>
          <p:cNvSpPr>
            <a:spLocks noGrp="1"/>
          </p:cNvSpPr>
          <p:nvPr>
            <p:ph type="title"/>
          </p:nvPr>
        </p:nvSpPr>
        <p:spPr/>
        <p:txBody>
          <a:bodyPr/>
          <a:lstStyle/>
          <a:p>
            <a:r>
              <a:rPr lang="en-US" dirty="0"/>
              <a:t>Basic Design</a:t>
            </a:r>
          </a:p>
        </p:txBody>
      </p:sp>
      <p:pic>
        <p:nvPicPr>
          <p:cNvPr id="7" name="Content Placeholder 6">
            <a:extLst>
              <a:ext uri="{FF2B5EF4-FFF2-40B4-BE49-F238E27FC236}">
                <a16:creationId xmlns:a16="http://schemas.microsoft.com/office/drawing/2014/main" id="{FD1075B7-674F-9F48-9072-5BBB90D15F21}"/>
              </a:ext>
            </a:extLst>
          </p:cNvPr>
          <p:cNvPicPr>
            <a:picLocks noGrp="1" noChangeAspect="1"/>
          </p:cNvPicPr>
          <p:nvPr>
            <p:ph idx="1"/>
          </p:nvPr>
        </p:nvPicPr>
        <p:blipFill>
          <a:blip r:embed="rId3"/>
          <a:stretch>
            <a:fillRect/>
          </a:stretch>
        </p:blipFill>
        <p:spPr>
          <a:xfrm>
            <a:off x="2231136" y="2514600"/>
            <a:ext cx="7729728" cy="3729038"/>
          </a:xfrm>
        </p:spPr>
      </p:pic>
    </p:spTree>
    <p:extLst>
      <p:ext uri="{BB962C8B-B14F-4D97-AF65-F5344CB8AC3E}">
        <p14:creationId xmlns:p14="http://schemas.microsoft.com/office/powerpoint/2010/main" val="59872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AF96-152C-D64D-B8DE-63D3101B5564}"/>
              </a:ext>
            </a:extLst>
          </p:cNvPr>
          <p:cNvSpPr>
            <a:spLocks noGrp="1"/>
          </p:cNvSpPr>
          <p:nvPr>
            <p:ph type="title"/>
          </p:nvPr>
        </p:nvSpPr>
        <p:spPr>
          <a:xfrm>
            <a:off x="2231136" y="964692"/>
            <a:ext cx="7729728" cy="1188720"/>
          </a:xfrm>
        </p:spPr>
        <p:txBody>
          <a:bodyPr/>
          <a:lstStyle/>
          <a:p>
            <a:r>
              <a:rPr lang="en-US" dirty="0"/>
              <a:t>Example 1</a:t>
            </a:r>
          </a:p>
        </p:txBody>
      </p:sp>
      <p:sp>
        <p:nvSpPr>
          <p:cNvPr id="4" name="Rectangle 3">
            <a:extLst>
              <a:ext uri="{FF2B5EF4-FFF2-40B4-BE49-F238E27FC236}">
                <a16:creationId xmlns:a16="http://schemas.microsoft.com/office/drawing/2014/main" id="{E3F5577F-797F-1B4B-B159-21E1FBD324D2}"/>
              </a:ext>
            </a:extLst>
          </p:cNvPr>
          <p:cNvSpPr/>
          <p:nvPr/>
        </p:nvSpPr>
        <p:spPr>
          <a:xfrm>
            <a:off x="2463430" y="3603051"/>
            <a:ext cx="1120877" cy="84803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Abstract TV</a:t>
            </a:r>
          </a:p>
        </p:txBody>
      </p:sp>
      <p:sp>
        <p:nvSpPr>
          <p:cNvPr id="5" name="Rectangle 4">
            <a:extLst>
              <a:ext uri="{FF2B5EF4-FFF2-40B4-BE49-F238E27FC236}">
                <a16:creationId xmlns:a16="http://schemas.microsoft.com/office/drawing/2014/main" id="{5A3B8A97-9C43-1D4B-9B44-D970B3A595B1}"/>
              </a:ext>
            </a:extLst>
          </p:cNvPr>
          <p:cNvSpPr/>
          <p:nvPr/>
        </p:nvSpPr>
        <p:spPr>
          <a:xfrm>
            <a:off x="4006308" y="2605077"/>
            <a:ext cx="1120877" cy="84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TV 1</a:t>
            </a:r>
          </a:p>
        </p:txBody>
      </p:sp>
      <p:sp>
        <p:nvSpPr>
          <p:cNvPr id="6" name="Rectangle 5">
            <a:extLst>
              <a:ext uri="{FF2B5EF4-FFF2-40B4-BE49-F238E27FC236}">
                <a16:creationId xmlns:a16="http://schemas.microsoft.com/office/drawing/2014/main" id="{2D057FB4-A6B1-A34B-A0D7-C6920764454B}"/>
              </a:ext>
            </a:extLst>
          </p:cNvPr>
          <p:cNvSpPr/>
          <p:nvPr/>
        </p:nvSpPr>
        <p:spPr>
          <a:xfrm>
            <a:off x="4006307" y="4566613"/>
            <a:ext cx="1120877" cy="84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TV 2</a:t>
            </a:r>
          </a:p>
        </p:txBody>
      </p:sp>
      <p:sp>
        <p:nvSpPr>
          <p:cNvPr id="8" name="Rectangle 7">
            <a:extLst>
              <a:ext uri="{FF2B5EF4-FFF2-40B4-BE49-F238E27FC236}">
                <a16:creationId xmlns:a16="http://schemas.microsoft.com/office/drawing/2014/main" id="{01F4EA98-8D3C-1849-8E4E-D21323E9B4B9}"/>
              </a:ext>
            </a:extLst>
          </p:cNvPr>
          <p:cNvSpPr/>
          <p:nvPr/>
        </p:nvSpPr>
        <p:spPr>
          <a:xfrm>
            <a:off x="6135779" y="3603051"/>
            <a:ext cx="1120877" cy="8480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Abstract Remote</a:t>
            </a:r>
          </a:p>
        </p:txBody>
      </p:sp>
      <p:sp>
        <p:nvSpPr>
          <p:cNvPr id="9" name="Rectangle 8">
            <a:extLst>
              <a:ext uri="{FF2B5EF4-FFF2-40B4-BE49-F238E27FC236}">
                <a16:creationId xmlns:a16="http://schemas.microsoft.com/office/drawing/2014/main" id="{6B0480C3-3A68-3540-BFC1-8EE6DB352531}"/>
              </a:ext>
            </a:extLst>
          </p:cNvPr>
          <p:cNvSpPr/>
          <p:nvPr/>
        </p:nvSpPr>
        <p:spPr>
          <a:xfrm>
            <a:off x="8092398" y="4566613"/>
            <a:ext cx="1120877" cy="84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Remote 2</a:t>
            </a:r>
          </a:p>
        </p:txBody>
      </p:sp>
      <p:sp>
        <p:nvSpPr>
          <p:cNvPr id="10" name="Rectangle 9">
            <a:extLst>
              <a:ext uri="{FF2B5EF4-FFF2-40B4-BE49-F238E27FC236}">
                <a16:creationId xmlns:a16="http://schemas.microsoft.com/office/drawing/2014/main" id="{765376EE-9888-CC4B-8A02-62D0BED7EE9C}"/>
              </a:ext>
            </a:extLst>
          </p:cNvPr>
          <p:cNvSpPr/>
          <p:nvPr/>
        </p:nvSpPr>
        <p:spPr>
          <a:xfrm>
            <a:off x="8092398" y="2607536"/>
            <a:ext cx="1120877" cy="84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Remote 1</a:t>
            </a:r>
          </a:p>
        </p:txBody>
      </p:sp>
      <p:sp>
        <p:nvSpPr>
          <p:cNvPr id="11" name="TextBox 10">
            <a:extLst>
              <a:ext uri="{FF2B5EF4-FFF2-40B4-BE49-F238E27FC236}">
                <a16:creationId xmlns:a16="http://schemas.microsoft.com/office/drawing/2014/main" id="{64EBBAD6-096F-0346-8BD5-69AB80D712A6}"/>
              </a:ext>
            </a:extLst>
          </p:cNvPr>
          <p:cNvSpPr txBox="1"/>
          <p:nvPr/>
        </p:nvSpPr>
        <p:spPr>
          <a:xfrm>
            <a:off x="3942736" y="5866310"/>
            <a:ext cx="4149662" cy="646331"/>
          </a:xfrm>
          <a:prstGeom prst="rect">
            <a:avLst/>
          </a:prstGeom>
          <a:noFill/>
        </p:spPr>
        <p:txBody>
          <a:bodyPr wrap="none" rtlCol="0">
            <a:spAutoFit/>
          </a:bodyPr>
          <a:lstStyle/>
          <a:p>
            <a:pPr marL="285750" indent="-285750" algn="just">
              <a:buClr>
                <a:schemeClr val="accent2"/>
              </a:buClr>
              <a:buFont typeface="Arial" panose="020B0604020202020204" pitchFamily="34" charset="0"/>
              <a:buChar char="•"/>
            </a:pPr>
            <a:r>
              <a:rPr lang="en-US" dirty="0"/>
              <a:t>2 layers of abstraction between classes</a:t>
            </a:r>
          </a:p>
          <a:p>
            <a:pPr marL="285750" indent="-285750" algn="just">
              <a:buClr>
                <a:schemeClr val="accent2"/>
              </a:buClr>
              <a:buFont typeface="Arial" panose="020B0604020202020204" pitchFamily="34" charset="0"/>
              <a:buChar char="•"/>
            </a:pPr>
            <a:r>
              <a:rPr lang="en-US" dirty="0"/>
              <a:t>1 class is dependent upon the other</a:t>
            </a:r>
          </a:p>
        </p:txBody>
      </p:sp>
      <p:cxnSp>
        <p:nvCxnSpPr>
          <p:cNvPr id="14" name="Straight Connector 13">
            <a:extLst>
              <a:ext uri="{FF2B5EF4-FFF2-40B4-BE49-F238E27FC236}">
                <a16:creationId xmlns:a16="http://schemas.microsoft.com/office/drawing/2014/main" id="{1BACCE3A-B120-2C42-8BAF-00E5E1D4A801}"/>
              </a:ext>
            </a:extLst>
          </p:cNvPr>
          <p:cNvCxnSpPr>
            <a:stCxn id="5" idx="1"/>
            <a:endCxn id="4" idx="0"/>
          </p:cNvCxnSpPr>
          <p:nvPr/>
        </p:nvCxnSpPr>
        <p:spPr>
          <a:xfrm flipH="1">
            <a:off x="3023869" y="3029093"/>
            <a:ext cx="982439" cy="573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35B9ACA-6A43-754C-8A8C-6EAFBBD18E80}"/>
              </a:ext>
            </a:extLst>
          </p:cNvPr>
          <p:cNvCxnSpPr>
            <a:stCxn id="4" idx="2"/>
            <a:endCxn id="6" idx="1"/>
          </p:cNvCxnSpPr>
          <p:nvPr/>
        </p:nvCxnSpPr>
        <p:spPr>
          <a:xfrm>
            <a:off x="3023869" y="4451083"/>
            <a:ext cx="982438" cy="539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6107DB-540F-2942-A99E-B422F821DE62}"/>
              </a:ext>
            </a:extLst>
          </p:cNvPr>
          <p:cNvCxnSpPr>
            <a:stCxn id="8" idx="0"/>
            <a:endCxn id="10" idx="1"/>
          </p:cNvCxnSpPr>
          <p:nvPr/>
        </p:nvCxnSpPr>
        <p:spPr>
          <a:xfrm flipV="1">
            <a:off x="6696218" y="3031552"/>
            <a:ext cx="1396180" cy="57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155E08-5DB5-4F48-A46B-0469DF4AB758}"/>
              </a:ext>
            </a:extLst>
          </p:cNvPr>
          <p:cNvCxnSpPr>
            <a:stCxn id="8" idx="2"/>
            <a:endCxn id="9" idx="1"/>
          </p:cNvCxnSpPr>
          <p:nvPr/>
        </p:nvCxnSpPr>
        <p:spPr>
          <a:xfrm>
            <a:off x="6696218" y="4451083"/>
            <a:ext cx="1396180" cy="5395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245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443E-F6C0-B247-8E2B-4062D1F2DE2F}"/>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E2411325-D2B4-EF46-8020-0BAC3992B38F}"/>
              </a:ext>
            </a:extLst>
          </p:cNvPr>
          <p:cNvSpPr>
            <a:spLocks noGrp="1"/>
          </p:cNvSpPr>
          <p:nvPr>
            <p:ph idx="1"/>
          </p:nvPr>
        </p:nvSpPr>
        <p:spPr/>
        <p:txBody>
          <a:bodyPr/>
          <a:lstStyle/>
          <a:p>
            <a:r>
              <a:rPr lang="en-US" dirty="0"/>
              <a:t>We will have various buttons on the remote Five, Six, Seven, Eight, Nine</a:t>
            </a:r>
          </a:p>
          <a:p>
            <a:r>
              <a:rPr lang="en-US" dirty="0"/>
              <a:t>Seven Eight will have the volume control functionality</a:t>
            </a:r>
          </a:p>
          <a:p>
            <a:r>
              <a:rPr lang="en-US" dirty="0"/>
              <a:t>Five, Six will be for channel control for the TVs</a:t>
            </a:r>
          </a:p>
          <a:p>
            <a:r>
              <a:rPr lang="en-US" dirty="0"/>
              <a:t>Remote also has a button nine which will be independent on the TVs</a:t>
            </a:r>
          </a:p>
          <a:p>
            <a:r>
              <a:rPr lang="en-US" dirty="0"/>
              <a:t>One will have the mute function, while the other will have a pause function</a:t>
            </a:r>
          </a:p>
          <a:p>
            <a:r>
              <a:rPr lang="en-US" dirty="0"/>
              <a:t>Nine is abstract</a:t>
            </a:r>
          </a:p>
          <a:p>
            <a:pPr marL="0" indent="0">
              <a:buNone/>
            </a:pPr>
            <a:endParaRPr lang="en-US" dirty="0"/>
          </a:p>
        </p:txBody>
      </p:sp>
    </p:spTree>
    <p:extLst>
      <p:ext uri="{BB962C8B-B14F-4D97-AF65-F5344CB8AC3E}">
        <p14:creationId xmlns:p14="http://schemas.microsoft.com/office/powerpoint/2010/main" val="3399721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ECD4-CC2B-9A4D-B78A-F8553E85711C}"/>
              </a:ext>
            </a:extLst>
          </p:cNvPr>
          <p:cNvSpPr>
            <a:spLocks noGrp="1"/>
          </p:cNvSpPr>
          <p:nvPr>
            <p:ph type="title"/>
          </p:nvPr>
        </p:nvSpPr>
        <p:spPr/>
        <p:txBody>
          <a:bodyPr/>
          <a:lstStyle/>
          <a:p>
            <a:r>
              <a:rPr lang="en-US" dirty="0"/>
              <a:t>When to use the bridge Design pattern ?</a:t>
            </a:r>
          </a:p>
        </p:txBody>
      </p:sp>
      <p:sp>
        <p:nvSpPr>
          <p:cNvPr id="3" name="Content Placeholder 2">
            <a:extLst>
              <a:ext uri="{FF2B5EF4-FFF2-40B4-BE49-F238E27FC236}">
                <a16:creationId xmlns:a16="http://schemas.microsoft.com/office/drawing/2014/main" id="{849CD170-A66F-9542-BD53-E665EB33E5E8}"/>
              </a:ext>
            </a:extLst>
          </p:cNvPr>
          <p:cNvSpPr>
            <a:spLocks noGrp="1"/>
          </p:cNvSpPr>
          <p:nvPr>
            <p:ph idx="1"/>
          </p:nvPr>
        </p:nvSpPr>
        <p:spPr/>
        <p:txBody>
          <a:bodyPr/>
          <a:lstStyle/>
          <a:p>
            <a:r>
              <a:rPr lang="en-US" dirty="0"/>
              <a:t>When you want to be able to change both the abstractions (abstract classes) and concrete classes independently</a:t>
            </a:r>
          </a:p>
          <a:p>
            <a:r>
              <a:rPr lang="en-US" dirty="0"/>
              <a:t>When you want the  first abstract class to define rules (Abstract TV)</a:t>
            </a:r>
          </a:p>
          <a:p>
            <a:r>
              <a:rPr lang="en-US" dirty="0"/>
              <a:t>The concrete class ads additional rules (Concrete TV)</a:t>
            </a:r>
          </a:p>
          <a:p>
            <a:r>
              <a:rPr lang="en-US" dirty="0"/>
              <a:t>An abstract class has reference to the device and its defines abstract methods that will be defined (Abstract Remote)</a:t>
            </a:r>
          </a:p>
          <a:p>
            <a:r>
              <a:rPr lang="en-US" dirty="0"/>
              <a:t>The concrete remote defines the abstract methods required</a:t>
            </a:r>
          </a:p>
        </p:txBody>
      </p:sp>
    </p:spTree>
    <p:extLst>
      <p:ext uri="{BB962C8B-B14F-4D97-AF65-F5344CB8AC3E}">
        <p14:creationId xmlns:p14="http://schemas.microsoft.com/office/powerpoint/2010/main" val="2797812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965B3-D056-E542-97B4-15E24D6DE652}"/>
              </a:ext>
            </a:extLst>
          </p:cNvPr>
          <p:cNvSpPr>
            <a:spLocks noGrp="1"/>
          </p:cNvSpPr>
          <p:nvPr>
            <p:ph idx="1"/>
          </p:nvPr>
        </p:nvSpPr>
        <p:spPr>
          <a:xfrm>
            <a:off x="147484" y="137652"/>
            <a:ext cx="5791200" cy="6607277"/>
          </a:xfrm>
        </p:spPr>
        <p:txBody>
          <a:bodyPr>
            <a:noAutofit/>
          </a:bodyPr>
          <a:lstStyle/>
          <a:p>
            <a:pPr marL="0" indent="0">
              <a:buNone/>
            </a:pPr>
            <a:r>
              <a:rPr lang="en-US" sz="1400" dirty="0"/>
              <a:t>abstract class </a:t>
            </a:r>
            <a:r>
              <a:rPr lang="en-US" sz="1400" dirty="0" err="1"/>
              <a:t>EntertainmentDevice</a:t>
            </a:r>
            <a:r>
              <a:rPr lang="en-US" sz="1400" dirty="0"/>
              <a:t> {</a:t>
            </a:r>
          </a:p>
          <a:p>
            <a:pPr marL="228600" lvl="1" indent="0">
              <a:buNone/>
            </a:pPr>
            <a:r>
              <a:rPr lang="en-US" sz="1400" dirty="0"/>
              <a:t>public </a:t>
            </a:r>
            <a:r>
              <a:rPr lang="en-US" sz="1400" dirty="0" err="1"/>
              <a:t>int</a:t>
            </a:r>
            <a:r>
              <a:rPr lang="en-US" sz="1400" dirty="0"/>
              <a:t> </a:t>
            </a:r>
            <a:r>
              <a:rPr lang="en-US" sz="1400" dirty="0" err="1"/>
              <a:t>deviceState</a:t>
            </a:r>
            <a:r>
              <a:rPr lang="en-US" sz="1400" dirty="0"/>
              <a:t>;</a:t>
            </a:r>
          </a:p>
          <a:p>
            <a:pPr marL="228600" lvl="1" indent="0">
              <a:buNone/>
            </a:pPr>
            <a:r>
              <a:rPr lang="en-US" sz="1400" dirty="0"/>
              <a:t>public </a:t>
            </a:r>
            <a:r>
              <a:rPr lang="en-US" sz="1400" dirty="0" err="1"/>
              <a:t>int</a:t>
            </a:r>
            <a:r>
              <a:rPr lang="en-US" sz="1400" dirty="0"/>
              <a:t> </a:t>
            </a:r>
            <a:r>
              <a:rPr lang="en-US" sz="1400" dirty="0" err="1"/>
              <a:t>maxSetting</a:t>
            </a:r>
            <a:r>
              <a:rPr lang="en-US" sz="1400" dirty="0"/>
              <a:t>;</a:t>
            </a:r>
          </a:p>
          <a:p>
            <a:pPr marL="228600" lvl="1" indent="0">
              <a:buNone/>
            </a:pPr>
            <a:r>
              <a:rPr lang="en-US" sz="1400" dirty="0"/>
              <a:t>public </a:t>
            </a:r>
            <a:r>
              <a:rPr lang="en-US" sz="1400" dirty="0" err="1"/>
              <a:t>int</a:t>
            </a:r>
            <a:r>
              <a:rPr lang="en-US" sz="1400" dirty="0"/>
              <a:t> </a:t>
            </a:r>
            <a:r>
              <a:rPr lang="en-US" sz="1400" dirty="0" err="1"/>
              <a:t>volumeLevel</a:t>
            </a:r>
            <a:r>
              <a:rPr lang="en-US" sz="1400" dirty="0"/>
              <a:t> = 0;</a:t>
            </a:r>
          </a:p>
          <a:p>
            <a:pPr marL="228600" lvl="1" indent="0">
              <a:buNone/>
            </a:pPr>
            <a:r>
              <a:rPr lang="en-US" sz="1400" dirty="0"/>
              <a:t>public abstract void </a:t>
            </a:r>
            <a:r>
              <a:rPr lang="en-US" sz="1400" dirty="0" err="1"/>
              <a:t>buttonFivePressed</a:t>
            </a:r>
            <a:r>
              <a:rPr lang="en-US" sz="1400" dirty="0"/>
              <a:t>();</a:t>
            </a:r>
          </a:p>
          <a:p>
            <a:pPr marL="228600" lvl="1" indent="0">
              <a:buNone/>
            </a:pPr>
            <a:r>
              <a:rPr lang="en-US" sz="1400" dirty="0"/>
              <a:t>public abstract void </a:t>
            </a:r>
            <a:r>
              <a:rPr lang="en-US" sz="1400" dirty="0" err="1"/>
              <a:t>buttonSixPressed</a:t>
            </a:r>
            <a:r>
              <a:rPr lang="en-US" sz="1400" dirty="0"/>
              <a:t>();</a:t>
            </a:r>
          </a:p>
          <a:p>
            <a:pPr marL="228600" lvl="1" indent="0">
              <a:buNone/>
            </a:pPr>
            <a:r>
              <a:rPr lang="en-US" sz="1400" dirty="0"/>
              <a:t>public void </a:t>
            </a:r>
            <a:r>
              <a:rPr lang="en-US" sz="1400" dirty="0" err="1"/>
              <a:t>deviceFeedback</a:t>
            </a:r>
            <a:r>
              <a:rPr lang="en-US" sz="1400" dirty="0"/>
              <a:t>() {</a:t>
            </a:r>
          </a:p>
          <a:p>
            <a:pPr marL="457200" lvl="2" indent="0">
              <a:buNone/>
            </a:pPr>
            <a:r>
              <a:rPr lang="en-US" sz="1400" dirty="0"/>
              <a:t>if(</a:t>
            </a:r>
            <a:r>
              <a:rPr lang="en-US" sz="1400" dirty="0" err="1"/>
              <a:t>deviceState</a:t>
            </a:r>
            <a:r>
              <a:rPr lang="en-US" sz="1400" dirty="0"/>
              <a:t> &gt; </a:t>
            </a:r>
            <a:r>
              <a:rPr lang="en-US" sz="1400" dirty="0" err="1"/>
              <a:t>maxSetting</a:t>
            </a:r>
            <a:r>
              <a:rPr lang="en-US" sz="1400" dirty="0"/>
              <a:t> || </a:t>
            </a:r>
            <a:r>
              <a:rPr lang="en-US" sz="1400" dirty="0" err="1"/>
              <a:t>deviceState</a:t>
            </a:r>
            <a:r>
              <a:rPr lang="en-US" sz="1400" dirty="0"/>
              <a:t> &lt; 0) { </a:t>
            </a:r>
            <a:r>
              <a:rPr lang="en-US" sz="1400" dirty="0" err="1"/>
              <a:t>deviceState</a:t>
            </a:r>
            <a:r>
              <a:rPr lang="en-US" sz="1400" dirty="0"/>
              <a:t> = 0; }</a:t>
            </a:r>
          </a:p>
          <a:p>
            <a:pPr marL="457200" lvl="2" indent="0">
              <a:buNone/>
            </a:pPr>
            <a:r>
              <a:rPr lang="en-US" sz="1400" dirty="0" err="1"/>
              <a:t>System.out.println</a:t>
            </a:r>
            <a:r>
              <a:rPr lang="en-US" sz="1400" dirty="0"/>
              <a:t>("On Channel " + </a:t>
            </a:r>
            <a:r>
              <a:rPr lang="en-US" sz="1400" dirty="0" err="1"/>
              <a:t>deviceState</a:t>
            </a:r>
            <a:r>
              <a:rPr lang="en-US" sz="1400" dirty="0"/>
              <a:t>);</a:t>
            </a:r>
          </a:p>
          <a:p>
            <a:pPr marL="228600" lvl="1" indent="0">
              <a:buNone/>
            </a:pPr>
            <a:r>
              <a:rPr lang="en-US" sz="1400" dirty="0"/>
              <a:t>}</a:t>
            </a:r>
          </a:p>
          <a:p>
            <a:pPr marL="228600" lvl="1" indent="0">
              <a:buNone/>
            </a:pPr>
            <a:r>
              <a:rPr lang="en-US" sz="1400" dirty="0"/>
              <a:t>public void </a:t>
            </a:r>
            <a:r>
              <a:rPr lang="en-US" sz="1400" dirty="0" err="1"/>
              <a:t>buttonSevenPressed</a:t>
            </a:r>
            <a:r>
              <a:rPr lang="en-US" sz="1400" dirty="0"/>
              <a:t>() {</a:t>
            </a:r>
          </a:p>
          <a:p>
            <a:pPr marL="457200" lvl="2" indent="0">
              <a:buNone/>
            </a:pPr>
            <a:r>
              <a:rPr lang="en-US" sz="1400" dirty="0" err="1"/>
              <a:t>volumeLevel</a:t>
            </a:r>
            <a:r>
              <a:rPr lang="en-US" sz="1400" dirty="0"/>
              <a:t>++;</a:t>
            </a:r>
          </a:p>
          <a:p>
            <a:pPr marL="457200" lvl="2" indent="0">
              <a:buNone/>
            </a:pPr>
            <a:r>
              <a:rPr lang="en-US" sz="1400" dirty="0" err="1"/>
              <a:t>System.out.println</a:t>
            </a:r>
            <a:r>
              <a:rPr lang="en-US" sz="1400" dirty="0"/>
              <a:t>("Volume at: " + </a:t>
            </a:r>
            <a:r>
              <a:rPr lang="en-US" sz="1400" dirty="0" err="1"/>
              <a:t>volumeLevel</a:t>
            </a:r>
            <a:r>
              <a:rPr lang="en-US" sz="1400" dirty="0"/>
              <a:t>);</a:t>
            </a:r>
          </a:p>
          <a:p>
            <a:pPr marL="228600" lvl="1" indent="0">
              <a:buNone/>
            </a:pPr>
            <a:r>
              <a:rPr lang="en-US" sz="1400" dirty="0"/>
              <a:t>}</a:t>
            </a:r>
          </a:p>
          <a:p>
            <a:pPr marL="228600" lvl="1" indent="0">
              <a:buNone/>
            </a:pPr>
            <a:r>
              <a:rPr lang="en-US" sz="1400" dirty="0"/>
              <a:t>public void </a:t>
            </a:r>
            <a:r>
              <a:rPr lang="en-US" sz="1400" dirty="0" err="1"/>
              <a:t>buttonEightPressed</a:t>
            </a:r>
            <a:r>
              <a:rPr lang="en-US" sz="1400" dirty="0"/>
              <a:t>() {</a:t>
            </a:r>
          </a:p>
          <a:p>
            <a:pPr marL="457200" lvl="2" indent="0">
              <a:buNone/>
            </a:pPr>
            <a:r>
              <a:rPr lang="en-US" sz="1400" dirty="0" err="1"/>
              <a:t>volumeLevel</a:t>
            </a:r>
            <a:r>
              <a:rPr lang="en-US" sz="1400" dirty="0"/>
              <a:t>--;</a:t>
            </a:r>
          </a:p>
          <a:p>
            <a:pPr marL="457200" lvl="2" indent="0">
              <a:buNone/>
            </a:pPr>
            <a:r>
              <a:rPr lang="en-US" sz="1400" dirty="0" err="1"/>
              <a:t>System.out.println</a:t>
            </a:r>
            <a:r>
              <a:rPr lang="en-US" sz="1400" dirty="0"/>
              <a:t>("Volume at: " + </a:t>
            </a:r>
            <a:r>
              <a:rPr lang="en-US" sz="1400" dirty="0" err="1"/>
              <a:t>volumeLevel</a:t>
            </a:r>
            <a:r>
              <a:rPr lang="en-US" sz="1400" dirty="0"/>
              <a:t>);</a:t>
            </a:r>
          </a:p>
          <a:p>
            <a:pPr marL="228600" lvl="1" indent="0">
              <a:buNone/>
            </a:pPr>
            <a:r>
              <a:rPr lang="en-US" sz="1400" dirty="0"/>
              <a:t>}</a:t>
            </a:r>
          </a:p>
          <a:p>
            <a:pPr marL="0" indent="0">
              <a:buNone/>
            </a:pPr>
            <a:r>
              <a:rPr lang="en-US" sz="1400" dirty="0"/>
              <a:t>}</a:t>
            </a:r>
          </a:p>
          <a:p>
            <a:pPr marL="0" indent="0">
              <a:buNone/>
            </a:pPr>
            <a:endParaRPr lang="en-US" sz="1400" dirty="0"/>
          </a:p>
        </p:txBody>
      </p:sp>
      <p:sp>
        <p:nvSpPr>
          <p:cNvPr id="4" name="Content Placeholder 2">
            <a:extLst>
              <a:ext uri="{FF2B5EF4-FFF2-40B4-BE49-F238E27FC236}">
                <a16:creationId xmlns:a16="http://schemas.microsoft.com/office/drawing/2014/main" id="{557FD74A-4751-B449-9152-0E26367D762A}"/>
              </a:ext>
            </a:extLst>
          </p:cNvPr>
          <p:cNvSpPr txBox="1">
            <a:spLocks/>
          </p:cNvSpPr>
          <p:nvPr/>
        </p:nvSpPr>
        <p:spPr>
          <a:xfrm>
            <a:off x="6287743" y="137653"/>
            <a:ext cx="5791200" cy="48768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400" dirty="0"/>
              <a:t>public class </a:t>
            </a:r>
            <a:r>
              <a:rPr lang="en-US" sz="1400" dirty="0" err="1"/>
              <a:t>TVDevice</a:t>
            </a:r>
            <a:r>
              <a:rPr lang="en-US" sz="1400" dirty="0"/>
              <a:t> extends </a:t>
            </a:r>
            <a:r>
              <a:rPr lang="en-US" sz="1400" dirty="0" err="1"/>
              <a:t>EntertainmentDevice</a:t>
            </a:r>
            <a:r>
              <a:rPr lang="en-US" sz="1400" dirty="0"/>
              <a:t> {</a:t>
            </a:r>
          </a:p>
          <a:p>
            <a:pPr marL="228600" lvl="1" indent="0">
              <a:buNone/>
            </a:pPr>
            <a:r>
              <a:rPr lang="en-US" sz="1400" dirty="0"/>
              <a:t>public </a:t>
            </a:r>
            <a:r>
              <a:rPr lang="en-US" sz="1400" dirty="0" err="1"/>
              <a:t>TVDevice</a:t>
            </a:r>
            <a:r>
              <a:rPr lang="en-US" sz="1400" dirty="0"/>
              <a:t>(</a:t>
            </a:r>
            <a:r>
              <a:rPr lang="en-US" sz="1400" dirty="0" err="1"/>
              <a:t>int</a:t>
            </a:r>
            <a:r>
              <a:rPr lang="en-US" sz="1400" dirty="0"/>
              <a:t> </a:t>
            </a:r>
            <a:r>
              <a:rPr lang="en-US" sz="1400" dirty="0" err="1"/>
              <a:t>newDeviceState</a:t>
            </a:r>
            <a:r>
              <a:rPr lang="en-US" sz="1400" dirty="0"/>
              <a:t>, </a:t>
            </a:r>
            <a:r>
              <a:rPr lang="en-US" sz="1400" dirty="0" err="1"/>
              <a:t>int</a:t>
            </a:r>
            <a:r>
              <a:rPr lang="en-US" sz="1400" dirty="0"/>
              <a:t> </a:t>
            </a:r>
            <a:r>
              <a:rPr lang="en-US" sz="1400" dirty="0" err="1"/>
              <a:t>newMaxSetting</a:t>
            </a:r>
            <a:r>
              <a:rPr lang="en-US" sz="1400" dirty="0"/>
              <a:t>){</a:t>
            </a:r>
          </a:p>
          <a:p>
            <a:pPr marL="457200" lvl="2" indent="0">
              <a:buNone/>
            </a:pPr>
            <a:r>
              <a:rPr lang="en-US" sz="1400" dirty="0" err="1"/>
              <a:t>deviceState</a:t>
            </a:r>
            <a:r>
              <a:rPr lang="en-US" sz="1400" dirty="0"/>
              <a:t> = </a:t>
            </a:r>
            <a:r>
              <a:rPr lang="en-US" sz="1400" dirty="0" err="1"/>
              <a:t>newDeviceState</a:t>
            </a:r>
            <a:r>
              <a:rPr lang="en-US" sz="1400" dirty="0"/>
              <a:t>;</a:t>
            </a:r>
          </a:p>
          <a:p>
            <a:pPr marL="457200" lvl="2" indent="0">
              <a:buNone/>
            </a:pPr>
            <a:r>
              <a:rPr lang="en-US" sz="1400" dirty="0" err="1"/>
              <a:t>maxSetting</a:t>
            </a:r>
            <a:r>
              <a:rPr lang="en-US" sz="1400" dirty="0"/>
              <a:t> = </a:t>
            </a:r>
            <a:r>
              <a:rPr lang="en-US" sz="1400" dirty="0" err="1"/>
              <a:t>newMaxSetting</a:t>
            </a:r>
            <a:r>
              <a:rPr lang="en-US" sz="1400" dirty="0"/>
              <a:t>;</a:t>
            </a:r>
          </a:p>
          <a:p>
            <a:pPr marL="228600" lvl="1" indent="0">
              <a:buNone/>
            </a:pPr>
            <a:r>
              <a:rPr lang="en-US" sz="1400" dirty="0"/>
              <a:t>}</a:t>
            </a:r>
          </a:p>
          <a:p>
            <a:pPr marL="228600" lvl="1" indent="0">
              <a:buNone/>
            </a:pPr>
            <a:r>
              <a:rPr lang="en-US" sz="1400" dirty="0"/>
              <a:t>public void </a:t>
            </a:r>
            <a:r>
              <a:rPr lang="en-US" sz="1400" dirty="0" err="1"/>
              <a:t>buttonFivePressed</a:t>
            </a:r>
            <a:r>
              <a:rPr lang="en-US" sz="1400" dirty="0"/>
              <a:t>() {</a:t>
            </a:r>
          </a:p>
          <a:p>
            <a:pPr marL="457200" lvl="2" indent="0">
              <a:buNone/>
            </a:pPr>
            <a:r>
              <a:rPr lang="en-US" sz="1400" dirty="0" err="1"/>
              <a:t>System.out.println</a:t>
            </a:r>
            <a:r>
              <a:rPr lang="en-US" sz="1400" dirty="0"/>
              <a:t>("Channel Down");</a:t>
            </a:r>
          </a:p>
          <a:p>
            <a:pPr marL="457200" lvl="2" indent="0">
              <a:buNone/>
            </a:pPr>
            <a:r>
              <a:rPr lang="en-US" sz="1400" dirty="0" err="1"/>
              <a:t>deviceState</a:t>
            </a:r>
            <a:r>
              <a:rPr lang="en-US" sz="1400" dirty="0"/>
              <a:t>--;</a:t>
            </a:r>
          </a:p>
          <a:p>
            <a:pPr marL="228600" lvl="1" indent="0">
              <a:buNone/>
            </a:pPr>
            <a:r>
              <a:rPr lang="en-US" sz="1400" dirty="0"/>
              <a:t>}</a:t>
            </a:r>
          </a:p>
          <a:p>
            <a:pPr marL="228600" lvl="1" indent="0">
              <a:buNone/>
            </a:pPr>
            <a:r>
              <a:rPr lang="en-US" sz="1400" dirty="0"/>
              <a:t>public void </a:t>
            </a:r>
            <a:r>
              <a:rPr lang="en-US" sz="1400" dirty="0" err="1"/>
              <a:t>buttonSixPressed</a:t>
            </a:r>
            <a:r>
              <a:rPr lang="en-US" sz="1400" dirty="0"/>
              <a:t>() {</a:t>
            </a:r>
          </a:p>
          <a:p>
            <a:pPr marL="457200" lvl="2" indent="0">
              <a:buNone/>
            </a:pPr>
            <a:r>
              <a:rPr lang="en-US" sz="1400" dirty="0" err="1"/>
              <a:t>System.out.println</a:t>
            </a:r>
            <a:r>
              <a:rPr lang="en-US" sz="1400" dirty="0"/>
              <a:t>("Channel Up");</a:t>
            </a:r>
          </a:p>
          <a:p>
            <a:pPr marL="457200" lvl="2" indent="0">
              <a:buNone/>
            </a:pPr>
            <a:r>
              <a:rPr lang="en-US" sz="1400" dirty="0" err="1"/>
              <a:t>deviceState</a:t>
            </a:r>
            <a:r>
              <a:rPr lang="en-US" sz="1400" dirty="0"/>
              <a:t>++;</a:t>
            </a:r>
          </a:p>
          <a:p>
            <a:pPr marL="228600" lvl="1" indent="0">
              <a:buNone/>
            </a:pPr>
            <a:r>
              <a:rPr lang="en-US" sz="1400" dirty="0"/>
              <a:t>}</a:t>
            </a:r>
          </a:p>
          <a:p>
            <a:pPr marL="0" indent="0">
              <a:buNone/>
            </a:pPr>
            <a:r>
              <a:rPr lang="en-US" sz="1400" dirty="0"/>
              <a:t>}</a:t>
            </a:r>
          </a:p>
        </p:txBody>
      </p:sp>
      <p:cxnSp>
        <p:nvCxnSpPr>
          <p:cNvPr id="5" name="Straight Connector 4">
            <a:extLst>
              <a:ext uri="{FF2B5EF4-FFF2-40B4-BE49-F238E27FC236}">
                <a16:creationId xmlns:a16="http://schemas.microsoft.com/office/drawing/2014/main" id="{64028C33-CBDF-1742-9D52-BFF3123CFD2E}"/>
              </a:ext>
            </a:extLst>
          </p:cNvPr>
          <p:cNvCxnSpPr/>
          <p:nvPr/>
        </p:nvCxnSpPr>
        <p:spPr>
          <a:xfrm>
            <a:off x="6096000" y="235974"/>
            <a:ext cx="0" cy="62041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6487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BDD53-E954-DE4B-B63E-6730C1F2EA95}"/>
              </a:ext>
            </a:extLst>
          </p:cNvPr>
          <p:cNvSpPr>
            <a:spLocks noGrp="1"/>
          </p:cNvSpPr>
          <p:nvPr>
            <p:ph idx="1"/>
          </p:nvPr>
        </p:nvSpPr>
        <p:spPr>
          <a:xfrm>
            <a:off x="127028" y="583102"/>
            <a:ext cx="5831316" cy="5552227"/>
          </a:xfrm>
        </p:spPr>
        <p:txBody>
          <a:bodyPr>
            <a:noAutofit/>
          </a:bodyPr>
          <a:lstStyle/>
          <a:p>
            <a:pPr marL="0" indent="0">
              <a:buNone/>
            </a:pPr>
            <a:r>
              <a:rPr lang="en-US" sz="1400" dirty="0"/>
              <a:t>public abstract class </a:t>
            </a:r>
            <a:r>
              <a:rPr lang="en-US" sz="1400" dirty="0" err="1"/>
              <a:t>RemoteButton</a:t>
            </a:r>
            <a:r>
              <a:rPr lang="en-US" sz="1400" dirty="0"/>
              <a:t>{</a:t>
            </a:r>
          </a:p>
          <a:p>
            <a:pPr marL="228600" lvl="1" indent="0">
              <a:buNone/>
            </a:pPr>
            <a:r>
              <a:rPr lang="en-US" sz="1400" dirty="0"/>
              <a:t>private </a:t>
            </a:r>
            <a:r>
              <a:rPr lang="en-US" sz="1400" dirty="0" err="1"/>
              <a:t>EntertainmentDevice</a:t>
            </a:r>
            <a:r>
              <a:rPr lang="en-US" sz="1400" dirty="0"/>
              <a:t> </a:t>
            </a:r>
            <a:r>
              <a:rPr lang="en-US" sz="1400" dirty="0" err="1"/>
              <a:t>theDevice</a:t>
            </a:r>
            <a:r>
              <a:rPr lang="en-US" sz="1400" dirty="0"/>
              <a:t>;</a:t>
            </a:r>
          </a:p>
          <a:p>
            <a:pPr marL="228600" lvl="1" indent="0">
              <a:buNone/>
            </a:pPr>
            <a:r>
              <a:rPr lang="en-US" sz="1400" dirty="0"/>
              <a:t>public </a:t>
            </a:r>
            <a:r>
              <a:rPr lang="en-US" sz="1400" dirty="0" err="1"/>
              <a:t>RemoteButton</a:t>
            </a:r>
            <a:r>
              <a:rPr lang="en-US" sz="1400" dirty="0"/>
              <a:t>(</a:t>
            </a:r>
            <a:r>
              <a:rPr lang="en-US" sz="1400" dirty="0" err="1"/>
              <a:t>EntertainmentDevice</a:t>
            </a:r>
            <a:r>
              <a:rPr lang="en-US" sz="1400" dirty="0"/>
              <a:t> </a:t>
            </a:r>
            <a:r>
              <a:rPr lang="en-US" sz="1400" dirty="0" err="1"/>
              <a:t>newDevice</a:t>
            </a:r>
            <a:r>
              <a:rPr lang="en-US" sz="1400" dirty="0"/>
              <a:t>){</a:t>
            </a:r>
          </a:p>
          <a:p>
            <a:pPr marL="228600" lvl="1" indent="0">
              <a:buNone/>
            </a:pPr>
            <a:r>
              <a:rPr lang="en-US" sz="1400" dirty="0"/>
              <a:t>	</a:t>
            </a:r>
            <a:r>
              <a:rPr lang="en-US" sz="1400" dirty="0" err="1"/>
              <a:t>theDevice</a:t>
            </a:r>
            <a:r>
              <a:rPr lang="en-US" sz="1400" dirty="0"/>
              <a:t> = </a:t>
            </a:r>
            <a:r>
              <a:rPr lang="en-US" sz="1400" dirty="0" err="1"/>
              <a:t>newDevice</a:t>
            </a:r>
            <a:r>
              <a:rPr lang="en-US" sz="1400" dirty="0"/>
              <a:t>;</a:t>
            </a:r>
          </a:p>
          <a:p>
            <a:pPr marL="228600" lvl="1" indent="0">
              <a:buNone/>
            </a:pPr>
            <a:r>
              <a:rPr lang="en-US" sz="1400" dirty="0"/>
              <a:t>}</a:t>
            </a:r>
          </a:p>
          <a:p>
            <a:pPr marL="228600" lvl="1" indent="0">
              <a:buNone/>
            </a:pPr>
            <a:r>
              <a:rPr lang="en-US" sz="1400" dirty="0"/>
              <a:t>public void </a:t>
            </a:r>
            <a:r>
              <a:rPr lang="en-US" sz="1400" dirty="0" err="1"/>
              <a:t>buttonFivePressed</a:t>
            </a:r>
            <a:r>
              <a:rPr lang="en-US" sz="1400" dirty="0"/>
              <a:t>() {</a:t>
            </a:r>
          </a:p>
          <a:p>
            <a:pPr marL="228600" lvl="1" indent="0">
              <a:buNone/>
            </a:pPr>
            <a:r>
              <a:rPr lang="en-US" sz="1400" dirty="0"/>
              <a:t>	</a:t>
            </a:r>
            <a:r>
              <a:rPr lang="en-US" sz="1400" dirty="0" err="1"/>
              <a:t>theDevice.buttonFivePressed</a:t>
            </a:r>
            <a:r>
              <a:rPr lang="en-US" sz="1400" dirty="0"/>
              <a:t>();</a:t>
            </a:r>
          </a:p>
          <a:p>
            <a:pPr marL="228600" lvl="1" indent="0">
              <a:buNone/>
            </a:pPr>
            <a:r>
              <a:rPr lang="en-US" sz="1400" dirty="0"/>
              <a:t>}</a:t>
            </a:r>
          </a:p>
          <a:p>
            <a:pPr marL="228600" lvl="1" indent="0">
              <a:buNone/>
            </a:pPr>
            <a:r>
              <a:rPr lang="en-US" sz="1400" dirty="0"/>
              <a:t>public void </a:t>
            </a:r>
            <a:r>
              <a:rPr lang="en-US" sz="1400" dirty="0" err="1"/>
              <a:t>buttonSixPressed</a:t>
            </a:r>
            <a:r>
              <a:rPr lang="en-US" sz="1400" dirty="0"/>
              <a:t>() {</a:t>
            </a:r>
          </a:p>
          <a:p>
            <a:pPr marL="228600" lvl="1" indent="0">
              <a:buNone/>
            </a:pPr>
            <a:r>
              <a:rPr lang="en-US" sz="1400" dirty="0"/>
              <a:t>	</a:t>
            </a:r>
            <a:r>
              <a:rPr lang="en-US" sz="1400" dirty="0" err="1"/>
              <a:t>theDevice.buttonSixPressed</a:t>
            </a:r>
            <a:r>
              <a:rPr lang="en-US" sz="1400" dirty="0"/>
              <a:t>();</a:t>
            </a:r>
          </a:p>
          <a:p>
            <a:pPr marL="228600" lvl="1" indent="0">
              <a:buNone/>
            </a:pPr>
            <a:r>
              <a:rPr lang="en-US" sz="1400" dirty="0"/>
              <a:t>}</a:t>
            </a:r>
          </a:p>
          <a:p>
            <a:pPr marL="228600" lvl="1" indent="0">
              <a:buNone/>
            </a:pPr>
            <a:r>
              <a:rPr lang="en-US" sz="1400" dirty="0"/>
              <a:t>public void </a:t>
            </a:r>
            <a:r>
              <a:rPr lang="en-US" sz="1400" dirty="0" err="1"/>
              <a:t>deviceFeedback</a:t>
            </a:r>
            <a:r>
              <a:rPr lang="en-US" sz="1400" dirty="0"/>
              <a:t>(){</a:t>
            </a:r>
          </a:p>
          <a:p>
            <a:pPr marL="228600" lvl="1" indent="0">
              <a:buNone/>
            </a:pPr>
            <a:r>
              <a:rPr lang="en-US" sz="1400" dirty="0"/>
              <a:t>	</a:t>
            </a:r>
            <a:r>
              <a:rPr lang="en-US" sz="1400" dirty="0" err="1"/>
              <a:t>theDevice.deviceFeedback</a:t>
            </a:r>
            <a:r>
              <a:rPr lang="en-US" sz="1400" dirty="0"/>
              <a:t>();</a:t>
            </a:r>
          </a:p>
          <a:p>
            <a:pPr marL="228600" lvl="1" indent="0">
              <a:buNone/>
            </a:pPr>
            <a:r>
              <a:rPr lang="en-US" sz="1400" dirty="0"/>
              <a:t>}</a:t>
            </a:r>
          </a:p>
          <a:p>
            <a:pPr marL="228600" lvl="1" indent="0">
              <a:buNone/>
            </a:pPr>
            <a:r>
              <a:rPr lang="en-US" sz="1400" dirty="0"/>
              <a:t>public abstract void </a:t>
            </a:r>
            <a:r>
              <a:rPr lang="en-US" sz="1400" dirty="0" err="1"/>
              <a:t>buttonNinePressed</a:t>
            </a:r>
            <a:r>
              <a:rPr lang="en-US" sz="1400" dirty="0"/>
              <a:t>();</a:t>
            </a:r>
          </a:p>
          <a:p>
            <a:pPr marL="0" indent="0">
              <a:buNone/>
            </a:pPr>
            <a:r>
              <a:rPr lang="en-US" sz="1400" dirty="0"/>
              <a:t>}</a:t>
            </a:r>
          </a:p>
          <a:p>
            <a:pPr marL="0" indent="0">
              <a:buNone/>
            </a:pPr>
            <a:endParaRPr lang="en-US" sz="1400" dirty="0"/>
          </a:p>
        </p:txBody>
      </p:sp>
      <p:sp>
        <p:nvSpPr>
          <p:cNvPr id="5" name="Content Placeholder 2">
            <a:extLst>
              <a:ext uri="{FF2B5EF4-FFF2-40B4-BE49-F238E27FC236}">
                <a16:creationId xmlns:a16="http://schemas.microsoft.com/office/drawing/2014/main" id="{644AD1DC-3CC8-1A48-A2EE-5437CF1FC9B6}"/>
              </a:ext>
            </a:extLst>
          </p:cNvPr>
          <p:cNvSpPr txBox="1">
            <a:spLocks/>
          </p:cNvSpPr>
          <p:nvPr/>
        </p:nvSpPr>
        <p:spPr>
          <a:xfrm>
            <a:off x="6237777" y="583102"/>
            <a:ext cx="5831316" cy="275003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400" dirty="0"/>
              <a:t>public class </a:t>
            </a:r>
            <a:r>
              <a:rPr lang="en-US" sz="1400" dirty="0" err="1"/>
              <a:t>TVRemoteMute</a:t>
            </a:r>
            <a:r>
              <a:rPr lang="en-US" sz="1400" dirty="0"/>
              <a:t> extends </a:t>
            </a:r>
            <a:r>
              <a:rPr lang="en-US" sz="1400" dirty="0" err="1"/>
              <a:t>RemoteButton</a:t>
            </a:r>
            <a:r>
              <a:rPr lang="en-US" sz="1400" dirty="0"/>
              <a:t>{</a:t>
            </a:r>
          </a:p>
          <a:p>
            <a:pPr marL="228600" lvl="1" indent="0">
              <a:buNone/>
            </a:pPr>
            <a:r>
              <a:rPr lang="en-US" sz="1400" dirty="0"/>
              <a:t>public </a:t>
            </a:r>
            <a:r>
              <a:rPr lang="en-US" sz="1400" dirty="0" err="1"/>
              <a:t>TVRemoteMute</a:t>
            </a:r>
            <a:r>
              <a:rPr lang="en-US" sz="1400" dirty="0"/>
              <a:t>(</a:t>
            </a:r>
            <a:r>
              <a:rPr lang="en-US" sz="1400" dirty="0" err="1"/>
              <a:t>EntertainmentDevice</a:t>
            </a:r>
            <a:r>
              <a:rPr lang="en-US" sz="1400" dirty="0"/>
              <a:t> </a:t>
            </a:r>
            <a:r>
              <a:rPr lang="en-US" sz="1400" dirty="0" err="1"/>
              <a:t>newDevice</a:t>
            </a:r>
            <a:r>
              <a:rPr lang="en-US" sz="1400" dirty="0"/>
              <a:t>) {</a:t>
            </a:r>
          </a:p>
          <a:p>
            <a:pPr marL="228600" lvl="1" indent="0">
              <a:buNone/>
            </a:pPr>
            <a:r>
              <a:rPr lang="en-US" sz="1400" dirty="0"/>
              <a:t>	super(</a:t>
            </a:r>
            <a:r>
              <a:rPr lang="en-US" sz="1400" dirty="0" err="1"/>
              <a:t>newDevice</a:t>
            </a:r>
            <a:r>
              <a:rPr lang="en-US" sz="1400" dirty="0"/>
              <a:t>);</a:t>
            </a:r>
          </a:p>
          <a:p>
            <a:pPr marL="228600" lvl="1" indent="0">
              <a:buNone/>
            </a:pPr>
            <a:r>
              <a:rPr lang="en-US" sz="1400" dirty="0"/>
              <a:t>}</a:t>
            </a:r>
          </a:p>
          <a:p>
            <a:pPr marL="228600" lvl="1" indent="0">
              <a:buNone/>
            </a:pPr>
            <a:r>
              <a:rPr lang="en-US" sz="1400" dirty="0"/>
              <a:t>public void </a:t>
            </a:r>
            <a:r>
              <a:rPr lang="en-US" sz="1400" dirty="0" err="1"/>
              <a:t>buttonNinePressed</a:t>
            </a:r>
            <a:r>
              <a:rPr lang="en-US" sz="1400" dirty="0"/>
              <a:t>() {</a:t>
            </a:r>
          </a:p>
          <a:p>
            <a:pPr marL="228600" lvl="1" indent="0">
              <a:buNone/>
            </a:pPr>
            <a:r>
              <a:rPr lang="en-US" sz="1400" dirty="0"/>
              <a:t>	</a:t>
            </a:r>
            <a:r>
              <a:rPr lang="en-US" sz="1400" dirty="0" err="1"/>
              <a:t>System.out.println</a:t>
            </a:r>
            <a:r>
              <a:rPr lang="en-US" sz="1400" dirty="0"/>
              <a:t>("TV was Muted");</a:t>
            </a:r>
          </a:p>
          <a:p>
            <a:pPr marL="228600" lvl="1" indent="0">
              <a:buNone/>
            </a:pPr>
            <a:r>
              <a:rPr lang="en-US" sz="1400" dirty="0"/>
              <a:t>}</a:t>
            </a:r>
          </a:p>
          <a:p>
            <a:pPr marL="0" indent="0">
              <a:buNone/>
            </a:pPr>
            <a:r>
              <a:rPr lang="en-US" sz="1400" dirty="0"/>
              <a:t>}</a:t>
            </a:r>
          </a:p>
        </p:txBody>
      </p:sp>
      <p:sp>
        <p:nvSpPr>
          <p:cNvPr id="6" name="Content Placeholder 2">
            <a:extLst>
              <a:ext uri="{FF2B5EF4-FFF2-40B4-BE49-F238E27FC236}">
                <a16:creationId xmlns:a16="http://schemas.microsoft.com/office/drawing/2014/main" id="{361A0C3C-D367-B24B-8C88-BF0C35FBA277}"/>
              </a:ext>
            </a:extLst>
          </p:cNvPr>
          <p:cNvSpPr txBox="1">
            <a:spLocks/>
          </p:cNvSpPr>
          <p:nvPr/>
        </p:nvSpPr>
        <p:spPr>
          <a:xfrm>
            <a:off x="6237777" y="3616353"/>
            <a:ext cx="5831316" cy="275003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1400" dirty="0"/>
              <a:t>public class </a:t>
            </a:r>
            <a:r>
              <a:rPr lang="en-US" sz="1400" dirty="0" err="1"/>
              <a:t>TVRemotePause</a:t>
            </a:r>
            <a:r>
              <a:rPr lang="en-US" sz="1400" dirty="0"/>
              <a:t> extends </a:t>
            </a:r>
            <a:r>
              <a:rPr lang="en-US" sz="1400" dirty="0" err="1"/>
              <a:t>RemoteButton</a:t>
            </a:r>
            <a:r>
              <a:rPr lang="en-US" sz="1400" dirty="0"/>
              <a:t>{</a:t>
            </a:r>
          </a:p>
          <a:p>
            <a:pPr marL="228600" lvl="1" indent="0">
              <a:buNone/>
            </a:pPr>
            <a:r>
              <a:rPr lang="en-US" sz="1400" dirty="0"/>
              <a:t>public </a:t>
            </a:r>
            <a:r>
              <a:rPr lang="en-US" sz="1400" dirty="0" err="1"/>
              <a:t>TVRemotePause</a:t>
            </a:r>
            <a:r>
              <a:rPr lang="en-US" sz="1400" dirty="0"/>
              <a:t>(</a:t>
            </a:r>
            <a:r>
              <a:rPr lang="en-US" sz="1400" dirty="0" err="1"/>
              <a:t>EntertainmentDevice</a:t>
            </a:r>
            <a:r>
              <a:rPr lang="en-US" sz="1400" dirty="0"/>
              <a:t> </a:t>
            </a:r>
            <a:r>
              <a:rPr lang="en-US" sz="1400" dirty="0" err="1"/>
              <a:t>newDevice</a:t>
            </a:r>
            <a:r>
              <a:rPr lang="en-US" sz="1400" dirty="0"/>
              <a:t>) {</a:t>
            </a:r>
          </a:p>
          <a:p>
            <a:pPr marL="228600" lvl="1" indent="0">
              <a:buNone/>
            </a:pPr>
            <a:r>
              <a:rPr lang="en-US" sz="1400" dirty="0"/>
              <a:t>	super(</a:t>
            </a:r>
            <a:r>
              <a:rPr lang="en-US" sz="1400" dirty="0" err="1"/>
              <a:t>newDevice</a:t>
            </a:r>
            <a:r>
              <a:rPr lang="en-US" sz="1400" dirty="0"/>
              <a:t>);</a:t>
            </a:r>
          </a:p>
          <a:p>
            <a:pPr marL="228600" lvl="1" indent="0">
              <a:buNone/>
            </a:pPr>
            <a:r>
              <a:rPr lang="en-US" sz="1400" dirty="0"/>
              <a:t>}</a:t>
            </a:r>
          </a:p>
          <a:p>
            <a:pPr marL="228600" lvl="1" indent="0">
              <a:buNone/>
            </a:pPr>
            <a:r>
              <a:rPr lang="en-US" sz="1400" dirty="0"/>
              <a:t>public void </a:t>
            </a:r>
            <a:r>
              <a:rPr lang="en-US" sz="1400" dirty="0" err="1"/>
              <a:t>buttonNinePressed</a:t>
            </a:r>
            <a:r>
              <a:rPr lang="en-US" sz="1400" dirty="0"/>
              <a:t>() {</a:t>
            </a:r>
          </a:p>
          <a:p>
            <a:pPr marL="228600" lvl="1" indent="0">
              <a:buNone/>
            </a:pPr>
            <a:r>
              <a:rPr lang="en-US" sz="1400" dirty="0"/>
              <a:t>	</a:t>
            </a:r>
            <a:r>
              <a:rPr lang="en-US" sz="1400" dirty="0" err="1"/>
              <a:t>System.out.println</a:t>
            </a:r>
            <a:r>
              <a:rPr lang="en-US" sz="1400" dirty="0"/>
              <a:t>("TV was Paused");</a:t>
            </a:r>
          </a:p>
          <a:p>
            <a:pPr marL="228600" lvl="1" indent="0">
              <a:buNone/>
            </a:pPr>
            <a:r>
              <a:rPr lang="en-US" sz="1400" dirty="0"/>
              <a:t>}</a:t>
            </a:r>
          </a:p>
          <a:p>
            <a:pPr marL="0" indent="0">
              <a:buNone/>
            </a:pPr>
            <a:r>
              <a:rPr lang="en-US" sz="1400" dirty="0"/>
              <a:t>}</a:t>
            </a:r>
          </a:p>
        </p:txBody>
      </p:sp>
      <p:cxnSp>
        <p:nvCxnSpPr>
          <p:cNvPr id="7" name="Straight Connector 6">
            <a:extLst>
              <a:ext uri="{FF2B5EF4-FFF2-40B4-BE49-F238E27FC236}">
                <a16:creationId xmlns:a16="http://schemas.microsoft.com/office/drawing/2014/main" id="{4F8A980D-3E70-0643-9816-D785FBC28BAD}"/>
              </a:ext>
            </a:extLst>
          </p:cNvPr>
          <p:cNvCxnSpPr/>
          <p:nvPr/>
        </p:nvCxnSpPr>
        <p:spPr>
          <a:xfrm>
            <a:off x="6096000" y="235974"/>
            <a:ext cx="0" cy="62041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80947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103BAD-F87D-AC43-B36C-3CF77BC3BCF0}"/>
              </a:ext>
            </a:extLst>
          </p:cNvPr>
          <p:cNvSpPr>
            <a:spLocks noGrp="1"/>
          </p:cNvSpPr>
          <p:nvPr>
            <p:ph idx="1"/>
          </p:nvPr>
        </p:nvSpPr>
        <p:spPr>
          <a:xfrm>
            <a:off x="451497" y="1035388"/>
            <a:ext cx="5644503" cy="4804975"/>
          </a:xfrm>
        </p:spPr>
        <p:txBody>
          <a:bodyPr>
            <a:noAutofit/>
          </a:bodyPr>
          <a:lstStyle/>
          <a:p>
            <a:pPr marL="0" indent="0">
              <a:buNone/>
            </a:pPr>
            <a:r>
              <a:rPr lang="en-US" sz="1400" dirty="0"/>
              <a:t>public class </a:t>
            </a:r>
            <a:r>
              <a:rPr lang="en-US" sz="1400" dirty="0" err="1"/>
              <a:t>TestTheRemote</a:t>
            </a:r>
            <a:r>
              <a:rPr lang="en-US" sz="1400" dirty="0"/>
              <a:t>{</a:t>
            </a:r>
          </a:p>
          <a:p>
            <a:pPr marL="228600" lvl="1" indent="0">
              <a:buNone/>
            </a:pPr>
            <a:r>
              <a:rPr lang="en-US" sz="1400" dirty="0"/>
              <a:t>public static void main(String[] </a:t>
            </a:r>
            <a:r>
              <a:rPr lang="en-US" sz="1400" dirty="0" err="1"/>
              <a:t>args</a:t>
            </a:r>
            <a:r>
              <a:rPr lang="en-US" sz="1400" dirty="0"/>
              <a:t>){</a:t>
            </a:r>
          </a:p>
          <a:p>
            <a:pPr marL="228600" lvl="1" indent="0">
              <a:buNone/>
            </a:pPr>
            <a:r>
              <a:rPr lang="en-US" sz="1400" dirty="0" err="1"/>
              <a:t>RemoteButton</a:t>
            </a:r>
            <a:r>
              <a:rPr lang="en-US" sz="1400" dirty="0"/>
              <a:t> </a:t>
            </a:r>
            <a:r>
              <a:rPr lang="en-US" sz="1400" dirty="0" err="1"/>
              <a:t>theTV</a:t>
            </a:r>
            <a:r>
              <a:rPr lang="en-US" sz="1400" dirty="0"/>
              <a:t> = new </a:t>
            </a:r>
            <a:r>
              <a:rPr lang="en-US" sz="1400" dirty="0" err="1"/>
              <a:t>TVRemoteMute</a:t>
            </a:r>
            <a:r>
              <a:rPr lang="en-US" sz="1400" dirty="0"/>
              <a:t>(new </a:t>
            </a:r>
            <a:r>
              <a:rPr lang="en-US" sz="1400" dirty="0" err="1"/>
              <a:t>TVDevice</a:t>
            </a:r>
            <a:r>
              <a:rPr lang="en-US" sz="1400" dirty="0"/>
              <a:t>(1, 200));</a:t>
            </a:r>
          </a:p>
          <a:p>
            <a:pPr marL="228600" lvl="1" indent="0">
              <a:buNone/>
            </a:pPr>
            <a:r>
              <a:rPr lang="en-US" sz="1400" dirty="0" err="1"/>
              <a:t>RemoteButton</a:t>
            </a:r>
            <a:r>
              <a:rPr lang="en-US" sz="1400" dirty="0"/>
              <a:t> theTV2 = new </a:t>
            </a:r>
            <a:r>
              <a:rPr lang="en-US" sz="1400" dirty="0" err="1"/>
              <a:t>TVRemotePause</a:t>
            </a:r>
            <a:r>
              <a:rPr lang="en-US" sz="1400" dirty="0"/>
              <a:t>(new </a:t>
            </a:r>
            <a:r>
              <a:rPr lang="en-US" sz="1400" dirty="0" err="1"/>
              <a:t>TVDevice</a:t>
            </a:r>
            <a:r>
              <a:rPr lang="en-US" sz="1400" dirty="0"/>
              <a:t>(1, 200)); </a:t>
            </a:r>
          </a:p>
          <a:p>
            <a:pPr marL="228600" lvl="1" indent="0">
              <a:buNone/>
            </a:pPr>
            <a:r>
              <a:rPr lang="en-US" sz="1400" dirty="0" err="1"/>
              <a:t>System.out.println</a:t>
            </a:r>
            <a:r>
              <a:rPr lang="en-US" sz="1400" dirty="0"/>
              <a:t>("Test TV with Mute");</a:t>
            </a:r>
          </a:p>
          <a:p>
            <a:pPr marL="228600" lvl="1" indent="0">
              <a:buNone/>
            </a:pPr>
            <a:r>
              <a:rPr lang="en-US" sz="1400" dirty="0" err="1"/>
              <a:t>theTV.buttonFivePressed</a:t>
            </a:r>
            <a:r>
              <a:rPr lang="en-US" sz="1400" dirty="0"/>
              <a:t>();</a:t>
            </a:r>
          </a:p>
          <a:p>
            <a:pPr marL="228600" lvl="1" indent="0">
              <a:buNone/>
            </a:pPr>
            <a:r>
              <a:rPr lang="en-US" sz="1400" dirty="0" err="1"/>
              <a:t>theTV.buttonSixPressed</a:t>
            </a:r>
            <a:r>
              <a:rPr lang="en-US" sz="1400" dirty="0"/>
              <a:t>();</a:t>
            </a:r>
          </a:p>
          <a:p>
            <a:pPr marL="228600" lvl="1" indent="0">
              <a:buNone/>
            </a:pPr>
            <a:r>
              <a:rPr lang="en-US" sz="1400" dirty="0" err="1"/>
              <a:t>theTV.buttonNinePressed</a:t>
            </a:r>
            <a:r>
              <a:rPr lang="en-US" sz="1400" dirty="0"/>
              <a:t>();</a:t>
            </a:r>
          </a:p>
          <a:p>
            <a:pPr marL="228600" lvl="1" indent="0">
              <a:buNone/>
            </a:pPr>
            <a:r>
              <a:rPr lang="en-US" sz="1400" dirty="0" err="1"/>
              <a:t>System.out.println</a:t>
            </a:r>
            <a:r>
              <a:rPr lang="en-US" sz="1400" dirty="0"/>
              <a:t>("\</a:t>
            </a:r>
            <a:r>
              <a:rPr lang="en-US" sz="1400" dirty="0" err="1"/>
              <a:t>nTest</a:t>
            </a:r>
            <a:r>
              <a:rPr lang="en-US" sz="1400" dirty="0"/>
              <a:t> TV with Pause");</a:t>
            </a:r>
          </a:p>
          <a:p>
            <a:pPr marL="228600" lvl="1" indent="0">
              <a:buNone/>
            </a:pPr>
            <a:r>
              <a:rPr lang="en-US" sz="1400" dirty="0"/>
              <a:t>theTV2.buttonFivePressed();</a:t>
            </a:r>
          </a:p>
          <a:p>
            <a:pPr marL="228600" lvl="1" indent="0">
              <a:buNone/>
            </a:pPr>
            <a:r>
              <a:rPr lang="en-US" sz="1400" dirty="0"/>
              <a:t>theTV2.buttonSixPressed();</a:t>
            </a:r>
          </a:p>
          <a:p>
            <a:pPr marL="228600" lvl="1" indent="0">
              <a:buNone/>
            </a:pPr>
            <a:r>
              <a:rPr lang="en-US" sz="1400" dirty="0"/>
              <a:t>theTV2.buttonNinePressed();</a:t>
            </a:r>
          </a:p>
          <a:p>
            <a:pPr marL="228600" lvl="1" indent="0">
              <a:buNone/>
            </a:pPr>
            <a:r>
              <a:rPr lang="en-US" sz="1400" dirty="0"/>
              <a:t>theTV2.deviceFeedback();}</a:t>
            </a:r>
          </a:p>
          <a:p>
            <a:pPr marL="0" indent="0">
              <a:buNone/>
            </a:pPr>
            <a:r>
              <a:rPr lang="en-US" sz="1400" dirty="0"/>
              <a:t>}</a:t>
            </a:r>
          </a:p>
          <a:p>
            <a:pPr marL="0" indent="0">
              <a:buNone/>
            </a:pPr>
            <a:endParaRPr lang="en-US" sz="1400" dirty="0"/>
          </a:p>
        </p:txBody>
      </p:sp>
      <p:sp>
        <p:nvSpPr>
          <p:cNvPr id="4" name="Content Placeholder 2">
            <a:extLst>
              <a:ext uri="{FF2B5EF4-FFF2-40B4-BE49-F238E27FC236}">
                <a16:creationId xmlns:a16="http://schemas.microsoft.com/office/drawing/2014/main" id="{DDB749B2-ECB4-7640-A18E-005959917EFA}"/>
              </a:ext>
            </a:extLst>
          </p:cNvPr>
          <p:cNvSpPr txBox="1">
            <a:spLocks/>
          </p:cNvSpPr>
          <p:nvPr/>
        </p:nvSpPr>
        <p:spPr>
          <a:xfrm>
            <a:off x="6326282" y="1030469"/>
            <a:ext cx="5644503" cy="48049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Output - </a:t>
            </a:r>
          </a:p>
          <a:p>
            <a:pPr marL="0" indent="0">
              <a:buNone/>
            </a:pPr>
            <a:endParaRPr lang="en-US" sz="1400" dirty="0"/>
          </a:p>
          <a:p>
            <a:pPr marL="0" indent="0">
              <a:buNone/>
            </a:pPr>
            <a:r>
              <a:rPr lang="en-US" sz="1400" dirty="0"/>
              <a:t>Test TV with Mute</a:t>
            </a:r>
          </a:p>
          <a:p>
            <a:pPr marL="0" indent="0">
              <a:buNone/>
            </a:pPr>
            <a:r>
              <a:rPr lang="en-US" sz="1400" dirty="0"/>
              <a:t>Channel Down</a:t>
            </a:r>
          </a:p>
          <a:p>
            <a:pPr marL="0" indent="0">
              <a:buNone/>
            </a:pPr>
            <a:r>
              <a:rPr lang="en-US" sz="1400" dirty="0"/>
              <a:t>Channel Up</a:t>
            </a:r>
          </a:p>
          <a:p>
            <a:pPr marL="0" indent="0">
              <a:buNone/>
            </a:pPr>
            <a:r>
              <a:rPr lang="en-US" sz="1400" dirty="0"/>
              <a:t>TV was Muted</a:t>
            </a:r>
          </a:p>
          <a:p>
            <a:pPr marL="0" indent="0">
              <a:buNone/>
            </a:pPr>
            <a:br>
              <a:rPr lang="en-US" sz="1400" dirty="0"/>
            </a:br>
            <a:endParaRPr lang="en-US" sz="1400" dirty="0"/>
          </a:p>
          <a:p>
            <a:pPr marL="0" indent="0">
              <a:buNone/>
            </a:pPr>
            <a:r>
              <a:rPr lang="en-US" sz="1400" dirty="0"/>
              <a:t>Test TV with Pause</a:t>
            </a:r>
          </a:p>
          <a:p>
            <a:pPr marL="0" indent="0">
              <a:buNone/>
            </a:pPr>
            <a:r>
              <a:rPr lang="en-US" sz="1400" dirty="0"/>
              <a:t>Channel Down</a:t>
            </a:r>
          </a:p>
          <a:p>
            <a:pPr marL="0" indent="0">
              <a:buNone/>
            </a:pPr>
            <a:r>
              <a:rPr lang="en-US" sz="1400" dirty="0"/>
              <a:t>Channel Up</a:t>
            </a:r>
          </a:p>
          <a:p>
            <a:pPr marL="0" indent="0">
              <a:buNone/>
            </a:pPr>
            <a:r>
              <a:rPr lang="en-US" sz="1400" dirty="0"/>
              <a:t>TV was Paused</a:t>
            </a:r>
          </a:p>
          <a:p>
            <a:pPr marL="0" indent="0">
              <a:buNone/>
            </a:pPr>
            <a:r>
              <a:rPr lang="en-US" sz="1400" dirty="0"/>
              <a:t>On Channel 1</a:t>
            </a:r>
          </a:p>
        </p:txBody>
      </p:sp>
      <p:cxnSp>
        <p:nvCxnSpPr>
          <p:cNvPr id="6" name="Straight Connector 5">
            <a:extLst>
              <a:ext uri="{FF2B5EF4-FFF2-40B4-BE49-F238E27FC236}">
                <a16:creationId xmlns:a16="http://schemas.microsoft.com/office/drawing/2014/main" id="{43910223-5E12-5445-B404-DABFDB9936A5}"/>
              </a:ext>
            </a:extLst>
          </p:cNvPr>
          <p:cNvCxnSpPr/>
          <p:nvPr/>
        </p:nvCxnSpPr>
        <p:spPr>
          <a:xfrm>
            <a:off x="6096000" y="235974"/>
            <a:ext cx="0" cy="62041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86692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91D6-299D-C841-BFAE-7E39060B0237}"/>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32103251-7BA9-E14D-AF6C-6FE7C15DDA9A}"/>
              </a:ext>
            </a:extLst>
          </p:cNvPr>
          <p:cNvSpPr>
            <a:spLocks noGrp="1"/>
          </p:cNvSpPr>
          <p:nvPr>
            <p:ph idx="1"/>
          </p:nvPr>
        </p:nvSpPr>
        <p:spPr>
          <a:xfrm>
            <a:off x="2231136" y="2638044"/>
            <a:ext cx="7729728" cy="3597656"/>
          </a:xfrm>
        </p:spPr>
        <p:txBody>
          <a:bodyPr>
            <a:normAutofit/>
          </a:bodyPr>
          <a:lstStyle/>
          <a:p>
            <a:pPr fontAlgn="base"/>
            <a:r>
              <a:rPr lang="en-US" dirty="0"/>
              <a:t>Bridge pattern decouple an abstraction from its implementation so that the two can vary independently.</a:t>
            </a:r>
          </a:p>
          <a:p>
            <a:pPr fontAlgn="base"/>
            <a:r>
              <a:rPr lang="en-US" dirty="0"/>
              <a:t>It is </a:t>
            </a:r>
            <a:r>
              <a:rPr lang="en-US"/>
              <a:t>used mainly </a:t>
            </a:r>
            <a:r>
              <a:rPr lang="en-US" dirty="0"/>
              <a:t>for implementing platform independence feature.</a:t>
            </a:r>
          </a:p>
          <a:p>
            <a:pPr fontAlgn="base"/>
            <a:r>
              <a:rPr lang="en-US" dirty="0"/>
              <a:t>It adds one more method level redirection to achieve the objective.</a:t>
            </a:r>
          </a:p>
          <a:p>
            <a:pPr fontAlgn="base"/>
            <a:r>
              <a:rPr lang="en-US" dirty="0"/>
              <a:t>Publish abstraction interface in a separate inheritance hierarchy, and put the implementation in its own inheritance hierarchy.</a:t>
            </a:r>
          </a:p>
          <a:p>
            <a:pPr fontAlgn="base"/>
            <a:r>
              <a:rPr lang="en-US" dirty="0"/>
              <a:t>Use bridge pattern to run-time binding of the implementation.</a:t>
            </a:r>
          </a:p>
          <a:p>
            <a:pPr fontAlgn="base"/>
            <a:r>
              <a:rPr lang="en-US" dirty="0"/>
              <a:t>Use bridge pattern to map orthogonal class hierarchies</a:t>
            </a:r>
          </a:p>
          <a:p>
            <a:pPr fontAlgn="base"/>
            <a:r>
              <a:rPr lang="en-US" dirty="0"/>
              <a:t>Bridge is designed up-front to let the abstraction and the implementation vary independently.</a:t>
            </a:r>
          </a:p>
          <a:p>
            <a:endParaRPr lang="en-US" dirty="0"/>
          </a:p>
        </p:txBody>
      </p:sp>
    </p:spTree>
    <p:extLst>
      <p:ext uri="{BB962C8B-B14F-4D97-AF65-F5344CB8AC3E}">
        <p14:creationId xmlns:p14="http://schemas.microsoft.com/office/powerpoint/2010/main" val="2870886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6D65-FE26-4B4D-AF42-3F35CBAFCFDE}"/>
              </a:ext>
            </a:extLst>
          </p:cNvPr>
          <p:cNvSpPr>
            <a:spLocks noGrp="1"/>
          </p:cNvSpPr>
          <p:nvPr>
            <p:ph type="title"/>
          </p:nvPr>
        </p:nvSpPr>
        <p:spPr>
          <a:xfrm>
            <a:off x="2231136" y="364924"/>
            <a:ext cx="7729728" cy="1188720"/>
          </a:xfrm>
        </p:spPr>
        <p:txBody>
          <a:bodyPr/>
          <a:lstStyle/>
          <a:p>
            <a:r>
              <a:rPr lang="en-US" dirty="0"/>
              <a:t>More on Bridge pattern</a:t>
            </a:r>
          </a:p>
        </p:txBody>
      </p:sp>
      <p:sp>
        <p:nvSpPr>
          <p:cNvPr id="3" name="Content Placeholder 2">
            <a:extLst>
              <a:ext uri="{FF2B5EF4-FFF2-40B4-BE49-F238E27FC236}">
                <a16:creationId xmlns:a16="http://schemas.microsoft.com/office/drawing/2014/main" id="{63E704A7-F4E7-6145-BC4F-733BE2B07EF8}"/>
              </a:ext>
            </a:extLst>
          </p:cNvPr>
          <p:cNvSpPr>
            <a:spLocks noGrp="1"/>
          </p:cNvSpPr>
          <p:nvPr>
            <p:ph idx="1"/>
          </p:nvPr>
        </p:nvSpPr>
        <p:spPr>
          <a:xfrm>
            <a:off x="2231136" y="1733478"/>
            <a:ext cx="7729728" cy="3101983"/>
          </a:xfrm>
        </p:spPr>
        <p:txBody>
          <a:bodyPr/>
          <a:lstStyle/>
          <a:p>
            <a:r>
              <a:rPr lang="en-US" dirty="0"/>
              <a:t>This pattern involves an interface which acts as a bridge which makes the functionality of concrete classes independent from interface implementer classes. Both the classes can be altered structurally without affecting each other</a:t>
            </a:r>
          </a:p>
          <a:p>
            <a:r>
              <a:rPr lang="en-US" dirty="0"/>
              <a:t>We will now talk about bridge pattern via an example in which a circle can be drawn in different colors using same abstract class method but different bridge implementer classes.</a:t>
            </a:r>
          </a:p>
        </p:txBody>
      </p:sp>
      <p:pic>
        <p:nvPicPr>
          <p:cNvPr id="4" name="Picture 3">
            <a:extLst>
              <a:ext uri="{FF2B5EF4-FFF2-40B4-BE49-F238E27FC236}">
                <a16:creationId xmlns:a16="http://schemas.microsoft.com/office/drawing/2014/main" id="{63826CC4-A827-084C-A46F-6E446483E6A3}"/>
              </a:ext>
            </a:extLst>
          </p:cNvPr>
          <p:cNvPicPr>
            <a:picLocks noChangeAspect="1"/>
          </p:cNvPicPr>
          <p:nvPr/>
        </p:nvPicPr>
        <p:blipFill>
          <a:blip r:embed="rId2"/>
          <a:stretch>
            <a:fillRect/>
          </a:stretch>
        </p:blipFill>
        <p:spPr>
          <a:xfrm>
            <a:off x="2231136" y="3873910"/>
            <a:ext cx="7729727" cy="2713703"/>
          </a:xfrm>
          <a:prstGeom prst="rect">
            <a:avLst/>
          </a:prstGeom>
        </p:spPr>
      </p:pic>
    </p:spTree>
    <p:extLst>
      <p:ext uri="{BB962C8B-B14F-4D97-AF65-F5344CB8AC3E}">
        <p14:creationId xmlns:p14="http://schemas.microsoft.com/office/powerpoint/2010/main" val="371520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106F-34E4-4B45-BC39-64AB995261E5}"/>
              </a:ext>
            </a:extLst>
          </p:cNvPr>
          <p:cNvSpPr>
            <a:spLocks noGrp="1"/>
          </p:cNvSpPr>
          <p:nvPr>
            <p:ph type="title"/>
          </p:nvPr>
        </p:nvSpPr>
        <p:spPr/>
        <p:txBody>
          <a:bodyPr/>
          <a:lstStyle/>
          <a:p>
            <a:r>
              <a:rPr lang="en-US" dirty="0"/>
              <a:t>What is Gang of Four (GOF)?</a:t>
            </a:r>
          </a:p>
        </p:txBody>
      </p:sp>
      <p:sp>
        <p:nvSpPr>
          <p:cNvPr id="3" name="Content Placeholder 2">
            <a:extLst>
              <a:ext uri="{FF2B5EF4-FFF2-40B4-BE49-F238E27FC236}">
                <a16:creationId xmlns:a16="http://schemas.microsoft.com/office/drawing/2014/main" id="{21454C2A-4631-5C40-821B-F0FC37FD569D}"/>
              </a:ext>
            </a:extLst>
          </p:cNvPr>
          <p:cNvSpPr>
            <a:spLocks noGrp="1"/>
          </p:cNvSpPr>
          <p:nvPr>
            <p:ph idx="1"/>
          </p:nvPr>
        </p:nvSpPr>
        <p:spPr/>
        <p:txBody>
          <a:bodyPr>
            <a:noAutofit/>
          </a:bodyPr>
          <a:lstStyle/>
          <a:p>
            <a:pPr algn="just"/>
            <a:r>
              <a:rPr lang="en-US" sz="2200" dirty="0"/>
              <a:t>In 1994, four authors Erich Gamma, Richard Helm, Ralph Johnson and John </a:t>
            </a:r>
            <a:r>
              <a:rPr lang="en-US" sz="2200" dirty="0" err="1"/>
              <a:t>Vlissides</a:t>
            </a:r>
            <a:r>
              <a:rPr lang="en-US" sz="2200" dirty="0"/>
              <a:t> published a book titled Design Patterns - Elements of Reusable Object-Oriented Software which initiated the concept of Design Pattern in Software development.</a:t>
            </a:r>
          </a:p>
          <a:p>
            <a:pPr algn="just"/>
            <a:r>
              <a:rPr lang="en-US" sz="2200" dirty="0"/>
              <a:t>These authors are collectively known as Gang of Four (GOF). According to these authors design patterns are primarily based on the following principles of object orientated design.</a:t>
            </a:r>
          </a:p>
          <a:p>
            <a:pPr lvl="3" algn="just">
              <a:buFont typeface="Wingdings" pitchFamily="2" charset="2"/>
              <a:buChar char="§"/>
            </a:pPr>
            <a:r>
              <a:rPr lang="en-US" sz="2200" dirty="0"/>
              <a:t>Program to an interface not an implementation</a:t>
            </a:r>
          </a:p>
          <a:p>
            <a:pPr lvl="3" algn="just">
              <a:buFont typeface="Wingdings" pitchFamily="2" charset="2"/>
              <a:buChar char="§"/>
            </a:pPr>
            <a:r>
              <a:rPr lang="en-US" sz="2200" dirty="0"/>
              <a:t>Favor object composition over inheritance</a:t>
            </a:r>
          </a:p>
          <a:p>
            <a:pPr algn="just"/>
            <a:endParaRPr lang="en-US" sz="2200" dirty="0"/>
          </a:p>
        </p:txBody>
      </p:sp>
    </p:spTree>
    <p:extLst>
      <p:ext uri="{BB962C8B-B14F-4D97-AF65-F5344CB8AC3E}">
        <p14:creationId xmlns:p14="http://schemas.microsoft.com/office/powerpoint/2010/main" val="3601298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04F3-7C5B-0042-8A0A-EF780D318963}"/>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98167495-660B-BA49-8F24-34A6C9DB5E57}"/>
              </a:ext>
            </a:extLst>
          </p:cNvPr>
          <p:cNvSpPr>
            <a:spLocks noGrp="1"/>
          </p:cNvSpPr>
          <p:nvPr>
            <p:ph idx="1"/>
          </p:nvPr>
        </p:nvSpPr>
        <p:spPr>
          <a:xfrm>
            <a:off x="2231136" y="2638044"/>
            <a:ext cx="7729728" cy="1835633"/>
          </a:xfrm>
        </p:spPr>
        <p:txBody>
          <a:bodyPr/>
          <a:lstStyle/>
          <a:p>
            <a:r>
              <a:rPr lang="en-US" dirty="0"/>
              <a:t>We’ve an interface </a:t>
            </a:r>
            <a:r>
              <a:rPr lang="en-US" dirty="0" err="1"/>
              <a:t>DrawAPI</a:t>
            </a:r>
            <a:r>
              <a:rPr lang="en-US" dirty="0"/>
              <a:t> interface which is acting as a bridge implementer and concrete classes </a:t>
            </a:r>
            <a:r>
              <a:rPr lang="en-US" dirty="0" err="1"/>
              <a:t>RedCircle</a:t>
            </a:r>
            <a:r>
              <a:rPr lang="en-US" dirty="0"/>
              <a:t>, </a:t>
            </a:r>
            <a:r>
              <a:rPr lang="en-US" dirty="0" err="1"/>
              <a:t>GreenCircle</a:t>
            </a:r>
            <a:r>
              <a:rPr lang="en-US" dirty="0"/>
              <a:t> implementing the </a:t>
            </a:r>
            <a:r>
              <a:rPr lang="en-US" dirty="0" err="1"/>
              <a:t>DrawAPI</a:t>
            </a:r>
            <a:r>
              <a:rPr lang="en-US" dirty="0"/>
              <a:t> interface.</a:t>
            </a:r>
          </a:p>
          <a:p>
            <a:r>
              <a:rPr lang="en-US" dirty="0"/>
              <a:t>Shape is an abstract class and will use object of </a:t>
            </a:r>
            <a:r>
              <a:rPr lang="en-US" dirty="0" err="1"/>
              <a:t>DrawAPI</a:t>
            </a:r>
            <a:r>
              <a:rPr lang="en-US" dirty="0"/>
              <a:t>, </a:t>
            </a:r>
            <a:r>
              <a:rPr lang="en-US" dirty="0" err="1"/>
              <a:t>BridgePatternDemo</a:t>
            </a:r>
            <a:r>
              <a:rPr lang="en-US" dirty="0"/>
              <a:t>, our demo class will use Shape class to draw different colored circle</a:t>
            </a:r>
          </a:p>
        </p:txBody>
      </p:sp>
    </p:spTree>
    <p:extLst>
      <p:ext uri="{BB962C8B-B14F-4D97-AF65-F5344CB8AC3E}">
        <p14:creationId xmlns:p14="http://schemas.microsoft.com/office/powerpoint/2010/main" val="2832909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8CB6A-FA34-5744-9B6E-A286FB16F7D6}"/>
              </a:ext>
            </a:extLst>
          </p:cNvPr>
          <p:cNvSpPr>
            <a:spLocks noGrp="1"/>
          </p:cNvSpPr>
          <p:nvPr>
            <p:ph idx="1"/>
          </p:nvPr>
        </p:nvSpPr>
        <p:spPr>
          <a:xfrm>
            <a:off x="393291" y="147485"/>
            <a:ext cx="5211097" cy="1465006"/>
          </a:xfrm>
        </p:spPr>
        <p:txBody>
          <a:bodyPr>
            <a:normAutofit/>
          </a:bodyPr>
          <a:lstStyle/>
          <a:p>
            <a:r>
              <a:rPr lang="en-US" sz="1400" b="1" dirty="0"/>
              <a:t>Step 1 </a:t>
            </a:r>
            <a:r>
              <a:rPr lang="en-US" sz="1400" dirty="0"/>
              <a:t>– Create bridge implementer interface – </a:t>
            </a:r>
            <a:r>
              <a:rPr lang="en-US" sz="1400" dirty="0" err="1"/>
              <a:t>DrawAPI.java</a:t>
            </a:r>
            <a:endParaRPr lang="en-US" sz="1400" dirty="0"/>
          </a:p>
          <a:p>
            <a:pPr marL="228600" lvl="1" indent="0">
              <a:buNone/>
            </a:pPr>
            <a:r>
              <a:rPr lang="en-US" sz="1400" dirty="0"/>
              <a:t>public interface </a:t>
            </a:r>
            <a:r>
              <a:rPr lang="en-US" sz="1400" dirty="0" err="1"/>
              <a:t>DrawAPI</a:t>
            </a:r>
            <a:r>
              <a:rPr lang="en-US" sz="1400" dirty="0"/>
              <a:t> { </a:t>
            </a:r>
          </a:p>
          <a:p>
            <a:pPr marL="228600" lvl="1" indent="0">
              <a:buNone/>
            </a:pPr>
            <a:r>
              <a:rPr lang="en-US" sz="1400" dirty="0"/>
              <a:t>	public void </a:t>
            </a:r>
            <a:r>
              <a:rPr lang="en-US" sz="1400" dirty="0" err="1"/>
              <a:t>drawCircle</a:t>
            </a:r>
            <a:r>
              <a:rPr lang="en-US" sz="1400" dirty="0"/>
              <a:t>(</a:t>
            </a:r>
            <a:r>
              <a:rPr lang="en-US" sz="1400" dirty="0" err="1"/>
              <a:t>int</a:t>
            </a:r>
            <a:r>
              <a:rPr lang="en-US" sz="1400" dirty="0"/>
              <a:t> radius, </a:t>
            </a:r>
            <a:r>
              <a:rPr lang="en-US" sz="1400" dirty="0" err="1"/>
              <a:t>int</a:t>
            </a:r>
            <a:r>
              <a:rPr lang="en-US" sz="1400" dirty="0"/>
              <a:t> x, </a:t>
            </a:r>
            <a:r>
              <a:rPr lang="en-US" sz="1400" dirty="0" err="1"/>
              <a:t>int</a:t>
            </a:r>
            <a:r>
              <a:rPr lang="en-US" sz="1400" dirty="0"/>
              <a:t> y); </a:t>
            </a:r>
          </a:p>
          <a:p>
            <a:pPr marL="228600" lvl="1" indent="0">
              <a:buNone/>
            </a:pPr>
            <a:r>
              <a:rPr lang="en-US" sz="1400" dirty="0"/>
              <a:t>}</a:t>
            </a:r>
          </a:p>
        </p:txBody>
      </p:sp>
      <p:sp>
        <p:nvSpPr>
          <p:cNvPr id="4" name="Content Placeholder 2">
            <a:extLst>
              <a:ext uri="{FF2B5EF4-FFF2-40B4-BE49-F238E27FC236}">
                <a16:creationId xmlns:a16="http://schemas.microsoft.com/office/drawing/2014/main" id="{FD0FE68B-5AC9-294A-A11E-BF003A5FBC77}"/>
              </a:ext>
            </a:extLst>
          </p:cNvPr>
          <p:cNvSpPr txBox="1">
            <a:spLocks/>
          </p:cNvSpPr>
          <p:nvPr/>
        </p:nvSpPr>
        <p:spPr>
          <a:xfrm>
            <a:off x="393290" y="1612491"/>
            <a:ext cx="5211097" cy="47194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400" b="1" dirty="0"/>
              <a:t>Step 2 </a:t>
            </a:r>
            <a:r>
              <a:rPr lang="en-US" sz="1400" dirty="0"/>
              <a:t>– Create concrete bridge implementer classes implementing the </a:t>
            </a:r>
            <a:r>
              <a:rPr lang="en-US" sz="1400" dirty="0" err="1"/>
              <a:t>DrawAPI</a:t>
            </a:r>
            <a:r>
              <a:rPr lang="en-US" sz="1400" dirty="0"/>
              <a:t> interface – </a:t>
            </a:r>
            <a:r>
              <a:rPr lang="en-US" sz="1400" dirty="0" err="1"/>
              <a:t>RedCircle.java</a:t>
            </a:r>
            <a:r>
              <a:rPr lang="en-US" sz="1400" dirty="0"/>
              <a:t> and </a:t>
            </a:r>
            <a:r>
              <a:rPr lang="en-US" sz="1400" dirty="0" err="1"/>
              <a:t>GreenCircle.java</a:t>
            </a:r>
            <a:endParaRPr lang="en-US" sz="1400" dirty="0"/>
          </a:p>
          <a:p>
            <a:pPr marL="228600" lvl="1" indent="0">
              <a:buNone/>
            </a:pPr>
            <a:r>
              <a:rPr lang="en-US" sz="1400" dirty="0"/>
              <a:t>public class </a:t>
            </a:r>
            <a:r>
              <a:rPr lang="en-US" sz="1400" dirty="0" err="1"/>
              <a:t>RedCircle</a:t>
            </a:r>
            <a:r>
              <a:rPr lang="en-US" sz="1400" dirty="0"/>
              <a:t> implements </a:t>
            </a:r>
            <a:r>
              <a:rPr lang="en-US" sz="1400" dirty="0" err="1"/>
              <a:t>DrawAPI</a:t>
            </a:r>
            <a:r>
              <a:rPr lang="en-US" sz="1400" dirty="0"/>
              <a:t> { </a:t>
            </a:r>
          </a:p>
          <a:p>
            <a:pPr marL="457200" lvl="2" indent="0">
              <a:buNone/>
            </a:pPr>
            <a:r>
              <a:rPr lang="en-US" sz="1400" dirty="0"/>
              <a:t>@Override </a:t>
            </a:r>
          </a:p>
          <a:p>
            <a:pPr marL="457200" lvl="2" indent="0">
              <a:buNone/>
            </a:pPr>
            <a:r>
              <a:rPr lang="en-US" sz="1400" dirty="0"/>
              <a:t>public void </a:t>
            </a:r>
            <a:r>
              <a:rPr lang="en-US" sz="1400" dirty="0" err="1"/>
              <a:t>drawCircle</a:t>
            </a:r>
            <a:r>
              <a:rPr lang="en-US" sz="1400" dirty="0"/>
              <a:t>(</a:t>
            </a:r>
            <a:r>
              <a:rPr lang="en-US" sz="1400" dirty="0" err="1"/>
              <a:t>int</a:t>
            </a:r>
            <a:r>
              <a:rPr lang="en-US" sz="1400" dirty="0"/>
              <a:t> radius, </a:t>
            </a:r>
            <a:r>
              <a:rPr lang="en-US" sz="1400" dirty="0" err="1"/>
              <a:t>int</a:t>
            </a:r>
            <a:r>
              <a:rPr lang="en-US" sz="1400" dirty="0"/>
              <a:t> x, </a:t>
            </a:r>
            <a:r>
              <a:rPr lang="en-US" sz="1400" dirty="0" err="1"/>
              <a:t>int</a:t>
            </a:r>
            <a:r>
              <a:rPr lang="en-US" sz="1400" dirty="0"/>
              <a:t> y) { </a:t>
            </a:r>
          </a:p>
          <a:p>
            <a:pPr marL="685800" lvl="3" indent="0">
              <a:buNone/>
            </a:pPr>
            <a:r>
              <a:rPr lang="en-US" sz="1400" dirty="0" err="1"/>
              <a:t>System.out.println</a:t>
            </a:r>
            <a:r>
              <a:rPr lang="en-US" sz="1400" dirty="0"/>
              <a:t>("Drawing Circle[ color: red, radius: " + radius +", x: " +x+", "+ y +"]"); </a:t>
            </a:r>
          </a:p>
          <a:p>
            <a:pPr marL="457200" lvl="2" indent="0">
              <a:buNone/>
            </a:pPr>
            <a:r>
              <a:rPr lang="en-US" sz="1400" dirty="0"/>
              <a:t>} </a:t>
            </a:r>
          </a:p>
          <a:p>
            <a:pPr marL="228600" lvl="1" indent="0">
              <a:buNone/>
            </a:pPr>
            <a:r>
              <a:rPr lang="en-US" sz="1400" dirty="0"/>
              <a:t>}</a:t>
            </a:r>
          </a:p>
          <a:p>
            <a:pPr marL="228600" lvl="1" indent="0">
              <a:buNone/>
            </a:pPr>
            <a:r>
              <a:rPr lang="en-US" sz="1400" dirty="0"/>
              <a:t>public class </a:t>
            </a:r>
            <a:r>
              <a:rPr lang="en-US" sz="1400" dirty="0" err="1"/>
              <a:t>GreenCircle</a:t>
            </a:r>
            <a:r>
              <a:rPr lang="en-US" sz="1400" dirty="0"/>
              <a:t> implements </a:t>
            </a:r>
            <a:r>
              <a:rPr lang="en-US" sz="1400" dirty="0" err="1"/>
              <a:t>DrawAPI</a:t>
            </a:r>
            <a:r>
              <a:rPr lang="en-US" sz="1400" dirty="0"/>
              <a:t> { </a:t>
            </a:r>
          </a:p>
          <a:p>
            <a:pPr marL="457200" lvl="2" indent="0">
              <a:buNone/>
            </a:pPr>
            <a:r>
              <a:rPr lang="en-US" sz="1400" dirty="0"/>
              <a:t>@Override </a:t>
            </a:r>
          </a:p>
          <a:p>
            <a:pPr marL="457200" lvl="2" indent="0">
              <a:buNone/>
            </a:pPr>
            <a:r>
              <a:rPr lang="en-US" sz="1400" dirty="0"/>
              <a:t>public void </a:t>
            </a:r>
            <a:r>
              <a:rPr lang="en-US" sz="1400" dirty="0" err="1"/>
              <a:t>drawCircle</a:t>
            </a:r>
            <a:r>
              <a:rPr lang="en-US" sz="1400" dirty="0"/>
              <a:t>(</a:t>
            </a:r>
            <a:r>
              <a:rPr lang="en-US" sz="1400" dirty="0" err="1"/>
              <a:t>int</a:t>
            </a:r>
            <a:r>
              <a:rPr lang="en-US" sz="1400" dirty="0"/>
              <a:t> radius, </a:t>
            </a:r>
            <a:r>
              <a:rPr lang="en-US" sz="1400" dirty="0" err="1"/>
              <a:t>int</a:t>
            </a:r>
            <a:r>
              <a:rPr lang="en-US" sz="1400" dirty="0"/>
              <a:t> x, </a:t>
            </a:r>
            <a:r>
              <a:rPr lang="en-US" sz="1400" dirty="0" err="1"/>
              <a:t>int</a:t>
            </a:r>
            <a:r>
              <a:rPr lang="en-US" sz="1400" dirty="0"/>
              <a:t> y) { </a:t>
            </a:r>
          </a:p>
          <a:p>
            <a:pPr marL="685800" lvl="3" indent="0">
              <a:buNone/>
            </a:pPr>
            <a:r>
              <a:rPr lang="en-US" sz="1400" dirty="0" err="1"/>
              <a:t>System.out.println</a:t>
            </a:r>
            <a:r>
              <a:rPr lang="en-US" sz="1400" dirty="0"/>
              <a:t>("Drawing Circle[ color: green, radius: " + radius +", x: " +x+", "+ y +"]"); </a:t>
            </a:r>
          </a:p>
          <a:p>
            <a:pPr marL="457200" lvl="2" indent="0">
              <a:buNone/>
            </a:pPr>
            <a:r>
              <a:rPr lang="en-US" sz="1400" dirty="0"/>
              <a:t>} </a:t>
            </a:r>
          </a:p>
          <a:p>
            <a:pPr marL="228600" lvl="1" indent="0">
              <a:buNone/>
            </a:pPr>
            <a:r>
              <a:rPr lang="en-US" sz="1400" dirty="0"/>
              <a:t>}</a:t>
            </a:r>
            <a:br>
              <a:rPr lang="en-US" sz="1400" dirty="0"/>
            </a:br>
            <a:endParaRPr lang="en-US" sz="1400" dirty="0"/>
          </a:p>
        </p:txBody>
      </p:sp>
      <p:sp>
        <p:nvSpPr>
          <p:cNvPr id="5" name="Content Placeholder 2">
            <a:extLst>
              <a:ext uri="{FF2B5EF4-FFF2-40B4-BE49-F238E27FC236}">
                <a16:creationId xmlns:a16="http://schemas.microsoft.com/office/drawing/2014/main" id="{10DE635B-E42C-744F-B148-45272D47CD02}"/>
              </a:ext>
            </a:extLst>
          </p:cNvPr>
          <p:cNvSpPr txBox="1">
            <a:spLocks/>
          </p:cNvSpPr>
          <p:nvPr/>
        </p:nvSpPr>
        <p:spPr>
          <a:xfrm>
            <a:off x="6287730" y="147484"/>
            <a:ext cx="5530644" cy="286118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400" b="1" dirty="0"/>
              <a:t>Step 3 </a:t>
            </a:r>
            <a:r>
              <a:rPr lang="en-US" sz="1400" dirty="0"/>
              <a:t>– Create an abstract class Shape using the </a:t>
            </a:r>
            <a:r>
              <a:rPr lang="en-US" sz="1400" dirty="0" err="1"/>
              <a:t>DrawAPI</a:t>
            </a:r>
            <a:r>
              <a:rPr lang="en-US" sz="1400" dirty="0"/>
              <a:t> interface - </a:t>
            </a:r>
            <a:r>
              <a:rPr lang="en-US" sz="1400" dirty="0" err="1"/>
              <a:t>Shape.java</a:t>
            </a:r>
            <a:endParaRPr lang="en-US" sz="1400" dirty="0"/>
          </a:p>
          <a:p>
            <a:pPr marL="228600" lvl="1" indent="0">
              <a:buNone/>
            </a:pPr>
            <a:r>
              <a:rPr lang="en-US" sz="1400" dirty="0"/>
              <a:t>public abstract class Shape { </a:t>
            </a:r>
          </a:p>
          <a:p>
            <a:pPr marL="457200" lvl="2" indent="0">
              <a:buNone/>
            </a:pPr>
            <a:r>
              <a:rPr lang="en-US" sz="1400" dirty="0"/>
              <a:t>protected </a:t>
            </a:r>
            <a:r>
              <a:rPr lang="en-US" sz="1400" dirty="0" err="1"/>
              <a:t>DrawAPI</a:t>
            </a:r>
            <a:r>
              <a:rPr lang="en-US" sz="1400" dirty="0"/>
              <a:t> </a:t>
            </a:r>
            <a:r>
              <a:rPr lang="en-US" sz="1400" dirty="0" err="1"/>
              <a:t>drawAPI</a:t>
            </a:r>
            <a:r>
              <a:rPr lang="en-US" sz="1400" dirty="0"/>
              <a:t>; </a:t>
            </a:r>
          </a:p>
          <a:p>
            <a:pPr marL="457200" lvl="2" indent="0">
              <a:buNone/>
            </a:pPr>
            <a:r>
              <a:rPr lang="en-US" sz="1400" dirty="0"/>
              <a:t>protected Shape(</a:t>
            </a:r>
            <a:r>
              <a:rPr lang="en-US" sz="1400" dirty="0" err="1"/>
              <a:t>DrawAPI</a:t>
            </a:r>
            <a:r>
              <a:rPr lang="en-US" sz="1400" dirty="0"/>
              <a:t> </a:t>
            </a:r>
            <a:r>
              <a:rPr lang="en-US" sz="1400" dirty="0" err="1"/>
              <a:t>drawAPI</a:t>
            </a:r>
            <a:r>
              <a:rPr lang="en-US" sz="1400" dirty="0"/>
              <a:t>){ </a:t>
            </a:r>
          </a:p>
          <a:p>
            <a:pPr marL="685800" lvl="3" indent="0">
              <a:buNone/>
            </a:pPr>
            <a:r>
              <a:rPr lang="en-US" sz="1400" dirty="0" err="1"/>
              <a:t>this.drawAPI</a:t>
            </a:r>
            <a:r>
              <a:rPr lang="en-US" sz="1400" dirty="0"/>
              <a:t> = </a:t>
            </a:r>
            <a:r>
              <a:rPr lang="en-US" sz="1400" dirty="0" err="1"/>
              <a:t>drawAPI</a:t>
            </a:r>
            <a:r>
              <a:rPr lang="en-US" sz="1400" dirty="0"/>
              <a:t>;</a:t>
            </a:r>
          </a:p>
          <a:p>
            <a:pPr marL="457200" lvl="2" indent="0">
              <a:buNone/>
            </a:pPr>
            <a:r>
              <a:rPr lang="en-US" sz="1400" dirty="0"/>
              <a:t> } </a:t>
            </a:r>
          </a:p>
          <a:p>
            <a:pPr marL="457200" lvl="2" indent="0">
              <a:buNone/>
            </a:pPr>
            <a:r>
              <a:rPr lang="en-US" sz="1400" dirty="0"/>
              <a:t>public abstract void draw(); </a:t>
            </a:r>
          </a:p>
          <a:p>
            <a:pPr marL="228600" lvl="1" indent="0">
              <a:buNone/>
            </a:pPr>
            <a:r>
              <a:rPr lang="en-US" sz="1400" dirty="0"/>
              <a:t>}</a:t>
            </a:r>
          </a:p>
        </p:txBody>
      </p:sp>
      <p:sp>
        <p:nvSpPr>
          <p:cNvPr id="6" name="Content Placeholder 2">
            <a:extLst>
              <a:ext uri="{FF2B5EF4-FFF2-40B4-BE49-F238E27FC236}">
                <a16:creationId xmlns:a16="http://schemas.microsoft.com/office/drawing/2014/main" id="{DA573A82-E4FD-6C40-BC78-982E741DC867}"/>
              </a:ext>
            </a:extLst>
          </p:cNvPr>
          <p:cNvSpPr txBox="1">
            <a:spLocks/>
          </p:cNvSpPr>
          <p:nvPr/>
        </p:nvSpPr>
        <p:spPr>
          <a:xfrm>
            <a:off x="6287730" y="3008671"/>
            <a:ext cx="5530644" cy="375100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400" b="1" dirty="0"/>
              <a:t>Step 4 </a:t>
            </a:r>
            <a:r>
              <a:rPr lang="en-US" sz="1400" dirty="0"/>
              <a:t>– Create concrete class implementing the Shape interface - </a:t>
            </a:r>
            <a:r>
              <a:rPr lang="en-US" sz="1400" dirty="0" err="1"/>
              <a:t>Circle.java</a:t>
            </a:r>
            <a:endParaRPr lang="en-US" sz="1400" dirty="0"/>
          </a:p>
          <a:p>
            <a:pPr marL="228600" lvl="1" indent="0">
              <a:buNone/>
            </a:pPr>
            <a:r>
              <a:rPr lang="en-US" sz="1400" dirty="0"/>
              <a:t>public class Circle extends Shape {</a:t>
            </a:r>
          </a:p>
          <a:p>
            <a:pPr marL="457200" lvl="2" indent="0">
              <a:buNone/>
            </a:pPr>
            <a:r>
              <a:rPr lang="en-US" sz="1400" dirty="0"/>
              <a:t>private </a:t>
            </a:r>
            <a:r>
              <a:rPr lang="en-US" sz="1400" dirty="0" err="1"/>
              <a:t>int</a:t>
            </a:r>
            <a:r>
              <a:rPr lang="en-US" sz="1400" dirty="0"/>
              <a:t> x, y, radius; </a:t>
            </a:r>
          </a:p>
          <a:p>
            <a:pPr marL="457200" lvl="2" indent="0">
              <a:buNone/>
            </a:pPr>
            <a:r>
              <a:rPr lang="en-US" sz="1400" dirty="0"/>
              <a:t>public Circle(</a:t>
            </a:r>
            <a:r>
              <a:rPr lang="en-US" sz="1400" dirty="0" err="1"/>
              <a:t>int</a:t>
            </a:r>
            <a:r>
              <a:rPr lang="en-US" sz="1400" dirty="0"/>
              <a:t> x, </a:t>
            </a:r>
            <a:r>
              <a:rPr lang="en-US" sz="1400" dirty="0" err="1"/>
              <a:t>int</a:t>
            </a:r>
            <a:r>
              <a:rPr lang="en-US" sz="1400" dirty="0"/>
              <a:t> y, </a:t>
            </a:r>
            <a:r>
              <a:rPr lang="en-US" sz="1400" dirty="0" err="1"/>
              <a:t>int</a:t>
            </a:r>
            <a:r>
              <a:rPr lang="en-US" sz="1400" dirty="0"/>
              <a:t> radius, </a:t>
            </a:r>
            <a:r>
              <a:rPr lang="en-US" sz="1400" dirty="0" err="1"/>
              <a:t>DrawAPI</a:t>
            </a:r>
            <a:r>
              <a:rPr lang="en-US" sz="1400" dirty="0"/>
              <a:t> </a:t>
            </a:r>
            <a:r>
              <a:rPr lang="en-US" sz="1400" dirty="0" err="1"/>
              <a:t>drawAPI</a:t>
            </a:r>
            <a:r>
              <a:rPr lang="en-US" sz="1400" dirty="0"/>
              <a:t>) { super(</a:t>
            </a:r>
            <a:r>
              <a:rPr lang="en-US" sz="1400" dirty="0" err="1"/>
              <a:t>drawAPI</a:t>
            </a:r>
            <a:r>
              <a:rPr lang="en-US" sz="1400" dirty="0"/>
              <a:t>); </a:t>
            </a:r>
          </a:p>
          <a:p>
            <a:pPr marL="457200" lvl="2" indent="0">
              <a:buNone/>
            </a:pPr>
            <a:r>
              <a:rPr lang="en-US" sz="1400" dirty="0"/>
              <a:t>	</a:t>
            </a:r>
            <a:r>
              <a:rPr lang="en-US" sz="1400" dirty="0" err="1"/>
              <a:t>this.x</a:t>
            </a:r>
            <a:r>
              <a:rPr lang="en-US" sz="1400" dirty="0"/>
              <a:t> = x; </a:t>
            </a:r>
            <a:r>
              <a:rPr lang="en-US" sz="1400" dirty="0" err="1"/>
              <a:t>this.y</a:t>
            </a:r>
            <a:r>
              <a:rPr lang="en-US" sz="1400" dirty="0"/>
              <a:t> = y; </a:t>
            </a:r>
            <a:r>
              <a:rPr lang="en-US" sz="1400" dirty="0" err="1"/>
              <a:t>this.radius</a:t>
            </a:r>
            <a:r>
              <a:rPr lang="en-US" sz="1400" dirty="0"/>
              <a:t> = radius; </a:t>
            </a:r>
          </a:p>
          <a:p>
            <a:pPr marL="457200" lvl="2" indent="0">
              <a:buNone/>
            </a:pPr>
            <a:r>
              <a:rPr lang="en-US" sz="1400" dirty="0"/>
              <a:t>} </a:t>
            </a:r>
          </a:p>
          <a:p>
            <a:pPr marL="457200" lvl="2" indent="0">
              <a:buNone/>
            </a:pPr>
            <a:r>
              <a:rPr lang="en-US" sz="1400" dirty="0"/>
              <a:t>public void draw() { </a:t>
            </a:r>
          </a:p>
          <a:p>
            <a:pPr marL="457200" lvl="2" indent="0">
              <a:buNone/>
            </a:pPr>
            <a:r>
              <a:rPr lang="en-US" sz="1400" dirty="0"/>
              <a:t>	</a:t>
            </a:r>
            <a:r>
              <a:rPr lang="en-US" sz="1400" dirty="0" err="1"/>
              <a:t>drawAPI.drawCircle</a:t>
            </a:r>
            <a:r>
              <a:rPr lang="en-US" sz="1400" dirty="0"/>
              <a:t>(</a:t>
            </a:r>
            <a:r>
              <a:rPr lang="en-US" sz="1400" dirty="0" err="1"/>
              <a:t>radius,x,y</a:t>
            </a:r>
            <a:r>
              <a:rPr lang="en-US" sz="1400" dirty="0"/>
              <a:t>); </a:t>
            </a:r>
          </a:p>
          <a:p>
            <a:pPr marL="457200" lvl="2" indent="0">
              <a:buNone/>
            </a:pPr>
            <a:r>
              <a:rPr lang="en-US" sz="1400" dirty="0"/>
              <a:t>}</a:t>
            </a:r>
          </a:p>
          <a:p>
            <a:pPr marL="228600" lvl="1" indent="0">
              <a:buNone/>
            </a:pPr>
            <a:r>
              <a:rPr lang="en-US" sz="1400" dirty="0"/>
              <a:t> }</a:t>
            </a:r>
          </a:p>
        </p:txBody>
      </p:sp>
      <p:cxnSp>
        <p:nvCxnSpPr>
          <p:cNvPr id="7" name="Straight Connector 6">
            <a:extLst>
              <a:ext uri="{FF2B5EF4-FFF2-40B4-BE49-F238E27FC236}">
                <a16:creationId xmlns:a16="http://schemas.microsoft.com/office/drawing/2014/main" id="{CA8252B0-235D-0940-99A3-9E43D60D4A88}"/>
              </a:ext>
            </a:extLst>
          </p:cNvPr>
          <p:cNvCxnSpPr/>
          <p:nvPr/>
        </p:nvCxnSpPr>
        <p:spPr>
          <a:xfrm>
            <a:off x="6096000" y="235974"/>
            <a:ext cx="0" cy="62041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85126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8ACF63B-8E47-584C-BFC4-8AE8E6696235}"/>
              </a:ext>
            </a:extLst>
          </p:cNvPr>
          <p:cNvSpPr txBox="1">
            <a:spLocks/>
          </p:cNvSpPr>
          <p:nvPr/>
        </p:nvSpPr>
        <p:spPr>
          <a:xfrm>
            <a:off x="361336" y="2042652"/>
            <a:ext cx="5530644" cy="277269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400" b="1" dirty="0"/>
              <a:t>Step 5 </a:t>
            </a:r>
            <a:r>
              <a:rPr lang="en-US" sz="1400" dirty="0"/>
              <a:t>– Use the </a:t>
            </a:r>
            <a:r>
              <a:rPr lang="en-US" sz="1400" i="1" dirty="0"/>
              <a:t>Shape</a:t>
            </a:r>
            <a:r>
              <a:rPr lang="en-US" sz="1400" dirty="0"/>
              <a:t> and </a:t>
            </a:r>
            <a:r>
              <a:rPr lang="en-US" sz="1400" i="1" dirty="0" err="1"/>
              <a:t>DrawAPI</a:t>
            </a:r>
            <a:r>
              <a:rPr lang="en-US" sz="1400" dirty="0"/>
              <a:t> classes to draw different colored circles - </a:t>
            </a:r>
            <a:r>
              <a:rPr lang="en-US" sz="1400" i="1" dirty="0" err="1"/>
              <a:t>BridgePatternDemo.java</a:t>
            </a:r>
            <a:endParaRPr lang="en-US" sz="1400" dirty="0"/>
          </a:p>
          <a:p>
            <a:pPr marL="228600" lvl="1" indent="0">
              <a:buNone/>
            </a:pPr>
            <a:r>
              <a:rPr lang="en-US" sz="1200" dirty="0"/>
              <a:t>public class </a:t>
            </a:r>
            <a:r>
              <a:rPr lang="en-US" sz="1200" dirty="0" err="1"/>
              <a:t>BridgePatternDemo</a:t>
            </a:r>
            <a:r>
              <a:rPr lang="en-US" sz="1200" dirty="0"/>
              <a:t> { </a:t>
            </a:r>
          </a:p>
          <a:p>
            <a:pPr marL="457200" lvl="2" indent="0">
              <a:buNone/>
            </a:pPr>
            <a:r>
              <a:rPr lang="en-US" sz="1200" dirty="0"/>
              <a:t>public static void main(String[] </a:t>
            </a:r>
            <a:r>
              <a:rPr lang="en-US" sz="1200" dirty="0" err="1"/>
              <a:t>args</a:t>
            </a:r>
            <a:r>
              <a:rPr lang="en-US" sz="1200" dirty="0"/>
              <a:t>) { </a:t>
            </a:r>
          </a:p>
          <a:p>
            <a:pPr marL="685800" lvl="3" indent="0">
              <a:buNone/>
            </a:pPr>
            <a:r>
              <a:rPr lang="en-US" sz="1200" dirty="0"/>
              <a:t>Shape </a:t>
            </a:r>
            <a:r>
              <a:rPr lang="en-US" sz="1200" dirty="0" err="1"/>
              <a:t>redCircle</a:t>
            </a:r>
            <a:r>
              <a:rPr lang="en-US" sz="1200" dirty="0"/>
              <a:t> = new Circle(100,100, 10, new </a:t>
            </a:r>
            <a:r>
              <a:rPr lang="en-US" sz="1200" dirty="0" err="1"/>
              <a:t>RedCircle</a:t>
            </a:r>
            <a:r>
              <a:rPr lang="en-US" sz="1200" dirty="0"/>
              <a:t>()); </a:t>
            </a:r>
          </a:p>
          <a:p>
            <a:pPr marL="685800" lvl="3" indent="0">
              <a:buNone/>
            </a:pPr>
            <a:r>
              <a:rPr lang="en-US" sz="1200" dirty="0"/>
              <a:t>Shape </a:t>
            </a:r>
            <a:r>
              <a:rPr lang="en-US" sz="1200" dirty="0" err="1"/>
              <a:t>greenCircle</a:t>
            </a:r>
            <a:r>
              <a:rPr lang="en-US" sz="1200" dirty="0"/>
              <a:t> = new Circle(100,100, 10, new </a:t>
            </a:r>
            <a:r>
              <a:rPr lang="en-US" sz="1200" dirty="0" err="1"/>
              <a:t>GreenCircle</a:t>
            </a:r>
            <a:r>
              <a:rPr lang="en-US" sz="1200" dirty="0"/>
              <a:t>());</a:t>
            </a:r>
          </a:p>
          <a:p>
            <a:pPr marL="685800" lvl="3" indent="0">
              <a:buNone/>
            </a:pPr>
            <a:r>
              <a:rPr lang="en-US" sz="1200" dirty="0" err="1"/>
              <a:t>redCircle.draw</a:t>
            </a:r>
            <a:r>
              <a:rPr lang="en-US" sz="1200" dirty="0"/>
              <a:t>(); </a:t>
            </a:r>
            <a:r>
              <a:rPr lang="en-US" sz="1200" dirty="0" err="1"/>
              <a:t>greenCircle.draw</a:t>
            </a:r>
            <a:r>
              <a:rPr lang="en-US" sz="1200" dirty="0"/>
              <a:t>(); </a:t>
            </a:r>
          </a:p>
          <a:p>
            <a:pPr marL="457200" lvl="2" indent="0">
              <a:buNone/>
            </a:pPr>
            <a:r>
              <a:rPr lang="en-US" sz="1200" dirty="0"/>
              <a:t>}</a:t>
            </a:r>
          </a:p>
          <a:p>
            <a:pPr marL="228600" lvl="1" indent="0">
              <a:buNone/>
            </a:pPr>
            <a:r>
              <a:rPr lang="en-US" sz="1200" dirty="0"/>
              <a:t>}</a:t>
            </a:r>
          </a:p>
        </p:txBody>
      </p:sp>
      <p:sp>
        <p:nvSpPr>
          <p:cNvPr id="7" name="Content Placeholder 2">
            <a:extLst>
              <a:ext uri="{FF2B5EF4-FFF2-40B4-BE49-F238E27FC236}">
                <a16:creationId xmlns:a16="http://schemas.microsoft.com/office/drawing/2014/main" id="{BFB0B9A6-3390-0942-B60E-53C5A869EB58}"/>
              </a:ext>
            </a:extLst>
          </p:cNvPr>
          <p:cNvSpPr txBox="1">
            <a:spLocks/>
          </p:cNvSpPr>
          <p:nvPr/>
        </p:nvSpPr>
        <p:spPr>
          <a:xfrm>
            <a:off x="6447504" y="2812026"/>
            <a:ext cx="5530644" cy="123394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OUTPUT</a:t>
            </a:r>
            <a:r>
              <a:rPr lang="en-US" sz="1400" dirty="0"/>
              <a:t> – </a:t>
            </a:r>
          </a:p>
          <a:p>
            <a:pPr marL="0" indent="0">
              <a:buNone/>
            </a:pPr>
            <a:r>
              <a:rPr lang="en-US" sz="1400" dirty="0"/>
              <a:t>Drawing Circle[ color: red, radius: 10, x: 100, 100]</a:t>
            </a:r>
          </a:p>
          <a:p>
            <a:pPr marL="0" indent="0">
              <a:buNone/>
            </a:pPr>
            <a:r>
              <a:rPr lang="en-US" sz="1400" dirty="0"/>
              <a:t>Drawing Circle[ color: green, radius: 10, x: 100, 100] </a:t>
            </a:r>
            <a:br>
              <a:rPr lang="en-US" sz="1400" dirty="0"/>
            </a:br>
            <a:endParaRPr lang="en-US" sz="1400" dirty="0"/>
          </a:p>
        </p:txBody>
      </p:sp>
      <p:cxnSp>
        <p:nvCxnSpPr>
          <p:cNvPr id="9" name="Straight Connector 8">
            <a:extLst>
              <a:ext uri="{FF2B5EF4-FFF2-40B4-BE49-F238E27FC236}">
                <a16:creationId xmlns:a16="http://schemas.microsoft.com/office/drawing/2014/main" id="{A34721E6-A89D-2848-9FFB-FB3C330CD226}"/>
              </a:ext>
            </a:extLst>
          </p:cNvPr>
          <p:cNvCxnSpPr/>
          <p:nvPr/>
        </p:nvCxnSpPr>
        <p:spPr>
          <a:xfrm>
            <a:off x="6096000" y="235974"/>
            <a:ext cx="0" cy="62041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50424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C7F3-0C2D-6547-8BDF-7D354B8A2059}"/>
              </a:ext>
            </a:extLst>
          </p:cNvPr>
          <p:cNvSpPr>
            <a:spLocks noGrp="1"/>
          </p:cNvSpPr>
          <p:nvPr>
            <p:ph type="title"/>
          </p:nvPr>
        </p:nvSpPr>
        <p:spPr/>
        <p:txBody>
          <a:bodyPr/>
          <a:lstStyle/>
          <a:p>
            <a:r>
              <a:rPr lang="en-US" dirty="0"/>
              <a:t>Sources &amp; References</a:t>
            </a:r>
          </a:p>
        </p:txBody>
      </p:sp>
      <p:sp>
        <p:nvSpPr>
          <p:cNvPr id="3" name="Content Placeholder 2">
            <a:extLst>
              <a:ext uri="{FF2B5EF4-FFF2-40B4-BE49-F238E27FC236}">
                <a16:creationId xmlns:a16="http://schemas.microsoft.com/office/drawing/2014/main" id="{E6AAD99C-3A18-F64A-A24A-63D384094031}"/>
              </a:ext>
            </a:extLst>
          </p:cNvPr>
          <p:cNvSpPr>
            <a:spLocks noGrp="1"/>
          </p:cNvSpPr>
          <p:nvPr>
            <p:ph idx="1"/>
          </p:nvPr>
        </p:nvSpPr>
        <p:spPr/>
        <p:txBody>
          <a:bodyPr/>
          <a:lstStyle/>
          <a:p>
            <a:r>
              <a:rPr lang="en-US" dirty="0">
                <a:hlinkClick r:id="rId2"/>
              </a:rPr>
              <a:t>https://en.wikipedia.org/wiki/Design_Patterns#Patterns_by_Type</a:t>
            </a:r>
            <a:endParaRPr lang="en-US" dirty="0"/>
          </a:p>
          <a:p>
            <a:r>
              <a:rPr lang="en-US" dirty="0">
                <a:hlinkClick r:id="rId3"/>
              </a:rPr>
              <a:t>https://www.tutorialspoint.com/design_pattern/design_pattern_quick_guide.htm</a:t>
            </a:r>
            <a:endParaRPr lang="en-US" dirty="0"/>
          </a:p>
          <a:p>
            <a:r>
              <a:rPr lang="en-US" dirty="0">
                <a:hlinkClick r:id="rId4"/>
              </a:rPr>
              <a:t>http://www.newthinktank.com/2012/11/visitor-design-pattern-tutorial/</a:t>
            </a:r>
            <a:endParaRPr lang="en-US" dirty="0"/>
          </a:p>
          <a:p>
            <a:r>
              <a:rPr lang="en-US" dirty="0">
                <a:hlinkClick r:id="rId5"/>
              </a:rPr>
              <a:t>http://www.newthinktank.com/2012/10/bridge-design-pattern-tutorial/</a:t>
            </a:r>
            <a:endParaRPr lang="en-US" dirty="0"/>
          </a:p>
          <a:p>
            <a:r>
              <a:rPr lang="en-US" dirty="0">
                <a:hlinkClick r:id="rId6"/>
              </a:rPr>
              <a:t>https://stackoverflow.com</a:t>
            </a:r>
            <a:endParaRPr lang="en-US" dirty="0"/>
          </a:p>
          <a:p>
            <a:pPr marL="0" indent="0">
              <a:buNone/>
            </a:pPr>
            <a:endParaRPr lang="en-US" dirty="0"/>
          </a:p>
        </p:txBody>
      </p:sp>
    </p:spTree>
    <p:extLst>
      <p:ext uri="{BB962C8B-B14F-4D97-AF65-F5344CB8AC3E}">
        <p14:creationId xmlns:p14="http://schemas.microsoft.com/office/powerpoint/2010/main" val="840279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66-5D67-DF4C-A008-C834CA5C2BEA}"/>
              </a:ext>
            </a:extLst>
          </p:cNvPr>
          <p:cNvSpPr>
            <a:spLocks noGrp="1"/>
          </p:cNvSpPr>
          <p:nvPr>
            <p:ph type="title"/>
          </p:nvPr>
        </p:nvSpPr>
        <p:spPr>
          <a:xfrm>
            <a:off x="2739136" y="2602992"/>
            <a:ext cx="6354064" cy="1188720"/>
          </a:xfrm>
        </p:spPr>
        <p:txBody>
          <a:bodyPr/>
          <a:lstStyle/>
          <a:p>
            <a:r>
              <a:rPr lang="en-US" dirty="0"/>
              <a:t>Questions ?</a:t>
            </a:r>
          </a:p>
        </p:txBody>
      </p:sp>
    </p:spTree>
    <p:extLst>
      <p:ext uri="{BB962C8B-B14F-4D97-AF65-F5344CB8AC3E}">
        <p14:creationId xmlns:p14="http://schemas.microsoft.com/office/powerpoint/2010/main" val="320551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AC96-2378-834C-8393-9613F388663C}"/>
              </a:ext>
            </a:extLst>
          </p:cNvPr>
          <p:cNvSpPr>
            <a:spLocks noGrp="1"/>
          </p:cNvSpPr>
          <p:nvPr>
            <p:ph type="title"/>
          </p:nvPr>
        </p:nvSpPr>
        <p:spPr/>
        <p:txBody>
          <a:bodyPr/>
          <a:lstStyle/>
          <a:p>
            <a:r>
              <a:rPr lang="en-US" dirty="0"/>
              <a:t>What are design patterns ?</a:t>
            </a:r>
          </a:p>
        </p:txBody>
      </p:sp>
      <p:sp>
        <p:nvSpPr>
          <p:cNvPr id="3" name="Content Placeholder 2">
            <a:extLst>
              <a:ext uri="{FF2B5EF4-FFF2-40B4-BE49-F238E27FC236}">
                <a16:creationId xmlns:a16="http://schemas.microsoft.com/office/drawing/2014/main" id="{DF7D92BE-D4C8-4149-B382-44E40EC3F1B8}"/>
              </a:ext>
            </a:extLst>
          </p:cNvPr>
          <p:cNvSpPr>
            <a:spLocks noGrp="1"/>
          </p:cNvSpPr>
          <p:nvPr>
            <p:ph idx="1"/>
          </p:nvPr>
        </p:nvSpPr>
        <p:spPr/>
        <p:txBody>
          <a:bodyPr>
            <a:normAutofit/>
          </a:bodyPr>
          <a:lstStyle/>
          <a:p>
            <a:pPr algn="just"/>
            <a:r>
              <a:rPr lang="en-US" sz="2200" dirty="0"/>
              <a:t>Design patterns represent the best practices used by experienced object-oriented software developers. </a:t>
            </a:r>
          </a:p>
          <a:p>
            <a:pPr algn="just"/>
            <a:r>
              <a:rPr lang="en-US" sz="2200" dirty="0"/>
              <a:t>Design patterns are solutions to general problems that software developers faced during software development. </a:t>
            </a:r>
          </a:p>
          <a:p>
            <a:pPr algn="just"/>
            <a:r>
              <a:rPr lang="en-US" sz="2200" dirty="0"/>
              <a:t>These solutions were obtained by trial and error by numerous software developers over quite a substantial period of time </a:t>
            </a:r>
          </a:p>
        </p:txBody>
      </p:sp>
    </p:spTree>
    <p:extLst>
      <p:ext uri="{BB962C8B-B14F-4D97-AF65-F5344CB8AC3E}">
        <p14:creationId xmlns:p14="http://schemas.microsoft.com/office/powerpoint/2010/main" val="362860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F6DA-6DA2-2F4C-B837-0A1919CB3046}"/>
              </a:ext>
            </a:extLst>
          </p:cNvPr>
          <p:cNvSpPr>
            <a:spLocks noGrp="1"/>
          </p:cNvSpPr>
          <p:nvPr>
            <p:ph type="title"/>
          </p:nvPr>
        </p:nvSpPr>
        <p:spPr>
          <a:xfrm>
            <a:off x="2231136" y="621792"/>
            <a:ext cx="7729728" cy="1188720"/>
          </a:xfrm>
        </p:spPr>
        <p:txBody>
          <a:bodyPr/>
          <a:lstStyle/>
          <a:p>
            <a:r>
              <a:rPr lang="en-US" dirty="0"/>
              <a:t>Usage of Design Pattern</a:t>
            </a:r>
          </a:p>
        </p:txBody>
      </p:sp>
      <p:sp>
        <p:nvSpPr>
          <p:cNvPr id="3" name="Content Placeholder 2">
            <a:extLst>
              <a:ext uri="{FF2B5EF4-FFF2-40B4-BE49-F238E27FC236}">
                <a16:creationId xmlns:a16="http://schemas.microsoft.com/office/drawing/2014/main" id="{D274A37D-F6CC-1541-B4C6-E5061198E84F}"/>
              </a:ext>
            </a:extLst>
          </p:cNvPr>
          <p:cNvSpPr>
            <a:spLocks noGrp="1"/>
          </p:cNvSpPr>
          <p:nvPr>
            <p:ph idx="1"/>
          </p:nvPr>
        </p:nvSpPr>
        <p:spPr>
          <a:xfrm>
            <a:off x="1143001" y="2444158"/>
            <a:ext cx="9905998" cy="3973576"/>
          </a:xfrm>
        </p:spPr>
        <p:txBody>
          <a:bodyPr>
            <a:normAutofit/>
          </a:bodyPr>
          <a:lstStyle/>
          <a:p>
            <a:pPr marL="457200" indent="-457200" algn="just">
              <a:buFont typeface="+mj-lt"/>
              <a:buAutoNum type="arabicPeriod"/>
            </a:pPr>
            <a:r>
              <a:rPr lang="en-US" sz="2200" b="1" dirty="0"/>
              <a:t>Common platform for developers</a:t>
            </a:r>
          </a:p>
          <a:p>
            <a:pPr lvl="1" algn="just"/>
            <a:r>
              <a:rPr lang="en-US" sz="2000" dirty="0"/>
              <a:t>Design patterns provide a standard terminology and are specific to particular scenario. </a:t>
            </a:r>
          </a:p>
          <a:p>
            <a:pPr lvl="1" algn="just"/>
            <a:r>
              <a:rPr lang="en-US" sz="2000" dirty="0"/>
              <a:t>For example, a singleton design pattern signifies use of single object so all developers familiar with single design pattern will make use of single object and they can tell each other that program is following a singleton pattern.</a:t>
            </a:r>
            <a:r>
              <a:rPr lang="en-US" sz="2200" b="1" dirty="0"/>
              <a:t> </a:t>
            </a:r>
          </a:p>
          <a:p>
            <a:pPr marL="457200" indent="-457200">
              <a:buFont typeface="+mj-lt"/>
              <a:buAutoNum type="arabicPeriod" startAt="2"/>
            </a:pPr>
            <a:r>
              <a:rPr lang="en-US" sz="2200" b="1" dirty="0"/>
              <a:t>Best Practices</a:t>
            </a:r>
          </a:p>
          <a:p>
            <a:pPr lvl="1" algn="just"/>
            <a:r>
              <a:rPr lang="en-US" sz="2000" dirty="0"/>
              <a:t>Design patterns have been evolved over a long period of time and they provide best solutions to certain problems faced during software development. </a:t>
            </a:r>
          </a:p>
          <a:p>
            <a:pPr lvl="1" algn="just"/>
            <a:r>
              <a:rPr lang="en-US" sz="2000" dirty="0"/>
              <a:t>Learning these patterns helps un-experienced developers to learn software design in an easy and faster way.</a:t>
            </a:r>
          </a:p>
          <a:p>
            <a:pPr lvl="1" algn="just"/>
            <a:endParaRPr lang="en-US" sz="2000" dirty="0"/>
          </a:p>
        </p:txBody>
      </p:sp>
    </p:spTree>
    <p:extLst>
      <p:ext uri="{BB962C8B-B14F-4D97-AF65-F5344CB8AC3E}">
        <p14:creationId xmlns:p14="http://schemas.microsoft.com/office/powerpoint/2010/main" val="416998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93E7-8870-204C-930D-DB630CACA6A5}"/>
              </a:ext>
            </a:extLst>
          </p:cNvPr>
          <p:cNvSpPr>
            <a:spLocks noGrp="1"/>
          </p:cNvSpPr>
          <p:nvPr>
            <p:ph type="title"/>
          </p:nvPr>
        </p:nvSpPr>
        <p:spPr/>
        <p:txBody>
          <a:bodyPr/>
          <a:lstStyle/>
          <a:p>
            <a:r>
              <a:rPr lang="en-US" dirty="0"/>
              <a:t>Types of Design Pattern</a:t>
            </a:r>
          </a:p>
        </p:txBody>
      </p:sp>
      <p:sp>
        <p:nvSpPr>
          <p:cNvPr id="3" name="Content Placeholder 2">
            <a:extLst>
              <a:ext uri="{FF2B5EF4-FFF2-40B4-BE49-F238E27FC236}">
                <a16:creationId xmlns:a16="http://schemas.microsoft.com/office/drawing/2014/main" id="{7F1BC4D5-11EC-D141-9FAA-A53D5B06A66E}"/>
              </a:ext>
            </a:extLst>
          </p:cNvPr>
          <p:cNvSpPr>
            <a:spLocks noGrp="1"/>
          </p:cNvSpPr>
          <p:nvPr>
            <p:ph idx="1"/>
          </p:nvPr>
        </p:nvSpPr>
        <p:spPr>
          <a:xfrm>
            <a:off x="2231136" y="2638044"/>
            <a:ext cx="7729728" cy="3491823"/>
          </a:xfrm>
        </p:spPr>
        <p:txBody>
          <a:bodyPr>
            <a:noAutofit/>
          </a:bodyPr>
          <a:lstStyle/>
          <a:p>
            <a:r>
              <a:rPr lang="en-US" sz="2000" dirty="0"/>
              <a:t>As per the design pattern reference book </a:t>
            </a:r>
            <a:r>
              <a:rPr lang="en-US" sz="2000" b="1" dirty="0"/>
              <a:t>Design Patterns - Elements of Reusable Object-Oriented Software</a:t>
            </a:r>
            <a:r>
              <a:rPr lang="en-US" sz="2000" dirty="0"/>
              <a:t>, there are 23 design patterns. These patterns can be classified in three categories: Creational, Structural and behavioral patterns. We'll also discuss another category of design pattern: J2EE design patterns.</a:t>
            </a:r>
          </a:p>
          <a:p>
            <a:pPr marL="457200" indent="-457200">
              <a:buFont typeface="+mj-lt"/>
              <a:buAutoNum type="arabicPeriod"/>
            </a:pPr>
            <a:r>
              <a:rPr lang="en-US" sz="2000" b="1" dirty="0"/>
              <a:t>Creational Patterns</a:t>
            </a:r>
          </a:p>
          <a:p>
            <a:pPr marL="457200" indent="-457200">
              <a:buFont typeface="+mj-lt"/>
              <a:buAutoNum type="arabicPeriod"/>
            </a:pPr>
            <a:r>
              <a:rPr lang="en-US" sz="2000" b="1" dirty="0"/>
              <a:t>Structural Patterns</a:t>
            </a:r>
          </a:p>
          <a:p>
            <a:pPr marL="457200" indent="-457200">
              <a:buFont typeface="+mj-lt"/>
              <a:buAutoNum type="arabicPeriod"/>
            </a:pPr>
            <a:r>
              <a:rPr lang="en-US" sz="2000" b="1" dirty="0"/>
              <a:t>Behavioral Patterns</a:t>
            </a:r>
          </a:p>
          <a:p>
            <a:pPr marL="457200" indent="-457200">
              <a:buFont typeface="+mj-lt"/>
              <a:buAutoNum type="arabicPeriod"/>
            </a:pPr>
            <a:r>
              <a:rPr lang="en-US" sz="2000" b="1" dirty="0">
                <a:solidFill>
                  <a:schemeClr val="bg1">
                    <a:lumMod val="75000"/>
                  </a:schemeClr>
                </a:solidFill>
              </a:rPr>
              <a:t>J2EE Patterns</a:t>
            </a:r>
            <a:br>
              <a:rPr lang="en-US" sz="2000" dirty="0">
                <a:solidFill>
                  <a:schemeClr val="bg1">
                    <a:lumMod val="75000"/>
                  </a:schemeClr>
                </a:solidFill>
              </a:rPr>
            </a:br>
            <a:br>
              <a:rPr lang="en-US" sz="2000" dirty="0">
                <a:solidFill>
                  <a:schemeClr val="bg1">
                    <a:lumMod val="75000"/>
                  </a:schemeClr>
                </a:solidFill>
              </a:rPr>
            </a:br>
            <a:endParaRPr lang="en-US" sz="2000" dirty="0">
              <a:solidFill>
                <a:schemeClr val="bg1">
                  <a:lumMod val="75000"/>
                </a:schemeClr>
              </a:solidFill>
            </a:endParaRPr>
          </a:p>
        </p:txBody>
      </p:sp>
    </p:spTree>
    <p:extLst>
      <p:ext uri="{BB962C8B-B14F-4D97-AF65-F5344CB8AC3E}">
        <p14:creationId xmlns:p14="http://schemas.microsoft.com/office/powerpoint/2010/main" val="138151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86C23D9-2F18-414B-8DF3-DBFCA50F8C77}"/>
              </a:ext>
            </a:extLst>
          </p:cNvPr>
          <p:cNvSpPr>
            <a:spLocks noGrp="1"/>
          </p:cNvSpPr>
          <p:nvPr>
            <p:ph idx="1"/>
          </p:nvPr>
        </p:nvSpPr>
        <p:spPr>
          <a:xfrm>
            <a:off x="2231136" y="787586"/>
            <a:ext cx="7729728" cy="5282827"/>
          </a:xfrm>
        </p:spPr>
        <p:txBody>
          <a:bodyPr>
            <a:normAutofit/>
          </a:bodyPr>
          <a:lstStyle/>
          <a:p>
            <a:pPr marL="457200" indent="-457200">
              <a:buFont typeface="+mj-lt"/>
              <a:buAutoNum type="arabicPeriod"/>
            </a:pPr>
            <a:r>
              <a:rPr lang="en-US" sz="2000" b="1" dirty="0"/>
              <a:t>Creational Patterns</a:t>
            </a:r>
            <a:br>
              <a:rPr lang="en-US" sz="2000" dirty="0"/>
            </a:br>
            <a:r>
              <a:rPr lang="en-US" sz="2000" dirty="0"/>
              <a:t>These design patterns provides way to create objects while hiding the creation logic, rather than instantiating objects directly using new operator. This gives program more flexibility in deciding which objects need to be created for a given use case.</a:t>
            </a:r>
          </a:p>
          <a:p>
            <a:pPr marL="457200" indent="-457200">
              <a:buFont typeface="+mj-lt"/>
              <a:buAutoNum type="arabicPeriod"/>
            </a:pPr>
            <a:r>
              <a:rPr lang="en-US" sz="2000" b="1" dirty="0"/>
              <a:t>Structural Patterns</a:t>
            </a:r>
            <a:br>
              <a:rPr lang="en-US" sz="2000" dirty="0"/>
            </a:br>
            <a:r>
              <a:rPr lang="en-US" sz="2000" dirty="0"/>
              <a:t>These design patterns concern class and object composition. Concept of inheritance is used to compose interfaces and define ways to compose objects to obtain new functionalities.</a:t>
            </a:r>
          </a:p>
          <a:p>
            <a:pPr marL="457200" indent="-457200">
              <a:buFont typeface="+mj-lt"/>
              <a:buAutoNum type="arabicPeriod"/>
            </a:pPr>
            <a:r>
              <a:rPr lang="en-US" sz="2000" b="1" dirty="0"/>
              <a:t>Behavioral Patterns</a:t>
            </a:r>
            <a:br>
              <a:rPr lang="en-US" sz="2000" dirty="0"/>
            </a:br>
            <a:r>
              <a:rPr lang="en-US" sz="2000" dirty="0"/>
              <a:t>These design patterns are specifically concerned with communication between objects.</a:t>
            </a:r>
          </a:p>
          <a:p>
            <a:pPr marL="457200" indent="-457200">
              <a:buFont typeface="+mj-lt"/>
              <a:buAutoNum type="arabicPeriod"/>
            </a:pPr>
            <a:r>
              <a:rPr lang="en-US" sz="2000" b="1" dirty="0"/>
              <a:t>J2EE Patterns</a:t>
            </a:r>
            <a:br>
              <a:rPr lang="en-US" sz="2000" dirty="0"/>
            </a:br>
            <a:r>
              <a:rPr lang="en-US" sz="2000" dirty="0"/>
              <a:t>These design patterns are specifically concerned with the presentation tier. These patterns are identified by Sun Java Center.</a:t>
            </a:r>
          </a:p>
        </p:txBody>
      </p:sp>
    </p:spTree>
    <p:extLst>
      <p:ext uri="{BB962C8B-B14F-4D97-AF65-F5344CB8AC3E}">
        <p14:creationId xmlns:p14="http://schemas.microsoft.com/office/powerpoint/2010/main" val="13540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4C58-831D-D44E-8CBF-CD816092F473}"/>
              </a:ext>
            </a:extLst>
          </p:cNvPr>
          <p:cNvSpPr>
            <a:spLocks noGrp="1"/>
          </p:cNvSpPr>
          <p:nvPr>
            <p:ph type="title"/>
          </p:nvPr>
        </p:nvSpPr>
        <p:spPr>
          <a:xfrm>
            <a:off x="2231136" y="558300"/>
            <a:ext cx="7729728" cy="1188720"/>
          </a:xfrm>
        </p:spPr>
        <p:txBody>
          <a:bodyPr/>
          <a:lstStyle/>
          <a:p>
            <a:r>
              <a:rPr lang="en-US" dirty="0"/>
              <a:t>Visitor Design Pattern</a:t>
            </a:r>
          </a:p>
        </p:txBody>
      </p:sp>
      <p:sp>
        <p:nvSpPr>
          <p:cNvPr id="3" name="Content Placeholder 2">
            <a:extLst>
              <a:ext uri="{FF2B5EF4-FFF2-40B4-BE49-F238E27FC236}">
                <a16:creationId xmlns:a16="http://schemas.microsoft.com/office/drawing/2014/main" id="{475AC58B-660E-9141-809F-6A9F66CA44B6}"/>
              </a:ext>
            </a:extLst>
          </p:cNvPr>
          <p:cNvSpPr>
            <a:spLocks noGrp="1"/>
          </p:cNvSpPr>
          <p:nvPr>
            <p:ph idx="1"/>
          </p:nvPr>
        </p:nvSpPr>
        <p:spPr>
          <a:xfrm>
            <a:off x="2231136" y="1994583"/>
            <a:ext cx="7729728" cy="4660217"/>
          </a:xfrm>
        </p:spPr>
        <p:txBody>
          <a:bodyPr>
            <a:noAutofit/>
          </a:bodyPr>
          <a:lstStyle/>
          <a:p>
            <a:pPr algn="just"/>
            <a:r>
              <a:rPr lang="en-US" sz="2000" dirty="0"/>
              <a:t>In Visitor pattern, we use a visitor class which changes the executing algorithm of an element class. By this way, execution algorithm of element can varies as visitor varies. </a:t>
            </a:r>
          </a:p>
          <a:p>
            <a:pPr algn="just"/>
            <a:r>
              <a:rPr lang="en-US" sz="2000" dirty="0"/>
              <a:t>This pattern comes under behavior pattern category.</a:t>
            </a:r>
          </a:p>
          <a:p>
            <a:pPr algn="just"/>
            <a:r>
              <a:rPr lang="en-US" sz="2000" dirty="0"/>
              <a:t> As per the pattern, element object has to accept the visitor object so that visitor object handles the operation on the element object.</a:t>
            </a:r>
          </a:p>
          <a:p>
            <a:pPr lvl="0" algn="just"/>
            <a:r>
              <a:rPr lang="en-US" sz="2000" dirty="0"/>
              <a:t>So, </a:t>
            </a:r>
          </a:p>
          <a:p>
            <a:pPr lvl="1" algn="just"/>
            <a:r>
              <a:rPr lang="en-US" sz="1800" dirty="0"/>
              <a:t>VDP allows you to add methods to classes different types without much altering to those classes</a:t>
            </a:r>
          </a:p>
          <a:p>
            <a:pPr lvl="1" algn="just"/>
            <a:r>
              <a:rPr lang="en-US" sz="1800" dirty="0"/>
              <a:t>With VDP you can make completely different methods depending on the class used</a:t>
            </a:r>
          </a:p>
          <a:p>
            <a:pPr lvl="1" algn="just"/>
            <a:r>
              <a:rPr lang="en-US" sz="1800" dirty="0"/>
              <a:t>VDP allows you to define external classes that can extend other classes without majorly editing them</a:t>
            </a:r>
            <a:r>
              <a:rPr lang="en-US" dirty="0"/>
              <a:t> </a:t>
            </a:r>
          </a:p>
          <a:p>
            <a:pPr algn="just"/>
            <a:endParaRPr lang="en-US" dirty="0"/>
          </a:p>
        </p:txBody>
      </p:sp>
    </p:spTree>
    <p:extLst>
      <p:ext uri="{BB962C8B-B14F-4D97-AF65-F5344CB8AC3E}">
        <p14:creationId xmlns:p14="http://schemas.microsoft.com/office/powerpoint/2010/main" val="96524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64D2-4978-1D4E-A427-CB519A5E358E}"/>
              </a:ext>
            </a:extLst>
          </p:cNvPr>
          <p:cNvSpPr>
            <a:spLocks noGrp="1"/>
          </p:cNvSpPr>
          <p:nvPr>
            <p:ph type="title"/>
          </p:nvPr>
        </p:nvSpPr>
        <p:spPr>
          <a:xfrm>
            <a:off x="2231136" y="748792"/>
            <a:ext cx="7729728" cy="1188720"/>
          </a:xfrm>
        </p:spPr>
        <p:txBody>
          <a:bodyPr/>
          <a:lstStyle/>
          <a:p>
            <a:r>
              <a:rPr lang="en-US" dirty="0"/>
              <a:t>Basic Design</a:t>
            </a:r>
          </a:p>
        </p:txBody>
      </p:sp>
      <p:pic>
        <p:nvPicPr>
          <p:cNvPr id="5" name="Content Placeholder 4">
            <a:extLst>
              <a:ext uri="{FF2B5EF4-FFF2-40B4-BE49-F238E27FC236}">
                <a16:creationId xmlns:a16="http://schemas.microsoft.com/office/drawing/2014/main" id="{4A2D366B-EAF6-3B45-93E3-C8D152FFBCD2}"/>
              </a:ext>
            </a:extLst>
          </p:cNvPr>
          <p:cNvPicPr>
            <a:picLocks noGrp="1" noChangeAspect="1"/>
          </p:cNvPicPr>
          <p:nvPr>
            <p:ph idx="1"/>
          </p:nvPr>
        </p:nvPicPr>
        <p:blipFill>
          <a:blip r:embed="rId3"/>
          <a:stretch>
            <a:fillRect/>
          </a:stretch>
        </p:blipFill>
        <p:spPr>
          <a:xfrm>
            <a:off x="2231136" y="2193925"/>
            <a:ext cx="7729728" cy="4219575"/>
          </a:xfrm>
        </p:spPr>
      </p:pic>
    </p:spTree>
    <p:extLst>
      <p:ext uri="{BB962C8B-B14F-4D97-AF65-F5344CB8AC3E}">
        <p14:creationId xmlns:p14="http://schemas.microsoft.com/office/powerpoint/2010/main" val="150199816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{C5C13327-5DD2-4744-986A-A471392F6935}tf10001120</Template>
  <TotalTime>4805</TotalTime>
  <Words>2838</Words>
  <Application>Microsoft Macintosh PowerPoint</Application>
  <PresentationFormat>Widescreen</PresentationFormat>
  <Paragraphs>463</Paragraphs>
  <Slides>34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Gill Sans MT</vt:lpstr>
      <vt:lpstr>Wingdings</vt:lpstr>
      <vt:lpstr>Parcel</vt:lpstr>
      <vt:lpstr>CS 6359 – Object Oriented Analysis and Design </vt:lpstr>
      <vt:lpstr>WHAT WILL BE COVERED</vt:lpstr>
      <vt:lpstr>What is Gang of Four (GOF)?</vt:lpstr>
      <vt:lpstr>What are design patterns ?</vt:lpstr>
      <vt:lpstr>Usage of Design Pattern</vt:lpstr>
      <vt:lpstr>Types of Design Pattern</vt:lpstr>
      <vt:lpstr>PowerPoint Presentation</vt:lpstr>
      <vt:lpstr>Visitor Design Pattern</vt:lpstr>
      <vt:lpstr>Basic Design</vt:lpstr>
      <vt:lpstr>Example - Visitor design pattern uml class diagram</vt:lpstr>
      <vt:lpstr>Explanation</vt:lpstr>
      <vt:lpstr>Code</vt:lpstr>
      <vt:lpstr>PowerPoint Presentation</vt:lpstr>
      <vt:lpstr>PowerPoint Presentation</vt:lpstr>
      <vt:lpstr>PowerPoint Presentation</vt:lpstr>
      <vt:lpstr>Advantages</vt:lpstr>
      <vt:lpstr>Disadvantages</vt:lpstr>
      <vt:lpstr>More about Visitor Design Pattern</vt:lpstr>
      <vt:lpstr>Questions ?</vt:lpstr>
      <vt:lpstr>Bridge Design Pattern</vt:lpstr>
      <vt:lpstr>Basic Design</vt:lpstr>
      <vt:lpstr>Example 1</vt:lpstr>
      <vt:lpstr>Explanation</vt:lpstr>
      <vt:lpstr>When to use the bridge Design pattern ?</vt:lpstr>
      <vt:lpstr>PowerPoint Presentation</vt:lpstr>
      <vt:lpstr>PowerPoint Presentation</vt:lpstr>
      <vt:lpstr>PowerPoint Presentation</vt:lpstr>
      <vt:lpstr>advantages</vt:lpstr>
      <vt:lpstr>More on Bridge pattern</vt:lpstr>
      <vt:lpstr>implementation</vt:lpstr>
      <vt:lpstr>PowerPoint Presentation</vt:lpstr>
      <vt:lpstr>PowerPoint Presentation</vt:lpstr>
      <vt:lpstr>Sources &amp; References</vt:lpstr>
      <vt:lpstr>Questions ?</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6359 – Object Oriented Analysis and Design </dc:title>
  <dc:creator>Sunny Shah</dc:creator>
  <cp:lastModifiedBy>Sunny Shah</cp:lastModifiedBy>
  <cp:revision>51</cp:revision>
  <dcterms:created xsi:type="dcterms:W3CDTF">2018-11-04T04:36:56Z</dcterms:created>
  <dcterms:modified xsi:type="dcterms:W3CDTF">2018-11-15T14:51:23Z</dcterms:modified>
</cp:coreProperties>
</file>