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147482726" r:id="rId2"/>
    <p:sldId id="294" r:id="rId3"/>
    <p:sldId id="293" r:id="rId4"/>
    <p:sldId id="2147469897" r:id="rId5"/>
    <p:sldId id="2147469899" r:id="rId6"/>
    <p:sldId id="2147469904" r:id="rId7"/>
    <p:sldId id="2147469907"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3" id="{C9F05036-BE89-4E0E-8812-E9D270E0B173}">
          <p14:sldIdLst>
            <p14:sldId id="2147482726"/>
            <p14:sldId id="294"/>
            <p14:sldId id="293"/>
            <p14:sldId id="2147469897"/>
            <p14:sldId id="2147469899"/>
            <p14:sldId id="2147469904"/>
            <p14:sldId id="2147469907"/>
            <p14:sldId id="271"/>
          </p14:sldIdLst>
        </p14:section>
        <p14:section name="Default Section" id="{F1792F29-5A61-46D1-ACE4-768EE2C8569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DAF482-0F59-4B95-B050-7A8F094D2330}" type="datetimeFigureOut">
              <a:rPr lang="en-GB" smtClean="0"/>
              <a:t>15/05/2025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20E62-5597-4415-868B-9A34C1172DA8}" type="slidenum">
              <a:rPr lang="en-GB" smtClean="0"/>
              <a:t>‹#›</a:t>
            </a:fld>
            <a:endParaRPr lang="en-GB"/>
          </a:p>
        </p:txBody>
      </p:sp>
    </p:spTree>
    <p:extLst>
      <p:ext uri="{BB962C8B-B14F-4D97-AF65-F5344CB8AC3E}">
        <p14:creationId xmlns:p14="http://schemas.microsoft.com/office/powerpoint/2010/main" val="77855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F7A7-2682-B618-9984-58987F4573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FD843B-7CEB-C376-7F5F-2A2873C0E7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9F0538-2FDA-6626-6F24-62A2243F5539}"/>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0A0F8D18-950A-6D4A-21D3-5E4885E09792}"/>
              </a:ext>
            </a:extLst>
          </p:cNvPr>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3491D53F-D444-4A1E-CC27-0C0CEC1D1F5B}"/>
              </a:ext>
            </a:extLst>
          </p:cNvPr>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Aptos" panose="02110004020202020204"/>
                <a:ea typeface="Segoe UI" pitchFamily="34" charset="0"/>
                <a:cs typeface="+mn-cs"/>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9C74C71-2D43-E9D1-F5BB-997B7E6E2C4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5/15/2025 9:14 AM</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E2FC701F-4502-3EE7-0BC0-44C73E02F1B0}"/>
              </a:ext>
            </a:extLst>
          </p:cNvPr>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9228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AC91A-2441-9873-54A4-1B985E556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DAF350-6F62-4741-7D21-11742CC5C3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4B0AA-9FB9-FF61-B78C-9CAFDEB316C6}"/>
              </a:ext>
            </a:extLst>
          </p:cNvPr>
          <p:cNvSpPr>
            <a:spLocks noGrp="1"/>
          </p:cNvSpPr>
          <p:nvPr>
            <p:ph type="body" idx="1"/>
          </p:nvPr>
        </p:nvSpPr>
        <p:spPr/>
        <p:txBody>
          <a:bodyPr/>
          <a:lstStyle/>
          <a:p>
            <a:pPr algn="l"/>
            <a:endParaRPr lang="en-GB" b="0" i="0">
              <a:solidFill>
                <a:srgbClr val="F3F5F7"/>
              </a:solidFill>
              <a:effectLst/>
              <a:latin typeface="Poppins" panose="00000500000000000000" pitchFamily="2" charset="0"/>
            </a:endParaRPr>
          </a:p>
        </p:txBody>
      </p:sp>
      <p:sp>
        <p:nvSpPr>
          <p:cNvPr id="4" name="Slide Number Placeholder 3">
            <a:extLst>
              <a:ext uri="{FF2B5EF4-FFF2-40B4-BE49-F238E27FC236}">
                <a16:creationId xmlns:a16="http://schemas.microsoft.com/office/drawing/2014/main" id="{12E4CD86-ED59-57F7-3E97-2612703463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34D30-449D-49C6-86FC-13F6006BE1B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84236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B9296-CAFF-3854-8219-4F57D7C2DC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32CC8-7EAB-D8C1-F05B-DD9A302E90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0487D-C9DA-F03F-AA51-31E8D733545D}"/>
              </a:ext>
            </a:extLst>
          </p:cNvPr>
          <p:cNvSpPr>
            <a:spLocks noGrp="1"/>
          </p:cNvSpPr>
          <p:nvPr>
            <p:ph type="body" idx="1"/>
          </p:nvPr>
        </p:nvSpPr>
        <p:spPr/>
        <p:txBody>
          <a:bodyPr/>
          <a:lstStyle/>
          <a:p>
            <a:pPr algn="l"/>
            <a:endParaRPr lang="en-GB" b="0" i="0">
              <a:solidFill>
                <a:srgbClr val="F3F5F7"/>
              </a:solidFill>
              <a:effectLst/>
              <a:latin typeface="Poppins" panose="00000500000000000000" pitchFamily="2" charset="0"/>
            </a:endParaRPr>
          </a:p>
        </p:txBody>
      </p:sp>
      <p:sp>
        <p:nvSpPr>
          <p:cNvPr id="4" name="Slide Number Placeholder 3">
            <a:extLst>
              <a:ext uri="{FF2B5EF4-FFF2-40B4-BE49-F238E27FC236}">
                <a16:creationId xmlns:a16="http://schemas.microsoft.com/office/drawing/2014/main" id="{76078DD8-A8C1-C3FF-DAA4-4E40173B91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934D30-449D-49C6-86FC-13F6006BE1B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12609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F0F6FC"/>
                </a:solidFill>
                <a:effectLst/>
                <a:latin typeface="-apple-system"/>
              </a:rPr>
              <a:t>Microsoft Purview comes with a default Scan Rule set for each data source type. These rule sets are designed to scan the most common file types and metadata. Each scan ingests the metadata and applies a series of classifications to the dataset. Out of the box, there are over 200+ classifications that can be applied, ranging from Government issued IDs (Australian Passport Number, US Social Security Number...), Financial, Personal, Security... to custom classifications that you can define based on the shape of your data.</a:t>
            </a:r>
          </a:p>
          <a:p>
            <a:pPr algn="l"/>
            <a:r>
              <a:rPr lang="en-GB" b="0" i="0" dirty="0">
                <a:solidFill>
                  <a:srgbClr val="F0F6FC"/>
                </a:solidFill>
                <a:effectLst/>
                <a:latin typeface="-apple-system"/>
              </a:rPr>
              <a:t>The default rule set for each data source is a good starting point, but you may want to create custom rule sets to better suit your organization's needs as you learn about your data. For example, you may want to exclude certain file types from a scan or you may want to apply a specific classification to a certain type of data.</a:t>
            </a:r>
          </a:p>
          <a:p>
            <a:pPr algn="l"/>
            <a:r>
              <a:rPr lang="en-GB" b="0" i="0" dirty="0">
                <a:solidFill>
                  <a:srgbClr val="F0F6FC"/>
                </a:solidFill>
                <a:effectLst/>
                <a:latin typeface="-apple-system"/>
              </a:rPr>
              <a:t>As scans consume compute resources, it's important to ensure that your rule sets are optimized to scan only the data that is necessary and only apply the classifications you expect. This will help to improve the performance of your scans. In a practical sense, there is no point </a:t>
            </a:r>
            <a:r>
              <a:rPr lang="en-GB" b="0" i="0" dirty="0" err="1">
                <a:solidFill>
                  <a:srgbClr val="F0F6FC"/>
                </a:solidFill>
                <a:effectLst/>
                <a:latin typeface="-apple-system"/>
              </a:rPr>
              <a:t>analyzing</a:t>
            </a:r>
            <a:r>
              <a:rPr lang="en-GB" b="0" i="0" dirty="0">
                <a:solidFill>
                  <a:srgbClr val="F0F6FC"/>
                </a:solidFill>
                <a:effectLst/>
                <a:latin typeface="-apple-system"/>
              </a:rPr>
              <a:t> the data source to detect Argentina National Identity (DNI) Number if you know for a fact that your data source does not contain information of this type.</a:t>
            </a:r>
          </a:p>
          <a:p>
            <a:pPr algn="l"/>
            <a:r>
              <a:rPr lang="en-GB" b="1" i="0" dirty="0">
                <a:solidFill>
                  <a:srgbClr val="F0F6FC"/>
                </a:solidFill>
                <a:effectLst/>
                <a:latin typeface="-apple-system"/>
              </a:rPr>
              <a:t>✨ Pro Tip:</a:t>
            </a:r>
            <a:r>
              <a:rPr lang="en-GB" b="0" i="0" dirty="0">
                <a:solidFill>
                  <a:srgbClr val="F0F6FC"/>
                </a:solidFill>
                <a:effectLst/>
                <a:latin typeface="-apple-system"/>
              </a:rPr>
              <a:t> You can only use the scan rule set in the domain where you created it.</a:t>
            </a:r>
          </a:p>
          <a:p>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4</a:t>
            </a:fld>
            <a:endParaRPr lang="en-US"/>
          </a:p>
        </p:txBody>
      </p:sp>
    </p:spTree>
    <p:extLst>
      <p:ext uri="{BB962C8B-B14F-4D97-AF65-F5344CB8AC3E}">
        <p14:creationId xmlns:p14="http://schemas.microsoft.com/office/powerpoint/2010/main" val="231866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F0F6FC"/>
                </a:solidFill>
                <a:effectLst/>
                <a:latin typeface="-apple-system"/>
              </a:rPr>
              <a:t>Classifications are applied at the time of scanning and are used to categorize and label data assets. Purview Data Governance comes with several international system classifications that are scanned for by default, but you can also create custom classifications to more accurately detect and tag data throughout your organization.</a:t>
            </a:r>
          </a:p>
          <a:p>
            <a:endParaRPr lang="en-GB" b="0" i="0" dirty="0">
              <a:solidFill>
                <a:srgbClr val="F0F6FC"/>
              </a:solidFill>
              <a:effectLst/>
              <a:latin typeface="-apple-system"/>
            </a:endParaRPr>
          </a:p>
          <a:p>
            <a:pPr algn="l"/>
            <a:r>
              <a:rPr lang="en-GB" b="1" i="0" dirty="0">
                <a:solidFill>
                  <a:srgbClr val="F0F6FC"/>
                </a:solidFill>
                <a:effectLst/>
                <a:latin typeface="-apple-system"/>
              </a:rPr>
              <a:t>Custom Classifications</a:t>
            </a:r>
          </a:p>
          <a:p>
            <a:pPr algn="l"/>
            <a:r>
              <a:rPr lang="en-GB" b="0" i="0" dirty="0">
                <a:solidFill>
                  <a:srgbClr val="F0F6FC"/>
                </a:solidFill>
                <a:effectLst/>
                <a:latin typeface="-apple-system"/>
              </a:rPr>
              <a:t>If a bespoke classification does not exist out of the box, you may decide to create a "custom" classification. These may either be regular expression patterns or dictionary lookups. You also define the percentage of sampled rows that must match the regular expression or dictionary lookup to apply the classification. The lower percentage, the higher the hit-rate and increased risk of false positives.</a:t>
            </a:r>
          </a:p>
          <a:p>
            <a:pPr algn="l"/>
            <a:r>
              <a:rPr lang="en-GB" b="0" i="0" dirty="0">
                <a:solidFill>
                  <a:srgbClr val="F0F6FC"/>
                </a:solidFill>
                <a:effectLst/>
                <a:latin typeface="-apple-system"/>
              </a:rPr>
              <a:t>An example of a custom classification would be a specifically formatted Invoice ID (e.g. INV-123-XYZ) which comes from a specific source system, or an X (formerly Twitter) handle (e.g. @username).</a:t>
            </a:r>
          </a:p>
          <a:p>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5</a:t>
            </a:fld>
            <a:endParaRPr lang="en-US"/>
          </a:p>
        </p:txBody>
      </p:sp>
    </p:spTree>
    <p:extLst>
      <p:ext uri="{BB962C8B-B14F-4D97-AF65-F5344CB8AC3E}">
        <p14:creationId xmlns:p14="http://schemas.microsoft.com/office/powerpoint/2010/main" val="2368157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F0F6FC"/>
                </a:solidFill>
                <a:effectLst/>
                <a:latin typeface="-apple-system"/>
              </a:rPr>
              <a:t>Purview uses integration runtimes (IR) to connect to data sources and provide the compute to run the scans. Not all data sources support all integration runtime types and vice a versa.</a:t>
            </a:r>
          </a:p>
          <a:p>
            <a:pPr algn="l"/>
            <a:r>
              <a:rPr lang="en-GB" b="0" i="0" dirty="0">
                <a:solidFill>
                  <a:srgbClr val="F0F6FC"/>
                </a:solidFill>
                <a:effectLst/>
                <a:latin typeface="-apple-system"/>
              </a:rPr>
              <a:t>These runtimes can be auto-resolved by Azure or self-hosted (SHIR) by your organization. The choice of integration runtime depends on the data source you are connecting to and the network configuration of your organization.</a:t>
            </a:r>
          </a:p>
          <a:p>
            <a:pPr algn="l"/>
            <a:r>
              <a:rPr lang="en-GB" b="0" i="0" dirty="0">
                <a:solidFill>
                  <a:srgbClr val="F0F6FC"/>
                </a:solidFill>
                <a:effectLst/>
                <a:latin typeface="-apple-system"/>
              </a:rPr>
              <a:t>You can choose between:</a:t>
            </a:r>
          </a:p>
          <a:p>
            <a:pPr algn="l">
              <a:buFont typeface="Arial" panose="020B0604020202020204" pitchFamily="34" charset="0"/>
              <a:buChar char="•"/>
            </a:pPr>
            <a:r>
              <a:rPr lang="en-GB" b="1" i="0" dirty="0">
                <a:solidFill>
                  <a:srgbClr val="F0F6FC"/>
                </a:solidFill>
                <a:effectLst/>
                <a:latin typeface="-apple-system"/>
              </a:rPr>
              <a:t>Azure Integration Runtime:</a:t>
            </a:r>
            <a:r>
              <a:rPr lang="en-GB" b="0" i="0" dirty="0">
                <a:solidFill>
                  <a:srgbClr val="F0F6FC"/>
                </a:solidFill>
                <a:effectLst/>
                <a:latin typeface="-apple-system"/>
              </a:rPr>
              <a:t> This runtime is managed by Azure and is used to connect to Azure data sources. It is auto-resolved by Azure and does not require any additional configuration.</a:t>
            </a:r>
          </a:p>
          <a:p>
            <a:pPr algn="l">
              <a:buFont typeface="Arial" panose="020B0604020202020204" pitchFamily="34" charset="0"/>
              <a:buChar char="•"/>
            </a:pPr>
            <a:r>
              <a:rPr lang="en-GB" b="1" i="0" dirty="0">
                <a:solidFill>
                  <a:srgbClr val="F0F6FC"/>
                </a:solidFill>
                <a:effectLst/>
                <a:latin typeface="-apple-system"/>
              </a:rPr>
              <a:t>Managed Virtual Network (</a:t>
            </a:r>
            <a:r>
              <a:rPr lang="en-GB" b="1" i="0" dirty="0" err="1">
                <a:solidFill>
                  <a:srgbClr val="F0F6FC"/>
                </a:solidFill>
                <a:effectLst/>
                <a:latin typeface="-apple-system"/>
              </a:rPr>
              <a:t>VNet</a:t>
            </a:r>
            <a:r>
              <a:rPr lang="en-GB" b="1" i="0" dirty="0">
                <a:solidFill>
                  <a:srgbClr val="F0F6FC"/>
                </a:solidFill>
                <a:effectLst/>
                <a:latin typeface="-apple-system"/>
              </a:rPr>
              <a:t>) Integration Runtime:</a:t>
            </a:r>
            <a:r>
              <a:rPr lang="en-GB" b="0" i="0" dirty="0">
                <a:solidFill>
                  <a:srgbClr val="F0F6FC"/>
                </a:solidFill>
                <a:effectLst/>
                <a:latin typeface="-apple-system"/>
              </a:rPr>
              <a:t> This runtime is used to connect to data sources in a virtual network. It is auto-resolved by Azure and does not require any additional configuration.</a:t>
            </a:r>
          </a:p>
          <a:p>
            <a:pPr algn="l">
              <a:buFont typeface="Arial" panose="020B0604020202020204" pitchFamily="34" charset="0"/>
              <a:buChar char="•"/>
            </a:pPr>
            <a:r>
              <a:rPr lang="en-GB" b="1" i="0" dirty="0">
                <a:solidFill>
                  <a:srgbClr val="F0F6FC"/>
                </a:solidFill>
                <a:effectLst/>
                <a:latin typeface="-apple-system"/>
              </a:rPr>
              <a:t>Self-hosted Integration Runtime:</a:t>
            </a:r>
            <a:r>
              <a:rPr lang="en-GB" b="0" i="0" dirty="0">
                <a:solidFill>
                  <a:srgbClr val="F0F6FC"/>
                </a:solidFill>
                <a:effectLst/>
                <a:latin typeface="-apple-system"/>
              </a:rPr>
              <a:t> This runtime is hosted on your organization's network and is used to connect to on-premises data sources. It requires additional configuration to connect to your data source.</a:t>
            </a:r>
          </a:p>
          <a:p>
            <a:pPr algn="l">
              <a:buFont typeface="Arial" panose="020B0604020202020204" pitchFamily="34" charset="0"/>
              <a:buChar char="•"/>
            </a:pPr>
            <a:r>
              <a:rPr lang="en-GB" b="1" i="0" dirty="0">
                <a:solidFill>
                  <a:srgbClr val="F0F6FC"/>
                </a:solidFill>
                <a:effectLst/>
                <a:latin typeface="-apple-system"/>
              </a:rPr>
              <a:t>Kubernetes supported Self-Hosted Integration Runtime (Preview):</a:t>
            </a:r>
            <a:r>
              <a:rPr lang="en-GB" b="0" i="0" dirty="0">
                <a:solidFill>
                  <a:srgbClr val="F0F6FC"/>
                </a:solidFill>
                <a:effectLst/>
                <a:latin typeface="-apple-system"/>
              </a:rPr>
              <a:t> This runtime is used to connect to on-premises data sources. It requires additional configuration to connect to your data source.</a:t>
            </a:r>
          </a:p>
          <a:p>
            <a:pPr algn="l">
              <a:buFont typeface="Arial" panose="020B0604020202020204" pitchFamily="34" charset="0"/>
              <a:buChar char="•"/>
            </a:pPr>
            <a:r>
              <a:rPr lang="en-GB" b="1" i="0" dirty="0">
                <a:solidFill>
                  <a:srgbClr val="F0F6FC"/>
                </a:solidFill>
                <a:effectLst/>
                <a:latin typeface="-apple-system"/>
              </a:rPr>
              <a:t>AWS Integration Runtime:</a:t>
            </a:r>
            <a:r>
              <a:rPr lang="en-GB" b="0" i="0" dirty="0">
                <a:solidFill>
                  <a:srgbClr val="F0F6FC"/>
                </a:solidFill>
                <a:effectLst/>
                <a:latin typeface="-apple-system"/>
              </a:rPr>
              <a:t> This runtime is used to connect to AWS data sources.</a:t>
            </a:r>
          </a:p>
          <a:p>
            <a:pPr algn="l"/>
            <a:r>
              <a:rPr lang="en-GB" b="1" i="0" dirty="0">
                <a:solidFill>
                  <a:srgbClr val="F0F6FC"/>
                </a:solidFill>
                <a:effectLst/>
                <a:latin typeface="-apple-system"/>
              </a:rPr>
              <a:t>✨ Pro Tip:</a:t>
            </a:r>
            <a:r>
              <a:rPr lang="en-GB" b="0" i="0" dirty="0">
                <a:solidFill>
                  <a:srgbClr val="F0F6FC"/>
                </a:solidFill>
                <a:effectLst/>
                <a:latin typeface="-apple-system"/>
              </a:rPr>
              <a:t> When choosing an integration runtime, consider the network configuration of your organization and the data source you are connecting to. If you are connecting to an on-premises data source, you must use a self-hosted integration runtime.</a:t>
            </a:r>
          </a:p>
          <a:p>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6</a:t>
            </a:fld>
            <a:endParaRPr lang="en-US"/>
          </a:p>
        </p:txBody>
      </p:sp>
    </p:spTree>
    <p:extLst>
      <p:ext uri="{BB962C8B-B14F-4D97-AF65-F5344CB8AC3E}">
        <p14:creationId xmlns:p14="http://schemas.microsoft.com/office/powerpoint/2010/main" val="3707894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F0F6FC"/>
                </a:solidFill>
                <a:effectLst/>
                <a:latin typeface="-apple-system"/>
              </a:rPr>
              <a:t>Each scan you configure in Microsoft Purview Data Governance has an associated Run ID, which uniquely identifies it. You can view an all-up scan status via the Data Map's Monitoring tab and drill deeper into each category to discover more details.</a:t>
            </a:r>
          </a:p>
          <a:p>
            <a:pPr algn="l"/>
            <a:r>
              <a:rPr lang="en-GB" b="0" i="0" dirty="0">
                <a:solidFill>
                  <a:srgbClr val="F0F6FC"/>
                </a:solidFill>
                <a:effectLst/>
                <a:latin typeface="-apple-system"/>
              </a:rPr>
              <a:t>More Details:</a:t>
            </a:r>
          </a:p>
          <a:p>
            <a:pPr algn="l"/>
            <a:r>
              <a:rPr lang="en-GB" b="0" i="0" dirty="0">
                <a:solidFill>
                  <a:srgbClr val="F0F6FC"/>
                </a:solidFill>
                <a:effectLst/>
                <a:latin typeface="-apple-system"/>
              </a:rPr>
              <a:t>Additional information (including logs) is available.</a:t>
            </a:r>
          </a:p>
          <a:p>
            <a:endParaRPr lang="en-GB" dirty="0"/>
          </a:p>
        </p:txBody>
      </p:sp>
      <p:sp>
        <p:nvSpPr>
          <p:cNvPr id="4" name="Slide Number Placeholder 3"/>
          <p:cNvSpPr>
            <a:spLocks noGrp="1"/>
          </p:cNvSpPr>
          <p:nvPr>
            <p:ph type="sldNum" sz="quarter" idx="5"/>
          </p:nvPr>
        </p:nvSpPr>
        <p:spPr/>
        <p:txBody>
          <a:bodyPr/>
          <a:lstStyle/>
          <a:p>
            <a:fld id="{077822A6-437E-4942-AF3B-D4B70F41924D}" type="slidenum">
              <a:rPr lang="en-US" smtClean="0"/>
              <a:t>7</a:t>
            </a:fld>
            <a:endParaRPr lang="en-US"/>
          </a:p>
        </p:txBody>
      </p:sp>
    </p:spTree>
    <p:extLst>
      <p:ext uri="{BB962C8B-B14F-4D97-AF65-F5344CB8AC3E}">
        <p14:creationId xmlns:p14="http://schemas.microsoft.com/office/powerpoint/2010/main" val="4078288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32E5-C51A-AD48-E6AA-F4EE9B1CBB7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37B5E70-BE96-1CD5-284A-183383C2ED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759E207-D605-E1A9-045E-947236ECD119}"/>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5" name="Footer Placeholder 4">
            <a:extLst>
              <a:ext uri="{FF2B5EF4-FFF2-40B4-BE49-F238E27FC236}">
                <a16:creationId xmlns:a16="http://schemas.microsoft.com/office/drawing/2014/main" id="{F24FF9EC-D690-9A9B-40A5-1F7A88C8B7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449D76-862D-4E4F-D3EA-4FC42FB51314}"/>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2506550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B5AD-5B1A-F09E-B0A5-9E778E40D2E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3542AFD-486D-76EE-C38B-4135EC68E0C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96CEE67-AB58-A7A6-ABEF-B30F5FC5690E}"/>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5" name="Footer Placeholder 4">
            <a:extLst>
              <a:ext uri="{FF2B5EF4-FFF2-40B4-BE49-F238E27FC236}">
                <a16:creationId xmlns:a16="http://schemas.microsoft.com/office/drawing/2014/main" id="{0FA9FE0A-2144-1F2F-ABDF-47FC5716C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F45CC4-4270-BF8E-5899-1695057EEA13}"/>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135884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9C8488-B8FE-4C39-5991-1E723BB32A6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C7C4416-DEE7-904D-2E1C-AF92976372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F656623-5F98-3200-34B7-D6898C7D32A7}"/>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5" name="Footer Placeholder 4">
            <a:extLst>
              <a:ext uri="{FF2B5EF4-FFF2-40B4-BE49-F238E27FC236}">
                <a16:creationId xmlns:a16="http://schemas.microsoft.com/office/drawing/2014/main" id="{0B11AD12-C375-AECC-08EB-40E4F5F6DC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7CD5A0-CB7F-ADC8-0843-7E3B11CD6BCF}"/>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1396608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gray">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b="1" i="0" spc="-50" baseline="0">
                <a:solidFill>
                  <a:schemeClr val="tx1"/>
                </a:solidFill>
                <a:latin typeface="Segoe Sans Display Semibold" pitchFamily="2" charset="0"/>
                <a:cs typeface="Segoe Sans Display" pitchFamily="2"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b="0" i="0" spc="0" baseline="0">
                <a:solidFill>
                  <a:schemeClr val="tx1"/>
                </a:solidFill>
                <a:latin typeface="Segoe Sans Display" pitchFamily="2" charset="0"/>
                <a:cs typeface="Segoe Sans Display" pitchFamily="2" charset="0"/>
              </a:defRPr>
            </a:lvl1pPr>
          </a:lstStyle>
          <a:p>
            <a:pPr lvl="0"/>
            <a:r>
              <a:rPr lang="en-US"/>
              <a:t>Speaker name or subtitle text</a:t>
            </a:r>
          </a:p>
        </p:txBody>
      </p:sp>
      <p:pic>
        <p:nvPicPr>
          <p:cNvPr id="7" name="Picture 6">
            <a:extLst>
              <a:ext uri="{FF2B5EF4-FFF2-40B4-BE49-F238E27FC236}">
                <a16:creationId xmlns:a16="http://schemas.microsoft.com/office/drawing/2014/main" id="{DCE321EF-5297-4BC8-853D-BAA6A1AF47EA}"/>
              </a:ext>
            </a:extLst>
          </p:cNvPr>
          <p:cNvPicPr>
            <a:picLocks noChangeAspect="1"/>
          </p:cNvPicPr>
          <p:nvPr userDrawn="1"/>
        </p:nvPicPr>
        <p:blipFill>
          <a:blip r:embed="rId2"/>
          <a:stretch>
            <a:fillRect/>
          </a:stretch>
        </p:blipFill>
        <p:spPr>
          <a:xfrm>
            <a:off x="582043" y="585788"/>
            <a:ext cx="2308795" cy="294139"/>
          </a:xfrm>
          <a:prstGeom prst="rect">
            <a:avLst/>
          </a:prstGeom>
        </p:spPr>
      </p:pic>
    </p:spTree>
    <p:extLst>
      <p:ext uri="{BB962C8B-B14F-4D97-AF65-F5344CB8AC3E}">
        <p14:creationId xmlns:p14="http://schemas.microsoft.com/office/powerpoint/2010/main" val="5879566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up – Tex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76726F-98A2-3B2A-8513-9F5D25D63FDA}"/>
              </a:ext>
            </a:extLst>
          </p:cNvPr>
          <p:cNvSpPr>
            <a:spLocks noGrp="1"/>
          </p:cNvSpPr>
          <p:nvPr>
            <p:ph type="title"/>
          </p:nvPr>
        </p:nvSpPr>
        <p:spPr/>
        <p:txBody>
          <a:bodyPr/>
          <a:lstStyle/>
          <a:p>
            <a:r>
              <a:rPr lang="en-US"/>
              <a:t>Click to edit Master title style</a:t>
            </a:r>
          </a:p>
        </p:txBody>
      </p:sp>
      <p:sp>
        <p:nvSpPr>
          <p:cNvPr id="11" name="Content Placeholder 10">
            <a:extLst>
              <a:ext uri="{FF2B5EF4-FFF2-40B4-BE49-F238E27FC236}">
                <a16:creationId xmlns:a16="http://schemas.microsoft.com/office/drawing/2014/main" id="{4305D88A-09EA-3B57-EB7C-B55B88ECDD71}"/>
              </a:ext>
            </a:extLst>
          </p:cNvPr>
          <p:cNvSpPr>
            <a:spLocks noGrp="1"/>
          </p:cNvSpPr>
          <p:nvPr>
            <p:ph sz="quarter" idx="27"/>
          </p:nvPr>
        </p:nvSpPr>
        <p:spPr>
          <a:xfrm>
            <a:off x="563564" y="1447800"/>
            <a:ext cx="5232400" cy="4732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FBC8A560-6BB2-8E69-1177-186B4F67AA79}"/>
              </a:ext>
            </a:extLst>
          </p:cNvPr>
          <p:cNvSpPr>
            <a:spLocks noGrp="1"/>
          </p:cNvSpPr>
          <p:nvPr>
            <p:ph sz="quarter" idx="28"/>
          </p:nvPr>
        </p:nvSpPr>
        <p:spPr>
          <a:xfrm>
            <a:off x="6395340" y="1447800"/>
            <a:ext cx="5232400" cy="4732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11473A-17B0-DC22-AF93-313A1AB1F62B}"/>
              </a:ext>
            </a:extLst>
          </p:cNvPr>
          <p:cNvSpPr>
            <a:spLocks noGrp="1"/>
          </p:cNvSpPr>
          <p:nvPr>
            <p:ph type="ftr" sz="quarter" idx="29"/>
          </p:nvPr>
        </p:nvSpPr>
        <p:spPr/>
        <p:txBody>
          <a:bodyPr/>
          <a:lstStyle/>
          <a:p>
            <a:endParaRPr lang="en-US"/>
          </a:p>
        </p:txBody>
      </p:sp>
      <p:sp>
        <p:nvSpPr>
          <p:cNvPr id="6" name="Slide Number Placeholder 5">
            <a:extLst>
              <a:ext uri="{FF2B5EF4-FFF2-40B4-BE49-F238E27FC236}">
                <a16:creationId xmlns:a16="http://schemas.microsoft.com/office/drawing/2014/main" id="{3768DCB6-7F43-BE1B-CA99-D130ED257F64}"/>
              </a:ext>
            </a:extLst>
          </p:cNvPr>
          <p:cNvSpPr>
            <a:spLocks noGrp="1"/>
          </p:cNvSpPr>
          <p:nvPr>
            <p:ph type="sldNum" sz="quarter" idx="30"/>
          </p:nvPr>
        </p:nvSpPr>
        <p:spPr/>
        <p:txBody>
          <a:bodyPr/>
          <a:lstStyle/>
          <a:p>
            <a:fld id="{B1356FBF-028C-F74E-A7B4-9B8ED246DD1B}" type="slidenum">
              <a:rPr lang="en-US" smtClean="0"/>
              <a:pPr/>
              <a:t>‹#›</a:t>
            </a:fld>
            <a:endParaRPr lang="en-US"/>
          </a:p>
        </p:txBody>
      </p:sp>
    </p:spTree>
    <p:extLst>
      <p:ext uri="{BB962C8B-B14F-4D97-AF65-F5344CB8AC3E}">
        <p14:creationId xmlns:p14="http://schemas.microsoft.com/office/powerpoint/2010/main" val="628298198"/>
      </p:ext>
    </p:extLst>
  </p:cSld>
  <p:clrMapOvr>
    <a:masterClrMapping/>
  </p:clrMapOvr>
  <p:transition>
    <p:fade/>
  </p:transition>
  <p:extLst>
    <p:ext uri="{DCECCB84-F9BA-43D5-87BE-67443E8EF086}">
      <p15:sldGuideLst xmlns:p15="http://schemas.microsoft.com/office/powerpoint/2012/main">
        <p15:guide id="4" pos="3660">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up – Cards 01">
    <p:spTree>
      <p:nvGrpSpPr>
        <p:cNvPr id="1" name=""/>
        <p:cNvGrpSpPr/>
        <p:nvPr/>
      </p:nvGrpSpPr>
      <p:grpSpPr>
        <a:xfrm>
          <a:off x="0" y="0"/>
          <a:ext cx="0" cy="0"/>
          <a:chOff x="0" y="0"/>
          <a:chExt cx="0" cy="0"/>
        </a:xfrm>
      </p:grpSpPr>
      <p:sp>
        <p:nvSpPr>
          <p:cNvPr id="27" name="Rectangle: Rounded Corners 133">
            <a:extLst>
              <a:ext uri="{FF2B5EF4-FFF2-40B4-BE49-F238E27FC236}">
                <a16:creationId xmlns:a16="http://schemas.microsoft.com/office/drawing/2014/main" id="{FC2EA845-A38E-017C-2CEC-387479856F9B}"/>
              </a:ext>
              <a:ext uri="{C183D7F6-B498-43B3-948B-1728B52AA6E4}">
                <adec:decorative xmlns:adec="http://schemas.microsoft.com/office/drawing/2017/decorative" val="1"/>
              </a:ext>
            </a:extLst>
          </p:cNvPr>
          <p:cNvSpPr/>
          <p:nvPr userDrawn="1"/>
        </p:nvSpPr>
        <p:spPr bwMode="auto">
          <a:xfrm>
            <a:off x="563564" y="1782504"/>
            <a:ext cx="11064240" cy="4224760"/>
          </a:xfrm>
          <a:prstGeom prst="roundRect">
            <a:avLst>
              <a:gd name="adj" fmla="val 5229"/>
            </a:avLst>
          </a:prstGeom>
          <a:solidFill>
            <a:schemeClr val="bg1">
              <a:lumMod val="95000"/>
              <a:alpha val="10000"/>
            </a:schemeClr>
          </a:solidFill>
          <a:ln w="19050">
            <a:noFill/>
            <a:headEnd type="none" w="med" len="med"/>
            <a:tailEnd type="none" w="med" len="med"/>
          </a:ln>
          <a:effectLst>
            <a:outerShdw blurRad="508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367" rtl="0" eaLnBrk="1" fontAlgn="auto" latinLnBrk="0" hangingPunct="1">
              <a:lnSpc>
                <a:spcPct val="100000"/>
              </a:lnSpc>
              <a:spcBef>
                <a:spcPct val="20000"/>
              </a:spcBef>
              <a:spcAft>
                <a:spcPts val="0"/>
              </a:spcAft>
              <a:buClrTx/>
              <a:buSzPct val="90000"/>
              <a:buFontTx/>
              <a:buNone/>
              <a:tabLst/>
            </a:pPr>
            <a:endParaRPr kumimoji="0" lang="es-MX" sz="1200" b="0" i="0" u="none" strike="noStrike" kern="1200" cap="none" spc="0" normalizeH="0" baseline="0" noProof="0">
              <a:ln>
                <a:noFill/>
              </a:ln>
              <a:gradFill>
                <a:gsLst>
                  <a:gs pos="2874">
                    <a:srgbClr val="FFFFFF"/>
                  </a:gs>
                  <a:gs pos="17978">
                    <a:srgbClr val="FFFFFF"/>
                  </a:gs>
                </a:gsLst>
                <a:lin ang="2700000" scaled="0"/>
              </a:gradFill>
              <a:effectLst/>
              <a:uLnTx/>
              <a:uFillTx/>
              <a:latin typeface="Segoe UI"/>
              <a:ea typeface="+mn-ea"/>
              <a:cs typeface="+mn-cs"/>
            </a:endParaRPr>
          </a:p>
        </p:txBody>
      </p:sp>
      <p:sp>
        <p:nvSpPr>
          <p:cNvPr id="9" name="Rounded Rectangle 8">
            <a:extLst>
              <a:ext uri="{FF2B5EF4-FFF2-40B4-BE49-F238E27FC236}">
                <a16:creationId xmlns:a16="http://schemas.microsoft.com/office/drawing/2014/main" id="{6D4F47BB-F179-A6E8-BFFE-D6E25C315827}"/>
              </a:ext>
            </a:extLst>
          </p:cNvPr>
          <p:cNvSpPr/>
          <p:nvPr userDrawn="1"/>
        </p:nvSpPr>
        <p:spPr>
          <a:xfrm rot="10800000">
            <a:off x="734561" y="1956124"/>
            <a:ext cx="2547418" cy="3842796"/>
          </a:xfrm>
          <a:prstGeom prst="roundRect">
            <a:avLst>
              <a:gd name="adj" fmla="val 6373"/>
            </a:avLst>
          </a:prstGeom>
          <a:solidFill>
            <a:schemeClr val="bg1"/>
          </a:solidFill>
          <a:ln w="19050" cap="rnd">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16071094-B97E-A2B8-8E5A-4743176E5F73}"/>
              </a:ext>
            </a:extLst>
          </p:cNvPr>
          <p:cNvSpPr/>
          <p:nvPr userDrawn="1"/>
        </p:nvSpPr>
        <p:spPr>
          <a:xfrm>
            <a:off x="873594" y="2089131"/>
            <a:ext cx="2274028" cy="889218"/>
          </a:xfrm>
          <a:prstGeom prst="roundRect">
            <a:avLst/>
          </a:prstGeom>
          <a:solidFill>
            <a:schemeClr val="accent2"/>
          </a:solid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FD48F45-D8D1-AA1A-4CAA-FD53864A0316}"/>
              </a:ext>
            </a:extLst>
          </p:cNvPr>
          <p:cNvSpPr>
            <a:spLocks noGrp="1"/>
          </p:cNvSpPr>
          <p:nvPr>
            <p:ph type="title"/>
          </p:nvPr>
        </p:nvSpPr>
        <p:spPr/>
        <p:txBody>
          <a:bodyPr lIns="0" tIns="0" rIns="0" bIns="0"/>
          <a:lstStyle>
            <a:lvl1pPr>
              <a:defRPr>
                <a:solidFill>
                  <a:schemeClr val="tx2"/>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A85DE2D5-BD26-9A50-8AEC-BEA2660BC7F9}"/>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7B1B955B-9B45-7A23-CD58-DA357F3E1C27}"/>
              </a:ext>
            </a:extLst>
          </p:cNvPr>
          <p:cNvSpPr>
            <a:spLocks noGrp="1"/>
          </p:cNvSpPr>
          <p:nvPr>
            <p:ph type="sldNum" sz="quarter" idx="11"/>
          </p:nvPr>
        </p:nvSpPr>
        <p:spPr/>
        <p:txBody>
          <a:bodyPr/>
          <a:lstStyle/>
          <a:p>
            <a:fld id="{B1356FBF-028C-F74E-A7B4-9B8ED246DD1B}" type="slidenum">
              <a:rPr lang="en-US" smtClean="0"/>
              <a:pPr/>
              <a:t>‹#›</a:t>
            </a:fld>
            <a:endParaRPr lang="en-US"/>
          </a:p>
        </p:txBody>
      </p:sp>
      <p:sp>
        <p:nvSpPr>
          <p:cNvPr id="17" name="Text Placeholder 16">
            <a:extLst>
              <a:ext uri="{FF2B5EF4-FFF2-40B4-BE49-F238E27FC236}">
                <a16:creationId xmlns:a16="http://schemas.microsoft.com/office/drawing/2014/main" id="{1847DF52-0319-FC17-B2D5-D9A7D0F9B264}"/>
              </a:ext>
            </a:extLst>
          </p:cNvPr>
          <p:cNvSpPr>
            <a:spLocks noGrp="1"/>
          </p:cNvSpPr>
          <p:nvPr>
            <p:ph type="body" sz="quarter" idx="12" hasCustomPrompt="1"/>
          </p:nvPr>
        </p:nvSpPr>
        <p:spPr>
          <a:xfrm>
            <a:off x="948418" y="2243836"/>
            <a:ext cx="2137483" cy="604506"/>
          </a:xfrm>
        </p:spPr>
        <p:txBody>
          <a:bodyPr anchor="ctr" anchorCtr="0">
            <a:noAutofit/>
          </a:bodyPr>
          <a:lstStyle>
            <a:lvl1pPr marL="0" indent="0">
              <a:buNone/>
              <a:defRPr sz="1800">
                <a:solidFill>
                  <a:schemeClr val="bg1"/>
                </a:solidFill>
                <a:latin typeface="+mj-lt"/>
              </a:defRPr>
            </a:lvl1pPr>
            <a:lvl2pPr marL="271462" indent="0">
              <a:buNone/>
              <a:defRPr sz="1600"/>
            </a:lvl2pPr>
            <a:lvl3pPr marL="493712" indent="0">
              <a:buNone/>
              <a:defRPr sz="1600"/>
            </a:lvl3pPr>
            <a:lvl4pPr marL="715963" indent="0">
              <a:buNone/>
              <a:defRPr sz="1600"/>
            </a:lvl4pPr>
            <a:lvl5pPr marL="936625" indent="0">
              <a:buNone/>
              <a:defRPr sz="1600"/>
            </a:lvl5pPr>
          </a:lstStyle>
          <a:p>
            <a:pPr lvl="0"/>
            <a:r>
              <a:rPr lang="en-US"/>
              <a:t>Item 1</a:t>
            </a:r>
          </a:p>
        </p:txBody>
      </p:sp>
      <p:sp>
        <p:nvSpPr>
          <p:cNvPr id="22" name="Text Placeholder 21">
            <a:extLst>
              <a:ext uri="{FF2B5EF4-FFF2-40B4-BE49-F238E27FC236}">
                <a16:creationId xmlns:a16="http://schemas.microsoft.com/office/drawing/2014/main" id="{EA80BD07-7469-4F6A-2E82-4D9216F0B61C}"/>
              </a:ext>
            </a:extLst>
          </p:cNvPr>
          <p:cNvSpPr>
            <a:spLocks noGrp="1"/>
          </p:cNvSpPr>
          <p:nvPr>
            <p:ph type="body" sz="quarter" idx="15"/>
          </p:nvPr>
        </p:nvSpPr>
        <p:spPr>
          <a:xfrm>
            <a:off x="948221" y="3082163"/>
            <a:ext cx="2137679" cy="2495355"/>
          </a:xfrm>
        </p:spPr>
        <p:txBody>
          <a:bodyPr>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Rounded Rectangle 31">
            <a:extLst>
              <a:ext uri="{FF2B5EF4-FFF2-40B4-BE49-F238E27FC236}">
                <a16:creationId xmlns:a16="http://schemas.microsoft.com/office/drawing/2014/main" id="{CF6B98FA-CD33-19A7-9EFF-CE0E9C62E2FA}"/>
              </a:ext>
            </a:extLst>
          </p:cNvPr>
          <p:cNvSpPr/>
          <p:nvPr userDrawn="1"/>
        </p:nvSpPr>
        <p:spPr>
          <a:xfrm rot="10800000">
            <a:off x="3459715" y="1956124"/>
            <a:ext cx="2547418" cy="3842796"/>
          </a:xfrm>
          <a:prstGeom prst="roundRect">
            <a:avLst>
              <a:gd name="adj" fmla="val 6373"/>
            </a:avLst>
          </a:prstGeom>
          <a:solidFill>
            <a:schemeClr val="bg1"/>
          </a:solidFill>
          <a:ln w="19050" cap="rnd">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C2F31FE1-FA80-18FD-5A6A-D3A2DFFD9B64}"/>
              </a:ext>
            </a:extLst>
          </p:cNvPr>
          <p:cNvSpPr/>
          <p:nvPr userDrawn="1"/>
        </p:nvSpPr>
        <p:spPr>
          <a:xfrm>
            <a:off x="3605911" y="2089131"/>
            <a:ext cx="2274028" cy="889218"/>
          </a:xfrm>
          <a:prstGeom prst="roundRect">
            <a:avLst/>
          </a:prstGeom>
          <a:solidFill>
            <a:schemeClr val="accent1"/>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16">
            <a:extLst>
              <a:ext uri="{FF2B5EF4-FFF2-40B4-BE49-F238E27FC236}">
                <a16:creationId xmlns:a16="http://schemas.microsoft.com/office/drawing/2014/main" id="{347D6EF6-B8C1-3BC0-EBA4-EFF81077E93B}"/>
              </a:ext>
            </a:extLst>
          </p:cNvPr>
          <p:cNvSpPr>
            <a:spLocks noGrp="1"/>
          </p:cNvSpPr>
          <p:nvPr>
            <p:ph type="body" sz="quarter" idx="16" hasCustomPrompt="1"/>
          </p:nvPr>
        </p:nvSpPr>
        <p:spPr>
          <a:xfrm>
            <a:off x="3680735" y="2243836"/>
            <a:ext cx="2137483" cy="604506"/>
          </a:xfrm>
        </p:spPr>
        <p:txBody>
          <a:bodyPr anchor="ctr" anchorCtr="0">
            <a:noAutofit/>
          </a:bodyPr>
          <a:lstStyle>
            <a:lvl1pPr marL="0" indent="0">
              <a:buNone/>
              <a:defRPr sz="1800">
                <a:solidFill>
                  <a:schemeClr val="bg1"/>
                </a:solidFill>
                <a:latin typeface="+mj-lt"/>
              </a:defRPr>
            </a:lvl1pPr>
            <a:lvl2pPr marL="271462" indent="0">
              <a:buNone/>
              <a:defRPr sz="1600"/>
            </a:lvl2pPr>
            <a:lvl3pPr marL="493712" indent="0">
              <a:buNone/>
              <a:defRPr sz="1600"/>
            </a:lvl3pPr>
            <a:lvl4pPr marL="715963" indent="0">
              <a:buNone/>
              <a:defRPr sz="1600"/>
            </a:lvl4pPr>
            <a:lvl5pPr marL="936625" indent="0">
              <a:buNone/>
              <a:defRPr sz="1600"/>
            </a:lvl5pPr>
          </a:lstStyle>
          <a:p>
            <a:pPr lvl="0"/>
            <a:r>
              <a:rPr lang="en-US"/>
              <a:t>Item 2</a:t>
            </a:r>
          </a:p>
        </p:txBody>
      </p:sp>
      <p:sp>
        <p:nvSpPr>
          <p:cNvPr id="35" name="Text Placeholder 21">
            <a:extLst>
              <a:ext uri="{FF2B5EF4-FFF2-40B4-BE49-F238E27FC236}">
                <a16:creationId xmlns:a16="http://schemas.microsoft.com/office/drawing/2014/main" id="{43179454-588D-81FC-2A55-FF68ED37C829}"/>
              </a:ext>
            </a:extLst>
          </p:cNvPr>
          <p:cNvSpPr>
            <a:spLocks noGrp="1"/>
          </p:cNvSpPr>
          <p:nvPr>
            <p:ph type="body" sz="quarter" idx="17"/>
          </p:nvPr>
        </p:nvSpPr>
        <p:spPr>
          <a:xfrm>
            <a:off x="3680538" y="3082163"/>
            <a:ext cx="2137679" cy="2495355"/>
          </a:xfrm>
        </p:spPr>
        <p:txBody>
          <a:bodyPr>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Rounded Rectangle 35">
            <a:extLst>
              <a:ext uri="{FF2B5EF4-FFF2-40B4-BE49-F238E27FC236}">
                <a16:creationId xmlns:a16="http://schemas.microsoft.com/office/drawing/2014/main" id="{03EB2AAD-F743-A261-CB94-FC446EBBD471}"/>
              </a:ext>
            </a:extLst>
          </p:cNvPr>
          <p:cNvSpPr/>
          <p:nvPr userDrawn="1"/>
        </p:nvSpPr>
        <p:spPr>
          <a:xfrm rot="10800000">
            <a:off x="6184869" y="1956124"/>
            <a:ext cx="2547418" cy="3842796"/>
          </a:xfrm>
          <a:prstGeom prst="roundRect">
            <a:avLst>
              <a:gd name="adj" fmla="val 6373"/>
            </a:avLst>
          </a:prstGeom>
          <a:solidFill>
            <a:schemeClr val="bg1"/>
          </a:solidFill>
          <a:ln w="19050" cap="rnd">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0C72B28E-F5C8-73A9-0299-7CEA64A719CA}"/>
              </a:ext>
            </a:extLst>
          </p:cNvPr>
          <p:cNvSpPr/>
          <p:nvPr userDrawn="1"/>
        </p:nvSpPr>
        <p:spPr>
          <a:xfrm>
            <a:off x="6330502" y="2089131"/>
            <a:ext cx="2274028" cy="889218"/>
          </a:xfrm>
          <a:prstGeom prst="roundRect">
            <a:avLst/>
          </a:prstGeom>
          <a:solidFill>
            <a:schemeClr val="accent4"/>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16">
            <a:extLst>
              <a:ext uri="{FF2B5EF4-FFF2-40B4-BE49-F238E27FC236}">
                <a16:creationId xmlns:a16="http://schemas.microsoft.com/office/drawing/2014/main" id="{8EAA2A1E-BE37-5A1E-136B-BAB95D455401}"/>
              </a:ext>
            </a:extLst>
          </p:cNvPr>
          <p:cNvSpPr>
            <a:spLocks noGrp="1"/>
          </p:cNvSpPr>
          <p:nvPr>
            <p:ph type="body" sz="quarter" idx="18" hasCustomPrompt="1"/>
          </p:nvPr>
        </p:nvSpPr>
        <p:spPr>
          <a:xfrm>
            <a:off x="6405326" y="2243836"/>
            <a:ext cx="2137483" cy="604506"/>
          </a:xfrm>
        </p:spPr>
        <p:txBody>
          <a:bodyPr anchor="ctr" anchorCtr="0">
            <a:noAutofit/>
          </a:bodyPr>
          <a:lstStyle>
            <a:lvl1pPr marL="0" indent="0">
              <a:buNone/>
              <a:defRPr sz="1800">
                <a:solidFill>
                  <a:schemeClr val="bg1"/>
                </a:solidFill>
                <a:latin typeface="+mj-lt"/>
              </a:defRPr>
            </a:lvl1pPr>
            <a:lvl2pPr marL="271462" indent="0">
              <a:buNone/>
              <a:defRPr sz="1600"/>
            </a:lvl2pPr>
            <a:lvl3pPr marL="493712" indent="0">
              <a:buNone/>
              <a:defRPr sz="1600"/>
            </a:lvl3pPr>
            <a:lvl4pPr marL="715963" indent="0">
              <a:buNone/>
              <a:defRPr sz="1600"/>
            </a:lvl4pPr>
            <a:lvl5pPr marL="936625" indent="0">
              <a:buNone/>
              <a:defRPr sz="1600"/>
            </a:lvl5pPr>
          </a:lstStyle>
          <a:p>
            <a:pPr lvl="0"/>
            <a:r>
              <a:rPr lang="en-US"/>
              <a:t>Item 3</a:t>
            </a:r>
          </a:p>
        </p:txBody>
      </p:sp>
      <p:sp>
        <p:nvSpPr>
          <p:cNvPr id="39" name="Text Placeholder 21">
            <a:extLst>
              <a:ext uri="{FF2B5EF4-FFF2-40B4-BE49-F238E27FC236}">
                <a16:creationId xmlns:a16="http://schemas.microsoft.com/office/drawing/2014/main" id="{52DFA572-5195-BCC7-6243-744B01BDC38B}"/>
              </a:ext>
            </a:extLst>
          </p:cNvPr>
          <p:cNvSpPr>
            <a:spLocks noGrp="1"/>
          </p:cNvSpPr>
          <p:nvPr>
            <p:ph type="body" sz="quarter" idx="19"/>
          </p:nvPr>
        </p:nvSpPr>
        <p:spPr>
          <a:xfrm>
            <a:off x="6405129" y="3082163"/>
            <a:ext cx="2137679" cy="2495355"/>
          </a:xfrm>
        </p:spPr>
        <p:txBody>
          <a:bodyPr>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ounded Rectangle 1">
            <a:extLst>
              <a:ext uri="{FF2B5EF4-FFF2-40B4-BE49-F238E27FC236}">
                <a16:creationId xmlns:a16="http://schemas.microsoft.com/office/drawing/2014/main" id="{57AA6CC5-6E18-7065-DE29-4BA8FA78CB4D}"/>
              </a:ext>
            </a:extLst>
          </p:cNvPr>
          <p:cNvSpPr/>
          <p:nvPr userDrawn="1"/>
        </p:nvSpPr>
        <p:spPr>
          <a:xfrm rot="10800000">
            <a:off x="8910023" y="1956124"/>
            <a:ext cx="2547418" cy="3842796"/>
          </a:xfrm>
          <a:prstGeom prst="roundRect">
            <a:avLst>
              <a:gd name="adj" fmla="val 6373"/>
            </a:avLst>
          </a:prstGeom>
          <a:solidFill>
            <a:schemeClr val="bg1"/>
          </a:solidFill>
          <a:ln w="19050" cap="rnd">
            <a:solidFill>
              <a:schemeClr val="bg1">
                <a:lumMod val="9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4D643D71-D0E4-8FA0-A3FF-20BCD32757DF}"/>
              </a:ext>
            </a:extLst>
          </p:cNvPr>
          <p:cNvSpPr/>
          <p:nvPr userDrawn="1"/>
        </p:nvSpPr>
        <p:spPr>
          <a:xfrm>
            <a:off x="9055169" y="2089131"/>
            <a:ext cx="2274028" cy="889218"/>
          </a:xfrm>
          <a:prstGeom prst="roundRect">
            <a:avLst/>
          </a:prstGeom>
          <a:solidFill>
            <a:schemeClr val="accent5"/>
          </a:solidFill>
          <a:ln w="190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6">
            <a:extLst>
              <a:ext uri="{FF2B5EF4-FFF2-40B4-BE49-F238E27FC236}">
                <a16:creationId xmlns:a16="http://schemas.microsoft.com/office/drawing/2014/main" id="{E68632E6-9608-BF51-9F31-08004BEC9A02}"/>
              </a:ext>
            </a:extLst>
          </p:cNvPr>
          <p:cNvSpPr>
            <a:spLocks noGrp="1"/>
          </p:cNvSpPr>
          <p:nvPr>
            <p:ph type="body" sz="quarter" idx="20" hasCustomPrompt="1"/>
          </p:nvPr>
        </p:nvSpPr>
        <p:spPr>
          <a:xfrm>
            <a:off x="9129993" y="2243836"/>
            <a:ext cx="2137483" cy="604506"/>
          </a:xfrm>
        </p:spPr>
        <p:txBody>
          <a:bodyPr anchor="ctr" anchorCtr="0">
            <a:noAutofit/>
          </a:bodyPr>
          <a:lstStyle>
            <a:lvl1pPr marL="0" indent="0">
              <a:buNone/>
              <a:defRPr sz="1800">
                <a:solidFill>
                  <a:schemeClr val="bg1"/>
                </a:solidFill>
                <a:latin typeface="+mj-lt"/>
              </a:defRPr>
            </a:lvl1pPr>
            <a:lvl2pPr marL="271462" indent="0">
              <a:buNone/>
              <a:defRPr sz="1600"/>
            </a:lvl2pPr>
            <a:lvl3pPr marL="493712" indent="0">
              <a:buNone/>
              <a:defRPr sz="1600"/>
            </a:lvl3pPr>
            <a:lvl4pPr marL="715963" indent="0">
              <a:buNone/>
              <a:defRPr sz="1600"/>
            </a:lvl4pPr>
            <a:lvl5pPr marL="936625" indent="0">
              <a:buNone/>
              <a:defRPr sz="1600"/>
            </a:lvl5pPr>
          </a:lstStyle>
          <a:p>
            <a:pPr lvl="0"/>
            <a:r>
              <a:rPr lang="en-US"/>
              <a:t>Item 4</a:t>
            </a:r>
          </a:p>
        </p:txBody>
      </p:sp>
      <p:sp>
        <p:nvSpPr>
          <p:cNvPr id="8" name="Text Placeholder 21">
            <a:extLst>
              <a:ext uri="{FF2B5EF4-FFF2-40B4-BE49-F238E27FC236}">
                <a16:creationId xmlns:a16="http://schemas.microsoft.com/office/drawing/2014/main" id="{7359F489-B01C-3902-2F61-1178E0906B69}"/>
              </a:ext>
            </a:extLst>
          </p:cNvPr>
          <p:cNvSpPr>
            <a:spLocks noGrp="1"/>
          </p:cNvSpPr>
          <p:nvPr>
            <p:ph type="body" sz="quarter" idx="21"/>
          </p:nvPr>
        </p:nvSpPr>
        <p:spPr>
          <a:xfrm>
            <a:off x="9129796" y="3082163"/>
            <a:ext cx="2137679" cy="2495355"/>
          </a:xfrm>
        </p:spPr>
        <p:txBody>
          <a:bodyPr>
            <a:normAutofit/>
          </a:bodyPr>
          <a:lstStyle>
            <a:lvl1pPr>
              <a:defRPr sz="1800"/>
            </a:lvl1pPr>
            <a:lvl2pPr>
              <a:defRPr sz="1600"/>
            </a:lvl2pPr>
            <a:lvl3pPr>
              <a:defRPr sz="1400"/>
            </a:lvl3pPr>
            <a:lvl4pPr>
              <a:defRPr sz="12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01184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AED9-4815-C845-BF67-CFD6EB3F665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1B23FB1-EE54-F311-E644-154BBBC8061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9D2BF41-6129-17B4-5EE6-45B6AA3655F9}"/>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5" name="Footer Placeholder 4">
            <a:extLst>
              <a:ext uri="{FF2B5EF4-FFF2-40B4-BE49-F238E27FC236}">
                <a16:creationId xmlns:a16="http://schemas.microsoft.com/office/drawing/2014/main" id="{A77F1478-D94F-105F-FD9D-D8EF4D5153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F3E9E1-5540-2CE6-1074-87E8320C54A0}"/>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127377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A7551-32CC-4F4B-FE98-F010CDF7216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34F30D0-D993-1504-CDDC-CDB073C681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6B10F2C-3933-11ED-FCFF-DA23D5D4A4FC}"/>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5" name="Footer Placeholder 4">
            <a:extLst>
              <a:ext uri="{FF2B5EF4-FFF2-40B4-BE49-F238E27FC236}">
                <a16:creationId xmlns:a16="http://schemas.microsoft.com/office/drawing/2014/main" id="{1C8FEF60-0F3F-ADF8-D484-A054930DA7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38EA2-D010-F8EB-D53E-D1340E306415}"/>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280677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30CC-0808-E2ED-D459-105D3F859CA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B443F90-68BD-5269-2BFE-3D91D4B692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6ED59AF-E6A3-EE3E-4D22-04A3581D35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D3FD615-9A6A-B22B-5572-A19219E41A35}"/>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6" name="Footer Placeholder 5">
            <a:extLst>
              <a:ext uri="{FF2B5EF4-FFF2-40B4-BE49-F238E27FC236}">
                <a16:creationId xmlns:a16="http://schemas.microsoft.com/office/drawing/2014/main" id="{63DD971F-26ED-0341-6216-25C1A29D16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FDA807-B729-98C3-CE67-2476E077E3C4}"/>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708059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DF35-C812-3936-5B5C-F5593EFFC85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1D17186-E6BE-5809-1D3E-318BC8DC6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4B49E93-95FB-85FE-445D-B74D1E7FFC7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800223A-F01C-5003-0C9E-B6CEA649AD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F02F867-D82A-5977-0015-1A45C087698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D960EEA-EC32-02F1-FFC7-7CE7286CB21C}"/>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8" name="Footer Placeholder 7">
            <a:extLst>
              <a:ext uri="{FF2B5EF4-FFF2-40B4-BE49-F238E27FC236}">
                <a16:creationId xmlns:a16="http://schemas.microsoft.com/office/drawing/2014/main" id="{2E8D04A8-6944-C68B-AE69-F0A53B5624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530E159-5F5C-D5B6-28B3-A1160D3F9E77}"/>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315369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BCFB-8A4E-CEBB-45C7-843976146A9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3EC6FF42-984D-0CE2-426D-DA9FA17E322A}"/>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4" name="Footer Placeholder 3">
            <a:extLst>
              <a:ext uri="{FF2B5EF4-FFF2-40B4-BE49-F238E27FC236}">
                <a16:creationId xmlns:a16="http://schemas.microsoft.com/office/drawing/2014/main" id="{BFEE4031-DA90-B0A4-27D4-0B7F4449035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5CB1A7-E271-D64B-F68E-D2C7FD3A3858}"/>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391529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FA880B-5395-0E08-2C6F-5CD9A596C682}"/>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3" name="Footer Placeholder 2">
            <a:extLst>
              <a:ext uri="{FF2B5EF4-FFF2-40B4-BE49-F238E27FC236}">
                <a16:creationId xmlns:a16="http://schemas.microsoft.com/office/drawing/2014/main" id="{03F27426-812F-0C1E-F166-101DBF24C2F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9A341D-4E8F-C748-837F-59979E177B0E}"/>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154675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0C3DC-FA89-8807-3BEE-2D90B9505F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E77774C-83BF-CB08-7F58-B37E0F1C57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A8F68F63-8E2A-8F68-FE97-AA4D61A68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C6620D-2F35-6041-3335-9287B17D0252}"/>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6" name="Footer Placeholder 5">
            <a:extLst>
              <a:ext uri="{FF2B5EF4-FFF2-40B4-BE49-F238E27FC236}">
                <a16:creationId xmlns:a16="http://schemas.microsoft.com/office/drawing/2014/main" id="{6D4B6AC8-A6D3-0576-78C4-73A4BC4E078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3594C37-B6B9-F3ED-A8DF-529A17C2A092}"/>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759321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FC18-2EE0-B31E-C071-C2FCE844295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994E972-672F-5E95-FBDB-918CE093F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8B45A4A-C82D-72C0-63D6-B50FBD24F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E65192-3117-B7C2-F39A-B77B08D1BE03}"/>
              </a:ext>
            </a:extLst>
          </p:cNvPr>
          <p:cNvSpPr>
            <a:spLocks noGrp="1"/>
          </p:cNvSpPr>
          <p:nvPr>
            <p:ph type="dt" sz="half" idx="10"/>
          </p:nvPr>
        </p:nvSpPr>
        <p:spPr/>
        <p:txBody>
          <a:bodyPr/>
          <a:lstStyle/>
          <a:p>
            <a:fld id="{5D4070E0-3FF2-45E7-9A28-6DF12BAA8155}" type="datetimeFigureOut">
              <a:rPr lang="en-GB" smtClean="0"/>
              <a:t>15/05/2025</a:t>
            </a:fld>
            <a:endParaRPr lang="en-GB"/>
          </a:p>
        </p:txBody>
      </p:sp>
      <p:sp>
        <p:nvSpPr>
          <p:cNvPr id="6" name="Footer Placeholder 5">
            <a:extLst>
              <a:ext uri="{FF2B5EF4-FFF2-40B4-BE49-F238E27FC236}">
                <a16:creationId xmlns:a16="http://schemas.microsoft.com/office/drawing/2014/main" id="{86808DC4-715C-6CDF-D9A3-46EC5A41C2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C39CA55-7BCD-71B5-C2B7-45432DB7DC72}"/>
              </a:ext>
            </a:extLst>
          </p:cNvPr>
          <p:cNvSpPr>
            <a:spLocks noGrp="1"/>
          </p:cNvSpPr>
          <p:nvPr>
            <p:ph type="sldNum" sz="quarter" idx="12"/>
          </p:nvPr>
        </p:nvSpPr>
        <p:spPr/>
        <p:txBody>
          <a:bodyPr/>
          <a:lstStyle/>
          <a:p>
            <a:fld id="{F5BEAF07-C0F7-45A1-907F-F256A66D354A}" type="slidenum">
              <a:rPr lang="en-GB" smtClean="0"/>
              <a:t>‹#›</a:t>
            </a:fld>
            <a:endParaRPr lang="en-GB"/>
          </a:p>
        </p:txBody>
      </p:sp>
    </p:spTree>
    <p:extLst>
      <p:ext uri="{BB962C8B-B14F-4D97-AF65-F5344CB8AC3E}">
        <p14:creationId xmlns:p14="http://schemas.microsoft.com/office/powerpoint/2010/main" val="161532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8FD261-EAB1-5D6F-AD53-54D41A288C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DE511DC-5A54-E4E0-1278-994B02319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6A4D4D4-366C-5FB4-3428-13C65105B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4070E0-3FF2-45E7-9A28-6DF12BAA8155}" type="datetimeFigureOut">
              <a:rPr lang="en-GB" smtClean="0"/>
              <a:t>15/05/2025</a:t>
            </a:fld>
            <a:endParaRPr lang="en-GB"/>
          </a:p>
        </p:txBody>
      </p:sp>
      <p:sp>
        <p:nvSpPr>
          <p:cNvPr id="5" name="Footer Placeholder 4">
            <a:extLst>
              <a:ext uri="{FF2B5EF4-FFF2-40B4-BE49-F238E27FC236}">
                <a16:creationId xmlns:a16="http://schemas.microsoft.com/office/drawing/2014/main" id="{5D66D24B-E390-9379-5FE8-24D1E45D27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E9196B2-F845-1DB0-A47C-A57119908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BEAF07-C0F7-45A1-907F-F256A66D354A}" type="slidenum">
              <a:rPr lang="en-GB" smtClean="0"/>
              <a:t>‹#›</a:t>
            </a:fld>
            <a:endParaRPr lang="en-GB"/>
          </a:p>
        </p:txBody>
      </p:sp>
    </p:spTree>
    <p:extLst>
      <p:ext uri="{BB962C8B-B14F-4D97-AF65-F5344CB8AC3E}">
        <p14:creationId xmlns:p14="http://schemas.microsoft.com/office/powerpoint/2010/main" val="4039338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purview/microsoft-purview-connector-overview"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E541E-FD7C-9A1B-6379-C3ABD0C7E5D3}"/>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254778C4-694D-A8F1-0705-DAD05739F7EE}"/>
              </a:ext>
              <a:ext uri="{C183D7F6-B498-43B3-948B-1728B52AA6E4}">
                <adec:decorative xmlns:adec="http://schemas.microsoft.com/office/drawing/2017/decorative" val="1"/>
              </a:ext>
            </a:extLst>
          </p:cNvPr>
          <p:cNvGrpSpPr/>
          <p:nvPr/>
        </p:nvGrpSpPr>
        <p:grpSpPr>
          <a:xfrm>
            <a:off x="0" y="0"/>
            <a:ext cx="12192000" cy="6858000"/>
            <a:chOff x="0" y="0"/>
            <a:chExt cx="12192000" cy="6858000"/>
          </a:xfrm>
        </p:grpSpPr>
        <p:pic>
          <p:nvPicPr>
            <p:cNvPr id="3" name="Picture 2" descr="A blue and pink background&#10;&#10;Description automatically generated">
              <a:extLst>
                <a:ext uri="{FF2B5EF4-FFF2-40B4-BE49-F238E27FC236}">
                  <a16:creationId xmlns:a16="http://schemas.microsoft.com/office/drawing/2014/main" id="{7DB94D12-51B5-84CE-1E0A-6C2A23C1B5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CD49BD8C-E04B-B52D-974F-D396E912F0DD}"/>
                </a:ext>
              </a:extLst>
            </p:cNvPr>
            <p:cNvSpPr/>
            <p:nvPr/>
          </p:nvSpPr>
          <p:spPr bwMode="auto">
            <a:xfrm>
              <a:off x="0" y="0"/>
              <a:ext cx="12192000" cy="6858000"/>
            </a:xfrm>
            <a:prstGeom prst="rect">
              <a:avLst/>
            </a:prstGeom>
            <a:gradFill flip="none" rotWithShape="1">
              <a:gsLst>
                <a:gs pos="83000">
                  <a:schemeClr val="bg1">
                    <a:alpha val="0"/>
                  </a:schemeClr>
                </a:gs>
                <a:gs pos="35000">
                  <a:schemeClr val="bg1">
                    <a:alpha val="88000"/>
                  </a:schemeClr>
                </a:gs>
              </a:gsLst>
              <a:lin ang="174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a:ea typeface="Segoe UI" pitchFamily="34" charset="0"/>
                <a:cs typeface="Segoe UI" pitchFamily="34" charset="0"/>
              </a:endParaRPr>
            </a:p>
          </p:txBody>
        </p:sp>
      </p:grpSp>
      <p:pic>
        <p:nvPicPr>
          <p:cNvPr id="11" name="Picture 10">
            <a:extLst>
              <a:ext uri="{FF2B5EF4-FFF2-40B4-BE49-F238E27FC236}">
                <a16:creationId xmlns:a16="http://schemas.microsoft.com/office/drawing/2014/main" id="{C15AFFA5-C49A-648E-B9A4-5A127EB50B6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96000" y="1227772"/>
            <a:ext cx="5069840" cy="5069840"/>
          </a:xfrm>
          <a:prstGeom prst="rect">
            <a:avLst/>
          </a:prstGeom>
          <a:noFill/>
        </p:spPr>
      </p:pic>
      <p:sp>
        <p:nvSpPr>
          <p:cNvPr id="14" name="Title 1">
            <a:extLst>
              <a:ext uri="{FF2B5EF4-FFF2-40B4-BE49-F238E27FC236}">
                <a16:creationId xmlns:a16="http://schemas.microsoft.com/office/drawing/2014/main" id="{6F58F878-A826-97C5-723F-7F7A50ACC7F2}"/>
              </a:ext>
            </a:extLst>
          </p:cNvPr>
          <p:cNvSpPr txBox="1">
            <a:spLocks/>
          </p:cNvSpPr>
          <p:nvPr/>
        </p:nvSpPr>
        <p:spPr>
          <a:xfrm>
            <a:off x="671089" y="921067"/>
            <a:ext cx="5424911" cy="5683249"/>
          </a:xfrm>
          <a:prstGeom prst="rect">
            <a:avLst/>
          </a:prstGeom>
        </p:spPr>
        <p:txBody>
          <a:bodyPr vert="horz" wrap="square" lIns="0" tIns="0" rIns="0" bIns="0" rtlCol="0" anchor="ctr">
            <a:norm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373183" rtl="0" eaLnBrk="1" fontAlgn="auto" latinLnBrk="0" hangingPunct="1">
              <a:lnSpc>
                <a:spcPct val="100000"/>
              </a:lnSpc>
              <a:spcBef>
                <a:spcPct val="0"/>
              </a:spcBef>
              <a:spcAft>
                <a:spcPts val="0"/>
              </a:spcAft>
              <a:buClrTx/>
              <a:buSzTx/>
              <a:buFontTx/>
              <a:buNone/>
              <a:tabLst/>
              <a:defRPr/>
            </a:pPr>
            <a:r>
              <a:rPr kumimoji="0" lang="en-GB" sz="3200" b="0" i="0" u="none" strike="noStrike" kern="1200" cap="none" spc="-21" normalizeH="0" baseline="0" noProof="0" dirty="0">
                <a:ln w="3175">
                  <a:noFill/>
                </a:ln>
                <a:gradFill>
                  <a:gsLst>
                    <a:gs pos="100000">
                      <a:srgbClr val="0078D4">
                        <a:lumMod val="60000"/>
                        <a:lumOff val="40000"/>
                      </a:srgbClr>
                    </a:gs>
                    <a:gs pos="0">
                      <a:srgbClr val="2A446F"/>
                    </a:gs>
                  </a:gsLst>
                  <a:lin ang="2700000" scaled="0"/>
                </a:gradFill>
                <a:effectLst/>
                <a:uLnTx/>
                <a:uFillTx/>
                <a:latin typeface="Segoe UI Semibold"/>
                <a:ea typeface="+mn-ea"/>
                <a:cs typeface="Segoe UI" pitchFamily="34" charset="0"/>
              </a:rPr>
              <a:t>Module 3 – Managing Data Sources</a:t>
            </a:r>
          </a:p>
        </p:txBody>
      </p:sp>
    </p:spTree>
    <p:extLst>
      <p:ext uri="{BB962C8B-B14F-4D97-AF65-F5344CB8AC3E}">
        <p14:creationId xmlns:p14="http://schemas.microsoft.com/office/powerpoint/2010/main" val="111834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20646-8D74-83E1-B0F8-F29D57BB9DBD}"/>
            </a:ext>
          </a:extLst>
        </p:cNvPr>
        <p:cNvGrpSpPr/>
        <p:nvPr/>
      </p:nvGrpSpPr>
      <p:grpSpPr>
        <a:xfrm>
          <a:off x="0" y="0"/>
          <a:ext cx="0" cy="0"/>
          <a:chOff x="0" y="0"/>
          <a:chExt cx="0" cy="0"/>
        </a:xfrm>
      </p:grpSpPr>
      <p:sp>
        <p:nvSpPr>
          <p:cNvPr id="17" name="Text Placeholder 16">
            <a:extLst>
              <a:ext uri="{FF2B5EF4-FFF2-40B4-BE49-F238E27FC236}">
                <a16:creationId xmlns:a16="http://schemas.microsoft.com/office/drawing/2014/main" id="{3F915DF1-E9B4-F3A2-EBF0-706B10BC6CB8}"/>
              </a:ext>
            </a:extLst>
          </p:cNvPr>
          <p:cNvSpPr>
            <a:spLocks noGrp="1"/>
          </p:cNvSpPr>
          <p:nvPr>
            <p:ph type="body" sz="quarter" idx="4294967295"/>
          </p:nvPr>
        </p:nvSpPr>
        <p:spPr>
          <a:xfrm>
            <a:off x="619537" y="325837"/>
            <a:ext cx="11915775" cy="552450"/>
          </a:xfrm>
          <a:prstGeom prst="rect">
            <a:avLst/>
          </a:prstGeom>
        </p:spPr>
        <p:txBody>
          <a:bodyPr>
            <a:noAutofit/>
          </a:bodyPr>
          <a:lstStyle/>
          <a:p>
            <a:pPr marL="0" indent="0">
              <a:spcBef>
                <a:spcPct val="0"/>
              </a:spcBef>
              <a:buNone/>
            </a:pPr>
            <a:r>
              <a:rPr lang="en-US" sz="3200" spc="-21" dirty="0">
                <a:ln w="3175">
                  <a:noFill/>
                </a:ln>
                <a:gradFill>
                  <a:gsLst>
                    <a:gs pos="100000">
                      <a:srgbClr val="0078D4"/>
                    </a:gs>
                    <a:gs pos="0">
                      <a:srgbClr val="2A446F"/>
                    </a:gs>
                  </a:gsLst>
                  <a:lin ang="2700000" scaled="0"/>
                </a:gradFill>
                <a:latin typeface="Segoe UI" panose="020B0502040204020203" pitchFamily="34" charset="0"/>
              </a:rPr>
              <a:t>Registering Data Sources</a:t>
            </a:r>
          </a:p>
        </p:txBody>
      </p:sp>
      <p:sp>
        <p:nvSpPr>
          <p:cNvPr id="27" name="Slide Number Placeholder 2">
            <a:extLst>
              <a:ext uri="{FF2B5EF4-FFF2-40B4-BE49-F238E27FC236}">
                <a16:creationId xmlns:a16="http://schemas.microsoft.com/office/drawing/2014/main" id="{C4D8EF71-C58B-8EED-B2CB-FD29ECC1FD39}"/>
              </a:ext>
            </a:extLst>
          </p:cNvPr>
          <p:cNvSpPr txBox="1">
            <a:spLocks/>
          </p:cNvSpPr>
          <p:nvPr/>
        </p:nvSpPr>
        <p:spPr>
          <a:xfrm>
            <a:off x="563563" y="6311900"/>
            <a:ext cx="399288"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800" b="0" i="0" u="none" strike="noStrike" kern="1200" cap="none" spc="0" normalizeH="0" baseline="0" noProof="0" smtClean="0">
                <a:ln>
                  <a:noFill/>
                </a:ln>
                <a:solidFill>
                  <a:srgbClr val="FFFFFF"/>
                </a:solidFill>
                <a:effectLst/>
                <a:uLnTx/>
                <a:uFillTx/>
                <a:latin typeface="Segoe Sans Text"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a:ln>
                <a:noFill/>
              </a:ln>
              <a:solidFill>
                <a:srgbClr val="FFFFFF"/>
              </a:solidFill>
              <a:effectLst/>
              <a:uLnTx/>
              <a:uFillTx/>
              <a:latin typeface="Segoe Sans Text" panose="020F0502020204030204"/>
              <a:ea typeface="+mn-ea"/>
              <a:cs typeface="+mn-cs"/>
            </a:endParaRPr>
          </a:p>
        </p:txBody>
      </p:sp>
      <p:sp>
        <p:nvSpPr>
          <p:cNvPr id="8" name="TextBox 7">
            <a:extLst>
              <a:ext uri="{FF2B5EF4-FFF2-40B4-BE49-F238E27FC236}">
                <a16:creationId xmlns:a16="http://schemas.microsoft.com/office/drawing/2014/main" id="{FCE66487-6004-DC69-417D-9AEDBA9B6F1A}"/>
              </a:ext>
            </a:extLst>
          </p:cNvPr>
          <p:cNvSpPr txBox="1"/>
          <p:nvPr/>
        </p:nvSpPr>
        <p:spPr>
          <a:xfrm>
            <a:off x="619537" y="1031555"/>
            <a:ext cx="11628437" cy="702052"/>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b="0" i="0" dirty="0">
                <a:solidFill>
                  <a:srgbClr val="161616"/>
                </a:solidFill>
                <a:effectLst/>
                <a:latin typeface="Segoe UI" panose="020B0502040204020203" pitchFamily="34" charset="0"/>
              </a:rPr>
              <a:t>Every source has it's own prerequisites and information for registration and scanning. For detailed registration and scanning steps for any source, see </a:t>
            </a:r>
            <a:r>
              <a:rPr lang="en-GB" b="1" i="0" u="sng" dirty="0">
                <a:solidFill>
                  <a:srgbClr val="115EA3"/>
                </a:solidFill>
                <a:effectLst/>
                <a:latin typeface="Segoe UI" panose="020B0502040204020203" pitchFamily="34" charset="0"/>
                <a:hlinkClick r:id="rId3"/>
              </a:rPr>
              <a:t>the detailed page for that source.</a:t>
            </a:r>
            <a:endParaRPr kumimoji="0" lang="en-US" sz="1800" b="0" i="0" u="none" strike="noStrike" kern="1200" cap="none" spc="0" normalizeH="0" baseline="0" noProof="0" dirty="0">
              <a:ln>
                <a:noFill/>
              </a:ln>
              <a:solidFill>
                <a:srgbClr val="161616"/>
              </a:solidFill>
              <a:effectLst/>
              <a:uLnTx/>
              <a:uFillTx/>
              <a:latin typeface="Segoe UI"/>
              <a:ea typeface="+mn-ea"/>
              <a:cs typeface="+mn-cs"/>
            </a:endParaRPr>
          </a:p>
        </p:txBody>
      </p:sp>
      <p:pic>
        <p:nvPicPr>
          <p:cNvPr id="2050" name="Picture 2" descr="Screenshot of the Microsoft Purview Data Map, with the register buttons highlighted above the map, and on two of the collection cards.">
            <a:extLst>
              <a:ext uri="{FF2B5EF4-FFF2-40B4-BE49-F238E27FC236}">
                <a16:creationId xmlns:a16="http://schemas.microsoft.com/office/drawing/2014/main" id="{DEF4CAB4-4313-E920-2470-BFF72B93D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9648" y="1886875"/>
            <a:ext cx="8715554" cy="479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00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C78C8-898C-969A-BB7E-6AEA5A029FC4}"/>
            </a:ext>
          </a:extLst>
        </p:cNvPr>
        <p:cNvGrpSpPr/>
        <p:nvPr/>
      </p:nvGrpSpPr>
      <p:grpSpPr>
        <a:xfrm>
          <a:off x="0" y="0"/>
          <a:ext cx="0" cy="0"/>
          <a:chOff x="0" y="0"/>
          <a:chExt cx="0" cy="0"/>
        </a:xfrm>
      </p:grpSpPr>
      <p:sp>
        <p:nvSpPr>
          <p:cNvPr id="17" name="Text Placeholder 16">
            <a:extLst>
              <a:ext uri="{FF2B5EF4-FFF2-40B4-BE49-F238E27FC236}">
                <a16:creationId xmlns:a16="http://schemas.microsoft.com/office/drawing/2014/main" id="{83DFA488-B6B0-79FC-3AEB-9C6BFD87FB8F}"/>
              </a:ext>
            </a:extLst>
          </p:cNvPr>
          <p:cNvSpPr>
            <a:spLocks noGrp="1"/>
          </p:cNvSpPr>
          <p:nvPr>
            <p:ph type="body" sz="quarter" idx="4294967295"/>
          </p:nvPr>
        </p:nvSpPr>
        <p:spPr>
          <a:xfrm>
            <a:off x="763207" y="579314"/>
            <a:ext cx="11915775" cy="552450"/>
          </a:xfrm>
          <a:prstGeom prst="rect">
            <a:avLst/>
          </a:prstGeom>
        </p:spPr>
        <p:txBody>
          <a:bodyPr>
            <a:noAutofit/>
          </a:bodyPr>
          <a:lstStyle/>
          <a:p>
            <a:pPr marL="0" indent="0">
              <a:spcBef>
                <a:spcPct val="0"/>
              </a:spcBef>
              <a:buNone/>
            </a:pPr>
            <a:r>
              <a:rPr lang="en-US" sz="3200" spc="-21" dirty="0">
                <a:ln w="3175">
                  <a:noFill/>
                </a:ln>
                <a:gradFill>
                  <a:gsLst>
                    <a:gs pos="100000">
                      <a:srgbClr val="0078D4"/>
                    </a:gs>
                    <a:gs pos="0">
                      <a:srgbClr val="2A446F"/>
                    </a:gs>
                  </a:gsLst>
                  <a:lin ang="2700000" scaled="0"/>
                </a:gradFill>
                <a:latin typeface="Segoe UI" panose="020B0502040204020203" pitchFamily="34" charset="0"/>
              </a:rPr>
              <a:t>Managing Data Sources</a:t>
            </a:r>
          </a:p>
        </p:txBody>
      </p:sp>
      <p:sp>
        <p:nvSpPr>
          <p:cNvPr id="27" name="Slide Number Placeholder 2">
            <a:extLst>
              <a:ext uri="{FF2B5EF4-FFF2-40B4-BE49-F238E27FC236}">
                <a16:creationId xmlns:a16="http://schemas.microsoft.com/office/drawing/2014/main" id="{927A6703-93EE-4550-6CC5-69E07B9EF5CF}"/>
              </a:ext>
            </a:extLst>
          </p:cNvPr>
          <p:cNvSpPr txBox="1">
            <a:spLocks/>
          </p:cNvSpPr>
          <p:nvPr/>
        </p:nvSpPr>
        <p:spPr>
          <a:xfrm>
            <a:off x="563563" y="6311900"/>
            <a:ext cx="399288"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1356FBF-028C-F74E-A7B4-9B8ED246DD1B}" type="slidenum">
              <a:rPr kumimoji="0" lang="en-US" sz="800" b="0" i="0" u="none" strike="noStrike" kern="1200" cap="none" spc="0" normalizeH="0" baseline="0" noProof="0" smtClean="0">
                <a:ln>
                  <a:noFill/>
                </a:ln>
                <a:solidFill>
                  <a:srgbClr val="FFFFFF"/>
                </a:solidFill>
                <a:effectLst/>
                <a:uLnTx/>
                <a:uFillTx/>
                <a:latin typeface="Segoe Sans Text"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srgbClr val="FFFFFF"/>
              </a:solidFill>
              <a:effectLst/>
              <a:uLnTx/>
              <a:uFillTx/>
              <a:latin typeface="Segoe Sans Text" panose="020F0502020204030204"/>
              <a:ea typeface="+mn-ea"/>
              <a:cs typeface="+mn-cs"/>
            </a:endParaRPr>
          </a:p>
        </p:txBody>
      </p:sp>
      <p:sp>
        <p:nvSpPr>
          <p:cNvPr id="8" name="TextBox 7">
            <a:extLst>
              <a:ext uri="{FF2B5EF4-FFF2-40B4-BE49-F238E27FC236}">
                <a16:creationId xmlns:a16="http://schemas.microsoft.com/office/drawing/2014/main" id="{865375C3-4471-C676-5AB4-84AA90AA1345}"/>
              </a:ext>
            </a:extLst>
          </p:cNvPr>
          <p:cNvSpPr txBox="1"/>
          <p:nvPr/>
        </p:nvSpPr>
        <p:spPr>
          <a:xfrm>
            <a:off x="763207" y="1214483"/>
            <a:ext cx="11628437" cy="1020600"/>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GB" b="0" i="0">
                <a:solidFill>
                  <a:srgbClr val="161616"/>
                </a:solidFill>
                <a:effectLst/>
                <a:latin typeface="Segoe UI" panose="020B0502040204020203" pitchFamily="34" charset="0"/>
              </a:rPr>
              <a:t>Assets and sources are also associated with domains and collections. During a scan, if the scan was associated with a domain or collection, the assets will be automatically added to that resource, but the assets can also be manually moved to any subcollections (if you have the write permissions on those subcollections.)</a:t>
            </a:r>
            <a:endParaRPr kumimoji="0" lang="en-US" sz="1800" b="0" i="0" u="none" strike="noStrike" kern="1200" cap="none" spc="0" normalizeH="0" baseline="0" noProof="0">
              <a:ln>
                <a:noFill/>
              </a:ln>
              <a:solidFill>
                <a:srgbClr val="161616"/>
              </a:solidFill>
              <a:effectLst/>
              <a:uLnTx/>
              <a:uFillTx/>
              <a:latin typeface="Segoe UI"/>
              <a:ea typeface="+mn-ea"/>
              <a:cs typeface="+mn-cs"/>
            </a:endParaRPr>
          </a:p>
        </p:txBody>
      </p:sp>
      <p:pic>
        <p:nvPicPr>
          <p:cNvPr id="2052" name="Picture 4" descr="Screenshot of Microsoft Purview governance portal asset window, with the collection path highlighted.">
            <a:extLst>
              <a:ext uri="{FF2B5EF4-FFF2-40B4-BE49-F238E27FC236}">
                <a16:creationId xmlns:a16="http://schemas.microsoft.com/office/drawing/2014/main" id="{9F51E99A-A5F5-0359-E210-6E3730F55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947" y="2416669"/>
            <a:ext cx="7102565" cy="426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434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7247-F179-B3AA-1925-97BF4C50AC2F}"/>
              </a:ext>
            </a:extLst>
          </p:cNvPr>
          <p:cNvSpPr>
            <a:spLocks noGrp="1"/>
          </p:cNvSpPr>
          <p:nvPr>
            <p:ph type="title"/>
          </p:nvPr>
        </p:nvSpPr>
        <p:spPr>
          <a:xfrm>
            <a:off x="563880" y="503396"/>
            <a:ext cx="11064240" cy="724535"/>
          </a:xfrm>
        </p:spPr>
        <p:txBody>
          <a:bodyPr anchor="t">
            <a:normAutofit/>
          </a:bodyPr>
          <a:lstStyle/>
          <a:p>
            <a:r>
              <a:rPr lang="en-GB" dirty="0"/>
              <a:t>Understanding Scan Rule sets</a:t>
            </a:r>
          </a:p>
        </p:txBody>
      </p:sp>
      <p:sp>
        <p:nvSpPr>
          <p:cNvPr id="15367" name="Content Placeholder 2">
            <a:extLst>
              <a:ext uri="{FF2B5EF4-FFF2-40B4-BE49-F238E27FC236}">
                <a16:creationId xmlns:a16="http://schemas.microsoft.com/office/drawing/2014/main" id="{16F25029-A36A-5499-453B-8205A9EF08B2}"/>
              </a:ext>
            </a:extLst>
          </p:cNvPr>
          <p:cNvSpPr>
            <a:spLocks noGrp="1"/>
          </p:cNvSpPr>
          <p:nvPr>
            <p:ph sz="quarter" idx="27"/>
          </p:nvPr>
        </p:nvSpPr>
        <p:spPr>
          <a:xfrm>
            <a:off x="268224" y="1403746"/>
            <a:ext cx="5919598" cy="4732338"/>
          </a:xfrm>
        </p:spPr>
        <p:txBody>
          <a:bodyPr/>
          <a:lstStyle/>
          <a:p>
            <a:r>
              <a:rPr lang="en-GB" dirty="0"/>
              <a:t>Default Scan Rule set for each data source type</a:t>
            </a:r>
          </a:p>
          <a:p>
            <a:r>
              <a:rPr lang="en-GB" dirty="0"/>
              <a:t>Create custom rule sets to better suit your organization's needs</a:t>
            </a:r>
            <a:endParaRPr lang="en-US" dirty="0"/>
          </a:p>
        </p:txBody>
      </p:sp>
      <p:pic>
        <p:nvPicPr>
          <p:cNvPr id="15362" name="Picture 2" descr="Scan Rule Set">
            <a:extLst>
              <a:ext uri="{FF2B5EF4-FFF2-40B4-BE49-F238E27FC236}">
                <a16:creationId xmlns:a16="http://schemas.microsoft.com/office/drawing/2014/main" id="{AC7934FB-BC18-2B43-6991-FC7038F0E4E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96038" y="1877568"/>
            <a:ext cx="5665748" cy="3371119"/>
          </a:xfrm>
          <a:prstGeom prst="rect">
            <a:avLst/>
          </a:prstGeom>
          <a:solidFill>
            <a:srgbClr val="FFFFFF"/>
          </a:solidFill>
        </p:spPr>
      </p:pic>
      <p:sp>
        <p:nvSpPr>
          <p:cNvPr id="3" name="Slide Number Placeholder 2">
            <a:extLst>
              <a:ext uri="{FF2B5EF4-FFF2-40B4-BE49-F238E27FC236}">
                <a16:creationId xmlns:a16="http://schemas.microsoft.com/office/drawing/2014/main" id="{FDF5DA10-33C7-9691-B088-A22123829F67}"/>
              </a:ext>
            </a:extLst>
          </p:cNvPr>
          <p:cNvSpPr>
            <a:spLocks noGrp="1"/>
          </p:cNvSpPr>
          <p:nvPr>
            <p:ph type="sldNum" sz="quarter" idx="30"/>
          </p:nvPr>
        </p:nvSpPr>
        <p:spPr>
          <a:xfrm>
            <a:off x="563563" y="6311900"/>
            <a:ext cx="399288" cy="365125"/>
          </a:xfrm>
        </p:spPr>
        <p:txBody>
          <a:bodyPr anchor="ctr">
            <a:normAutofit/>
          </a:bodyPr>
          <a:lstStyle/>
          <a:p>
            <a:pPr>
              <a:spcAft>
                <a:spcPts val="600"/>
              </a:spcAft>
            </a:pPr>
            <a:fld id="{B1356FBF-028C-F74E-A7B4-9B8ED246DD1B}" type="slidenum">
              <a:rPr lang="en-US" smtClean="0"/>
              <a:pPr>
                <a:spcAft>
                  <a:spcPts val="600"/>
                </a:spcAft>
              </a:pPr>
              <a:t>4</a:t>
            </a:fld>
            <a:endParaRPr lang="en-US"/>
          </a:p>
        </p:txBody>
      </p:sp>
    </p:spTree>
    <p:extLst>
      <p:ext uri="{BB962C8B-B14F-4D97-AF65-F5344CB8AC3E}">
        <p14:creationId xmlns:p14="http://schemas.microsoft.com/office/powerpoint/2010/main" val="15709226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7B6FF-711A-7F0B-3F9F-81AA0A1BBD35}"/>
              </a:ext>
            </a:extLst>
          </p:cNvPr>
          <p:cNvSpPr>
            <a:spLocks noGrp="1"/>
          </p:cNvSpPr>
          <p:nvPr>
            <p:ph type="title"/>
          </p:nvPr>
        </p:nvSpPr>
        <p:spPr/>
        <p:txBody>
          <a:bodyPr/>
          <a:lstStyle/>
          <a:p>
            <a:r>
              <a:rPr lang="en-GB" dirty="0"/>
              <a:t>Understanding Classifications</a:t>
            </a:r>
          </a:p>
        </p:txBody>
      </p:sp>
      <p:sp>
        <p:nvSpPr>
          <p:cNvPr id="3" name="Slide Number Placeholder 2">
            <a:extLst>
              <a:ext uri="{FF2B5EF4-FFF2-40B4-BE49-F238E27FC236}">
                <a16:creationId xmlns:a16="http://schemas.microsoft.com/office/drawing/2014/main" id="{76D976E3-0C08-B9AE-0343-40F8E49116E9}"/>
              </a:ext>
            </a:extLst>
          </p:cNvPr>
          <p:cNvSpPr>
            <a:spLocks noGrp="1"/>
          </p:cNvSpPr>
          <p:nvPr>
            <p:ph type="sldNum" sz="quarter" idx="30"/>
          </p:nvPr>
        </p:nvSpPr>
        <p:spPr/>
        <p:txBody>
          <a:bodyPr/>
          <a:lstStyle/>
          <a:p>
            <a:fld id="{B1356FBF-028C-F74E-A7B4-9B8ED246DD1B}" type="slidenum">
              <a:rPr lang="en-US" smtClean="0"/>
              <a:pPr/>
              <a:t>5</a:t>
            </a:fld>
            <a:endParaRPr lang="en-US"/>
          </a:p>
        </p:txBody>
      </p:sp>
      <p:pic>
        <p:nvPicPr>
          <p:cNvPr id="16390" name="Picture 6" descr="Asset-level Classifications">
            <a:extLst>
              <a:ext uri="{FF2B5EF4-FFF2-40B4-BE49-F238E27FC236}">
                <a16:creationId xmlns:a16="http://schemas.microsoft.com/office/drawing/2014/main" id="{8F75E68B-229A-A187-1A0D-3CDCDE2C9CF9}"/>
              </a:ext>
            </a:extLst>
          </p:cNvPr>
          <p:cNvPicPr>
            <a:picLocks noGrp="1" noChangeAspect="1" noChangeArrowheads="1"/>
          </p:cNvPicPr>
          <p:nvPr>
            <p:ph sz="quarter" idx="27"/>
          </p:nvPr>
        </p:nvPicPr>
        <p:blipFill>
          <a:blip r:embed="rId3">
            <a:extLst>
              <a:ext uri="{28A0092B-C50C-407E-A947-70E740481C1C}">
                <a14:useLocalDpi xmlns:a14="http://schemas.microsoft.com/office/drawing/2010/main" val="0"/>
              </a:ext>
            </a:extLst>
          </a:blip>
          <a:srcRect/>
          <a:stretch>
            <a:fillRect/>
          </a:stretch>
        </p:blipFill>
        <p:spPr bwMode="auto">
          <a:xfrm>
            <a:off x="563563" y="2790286"/>
            <a:ext cx="5232400" cy="204736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Schema-level Classifications">
            <a:extLst>
              <a:ext uri="{FF2B5EF4-FFF2-40B4-BE49-F238E27FC236}">
                <a16:creationId xmlns:a16="http://schemas.microsoft.com/office/drawing/2014/main" id="{E24C3963-D7F4-9DF6-7BDC-F1A48859082E}"/>
              </a:ext>
            </a:extLst>
          </p:cNvPr>
          <p:cNvPicPr>
            <a:picLocks noGrp="1" noChangeAspect="1" noChangeArrowheads="1"/>
          </p:cNvPicPr>
          <p:nvPr>
            <p:ph sz="quarter" idx="28"/>
          </p:nvPr>
        </p:nvPicPr>
        <p:blipFill>
          <a:blip r:embed="rId4">
            <a:extLst>
              <a:ext uri="{28A0092B-C50C-407E-A947-70E740481C1C}">
                <a14:useLocalDpi xmlns:a14="http://schemas.microsoft.com/office/drawing/2010/main" val="0"/>
              </a:ext>
            </a:extLst>
          </a:blip>
          <a:srcRect/>
          <a:stretch>
            <a:fillRect/>
          </a:stretch>
        </p:blipFill>
        <p:spPr bwMode="auto">
          <a:xfrm>
            <a:off x="6396038" y="2772750"/>
            <a:ext cx="5232400" cy="20824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FDF88B1-71D2-9BA5-7EF7-46DE03EB1B03}"/>
              </a:ext>
            </a:extLst>
          </p:cNvPr>
          <p:cNvSpPr txBox="1"/>
          <p:nvPr/>
        </p:nvSpPr>
        <p:spPr>
          <a:xfrm>
            <a:off x="563562" y="2206752"/>
            <a:ext cx="5232402" cy="646331"/>
          </a:xfrm>
          <a:prstGeom prst="rect">
            <a:avLst/>
          </a:prstGeom>
          <a:noFill/>
        </p:spPr>
        <p:txBody>
          <a:bodyPr wrap="square" rtlCol="0">
            <a:spAutoFit/>
          </a:bodyPr>
          <a:lstStyle/>
          <a:p>
            <a:r>
              <a:rPr lang="en-GB" b="1" i="0" dirty="0">
                <a:effectLst/>
                <a:latin typeface="-apple-system"/>
              </a:rPr>
              <a:t>Example:</a:t>
            </a:r>
            <a:r>
              <a:rPr lang="en-GB" b="0" i="0" dirty="0">
                <a:effectLst/>
                <a:latin typeface="-apple-system"/>
              </a:rPr>
              <a:t> How asset-level classifications appear for an Azure SQL Table</a:t>
            </a:r>
            <a:endParaRPr lang="en-GB" dirty="0"/>
          </a:p>
        </p:txBody>
      </p:sp>
      <p:sp>
        <p:nvSpPr>
          <p:cNvPr id="11" name="TextBox 10">
            <a:extLst>
              <a:ext uri="{FF2B5EF4-FFF2-40B4-BE49-F238E27FC236}">
                <a16:creationId xmlns:a16="http://schemas.microsoft.com/office/drawing/2014/main" id="{B8B4526E-830E-BC34-ACA6-D5200B8A69AE}"/>
              </a:ext>
            </a:extLst>
          </p:cNvPr>
          <p:cNvSpPr txBox="1"/>
          <p:nvPr/>
        </p:nvSpPr>
        <p:spPr>
          <a:xfrm>
            <a:off x="6396037" y="2143955"/>
            <a:ext cx="5232402" cy="646331"/>
          </a:xfrm>
          <a:prstGeom prst="rect">
            <a:avLst/>
          </a:prstGeom>
          <a:noFill/>
        </p:spPr>
        <p:txBody>
          <a:bodyPr wrap="square" rtlCol="0">
            <a:spAutoFit/>
          </a:bodyPr>
          <a:lstStyle/>
          <a:p>
            <a:r>
              <a:rPr lang="en-GB" b="1" i="0" dirty="0">
                <a:effectLst/>
                <a:latin typeface="-apple-system"/>
              </a:rPr>
              <a:t>Example:</a:t>
            </a:r>
            <a:r>
              <a:rPr lang="en-GB" b="0" i="0" dirty="0">
                <a:effectLst/>
                <a:latin typeface="-apple-system"/>
              </a:rPr>
              <a:t> How schema-level classifications appear for an Azure SQL Table</a:t>
            </a:r>
            <a:endParaRPr lang="en-GB" dirty="0"/>
          </a:p>
        </p:txBody>
      </p:sp>
      <p:sp>
        <p:nvSpPr>
          <p:cNvPr id="12" name="TextBox 11">
            <a:extLst>
              <a:ext uri="{FF2B5EF4-FFF2-40B4-BE49-F238E27FC236}">
                <a16:creationId xmlns:a16="http://schemas.microsoft.com/office/drawing/2014/main" id="{1E231731-8019-EF72-9E49-AC248C021460}"/>
              </a:ext>
            </a:extLst>
          </p:cNvPr>
          <p:cNvSpPr txBox="1"/>
          <p:nvPr/>
        </p:nvSpPr>
        <p:spPr>
          <a:xfrm>
            <a:off x="563562" y="1328928"/>
            <a:ext cx="11064240" cy="646331"/>
          </a:xfrm>
          <a:prstGeom prst="rect">
            <a:avLst/>
          </a:prstGeom>
          <a:noFill/>
        </p:spPr>
        <p:txBody>
          <a:bodyPr wrap="square" rtlCol="0">
            <a:spAutoFit/>
          </a:bodyPr>
          <a:lstStyle/>
          <a:p>
            <a:r>
              <a:rPr lang="en-GB" b="0" i="0" dirty="0">
                <a:effectLst/>
                <a:latin typeface="-apple-system"/>
              </a:rPr>
              <a:t>Classifications are applied at the time of scanning. Purview Data Governance comes with several international system classifications  </a:t>
            </a:r>
            <a:endParaRPr lang="en-GB" dirty="0"/>
          </a:p>
        </p:txBody>
      </p:sp>
      <p:sp>
        <p:nvSpPr>
          <p:cNvPr id="13" name="TextBox 12">
            <a:extLst>
              <a:ext uri="{FF2B5EF4-FFF2-40B4-BE49-F238E27FC236}">
                <a16:creationId xmlns:a16="http://schemas.microsoft.com/office/drawing/2014/main" id="{90A277E8-35C2-C2F8-8E0D-8DCADB9B88E6}"/>
              </a:ext>
            </a:extLst>
          </p:cNvPr>
          <p:cNvSpPr txBox="1"/>
          <p:nvPr/>
        </p:nvSpPr>
        <p:spPr>
          <a:xfrm>
            <a:off x="563562" y="5462016"/>
            <a:ext cx="5450531" cy="923330"/>
          </a:xfrm>
          <a:prstGeom prst="rect">
            <a:avLst/>
          </a:prstGeom>
          <a:noFill/>
        </p:spPr>
        <p:txBody>
          <a:bodyPr wrap="none" rtlCol="0">
            <a:spAutoFit/>
          </a:bodyPr>
          <a:lstStyle/>
          <a:p>
            <a:r>
              <a:rPr lang="en-GB" b="1" dirty="0"/>
              <a:t>Custom Classifications</a:t>
            </a:r>
          </a:p>
          <a:p>
            <a:pPr marL="285750" indent="-285750">
              <a:buFont typeface="Arial" panose="020B0604020202020204" pitchFamily="34" charset="0"/>
              <a:buChar char="•"/>
            </a:pPr>
            <a:r>
              <a:rPr lang="en-GB" dirty="0"/>
              <a:t>regular expression patterns or dictionary lookups</a:t>
            </a:r>
          </a:p>
          <a:p>
            <a:pPr marL="285750" indent="-285750">
              <a:buFont typeface="Arial" panose="020B0604020202020204" pitchFamily="34" charset="0"/>
              <a:buChar char="•"/>
            </a:pPr>
            <a:r>
              <a:rPr lang="en-GB" dirty="0"/>
              <a:t>percentage of sampled rows that must match</a:t>
            </a:r>
          </a:p>
        </p:txBody>
      </p:sp>
    </p:spTree>
    <p:extLst>
      <p:ext uri="{BB962C8B-B14F-4D97-AF65-F5344CB8AC3E}">
        <p14:creationId xmlns:p14="http://schemas.microsoft.com/office/powerpoint/2010/main" val="24056265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4EFD-ED08-11E2-E352-5B0D3938AFD9}"/>
              </a:ext>
            </a:extLst>
          </p:cNvPr>
          <p:cNvSpPr>
            <a:spLocks noGrp="1"/>
          </p:cNvSpPr>
          <p:nvPr>
            <p:ph type="title"/>
          </p:nvPr>
        </p:nvSpPr>
        <p:spPr/>
        <p:txBody>
          <a:bodyPr/>
          <a:lstStyle/>
          <a:p>
            <a:r>
              <a:rPr lang="en-GB" dirty="0"/>
              <a:t>Understanding Integration Runtimes</a:t>
            </a:r>
          </a:p>
        </p:txBody>
      </p:sp>
      <p:sp>
        <p:nvSpPr>
          <p:cNvPr id="3" name="Slide Number Placeholder 2">
            <a:extLst>
              <a:ext uri="{FF2B5EF4-FFF2-40B4-BE49-F238E27FC236}">
                <a16:creationId xmlns:a16="http://schemas.microsoft.com/office/drawing/2014/main" id="{2CC3D29E-437F-55A2-D6A9-BD70AFD8A24B}"/>
              </a:ext>
            </a:extLst>
          </p:cNvPr>
          <p:cNvSpPr>
            <a:spLocks noGrp="1"/>
          </p:cNvSpPr>
          <p:nvPr>
            <p:ph type="sldNum" sz="quarter" idx="11"/>
          </p:nvPr>
        </p:nvSpPr>
        <p:spPr/>
        <p:txBody>
          <a:bodyPr/>
          <a:lstStyle/>
          <a:p>
            <a:fld id="{B1356FBF-028C-F74E-A7B4-9B8ED246DD1B}" type="slidenum">
              <a:rPr lang="en-US" smtClean="0"/>
              <a:pPr/>
              <a:t>6</a:t>
            </a:fld>
            <a:endParaRPr lang="en-US"/>
          </a:p>
        </p:txBody>
      </p:sp>
      <p:sp>
        <p:nvSpPr>
          <p:cNvPr id="4" name="Text Placeholder 3">
            <a:extLst>
              <a:ext uri="{FF2B5EF4-FFF2-40B4-BE49-F238E27FC236}">
                <a16:creationId xmlns:a16="http://schemas.microsoft.com/office/drawing/2014/main" id="{1B7BCD8F-7DF5-3783-D0A8-95766E532CC9}"/>
              </a:ext>
            </a:extLst>
          </p:cNvPr>
          <p:cNvSpPr>
            <a:spLocks noGrp="1"/>
          </p:cNvSpPr>
          <p:nvPr>
            <p:ph type="body" sz="quarter" idx="12"/>
          </p:nvPr>
        </p:nvSpPr>
        <p:spPr/>
        <p:txBody>
          <a:bodyPr/>
          <a:lstStyle/>
          <a:p>
            <a:r>
              <a:rPr lang="en-GB" b="1" i="0" dirty="0">
                <a:solidFill>
                  <a:srgbClr val="F0F6FC"/>
                </a:solidFill>
                <a:effectLst/>
                <a:latin typeface="-apple-system"/>
              </a:rPr>
              <a:t>Azure Integration Runtime</a:t>
            </a:r>
            <a:endParaRPr lang="en-GB" dirty="0"/>
          </a:p>
        </p:txBody>
      </p:sp>
      <p:sp>
        <p:nvSpPr>
          <p:cNvPr id="5" name="Text Placeholder 4">
            <a:extLst>
              <a:ext uri="{FF2B5EF4-FFF2-40B4-BE49-F238E27FC236}">
                <a16:creationId xmlns:a16="http://schemas.microsoft.com/office/drawing/2014/main" id="{074B3AD9-31E0-92C8-4080-6A900A54ED29}"/>
              </a:ext>
            </a:extLst>
          </p:cNvPr>
          <p:cNvSpPr>
            <a:spLocks noGrp="1"/>
          </p:cNvSpPr>
          <p:nvPr>
            <p:ph type="body" sz="quarter" idx="15"/>
          </p:nvPr>
        </p:nvSpPr>
        <p:spPr/>
        <p:txBody>
          <a:bodyPr>
            <a:normAutofit lnSpcReduction="10000"/>
          </a:bodyPr>
          <a:lstStyle/>
          <a:p>
            <a:pPr marL="0" indent="0">
              <a:buNone/>
            </a:pPr>
            <a:r>
              <a:rPr lang="en-GB" dirty="0"/>
              <a:t>This runtime is managed by Azure and is used to connect to Azure data sources. It is auto-resolved by Azure and does not require any additional configuration.</a:t>
            </a:r>
          </a:p>
        </p:txBody>
      </p:sp>
      <p:sp>
        <p:nvSpPr>
          <p:cNvPr id="6" name="Text Placeholder 5">
            <a:extLst>
              <a:ext uri="{FF2B5EF4-FFF2-40B4-BE49-F238E27FC236}">
                <a16:creationId xmlns:a16="http://schemas.microsoft.com/office/drawing/2014/main" id="{3B938EAB-9A5A-060B-EF10-39AF32150CEB}"/>
              </a:ext>
            </a:extLst>
          </p:cNvPr>
          <p:cNvSpPr>
            <a:spLocks noGrp="1"/>
          </p:cNvSpPr>
          <p:nvPr>
            <p:ph type="body" sz="quarter" idx="16"/>
          </p:nvPr>
        </p:nvSpPr>
        <p:spPr/>
        <p:txBody>
          <a:bodyPr/>
          <a:lstStyle/>
          <a:p>
            <a:r>
              <a:rPr lang="en-GB" b="1" i="0" dirty="0">
                <a:solidFill>
                  <a:srgbClr val="F0F6FC"/>
                </a:solidFill>
                <a:effectLst/>
                <a:latin typeface="-apple-system"/>
              </a:rPr>
              <a:t>Managed Virtual Network (</a:t>
            </a:r>
            <a:r>
              <a:rPr lang="en-GB" b="1" i="0" dirty="0" err="1">
                <a:solidFill>
                  <a:srgbClr val="F0F6FC"/>
                </a:solidFill>
                <a:effectLst/>
                <a:latin typeface="-apple-system"/>
              </a:rPr>
              <a:t>VNet</a:t>
            </a:r>
            <a:r>
              <a:rPr lang="en-GB" b="1" i="0" dirty="0">
                <a:solidFill>
                  <a:srgbClr val="F0F6FC"/>
                </a:solidFill>
                <a:effectLst/>
                <a:latin typeface="-apple-system"/>
              </a:rPr>
              <a:t>) Integration Runtime</a:t>
            </a:r>
            <a:endParaRPr lang="en-GB" dirty="0"/>
          </a:p>
        </p:txBody>
      </p:sp>
      <p:sp>
        <p:nvSpPr>
          <p:cNvPr id="7" name="Text Placeholder 6">
            <a:extLst>
              <a:ext uri="{FF2B5EF4-FFF2-40B4-BE49-F238E27FC236}">
                <a16:creationId xmlns:a16="http://schemas.microsoft.com/office/drawing/2014/main" id="{1719C640-E264-2CBE-C50D-2C2396FB07C9}"/>
              </a:ext>
            </a:extLst>
          </p:cNvPr>
          <p:cNvSpPr>
            <a:spLocks noGrp="1"/>
          </p:cNvSpPr>
          <p:nvPr>
            <p:ph type="body" sz="quarter" idx="17"/>
          </p:nvPr>
        </p:nvSpPr>
        <p:spPr/>
        <p:txBody>
          <a:bodyPr>
            <a:normAutofit/>
          </a:bodyPr>
          <a:lstStyle/>
          <a:p>
            <a:pPr marL="0" indent="0">
              <a:buNone/>
            </a:pPr>
            <a:r>
              <a:rPr lang="en-GB" dirty="0"/>
              <a:t>This runtime is used to connect to data sources in a virtual network. It is auto-resolved by Azure and does not require any additional configuration.</a:t>
            </a:r>
          </a:p>
        </p:txBody>
      </p:sp>
      <p:sp>
        <p:nvSpPr>
          <p:cNvPr id="8" name="Text Placeholder 7">
            <a:extLst>
              <a:ext uri="{FF2B5EF4-FFF2-40B4-BE49-F238E27FC236}">
                <a16:creationId xmlns:a16="http://schemas.microsoft.com/office/drawing/2014/main" id="{28635627-7606-97FB-D1C9-59B0F98E02B0}"/>
              </a:ext>
            </a:extLst>
          </p:cNvPr>
          <p:cNvSpPr>
            <a:spLocks noGrp="1"/>
          </p:cNvSpPr>
          <p:nvPr>
            <p:ph type="body" sz="quarter" idx="18"/>
          </p:nvPr>
        </p:nvSpPr>
        <p:spPr/>
        <p:txBody>
          <a:bodyPr/>
          <a:lstStyle/>
          <a:p>
            <a:r>
              <a:rPr lang="en-GB" b="1" i="0" dirty="0">
                <a:solidFill>
                  <a:srgbClr val="F0F6FC"/>
                </a:solidFill>
                <a:effectLst/>
                <a:latin typeface="-apple-system"/>
              </a:rPr>
              <a:t>Self-hosted Integration Runtime</a:t>
            </a:r>
            <a:endParaRPr lang="en-GB" dirty="0"/>
          </a:p>
        </p:txBody>
      </p:sp>
      <p:sp>
        <p:nvSpPr>
          <p:cNvPr id="9" name="Text Placeholder 8">
            <a:extLst>
              <a:ext uri="{FF2B5EF4-FFF2-40B4-BE49-F238E27FC236}">
                <a16:creationId xmlns:a16="http://schemas.microsoft.com/office/drawing/2014/main" id="{1DB9F550-17EF-CEF7-DCD9-E56A0445BDCD}"/>
              </a:ext>
            </a:extLst>
          </p:cNvPr>
          <p:cNvSpPr>
            <a:spLocks noGrp="1"/>
          </p:cNvSpPr>
          <p:nvPr>
            <p:ph type="body" sz="quarter" idx="19"/>
          </p:nvPr>
        </p:nvSpPr>
        <p:spPr/>
        <p:txBody>
          <a:bodyPr>
            <a:normAutofit fontScale="92500" lnSpcReduction="10000"/>
          </a:bodyPr>
          <a:lstStyle/>
          <a:p>
            <a:pPr marL="0" indent="0">
              <a:buNone/>
            </a:pPr>
            <a:r>
              <a:rPr lang="en-GB" dirty="0"/>
              <a:t>This runtime is hosted on your organization's network and is used to connect to on-premises data sources. It requires additional configuration to connect to your data source.</a:t>
            </a:r>
          </a:p>
        </p:txBody>
      </p:sp>
      <p:sp>
        <p:nvSpPr>
          <p:cNvPr id="10" name="Text Placeholder 9">
            <a:extLst>
              <a:ext uri="{FF2B5EF4-FFF2-40B4-BE49-F238E27FC236}">
                <a16:creationId xmlns:a16="http://schemas.microsoft.com/office/drawing/2014/main" id="{7028BA78-BFFB-97AB-EE61-979A0537DA70}"/>
              </a:ext>
            </a:extLst>
          </p:cNvPr>
          <p:cNvSpPr>
            <a:spLocks noGrp="1"/>
          </p:cNvSpPr>
          <p:nvPr>
            <p:ph type="body" sz="quarter" idx="20"/>
          </p:nvPr>
        </p:nvSpPr>
        <p:spPr/>
        <p:txBody>
          <a:bodyPr/>
          <a:lstStyle/>
          <a:p>
            <a:r>
              <a:rPr lang="en-GB" b="1" i="0" dirty="0">
                <a:solidFill>
                  <a:srgbClr val="F0F6FC"/>
                </a:solidFill>
                <a:effectLst/>
                <a:latin typeface="-apple-system"/>
              </a:rPr>
              <a:t>Kubernetes supported Self-Hosted Integration Runtime</a:t>
            </a:r>
            <a:endParaRPr lang="en-GB" dirty="0"/>
          </a:p>
        </p:txBody>
      </p:sp>
      <p:sp>
        <p:nvSpPr>
          <p:cNvPr id="11" name="Text Placeholder 10">
            <a:extLst>
              <a:ext uri="{FF2B5EF4-FFF2-40B4-BE49-F238E27FC236}">
                <a16:creationId xmlns:a16="http://schemas.microsoft.com/office/drawing/2014/main" id="{32EF9120-DD50-6F18-5B4F-90896DBC7150}"/>
              </a:ext>
            </a:extLst>
          </p:cNvPr>
          <p:cNvSpPr>
            <a:spLocks noGrp="1"/>
          </p:cNvSpPr>
          <p:nvPr>
            <p:ph type="body" sz="quarter" idx="21"/>
          </p:nvPr>
        </p:nvSpPr>
        <p:spPr/>
        <p:txBody>
          <a:bodyPr/>
          <a:lstStyle/>
          <a:p>
            <a:pPr marL="0" indent="0">
              <a:buNone/>
            </a:pPr>
            <a:r>
              <a:rPr lang="en-GB" dirty="0"/>
              <a:t>This runtime is used to connect to on-premises data sources. It requires additional configuration to connect to your data source.</a:t>
            </a:r>
          </a:p>
        </p:txBody>
      </p:sp>
      <p:sp>
        <p:nvSpPr>
          <p:cNvPr id="13" name="TextBox 12">
            <a:extLst>
              <a:ext uri="{FF2B5EF4-FFF2-40B4-BE49-F238E27FC236}">
                <a16:creationId xmlns:a16="http://schemas.microsoft.com/office/drawing/2014/main" id="{DE13AA91-6413-321F-1C59-005C941C51A5}"/>
              </a:ext>
            </a:extLst>
          </p:cNvPr>
          <p:cNvSpPr txBox="1"/>
          <p:nvPr/>
        </p:nvSpPr>
        <p:spPr>
          <a:xfrm>
            <a:off x="3194304" y="6125130"/>
            <a:ext cx="8190576" cy="369332"/>
          </a:xfrm>
          <a:prstGeom prst="rect">
            <a:avLst/>
          </a:prstGeom>
          <a:noFill/>
        </p:spPr>
        <p:txBody>
          <a:bodyPr wrap="none" rtlCol="0">
            <a:spAutoFit/>
          </a:bodyPr>
          <a:lstStyle/>
          <a:p>
            <a:r>
              <a:rPr lang="en-GB" dirty="0">
                <a:solidFill>
                  <a:srgbClr val="7030A0"/>
                </a:solidFill>
              </a:rPr>
              <a:t>AWS Integration Runtime: </a:t>
            </a:r>
            <a:r>
              <a:rPr lang="en-GB" dirty="0"/>
              <a:t>This runtime is used to connect to AWS data sources</a:t>
            </a:r>
          </a:p>
        </p:txBody>
      </p:sp>
      <p:sp>
        <p:nvSpPr>
          <p:cNvPr id="14" name="TextBox 13">
            <a:extLst>
              <a:ext uri="{FF2B5EF4-FFF2-40B4-BE49-F238E27FC236}">
                <a16:creationId xmlns:a16="http://schemas.microsoft.com/office/drawing/2014/main" id="{79A7FB0D-07DB-CEC5-9548-1EB1AB2AFC75}"/>
              </a:ext>
            </a:extLst>
          </p:cNvPr>
          <p:cNvSpPr txBox="1"/>
          <p:nvPr/>
        </p:nvSpPr>
        <p:spPr>
          <a:xfrm>
            <a:off x="563563" y="1227931"/>
            <a:ext cx="11335829" cy="646331"/>
          </a:xfrm>
          <a:prstGeom prst="rect">
            <a:avLst/>
          </a:prstGeom>
          <a:noFill/>
        </p:spPr>
        <p:txBody>
          <a:bodyPr wrap="square" rtlCol="0">
            <a:spAutoFit/>
          </a:bodyPr>
          <a:lstStyle/>
          <a:p>
            <a:r>
              <a:rPr lang="en-GB" b="1" dirty="0"/>
              <a:t>Team Activity: </a:t>
            </a:r>
            <a:r>
              <a:rPr lang="en-GB" dirty="0"/>
              <a:t>Review the integration runtimes available in Purview and discuss which runtimes are best suited to your organization's needs.</a:t>
            </a:r>
          </a:p>
        </p:txBody>
      </p:sp>
    </p:spTree>
    <p:extLst>
      <p:ext uri="{BB962C8B-B14F-4D97-AF65-F5344CB8AC3E}">
        <p14:creationId xmlns:p14="http://schemas.microsoft.com/office/powerpoint/2010/main" val="1763402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B609-B952-B53B-9C33-5CF0422761DE}"/>
              </a:ext>
            </a:extLst>
          </p:cNvPr>
          <p:cNvSpPr>
            <a:spLocks noGrp="1"/>
          </p:cNvSpPr>
          <p:nvPr>
            <p:ph type="title"/>
          </p:nvPr>
        </p:nvSpPr>
        <p:spPr/>
        <p:txBody>
          <a:bodyPr/>
          <a:lstStyle/>
          <a:p>
            <a:r>
              <a:rPr lang="en-GB" dirty="0"/>
              <a:t>Monitoring</a:t>
            </a:r>
          </a:p>
        </p:txBody>
      </p:sp>
      <p:sp>
        <p:nvSpPr>
          <p:cNvPr id="3" name="Slide Number Placeholder 2">
            <a:extLst>
              <a:ext uri="{FF2B5EF4-FFF2-40B4-BE49-F238E27FC236}">
                <a16:creationId xmlns:a16="http://schemas.microsoft.com/office/drawing/2014/main" id="{B0EB3496-975F-EA7E-C541-2DFC487EC5C1}"/>
              </a:ext>
            </a:extLst>
          </p:cNvPr>
          <p:cNvSpPr>
            <a:spLocks noGrp="1"/>
          </p:cNvSpPr>
          <p:nvPr>
            <p:ph type="sldNum" sz="quarter" idx="11"/>
          </p:nvPr>
        </p:nvSpPr>
        <p:spPr>
          <a:xfrm>
            <a:off x="563563" y="6311900"/>
            <a:ext cx="399288" cy="365125"/>
          </a:xfrm>
          <a:prstGeom prst="rect">
            <a:avLst/>
          </a:prstGeom>
        </p:spPr>
        <p:txBody>
          <a:bodyPr vert="horz" lIns="91440" tIns="45720" rIns="91440" bIns="45720" rtlCol="0" anchor="ctr"/>
          <a:lstStyle>
            <a:defPPr>
              <a:defRPr lang="en-US"/>
            </a:defPPr>
            <a:lvl1pPr marL="0" algn="l" defTabSz="914400" rtl="0" eaLnBrk="1" latinLnBrk="0" hangingPunct="1">
              <a:defRPr sz="800" b="0" i="0" kern="1200">
                <a:solidFill>
                  <a:schemeClr val="tx1"/>
                </a:solidFill>
                <a:latin typeface="Segoe Sans Small Semilight" pitchFamily="2" charset="0"/>
                <a:ea typeface="+mn-ea"/>
                <a:cs typeface="Segoe Sans Small Semilight"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1356FBF-028C-F74E-A7B4-9B8ED246DD1B}" type="slidenum">
              <a:rPr lang="en-US" smtClean="0"/>
              <a:pPr/>
              <a:t>7</a:t>
            </a:fld>
            <a:endParaRPr lang="en-US"/>
          </a:p>
        </p:txBody>
      </p:sp>
      <p:pic>
        <p:nvPicPr>
          <p:cNvPr id="4" name="Picture 3">
            <a:extLst>
              <a:ext uri="{FF2B5EF4-FFF2-40B4-BE49-F238E27FC236}">
                <a16:creationId xmlns:a16="http://schemas.microsoft.com/office/drawing/2014/main" id="{0E210309-5F16-160B-AF61-642FCCC0EB17}"/>
              </a:ext>
            </a:extLst>
          </p:cNvPr>
          <p:cNvPicPr>
            <a:picLocks noChangeAspect="1"/>
          </p:cNvPicPr>
          <p:nvPr/>
        </p:nvPicPr>
        <p:blipFill>
          <a:blip r:embed="rId3"/>
          <a:stretch>
            <a:fillRect/>
          </a:stretch>
        </p:blipFill>
        <p:spPr>
          <a:xfrm>
            <a:off x="563563" y="1227931"/>
            <a:ext cx="6337848" cy="3573354"/>
          </a:xfrm>
          <a:prstGeom prst="rect">
            <a:avLst/>
          </a:prstGeom>
        </p:spPr>
      </p:pic>
      <p:pic>
        <p:nvPicPr>
          <p:cNvPr id="21506" name="Picture 2" descr="Scan Status">
            <a:extLst>
              <a:ext uri="{FF2B5EF4-FFF2-40B4-BE49-F238E27FC236}">
                <a16:creationId xmlns:a16="http://schemas.microsoft.com/office/drawing/2014/main" id="{F91C9158-9A69-36B4-8728-B6391D296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2487" y="3536126"/>
            <a:ext cx="8229600" cy="25813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CB3C7B-D9C0-5ECD-35BF-A40F84E1FF15}"/>
              </a:ext>
            </a:extLst>
          </p:cNvPr>
          <p:cNvSpPr txBox="1"/>
          <p:nvPr/>
        </p:nvSpPr>
        <p:spPr>
          <a:xfrm>
            <a:off x="7156705" y="841248"/>
            <a:ext cx="4905860" cy="2585323"/>
          </a:xfrm>
          <a:prstGeom prst="rect">
            <a:avLst/>
          </a:prstGeom>
          <a:noFill/>
        </p:spPr>
        <p:txBody>
          <a:bodyPr wrap="square" rtlCol="0">
            <a:spAutoFit/>
          </a:bodyPr>
          <a:lstStyle/>
          <a:p>
            <a:pPr algn="l"/>
            <a:r>
              <a:rPr lang="en-GB" b="1" i="0" dirty="0">
                <a:effectLst/>
                <a:latin typeface="-apple-system"/>
              </a:rPr>
              <a:t>Exercise: Monitor your data source scans</a:t>
            </a:r>
          </a:p>
          <a:p>
            <a:pPr algn="l"/>
            <a:r>
              <a:rPr lang="en-GB" b="1" i="0" dirty="0">
                <a:effectLst/>
                <a:latin typeface="-apple-system"/>
              </a:rPr>
              <a:t>Do in Purview:</a:t>
            </a:r>
            <a:r>
              <a:rPr lang="en-GB" b="0" i="0" dirty="0">
                <a:effectLst/>
                <a:latin typeface="-apple-system"/>
              </a:rPr>
              <a:t> Spend a few minutes familiarizing yourself with the types of scan statuses and logs available in the Monitoring tab of the Data Map solution.</a:t>
            </a:r>
          </a:p>
          <a:p>
            <a:pPr marL="285750" indent="-285750" algn="l">
              <a:buFont typeface="Arial" panose="020B0604020202020204" pitchFamily="34" charset="0"/>
              <a:buChar char="•"/>
            </a:pPr>
            <a:r>
              <a:rPr lang="en-GB" b="0" i="0" dirty="0">
                <a:effectLst/>
                <a:latin typeface="-apple-system"/>
              </a:rPr>
              <a:t>Did your data source scan from Task 2 complete successfully? If not, can you find out why?</a:t>
            </a:r>
          </a:p>
          <a:p>
            <a:endParaRPr lang="en-GB" dirty="0"/>
          </a:p>
        </p:txBody>
      </p:sp>
    </p:spTree>
    <p:extLst>
      <p:ext uri="{BB962C8B-B14F-4D97-AF65-F5344CB8AC3E}">
        <p14:creationId xmlns:p14="http://schemas.microsoft.com/office/powerpoint/2010/main" val="348533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500"/>
                                        <p:tgtEl>
                                          <p:spTgt spid="215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71BEB-F0A6-1EAB-C28C-FCCFA27C0B8E}"/>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C691E6E0-870C-16FF-829D-AA19372B43EC}"/>
              </a:ext>
            </a:extLst>
          </p:cNvPr>
          <p:cNvSpPr txBox="1">
            <a:spLocks/>
          </p:cNvSpPr>
          <p:nvPr/>
        </p:nvSpPr>
        <p:spPr>
          <a:xfrm>
            <a:off x="557617" y="834242"/>
            <a:ext cx="5767614" cy="615553"/>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dirty="0"/>
              <a:t>Module 3</a:t>
            </a:r>
          </a:p>
        </p:txBody>
      </p:sp>
      <p:sp>
        <p:nvSpPr>
          <p:cNvPr id="3" name="Title 2">
            <a:extLst>
              <a:ext uri="{FF2B5EF4-FFF2-40B4-BE49-F238E27FC236}">
                <a16:creationId xmlns:a16="http://schemas.microsoft.com/office/drawing/2014/main" id="{E5E098B7-14D9-5C0B-71FC-C23A901E0CAE}"/>
              </a:ext>
            </a:extLst>
          </p:cNvPr>
          <p:cNvSpPr txBox="1">
            <a:spLocks/>
          </p:cNvSpPr>
          <p:nvPr/>
        </p:nvSpPr>
        <p:spPr>
          <a:xfrm>
            <a:off x="600149" y="3075939"/>
            <a:ext cx="5767614" cy="615553"/>
          </a:xfrm>
          <a:prstGeom prst="rect">
            <a:avLst/>
          </a:prstGeom>
        </p:spPr>
        <p:txBody>
          <a:bodyPr/>
          <a:lstStyle>
            <a:lvl1pPr algn="l" defTabSz="373183" rtl="0" eaLnBrk="1" latinLnBrk="0" hangingPunct="1">
              <a:lnSpc>
                <a:spcPct val="100000"/>
              </a:lnSpc>
              <a:spcBef>
                <a:spcPct val="0"/>
              </a:spcBef>
              <a:buNone/>
              <a:defRPr lang="en-US" sz="3200" b="0" kern="1200" cap="none" spc="-21" baseline="0" dirty="0">
                <a:ln w="3175">
                  <a:noFill/>
                </a:ln>
                <a:gradFill>
                  <a:gsLst>
                    <a:gs pos="100000">
                      <a:srgbClr val="0078D4"/>
                    </a:gs>
                    <a:gs pos="0">
                      <a:srgbClr val="2A446F"/>
                    </a:gs>
                  </a:gsLst>
                  <a:lin ang="2700000" scaled="0"/>
                </a:gradFill>
                <a:effectLst/>
                <a:latin typeface="+mj-lt"/>
                <a:ea typeface="+mn-ea"/>
                <a:cs typeface="Segoe UI" pitchFamily="34" charset="0"/>
              </a:defRPr>
            </a:lvl1pPr>
          </a:lstStyle>
          <a:p>
            <a:r>
              <a:rPr lang="en-GB"/>
              <a:t>Lab Time</a:t>
            </a:r>
          </a:p>
        </p:txBody>
      </p:sp>
    </p:spTree>
    <p:extLst>
      <p:ext uri="{BB962C8B-B14F-4D97-AF65-F5344CB8AC3E}">
        <p14:creationId xmlns:p14="http://schemas.microsoft.com/office/powerpoint/2010/main" val="1180226556"/>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Widescreen</PresentationFormat>
  <Paragraphs>68</Paragraphs>
  <Slides>8</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-apple-system</vt:lpstr>
      <vt:lpstr>Aptos</vt:lpstr>
      <vt:lpstr>Aptos Display</vt:lpstr>
      <vt:lpstr>Arial</vt:lpstr>
      <vt:lpstr>Poppins</vt:lpstr>
      <vt:lpstr>Segoe Sans Display</vt:lpstr>
      <vt:lpstr>Segoe Sans Display Semibold</vt:lpstr>
      <vt:lpstr>Segoe Sans Text</vt:lpstr>
      <vt:lpstr>Segoe UI</vt:lpstr>
      <vt:lpstr>Segoe UI Semibold</vt:lpstr>
      <vt:lpstr>Office Theme</vt:lpstr>
      <vt:lpstr>PowerPoint Presentation</vt:lpstr>
      <vt:lpstr>PowerPoint Presentation</vt:lpstr>
      <vt:lpstr>PowerPoint Presentation</vt:lpstr>
      <vt:lpstr>Understanding Scan Rule sets</vt:lpstr>
      <vt:lpstr>Understanding Classifications</vt:lpstr>
      <vt:lpstr>Understanding Integration Runtimes</vt:lpstr>
      <vt:lpstr>Monitoring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Edinson Medina</dc:creator>
  <cp:lastModifiedBy>Edinson Medina</cp:lastModifiedBy>
  <cp:revision>1</cp:revision>
  <dcterms:created xsi:type="dcterms:W3CDTF">2025-05-15T08:14:47Z</dcterms:created>
  <dcterms:modified xsi:type="dcterms:W3CDTF">2025-05-15T08:15:01Z</dcterms:modified>
</cp:coreProperties>
</file>