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147482727" r:id="rId2"/>
    <p:sldId id="314" r:id="rId3"/>
    <p:sldId id="335" r:id="rId4"/>
    <p:sldId id="2147469687" r:id="rId5"/>
    <p:sldId id="2147469692" r:id="rId6"/>
    <p:sldId id="214746992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4" id="{B729BBF6-891F-4477-B0E5-D539A8CE49DA}">
          <p14:sldIdLst>
            <p14:sldId id="2147482727"/>
            <p14:sldId id="314"/>
            <p14:sldId id="335"/>
            <p14:sldId id="2147469687"/>
            <p14:sldId id="2147469692"/>
            <p14:sldId id="2147469924"/>
            <p14:sldId id="265"/>
          </p14:sldIdLst>
        </p14:section>
        <p14:section name="Default Section" id="{92A11399-684D-43F8-A4EA-D2773F08955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4B3B7-9FC2-4E7C-A505-A1874DEE9106}" type="datetimeFigureOut">
              <a:rPr lang="en-GB" smtClean="0"/>
              <a:t>15/05/2025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379FC-D47C-443C-8692-5CFF9990B2D6}" type="slidenum">
              <a:rPr lang="en-GB" smtClean="0"/>
              <a:t>‹#›</a:t>
            </a:fld>
            <a:endParaRPr lang="en-GB"/>
          </a:p>
        </p:txBody>
      </p:sp>
    </p:spTree>
    <p:extLst>
      <p:ext uri="{BB962C8B-B14F-4D97-AF65-F5344CB8AC3E}">
        <p14:creationId xmlns:p14="http://schemas.microsoft.com/office/powerpoint/2010/main" val="1321085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earn.microsoft.com/purview/what-is-data-catalog#:~:text=we%20believe%20in%20a%20federated%20governance%20approach%3A%20providing%20a%20centralized%20place%20to%20develop%20data%20safety%2C%20quality%2C%20and%20standards%2C%20but%20providing%20tools%20to%20create%20self%2Dservice%20access%20control%2C%20discoverability%2C%20and%20maintenanc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azure/well-architected/security/data-classification#:~:text=taxonomy%20to%20assets.-,Taxonomy,-A%20system%20to"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E5472-B1CA-416B-0DFE-E58BC10134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0CA03E-FD96-7D97-4057-0F5F8E19FD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3202FC-C9A2-F4BD-D38F-A27E4C9547C5}"/>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1FFB4432-B357-EE85-CD23-C73867472B49}"/>
              </a:ext>
            </a:extLst>
          </p:cNvPr>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5" name="Footer Placeholder 4">
            <a:extLst>
              <a:ext uri="{FF2B5EF4-FFF2-40B4-BE49-F238E27FC236}">
                <a16:creationId xmlns:a16="http://schemas.microsoft.com/office/drawing/2014/main" id="{84CC7B4C-E237-8C3A-FBCF-CD1A02ABBEC1}"/>
              </a:ext>
            </a:extLst>
          </p:cNvPr>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Aptos" panose="02110004020202020204"/>
                <a:ea typeface="Segoe UI" pitchFamily="34" charset="0"/>
                <a:cs typeface="+mn-cs"/>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51589327-28B2-32FD-B5A4-56F3AB2673D2}"/>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5/15/2025 9:15 AM</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 name="Slide Number Placeholder 6">
            <a:extLst>
              <a:ext uri="{FF2B5EF4-FFF2-40B4-BE49-F238E27FC236}">
                <a16:creationId xmlns:a16="http://schemas.microsoft.com/office/drawing/2014/main" id="{3518ECAF-0DE1-E1F2-3334-F5FD5B715678}"/>
              </a:ext>
            </a:extLst>
          </p:cNvPr>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0174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GB" b="0" i="0" dirty="0">
                <a:solidFill>
                  <a:srgbClr val="F0F6FC"/>
                </a:solidFill>
                <a:effectLst/>
                <a:latin typeface="-apple-system"/>
              </a:rPr>
              <a:t>Traditionally, data governance curation was the responsibility of a central team, working down from the enterprise data model down, with the goal of representing the complete view of the organization’s processes and functions. This approach was slow, expensive, struggled to scale, and often didn't delivery the expected value. Microsoft's guidance is alter the approach, aligning to a </a:t>
            </a:r>
            <a:r>
              <a:rPr lang="en-GB" b="0" i="0" u="sng" dirty="0">
                <a:solidFill>
                  <a:srgbClr val="F0F6FC"/>
                </a:solidFill>
                <a:effectLst/>
                <a:latin typeface="-apple-system"/>
                <a:hlinkClick r:id="rId3"/>
              </a:rPr>
              <a:t>federated governance model</a:t>
            </a:r>
            <a:r>
              <a:rPr lang="en-GB" b="0" i="0" dirty="0">
                <a:solidFill>
                  <a:srgbClr val="F0F6FC"/>
                </a:solidFill>
                <a:effectLst/>
                <a:latin typeface="-apple-system"/>
              </a:rPr>
              <a:t>, and empowering the business to take ownership of their data.</a:t>
            </a:r>
          </a:p>
          <a:p>
            <a:pPr algn="l"/>
            <a:r>
              <a:rPr lang="en-GB" b="0" i="0" dirty="0">
                <a:solidFill>
                  <a:srgbClr val="F0F6FC"/>
                </a:solidFill>
                <a:effectLst/>
                <a:latin typeface="-apple-system"/>
              </a:rPr>
              <a:t>A Federated data governance approach spreads ownership across your business, reducing bottlenecks and encouraging participation in the life cycle of managing, governing, consuming, and applying data. It brings the business along on the journey, and empowers data experts to have ownership and responsibility for the data they know best.</a:t>
            </a:r>
          </a:p>
          <a:p>
            <a:endParaRPr lang="en-GB" dirty="0"/>
          </a:p>
          <a:p>
            <a:r>
              <a:rPr lang="en-GB" dirty="0"/>
              <a:t>So given this, </a:t>
            </a:r>
            <a:r>
              <a:rPr lang="en-GB" b="0" i="0" dirty="0">
                <a:solidFill>
                  <a:srgbClr val="D6D6D6"/>
                </a:solidFill>
                <a:effectLst/>
                <a:latin typeface="Segoe Sans"/>
              </a:rPr>
              <a:t>Data curation and federated governance are interconnected concepts, especially in the context of managing and utilizing data across diverse and distributed environments.</a:t>
            </a:r>
            <a:endParaRPr lang="en-GB" dirty="0"/>
          </a:p>
        </p:txBody>
      </p:sp>
      <p:sp>
        <p:nvSpPr>
          <p:cNvPr id="4" name="Slide Number Placeholder 3"/>
          <p:cNvSpPr>
            <a:spLocks noGrp="1"/>
          </p:cNvSpPr>
          <p:nvPr>
            <p:ph type="sldNum" sz="quarter" idx="5"/>
          </p:nvPr>
        </p:nvSpPr>
        <p:spPr/>
        <p:txBody>
          <a:bodyPr/>
          <a:lstStyle/>
          <a:p>
            <a:fld id="{077822A6-437E-4942-AF3B-D4B70F41924D}" type="slidenum">
              <a:rPr lang="en-US" smtClean="0"/>
              <a:t>2</a:t>
            </a:fld>
            <a:endParaRPr lang="en-US"/>
          </a:p>
        </p:txBody>
      </p:sp>
    </p:spTree>
    <p:extLst>
      <p:ext uri="{BB962C8B-B14F-4D97-AF65-F5344CB8AC3E}">
        <p14:creationId xmlns:p14="http://schemas.microsoft.com/office/powerpoint/2010/main" val="1945351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CD966-BDD9-A2A0-6899-56F209148E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A0F4BC-ED2C-630C-6E48-14E31DC453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D2BF3C-0460-5D0C-E3D5-921FE548F2CB}"/>
              </a:ext>
            </a:extLst>
          </p:cNvPr>
          <p:cNvSpPr>
            <a:spLocks noGrp="1"/>
          </p:cNvSpPr>
          <p:nvPr>
            <p:ph type="body" idx="1"/>
          </p:nvPr>
        </p:nvSpPr>
        <p:spPr/>
        <p:txBody>
          <a:bodyPr/>
          <a:lstStyle/>
          <a:p>
            <a:pPr algn="l"/>
            <a:r>
              <a:rPr lang="en-GB" b="0" i="0" dirty="0">
                <a:solidFill>
                  <a:srgbClr val="F0F6FC"/>
                </a:solidFill>
                <a:effectLst/>
                <a:latin typeface="-apple-system"/>
              </a:rPr>
              <a:t>Data curation is the process of organizing and managing data assets to ensure their quality, accuracy, and reliability. </a:t>
            </a:r>
          </a:p>
          <a:p>
            <a:pPr algn="l">
              <a:spcBef>
                <a:spcPts val="450"/>
              </a:spcBef>
              <a:spcAft>
                <a:spcPts val="750"/>
              </a:spcAft>
              <a:buNone/>
            </a:pPr>
            <a:r>
              <a:rPr lang="en-GB" b="0" i="0" dirty="0">
                <a:solidFill>
                  <a:srgbClr val="D6D6D6"/>
                </a:solidFill>
                <a:effectLst/>
                <a:latin typeface="Segoe Sans"/>
              </a:rPr>
              <a:t>Metadata curation is a central aspect of asset curation in Microsoft Purview. It involves updating and managing the metadata associated with data assets. This includes:</a:t>
            </a:r>
          </a:p>
          <a:p>
            <a:pPr algn="l">
              <a:spcAft>
                <a:spcPts val="600"/>
              </a:spcAft>
              <a:buFont typeface="Arial" panose="020B0604020202020204" pitchFamily="34" charset="0"/>
              <a:buChar char="•"/>
            </a:pPr>
            <a:r>
              <a:rPr lang="en-GB" b="0" i="0" dirty="0">
                <a:solidFill>
                  <a:srgbClr val="D6D6D6"/>
                </a:solidFill>
                <a:effectLst/>
                <a:latin typeface="Segoe Sans"/>
              </a:rPr>
              <a:t>Technical Metadata: Automatically generated metadata such as name, schema, and source information.</a:t>
            </a:r>
          </a:p>
          <a:p>
            <a:pPr algn="l">
              <a:spcAft>
                <a:spcPts val="600"/>
              </a:spcAft>
              <a:buFont typeface="Arial" panose="020B0604020202020204" pitchFamily="34" charset="0"/>
              <a:buChar char="•"/>
            </a:pPr>
            <a:r>
              <a:rPr lang="en-GB" b="0" i="0" dirty="0">
                <a:solidFill>
                  <a:srgbClr val="D6D6D6"/>
                </a:solidFill>
                <a:effectLst/>
                <a:latin typeface="Segoe Sans"/>
              </a:rPr>
              <a:t>Descriptive Metadata: User-added information like descriptions, contacts, and glossary terms, </a:t>
            </a:r>
            <a:r>
              <a:rPr lang="en-GB" b="0" i="0" dirty="0">
                <a:solidFill>
                  <a:srgbClr val="F0F6FC"/>
                </a:solidFill>
                <a:effectLst/>
                <a:latin typeface="-apple-system"/>
              </a:rPr>
              <a:t>tags, classifications, lineage information, etc. to make them more discoverable and usable by end users.</a:t>
            </a:r>
            <a:br>
              <a:rPr lang="en-GB" b="0" i="0" dirty="0">
                <a:solidFill>
                  <a:srgbClr val="F0F6FC"/>
                </a:solidFill>
                <a:effectLst/>
                <a:latin typeface="-apple-system"/>
              </a:rPr>
            </a:br>
            <a:endParaRPr lang="en-GB" b="0" i="0" dirty="0">
              <a:solidFill>
                <a:srgbClr val="D6D6D6"/>
              </a:solidFill>
              <a:effectLst/>
              <a:latin typeface="Segoe Sans"/>
            </a:endParaRPr>
          </a:p>
          <a:p>
            <a:pPr algn="l"/>
            <a:r>
              <a:rPr lang="en-GB" b="0" i="0" dirty="0">
                <a:solidFill>
                  <a:srgbClr val="F0F6FC"/>
                </a:solidFill>
                <a:effectLst/>
                <a:latin typeface="-apple-system"/>
              </a:rPr>
              <a:t>Note how difficult it is to understand the purpose of the asset or what it represents - because it has not been described, tagged, or classified. This is a common problem in many organizations, and highlights why data curation is so important.</a:t>
            </a:r>
            <a:endParaRPr lang="en-GB" b="0" i="0" dirty="0">
              <a:solidFill>
                <a:srgbClr val="F3F5F7"/>
              </a:solidFill>
              <a:effectLst/>
              <a:latin typeface="Poppins" panose="00000500000000000000" pitchFamily="2" charset="0"/>
            </a:endParaRPr>
          </a:p>
        </p:txBody>
      </p:sp>
      <p:sp>
        <p:nvSpPr>
          <p:cNvPr id="4" name="Slide Number Placeholder 3">
            <a:extLst>
              <a:ext uri="{FF2B5EF4-FFF2-40B4-BE49-F238E27FC236}">
                <a16:creationId xmlns:a16="http://schemas.microsoft.com/office/drawing/2014/main" id="{A53E5E15-03A4-C1D4-D7A1-54C7719BEC1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934D30-449D-49C6-86FC-13F6006BE1B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321580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9BC2C-059A-217E-91F0-DF151EBECC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124720-A248-F800-D15F-9C6D8F2491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E9FD0C-469B-414D-AD69-8F794E4BF455}"/>
              </a:ext>
            </a:extLst>
          </p:cNvPr>
          <p:cNvSpPr>
            <a:spLocks noGrp="1"/>
          </p:cNvSpPr>
          <p:nvPr>
            <p:ph type="body" idx="1"/>
          </p:nvPr>
        </p:nvSpPr>
        <p:spPr/>
        <p:txBody>
          <a:bodyPr/>
          <a:lstStyle/>
          <a:p>
            <a:pPr algn="l"/>
            <a:endParaRPr lang="en-GB" b="0" i="0">
              <a:solidFill>
                <a:srgbClr val="F3F5F7"/>
              </a:solidFill>
              <a:effectLst/>
              <a:latin typeface="Poppins" panose="00000500000000000000" pitchFamily="2" charset="0"/>
            </a:endParaRPr>
          </a:p>
        </p:txBody>
      </p:sp>
      <p:sp>
        <p:nvSpPr>
          <p:cNvPr id="4" name="Slide Number Placeholder 3">
            <a:extLst>
              <a:ext uri="{FF2B5EF4-FFF2-40B4-BE49-F238E27FC236}">
                <a16:creationId xmlns:a16="http://schemas.microsoft.com/office/drawing/2014/main" id="{3E7156BD-DEC5-6AF8-4FD1-C0D9BC2C217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934D30-449D-49C6-86FC-13F6006BE1B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39334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81233-84C8-520B-C4A5-5FD885017F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27A6D4-D3D8-97FB-AA27-AD4CF918AD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3C5BCF-B7EE-78D4-F61B-F936C1CF5D2B}"/>
              </a:ext>
            </a:extLst>
          </p:cNvPr>
          <p:cNvSpPr>
            <a:spLocks noGrp="1"/>
          </p:cNvSpPr>
          <p:nvPr>
            <p:ph type="body" idx="1"/>
          </p:nvPr>
        </p:nvSpPr>
        <p:spPr/>
        <p:txBody>
          <a:bodyPr/>
          <a:lstStyle/>
          <a:p>
            <a:pPr marL="800100" marR="0" lvl="1" indent="-342900" algn="l" defTabSz="914400" rtl="0" eaLnBrk="1" fontAlgn="auto" latinLnBrk="0" hangingPunct="1">
              <a:lnSpc>
                <a:spcPct val="115000"/>
              </a:lnSpc>
              <a:spcBef>
                <a:spcPts val="0"/>
              </a:spcBef>
              <a:spcAft>
                <a:spcPts val="0"/>
              </a:spcAft>
              <a:buClrTx/>
              <a:buSzTx/>
              <a:buFont typeface="Courier New" panose="02070309020205020404" pitchFamily="49" charset="0"/>
              <a:buChar char="o"/>
              <a:tabLst/>
              <a:defRPr/>
            </a:pPr>
            <a:r>
              <a:rPr kumimoji="0" lang="en-US" sz="1200" b="0" i="0" u="none" strike="noStrike" kern="100" cap="none" spc="0" normalizeH="0" baseline="0" noProof="0">
                <a:ln>
                  <a:noFill/>
                </a:ln>
                <a:solidFill>
                  <a:srgbClr val="000000"/>
                </a:solidFill>
                <a:effectLst/>
                <a:uLnTx/>
                <a:uFillTx/>
                <a:latin typeface="Segoe UI"/>
                <a:ea typeface="+mn-ea"/>
                <a:cs typeface="Times New Roman" panose="02020603050405020304" pitchFamily="18" charset="0"/>
              </a:rPr>
              <a:t>Display name </a:t>
            </a:r>
          </a:p>
          <a:p>
            <a:pPr marL="800100" marR="0" lvl="1" indent="-342900" algn="l" defTabSz="914400" rtl="0" eaLnBrk="1" fontAlgn="auto" latinLnBrk="0" hangingPunct="1">
              <a:lnSpc>
                <a:spcPct val="115000"/>
              </a:lnSpc>
              <a:spcBef>
                <a:spcPts val="0"/>
              </a:spcBef>
              <a:spcAft>
                <a:spcPts val="0"/>
              </a:spcAft>
              <a:buClrTx/>
              <a:buSzTx/>
              <a:buFont typeface="Courier New" panose="02070309020205020404" pitchFamily="49" charset="0"/>
              <a:buChar char="o"/>
              <a:tabLst/>
              <a:defRPr/>
            </a:pPr>
            <a:r>
              <a:rPr kumimoji="0" lang="en-US" sz="1200" b="0" i="0" u="none" strike="noStrike" kern="100" cap="none" spc="0" normalizeH="0" baseline="0" noProof="0">
                <a:ln>
                  <a:noFill/>
                </a:ln>
                <a:solidFill>
                  <a:srgbClr val="000000"/>
                </a:solidFill>
                <a:effectLst/>
                <a:uLnTx/>
                <a:uFillTx/>
                <a:latin typeface="Segoe UI"/>
                <a:ea typeface="+mn-ea"/>
                <a:cs typeface="Times New Roman" panose="02020603050405020304" pitchFamily="18" charset="0"/>
              </a:rPr>
              <a:t>Description </a:t>
            </a:r>
          </a:p>
          <a:p>
            <a:pPr marL="800100" marR="0" lvl="1" indent="-342900" algn="l" defTabSz="914400" rtl="0" eaLnBrk="1" fontAlgn="auto" latinLnBrk="0" hangingPunct="1">
              <a:lnSpc>
                <a:spcPct val="115000"/>
              </a:lnSpc>
              <a:spcBef>
                <a:spcPts val="0"/>
              </a:spcBef>
              <a:spcAft>
                <a:spcPts val="0"/>
              </a:spcAft>
              <a:buClrTx/>
              <a:buSzTx/>
              <a:buFont typeface="Courier New" panose="02070309020205020404" pitchFamily="49" charset="0"/>
              <a:buChar char="o"/>
              <a:tabLst/>
              <a:defRPr/>
            </a:pPr>
            <a:r>
              <a:rPr kumimoji="0" lang="en-US" sz="1200" b="0" i="0" u="none" strike="noStrike" kern="100" cap="none" spc="0" normalizeH="0" baseline="0" noProof="0">
                <a:ln>
                  <a:noFill/>
                </a:ln>
                <a:solidFill>
                  <a:srgbClr val="000000"/>
                </a:solidFill>
                <a:effectLst/>
                <a:uLnTx/>
                <a:uFillTx/>
                <a:latin typeface="Segoe UI"/>
                <a:ea typeface="+mn-ea"/>
                <a:cs typeface="Times New Roman" panose="02020603050405020304" pitchFamily="18" charset="0"/>
              </a:rPr>
              <a:t>Contacts </a:t>
            </a:r>
          </a:p>
          <a:p>
            <a:pPr marL="800100" marR="0" lvl="1" indent="-342900" algn="l" defTabSz="914400" rtl="0" eaLnBrk="1" fontAlgn="auto" latinLnBrk="0" hangingPunct="1">
              <a:lnSpc>
                <a:spcPct val="115000"/>
              </a:lnSpc>
              <a:spcBef>
                <a:spcPts val="0"/>
              </a:spcBef>
              <a:spcAft>
                <a:spcPts val="0"/>
              </a:spcAft>
              <a:buClrTx/>
              <a:buSzTx/>
              <a:buFont typeface="Courier New" panose="02070309020205020404" pitchFamily="49" charset="0"/>
              <a:buChar char="o"/>
              <a:tabLst/>
              <a:defRPr/>
            </a:pPr>
            <a:r>
              <a:rPr kumimoji="0" lang="en-US" sz="1200" b="0" i="0" u="none" strike="noStrike" kern="100" cap="none" spc="0" normalizeH="0" baseline="0" noProof="0">
                <a:ln>
                  <a:noFill/>
                </a:ln>
                <a:solidFill>
                  <a:srgbClr val="000000"/>
                </a:solidFill>
                <a:effectLst/>
                <a:uLnTx/>
                <a:uFillTx/>
                <a:latin typeface="Segoe UI"/>
                <a:ea typeface="+mn-ea"/>
                <a:cs typeface="Times New Roman" panose="02020603050405020304" pitchFamily="18" charset="0"/>
              </a:rPr>
              <a:t>Column descriptions </a:t>
            </a:r>
          </a:p>
          <a:p>
            <a:pPr marL="800100" marR="0" lvl="1" indent="-342900" algn="l" defTabSz="914400" rtl="0" eaLnBrk="1" fontAlgn="auto" latinLnBrk="0" hangingPunct="1">
              <a:lnSpc>
                <a:spcPct val="115000"/>
              </a:lnSpc>
              <a:spcBef>
                <a:spcPts val="0"/>
              </a:spcBef>
              <a:spcAft>
                <a:spcPts val="0"/>
              </a:spcAft>
              <a:buClrTx/>
              <a:buSzTx/>
              <a:buFont typeface="Courier New" panose="02070309020205020404" pitchFamily="49" charset="0"/>
              <a:buChar char="o"/>
              <a:tabLst/>
              <a:defRPr/>
            </a:pPr>
            <a:r>
              <a:rPr kumimoji="0" lang="en-US" sz="1200" b="0" i="0" u="none" strike="noStrike" kern="100" cap="none" spc="0" normalizeH="0" baseline="0" noProof="0">
                <a:ln>
                  <a:noFill/>
                </a:ln>
                <a:solidFill>
                  <a:srgbClr val="000000"/>
                </a:solidFill>
                <a:effectLst/>
                <a:uLnTx/>
                <a:uFillTx/>
                <a:latin typeface="Segoe UI"/>
                <a:ea typeface="+mn-ea"/>
                <a:cs typeface="Times New Roman" panose="02020603050405020304" pitchFamily="18" charset="0"/>
              </a:rPr>
              <a:t>Column names </a:t>
            </a:r>
          </a:p>
          <a:p>
            <a:pPr marL="800100" marR="0" lvl="1" indent="-342900" algn="l" defTabSz="914400" rtl="0" eaLnBrk="1" fontAlgn="auto" latinLnBrk="0" hangingPunct="1">
              <a:lnSpc>
                <a:spcPct val="115000"/>
              </a:lnSpc>
              <a:spcBef>
                <a:spcPts val="0"/>
              </a:spcBef>
              <a:spcAft>
                <a:spcPts val="0"/>
              </a:spcAft>
              <a:buClrTx/>
              <a:buSzTx/>
              <a:buFont typeface="Courier New" panose="02070309020205020404" pitchFamily="49" charset="0"/>
              <a:buChar char="o"/>
              <a:tabLst/>
              <a:defRPr/>
            </a:pPr>
            <a:r>
              <a:rPr kumimoji="0" lang="en-US" sz="1200" b="0" i="0" u="none" strike="noStrike" kern="100" cap="none" spc="0" normalizeH="0" baseline="0" noProof="0">
                <a:ln>
                  <a:noFill/>
                </a:ln>
                <a:solidFill>
                  <a:srgbClr val="000000"/>
                </a:solidFill>
                <a:effectLst/>
                <a:uLnTx/>
                <a:uFillTx/>
                <a:latin typeface="Segoe UI"/>
                <a:ea typeface="+mn-ea"/>
                <a:cs typeface="Times New Roman" panose="02020603050405020304" pitchFamily="18" charset="0"/>
              </a:rPr>
              <a:t>Column data types </a:t>
            </a:r>
          </a:p>
          <a:p>
            <a:pPr marL="800100" marR="0" lvl="1" indent="-342900" algn="l" defTabSz="914400" rtl="0" eaLnBrk="1" fontAlgn="auto" latinLnBrk="0" hangingPunct="1">
              <a:lnSpc>
                <a:spcPct val="115000"/>
              </a:lnSpc>
              <a:spcBef>
                <a:spcPts val="0"/>
              </a:spcBef>
              <a:spcAft>
                <a:spcPts val="0"/>
              </a:spcAft>
              <a:buClrTx/>
              <a:buSzTx/>
              <a:buFont typeface="Courier New" panose="02070309020205020404" pitchFamily="49" charset="0"/>
              <a:buChar char="o"/>
              <a:tabLst/>
              <a:defRPr/>
            </a:pPr>
            <a:r>
              <a:rPr kumimoji="0" lang="en-US" sz="1200" b="0" i="0" u="none" strike="noStrike" kern="100" cap="none" spc="0" normalizeH="0" baseline="0" noProof="0">
                <a:ln>
                  <a:noFill/>
                </a:ln>
                <a:solidFill>
                  <a:srgbClr val="000000"/>
                </a:solidFill>
                <a:effectLst/>
                <a:uLnTx/>
                <a:uFillTx/>
                <a:latin typeface="Segoe UI"/>
                <a:ea typeface="+mn-ea"/>
                <a:cs typeface="Times New Roman" panose="02020603050405020304" pitchFamily="18" charset="0"/>
              </a:rPr>
              <a:t>Source classifications </a:t>
            </a:r>
          </a:p>
          <a:p>
            <a:pPr marL="800100" marR="0" lvl="1" indent="-342900" algn="l" defTabSz="914400" rtl="0" eaLnBrk="1" fontAlgn="auto" latinLnBrk="0" hangingPunct="1">
              <a:lnSpc>
                <a:spcPct val="115000"/>
              </a:lnSpc>
              <a:spcBef>
                <a:spcPts val="0"/>
              </a:spcBef>
              <a:spcAft>
                <a:spcPts val="0"/>
              </a:spcAft>
              <a:buClrTx/>
              <a:buSzTx/>
              <a:buFont typeface="Courier New" panose="02070309020205020404" pitchFamily="49" charset="0"/>
              <a:buChar char="o"/>
              <a:tabLst/>
              <a:defRPr/>
            </a:pPr>
            <a:r>
              <a:rPr kumimoji="0" lang="en-US" sz="1200" b="0" i="0" u="none" strike="noStrike" kern="100" cap="none" spc="0" normalizeH="0" baseline="0" noProof="0">
                <a:ln>
                  <a:noFill/>
                </a:ln>
                <a:solidFill>
                  <a:srgbClr val="000000"/>
                </a:solidFill>
                <a:effectLst/>
                <a:uLnTx/>
                <a:uFillTx/>
                <a:latin typeface="Segoe UI"/>
                <a:ea typeface="+mn-ea"/>
                <a:cs typeface="Times New Roman" panose="02020603050405020304" pitchFamily="18" charset="0"/>
              </a:rPr>
              <a:t>Column classifications</a:t>
            </a:r>
          </a:p>
          <a:p>
            <a:pPr marL="800100" marR="0" lvl="1" indent="-342900" algn="l" defTabSz="914400" rtl="0" eaLnBrk="1" fontAlgn="auto" latinLnBrk="0" hangingPunct="1">
              <a:lnSpc>
                <a:spcPct val="115000"/>
              </a:lnSpc>
              <a:spcBef>
                <a:spcPts val="0"/>
              </a:spcBef>
              <a:spcAft>
                <a:spcPts val="0"/>
              </a:spcAft>
              <a:buClrTx/>
              <a:buSzTx/>
              <a:buFont typeface="Courier New" panose="02070309020205020404" pitchFamily="49" charset="0"/>
              <a:buChar char="o"/>
              <a:tabLst/>
              <a:defRPr/>
            </a:pPr>
            <a:r>
              <a:rPr kumimoji="0" lang="en-US" sz="1200" b="0" i="0" u="none" strike="noStrike" kern="100" cap="none" spc="0" normalizeH="0" baseline="0" noProof="0">
                <a:ln>
                  <a:noFill/>
                </a:ln>
                <a:solidFill>
                  <a:srgbClr val="000000"/>
                </a:solidFill>
                <a:effectLst/>
                <a:uLnTx/>
                <a:uFillTx/>
                <a:latin typeface="Segoe UI"/>
                <a:ea typeface="+mn-ea"/>
                <a:cs typeface="Times New Roman" panose="02020603050405020304" pitchFamily="18" charset="0"/>
              </a:rPr>
              <a:t>Attaching glossary terms</a:t>
            </a:r>
            <a:endParaRPr lang="en-GB" b="0" i="0">
              <a:solidFill>
                <a:srgbClr val="E6E6E6"/>
              </a:solidFill>
              <a:effectLst/>
              <a:latin typeface="Segoe UI" panose="020B0502040204020203" pitchFamily="34" charset="0"/>
            </a:endParaRPr>
          </a:p>
        </p:txBody>
      </p:sp>
      <p:sp>
        <p:nvSpPr>
          <p:cNvPr id="4" name="Slide Number Placeholder 3">
            <a:extLst>
              <a:ext uri="{FF2B5EF4-FFF2-40B4-BE49-F238E27FC236}">
                <a16:creationId xmlns:a16="http://schemas.microsoft.com/office/drawing/2014/main" id="{7AB606EC-53BE-27D9-6E8C-17F2CF39B52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934D30-449D-49C6-86FC-13F6006BE1B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90445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a:solidFill>
                  <a:srgbClr val="F0F6FC"/>
                </a:solidFill>
                <a:effectLst/>
                <a:latin typeface="-apple-system"/>
              </a:rPr>
              <a:t>Exercise: Curating Data Assets</a:t>
            </a:r>
          </a:p>
          <a:p>
            <a:pPr algn="l"/>
            <a:r>
              <a:rPr lang="en-GB" b="1" i="0">
                <a:solidFill>
                  <a:srgbClr val="F0F6FC"/>
                </a:solidFill>
                <a:effectLst/>
                <a:latin typeface="-apple-system"/>
              </a:rPr>
              <a:t>✍️ Do in Purview:</a:t>
            </a:r>
            <a:r>
              <a:rPr lang="en-GB" b="0" i="0">
                <a:solidFill>
                  <a:srgbClr val="F0F6FC"/>
                </a:solidFill>
                <a:effectLst/>
                <a:latin typeface="-apple-system"/>
              </a:rPr>
              <a:t> [15 minutes] Navigate to a data asset in the </a:t>
            </a:r>
            <a:r>
              <a:rPr lang="en-GB" b="0" i="0" err="1">
                <a:solidFill>
                  <a:srgbClr val="F0F6FC"/>
                </a:solidFill>
                <a:effectLst/>
                <a:latin typeface="-apple-system"/>
              </a:rPr>
              <a:t>catalog</a:t>
            </a:r>
            <a:r>
              <a:rPr lang="en-GB" b="0" i="0">
                <a:solidFill>
                  <a:srgbClr val="F0F6FC"/>
                </a:solidFill>
                <a:effectLst/>
                <a:latin typeface="-apple-system"/>
              </a:rPr>
              <a:t> (via search / filters) to expand its data asset overview page. Spend a minute to familiarize yourself with the page and, as a team, begin to 'Edit' (curate) the asset.</a:t>
            </a:r>
          </a:p>
          <a:p>
            <a:pPr algn="l">
              <a:buFont typeface="Arial" panose="020B0604020202020204" pitchFamily="34" charset="0"/>
              <a:buChar char="•"/>
            </a:pPr>
            <a:r>
              <a:rPr lang="en-GB" b="0" i="0">
                <a:solidFill>
                  <a:srgbClr val="F0F6FC"/>
                </a:solidFill>
                <a:effectLst/>
                <a:latin typeface="-apple-system"/>
              </a:rPr>
              <a:t>Is the name of the asset meaningful to business users?</a:t>
            </a:r>
          </a:p>
          <a:p>
            <a:pPr algn="l">
              <a:buFont typeface="Arial" panose="020B0604020202020204" pitchFamily="34" charset="0"/>
              <a:buChar char="•"/>
            </a:pPr>
            <a:r>
              <a:rPr lang="en-GB" b="0" i="0">
                <a:solidFill>
                  <a:srgbClr val="F0F6FC"/>
                </a:solidFill>
                <a:effectLst/>
                <a:latin typeface="-apple-system"/>
              </a:rPr>
              <a:t>Is the correct language and </a:t>
            </a:r>
            <a:r>
              <a:rPr lang="en-GB" b="0" i="0" u="sng">
                <a:solidFill>
                  <a:srgbClr val="F0F6FC"/>
                </a:solidFill>
                <a:effectLst/>
                <a:latin typeface="-apple-system"/>
                <a:hlinkClick r:id="rId3"/>
              </a:rPr>
              <a:t>taxonomy</a:t>
            </a:r>
            <a:r>
              <a:rPr lang="en-GB" b="0" i="0">
                <a:solidFill>
                  <a:srgbClr val="F0F6FC"/>
                </a:solidFill>
                <a:effectLst/>
                <a:latin typeface="-apple-system"/>
              </a:rPr>
              <a:t> used?</a:t>
            </a:r>
          </a:p>
          <a:p>
            <a:pPr algn="l">
              <a:buFont typeface="Arial" panose="020B0604020202020204" pitchFamily="34" charset="0"/>
              <a:buChar char="•"/>
            </a:pPr>
            <a:r>
              <a:rPr lang="en-GB" b="0" i="0">
                <a:solidFill>
                  <a:srgbClr val="F0F6FC"/>
                </a:solidFill>
                <a:effectLst/>
                <a:latin typeface="-apple-system"/>
              </a:rPr>
              <a:t>Can you add a rich text description to inform business users about the data asset and its potential use cases?</a:t>
            </a:r>
          </a:p>
          <a:p>
            <a:pPr algn="l">
              <a:buFont typeface="Arial" panose="020B0604020202020204" pitchFamily="34" charset="0"/>
              <a:buChar char="•"/>
            </a:pPr>
            <a:r>
              <a:rPr lang="en-GB" b="0" i="0">
                <a:solidFill>
                  <a:srgbClr val="F0F6FC"/>
                </a:solidFill>
                <a:effectLst/>
                <a:latin typeface="-apple-system"/>
              </a:rPr>
              <a:t>Should the asset be certified, and thus considered reliable for use throughout the organization?</a:t>
            </a:r>
          </a:p>
          <a:p>
            <a:pPr algn="l">
              <a:buFont typeface="Arial" panose="020B0604020202020204" pitchFamily="34" charset="0"/>
              <a:buChar char="•"/>
            </a:pPr>
            <a:r>
              <a:rPr lang="en-GB" b="0" i="0">
                <a:solidFill>
                  <a:srgbClr val="F0F6FC"/>
                </a:solidFill>
                <a:effectLst/>
                <a:latin typeface="-apple-system"/>
              </a:rPr>
              <a:t>Is the schema appropriately described?</a:t>
            </a:r>
          </a:p>
          <a:p>
            <a:pPr algn="l">
              <a:buFont typeface="Arial" panose="020B0604020202020204" pitchFamily="34" charset="0"/>
              <a:buChar char="•"/>
            </a:pPr>
            <a:r>
              <a:rPr lang="en-GB" b="0" i="0">
                <a:solidFill>
                  <a:srgbClr val="F0F6FC"/>
                </a:solidFill>
                <a:effectLst/>
                <a:latin typeface="-apple-system"/>
              </a:rPr>
              <a:t>Are experts and owners assigned?</a:t>
            </a:r>
          </a:p>
          <a:p>
            <a:pPr algn="l">
              <a:buFont typeface="Arial" panose="020B0604020202020204" pitchFamily="34" charset="0"/>
              <a:buChar char="•"/>
            </a:pPr>
            <a:r>
              <a:rPr lang="en-GB" b="0" i="0">
                <a:solidFill>
                  <a:srgbClr val="F0F6FC"/>
                </a:solidFill>
                <a:effectLst/>
                <a:latin typeface="-apple-system"/>
              </a:rPr>
              <a:t>Do we need to add any relevant tags to the asset to assist in its discovery?</a:t>
            </a:r>
          </a:p>
          <a:p>
            <a:endParaRPr lang="en-GB"/>
          </a:p>
        </p:txBody>
      </p:sp>
      <p:sp>
        <p:nvSpPr>
          <p:cNvPr id="4" name="Slide Number Placeholder 3"/>
          <p:cNvSpPr>
            <a:spLocks noGrp="1"/>
          </p:cNvSpPr>
          <p:nvPr>
            <p:ph type="sldNum" sz="quarter" idx="5"/>
          </p:nvPr>
        </p:nvSpPr>
        <p:spPr/>
        <p:txBody>
          <a:bodyPr/>
          <a:lstStyle/>
          <a:p>
            <a:fld id="{077822A6-437E-4942-AF3B-D4B70F41924D}" type="slidenum">
              <a:rPr lang="en-US" smtClean="0"/>
              <a:t>6</a:t>
            </a:fld>
            <a:endParaRPr lang="en-US"/>
          </a:p>
        </p:txBody>
      </p:sp>
    </p:spTree>
    <p:extLst>
      <p:ext uri="{BB962C8B-B14F-4D97-AF65-F5344CB8AC3E}">
        <p14:creationId xmlns:p14="http://schemas.microsoft.com/office/powerpoint/2010/main" val="3082903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4520F-F5B7-C220-8927-FD8E07624A1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ACD77BFE-026A-B877-2D40-289764A90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F66933C9-AC9E-0591-1BD9-3ED70FD8A2B8}"/>
              </a:ext>
            </a:extLst>
          </p:cNvPr>
          <p:cNvSpPr>
            <a:spLocks noGrp="1"/>
          </p:cNvSpPr>
          <p:nvPr>
            <p:ph type="dt" sz="half" idx="10"/>
          </p:nvPr>
        </p:nvSpPr>
        <p:spPr/>
        <p:txBody>
          <a:bodyPr/>
          <a:lstStyle/>
          <a:p>
            <a:fld id="{794CC487-9828-4753-B69E-039494A03A25}" type="datetimeFigureOut">
              <a:rPr lang="en-GB" smtClean="0"/>
              <a:t>15/05/2025</a:t>
            </a:fld>
            <a:endParaRPr lang="en-GB"/>
          </a:p>
        </p:txBody>
      </p:sp>
      <p:sp>
        <p:nvSpPr>
          <p:cNvPr id="5" name="Footer Placeholder 4">
            <a:extLst>
              <a:ext uri="{FF2B5EF4-FFF2-40B4-BE49-F238E27FC236}">
                <a16:creationId xmlns:a16="http://schemas.microsoft.com/office/drawing/2014/main" id="{D08EF2A4-3486-E849-C5B4-F4908885BA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931B55-B369-D153-1460-C734868EA2DC}"/>
              </a:ext>
            </a:extLst>
          </p:cNvPr>
          <p:cNvSpPr>
            <a:spLocks noGrp="1"/>
          </p:cNvSpPr>
          <p:nvPr>
            <p:ph type="sldNum" sz="quarter" idx="12"/>
          </p:nvPr>
        </p:nvSpPr>
        <p:spPr/>
        <p:txBody>
          <a:bodyPr/>
          <a:lstStyle/>
          <a:p>
            <a:fld id="{E9771F16-2F96-4069-AC4E-DCEBBEC30470}" type="slidenum">
              <a:rPr lang="en-GB" smtClean="0"/>
              <a:t>‹#›</a:t>
            </a:fld>
            <a:endParaRPr lang="en-GB"/>
          </a:p>
        </p:txBody>
      </p:sp>
    </p:spTree>
    <p:extLst>
      <p:ext uri="{BB962C8B-B14F-4D97-AF65-F5344CB8AC3E}">
        <p14:creationId xmlns:p14="http://schemas.microsoft.com/office/powerpoint/2010/main" val="227814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8273-906D-706F-8539-43AA9C5500F6}"/>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D6D97813-6FC8-64A1-57AB-97A4B5C62AD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19A6F4F-4C39-2058-AB90-2717874907E4}"/>
              </a:ext>
            </a:extLst>
          </p:cNvPr>
          <p:cNvSpPr>
            <a:spLocks noGrp="1"/>
          </p:cNvSpPr>
          <p:nvPr>
            <p:ph type="dt" sz="half" idx="10"/>
          </p:nvPr>
        </p:nvSpPr>
        <p:spPr/>
        <p:txBody>
          <a:bodyPr/>
          <a:lstStyle/>
          <a:p>
            <a:fld id="{794CC487-9828-4753-B69E-039494A03A25}" type="datetimeFigureOut">
              <a:rPr lang="en-GB" smtClean="0"/>
              <a:t>15/05/2025</a:t>
            </a:fld>
            <a:endParaRPr lang="en-GB"/>
          </a:p>
        </p:txBody>
      </p:sp>
      <p:sp>
        <p:nvSpPr>
          <p:cNvPr id="5" name="Footer Placeholder 4">
            <a:extLst>
              <a:ext uri="{FF2B5EF4-FFF2-40B4-BE49-F238E27FC236}">
                <a16:creationId xmlns:a16="http://schemas.microsoft.com/office/drawing/2014/main" id="{12350468-EBB2-3A89-3C5C-379356F203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68C794-6F5A-1A5B-ECA5-9A9634230B88}"/>
              </a:ext>
            </a:extLst>
          </p:cNvPr>
          <p:cNvSpPr>
            <a:spLocks noGrp="1"/>
          </p:cNvSpPr>
          <p:nvPr>
            <p:ph type="sldNum" sz="quarter" idx="12"/>
          </p:nvPr>
        </p:nvSpPr>
        <p:spPr/>
        <p:txBody>
          <a:bodyPr/>
          <a:lstStyle/>
          <a:p>
            <a:fld id="{E9771F16-2F96-4069-AC4E-DCEBBEC30470}" type="slidenum">
              <a:rPr lang="en-GB" smtClean="0"/>
              <a:t>‹#›</a:t>
            </a:fld>
            <a:endParaRPr lang="en-GB"/>
          </a:p>
        </p:txBody>
      </p:sp>
    </p:spTree>
    <p:extLst>
      <p:ext uri="{BB962C8B-B14F-4D97-AF65-F5344CB8AC3E}">
        <p14:creationId xmlns:p14="http://schemas.microsoft.com/office/powerpoint/2010/main" val="2524897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62598A-0A51-C8EA-BC67-1BA09CA4848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023F8EF1-6FA1-097F-B062-E57324B428E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E3AE1C2-604B-BDE7-766B-CE1803A5FA90}"/>
              </a:ext>
            </a:extLst>
          </p:cNvPr>
          <p:cNvSpPr>
            <a:spLocks noGrp="1"/>
          </p:cNvSpPr>
          <p:nvPr>
            <p:ph type="dt" sz="half" idx="10"/>
          </p:nvPr>
        </p:nvSpPr>
        <p:spPr/>
        <p:txBody>
          <a:bodyPr/>
          <a:lstStyle/>
          <a:p>
            <a:fld id="{794CC487-9828-4753-B69E-039494A03A25}" type="datetimeFigureOut">
              <a:rPr lang="en-GB" smtClean="0"/>
              <a:t>15/05/2025</a:t>
            </a:fld>
            <a:endParaRPr lang="en-GB"/>
          </a:p>
        </p:txBody>
      </p:sp>
      <p:sp>
        <p:nvSpPr>
          <p:cNvPr id="5" name="Footer Placeholder 4">
            <a:extLst>
              <a:ext uri="{FF2B5EF4-FFF2-40B4-BE49-F238E27FC236}">
                <a16:creationId xmlns:a16="http://schemas.microsoft.com/office/drawing/2014/main" id="{E1E2CFE4-7076-24E7-CB95-81FE3E4325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FF8B73-FDC4-8854-0649-064589E7F6A0}"/>
              </a:ext>
            </a:extLst>
          </p:cNvPr>
          <p:cNvSpPr>
            <a:spLocks noGrp="1"/>
          </p:cNvSpPr>
          <p:nvPr>
            <p:ph type="sldNum" sz="quarter" idx="12"/>
          </p:nvPr>
        </p:nvSpPr>
        <p:spPr/>
        <p:txBody>
          <a:bodyPr/>
          <a:lstStyle/>
          <a:p>
            <a:fld id="{E9771F16-2F96-4069-AC4E-DCEBBEC30470}" type="slidenum">
              <a:rPr lang="en-GB" smtClean="0"/>
              <a:t>‹#›</a:t>
            </a:fld>
            <a:endParaRPr lang="en-GB"/>
          </a:p>
        </p:txBody>
      </p:sp>
    </p:spTree>
    <p:extLst>
      <p:ext uri="{BB962C8B-B14F-4D97-AF65-F5344CB8AC3E}">
        <p14:creationId xmlns:p14="http://schemas.microsoft.com/office/powerpoint/2010/main" val="2880227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gray">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b="1" i="0" spc="-50" baseline="0">
                <a:solidFill>
                  <a:schemeClr val="tx1"/>
                </a:solidFill>
                <a:latin typeface="Segoe Sans Display Semibold" pitchFamily="2" charset="0"/>
                <a:cs typeface="Segoe Sans Display" pitchFamily="2"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b="0" i="0" spc="0" baseline="0">
                <a:solidFill>
                  <a:schemeClr val="tx1"/>
                </a:solidFill>
                <a:latin typeface="Segoe Sans Display" pitchFamily="2" charset="0"/>
                <a:cs typeface="Segoe Sans Display" pitchFamily="2" charset="0"/>
              </a:defRPr>
            </a:lvl1pPr>
          </a:lstStyle>
          <a:p>
            <a:pPr lvl="0"/>
            <a:r>
              <a:rPr lang="en-US"/>
              <a:t>Speaker name or subtitle text</a:t>
            </a:r>
          </a:p>
        </p:txBody>
      </p:sp>
      <p:pic>
        <p:nvPicPr>
          <p:cNvPr id="7" name="Picture 6">
            <a:extLst>
              <a:ext uri="{FF2B5EF4-FFF2-40B4-BE49-F238E27FC236}">
                <a16:creationId xmlns:a16="http://schemas.microsoft.com/office/drawing/2014/main" id="{DCE321EF-5297-4BC8-853D-BAA6A1AF47EA}"/>
              </a:ext>
            </a:extLst>
          </p:cNvPr>
          <p:cNvPicPr>
            <a:picLocks noChangeAspect="1"/>
          </p:cNvPicPr>
          <p:nvPr userDrawn="1"/>
        </p:nvPicPr>
        <p:blipFill>
          <a:blip r:embed="rId2"/>
          <a:stretch>
            <a:fillRect/>
          </a:stretch>
        </p:blipFill>
        <p:spPr>
          <a:xfrm>
            <a:off x="582043" y="585788"/>
            <a:ext cx="2308795" cy="294139"/>
          </a:xfrm>
          <a:prstGeom prst="rect">
            <a:avLst/>
          </a:prstGeom>
        </p:spPr>
      </p:pic>
    </p:spTree>
    <p:extLst>
      <p:ext uri="{BB962C8B-B14F-4D97-AF65-F5344CB8AC3E}">
        <p14:creationId xmlns:p14="http://schemas.microsoft.com/office/powerpoint/2010/main" val="8146556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Title 01">
    <p:bg>
      <p:bgPr>
        <a:gradFill>
          <a:gsLst>
            <a:gs pos="99000">
              <a:schemeClr val="accent1">
                <a:lumMod val="20000"/>
                <a:lumOff val="80000"/>
              </a:schemeClr>
            </a:gs>
            <a:gs pos="0">
              <a:schemeClr val="bg1"/>
            </a:gs>
          </a:gsLst>
          <a:lin ang="1800000" scaled="0"/>
        </a:gradFill>
        <a:effectLst/>
      </p:bgPr>
    </p:bg>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5B056EE6-8FF4-ED3B-72AE-29D8484DD8DD}"/>
              </a:ext>
            </a:extLst>
          </p:cNvPr>
          <p:cNvSpPr>
            <a:spLocks noGrp="1"/>
          </p:cNvSpPr>
          <p:nvPr>
            <p:ph type="title" hasCustomPrompt="1"/>
          </p:nvPr>
        </p:nvSpPr>
        <p:spPr>
          <a:xfrm>
            <a:off x="5636121" y="4870058"/>
            <a:ext cx="5591321" cy="1276108"/>
          </a:xfrm>
        </p:spPr>
        <p:txBody>
          <a:bodyPr anchor="t">
            <a:normAutofit/>
          </a:bodyPr>
          <a:lstStyle>
            <a:lvl1pPr marL="0" algn="l" defTabSz="932742" rtl="0" eaLnBrk="1" latinLnBrk="0" hangingPunct="1">
              <a:lnSpc>
                <a:spcPct val="100000"/>
              </a:lnSpc>
              <a:spcBef>
                <a:spcPct val="0"/>
              </a:spcBef>
              <a:buNone/>
              <a:defRPr lang="en-US" sz="3200" b="0" i="0" kern="1200" cap="none" spc="-50" baseline="0" dirty="0">
                <a:ln w="3175">
                  <a:noFill/>
                </a:ln>
                <a:solidFill>
                  <a:schemeClr val="tx2"/>
                </a:solidFill>
                <a:effectLst/>
                <a:latin typeface="Segoe Sans Display" pitchFamily="2" charset="0"/>
                <a:ea typeface="+mn-ea"/>
                <a:cs typeface="Segoe Sans Display" pitchFamily="2" charset="0"/>
              </a:defRPr>
            </a:lvl1pPr>
          </a:lstStyle>
          <a:p>
            <a:r>
              <a:rPr lang="en-US"/>
              <a:t>Section title</a:t>
            </a:r>
          </a:p>
        </p:txBody>
      </p:sp>
      <p:sp>
        <p:nvSpPr>
          <p:cNvPr id="7" name="Text Placeholder 7">
            <a:extLst>
              <a:ext uri="{FF2B5EF4-FFF2-40B4-BE49-F238E27FC236}">
                <a16:creationId xmlns:a16="http://schemas.microsoft.com/office/drawing/2014/main" id="{E3733436-4383-9F44-FE9E-7AB0F97BE752}"/>
              </a:ext>
            </a:extLst>
          </p:cNvPr>
          <p:cNvSpPr>
            <a:spLocks noGrp="1"/>
          </p:cNvSpPr>
          <p:nvPr>
            <p:ph type="body" sz="quarter" idx="10" hasCustomPrompt="1"/>
          </p:nvPr>
        </p:nvSpPr>
        <p:spPr>
          <a:xfrm>
            <a:off x="964557" y="1456893"/>
            <a:ext cx="4213935" cy="7017306"/>
          </a:xfrm>
        </p:spPr>
        <p:txBody>
          <a:bodyPr wrap="square" anchor="ctr" anchorCtr="0">
            <a:spAutoFit/>
          </a:bodyPr>
          <a:lstStyle>
            <a:lvl1pPr marL="0" indent="0" algn="r">
              <a:buNone/>
              <a:defRPr sz="50000" b="1">
                <a:solidFill>
                  <a:schemeClr val="tx2"/>
                </a:solidFill>
                <a:latin typeface="+mj-lt"/>
              </a:defRPr>
            </a:lvl1pPr>
          </a:lstStyle>
          <a:p>
            <a:pPr lvl="0"/>
            <a:r>
              <a:rPr lang="en-US"/>
              <a:t>0</a:t>
            </a:r>
          </a:p>
        </p:txBody>
      </p:sp>
    </p:spTree>
    <p:extLst>
      <p:ext uri="{BB962C8B-B14F-4D97-AF65-F5344CB8AC3E}">
        <p14:creationId xmlns:p14="http://schemas.microsoft.com/office/powerpoint/2010/main" val="3705134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0/50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0FDF-E885-E751-27CC-38784F693844}"/>
              </a:ext>
            </a:extLst>
          </p:cNvPr>
          <p:cNvSpPr>
            <a:spLocks noGrp="1"/>
          </p:cNvSpPr>
          <p:nvPr>
            <p:ph type="title"/>
          </p:nvPr>
        </p:nvSpPr>
        <p:spPr>
          <a:xfrm>
            <a:off x="563879" y="802184"/>
            <a:ext cx="4899371" cy="2438843"/>
          </a:xfrm>
        </p:spPr>
        <p:txBody>
          <a:bodyPr/>
          <a:lstStyle>
            <a:lvl1pPr>
              <a:defRPr>
                <a:solidFill>
                  <a:schemeClr val="tx2"/>
                </a:solidFill>
              </a:defRPr>
            </a:lvl1pPr>
          </a:lstStyle>
          <a:p>
            <a:r>
              <a:rPr lang="en-US"/>
              <a:t>Click to edit Master title style</a:t>
            </a:r>
          </a:p>
        </p:txBody>
      </p:sp>
      <p:sp>
        <p:nvSpPr>
          <p:cNvPr id="5" name="Rectangle 4">
            <a:extLst>
              <a:ext uri="{FF2B5EF4-FFF2-40B4-BE49-F238E27FC236}">
                <a16:creationId xmlns:a16="http://schemas.microsoft.com/office/drawing/2014/main" id="{E4CEE93F-AF6D-6E35-86B1-82AD87B97B18}"/>
              </a:ext>
            </a:extLst>
          </p:cNvPr>
          <p:cNvSpPr/>
          <p:nvPr userDrawn="1"/>
        </p:nvSpPr>
        <p:spPr bwMode="auto">
          <a:xfrm>
            <a:off x="6095999" y="0"/>
            <a:ext cx="609600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4" name="Rectangle: Rounded Corners 27">
            <a:extLst>
              <a:ext uri="{FF2B5EF4-FFF2-40B4-BE49-F238E27FC236}">
                <a16:creationId xmlns:a16="http://schemas.microsoft.com/office/drawing/2014/main" id="{41141538-F799-AE55-832D-A2E4988EC35B}"/>
              </a:ext>
              <a:ext uri="{C183D7F6-B498-43B3-948B-1728B52AA6E4}">
                <adec:decorative xmlns:adec="http://schemas.microsoft.com/office/drawing/2017/decorative" val="1"/>
              </a:ext>
            </a:extLst>
          </p:cNvPr>
          <p:cNvSpPr>
            <a:spLocks/>
          </p:cNvSpPr>
          <p:nvPr userDrawn="1"/>
        </p:nvSpPr>
        <p:spPr bwMode="auto">
          <a:xfrm>
            <a:off x="6545482" y="533481"/>
            <a:ext cx="5197034" cy="5791039"/>
          </a:xfrm>
          <a:prstGeom prst="roundRect">
            <a:avLst>
              <a:gd name="adj" fmla="val 2547"/>
            </a:avLst>
          </a:prstGeom>
          <a:solidFill>
            <a:srgbClr val="FFFFFF">
              <a:alpha val="70000"/>
            </a:srgb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defTabSz="932472" fontAlgn="base">
              <a:spcBef>
                <a:spcPct val="0"/>
              </a:spcBef>
            </a:pPr>
            <a:endParaRPr lang="en-US" sz="1400">
              <a:solidFill>
                <a:schemeClr val="tx1"/>
              </a:solidFill>
              <a:latin typeface="Segoe Sans Display Semibold" pitchFamily="2" charset="0"/>
              <a:cs typeface="Segoe Sans Display Semibold" pitchFamily="2" charset="0"/>
            </a:endParaRPr>
          </a:p>
        </p:txBody>
      </p:sp>
      <p:sp>
        <p:nvSpPr>
          <p:cNvPr id="15" name="Rectangle: Rounded Corners 16">
            <a:extLst>
              <a:ext uri="{FF2B5EF4-FFF2-40B4-BE49-F238E27FC236}">
                <a16:creationId xmlns:a16="http://schemas.microsoft.com/office/drawing/2014/main" id="{C149070F-A66D-5E2E-3244-7C55BBC30870}"/>
              </a:ext>
              <a:ext uri="{C183D7F6-B498-43B3-948B-1728B52AA6E4}">
                <adec:decorative xmlns:adec="http://schemas.microsoft.com/office/drawing/2017/decorative" val="1"/>
              </a:ext>
            </a:extLst>
          </p:cNvPr>
          <p:cNvSpPr>
            <a:spLocks/>
          </p:cNvSpPr>
          <p:nvPr userDrawn="1"/>
        </p:nvSpPr>
        <p:spPr bwMode="auto">
          <a:xfrm>
            <a:off x="6709747" y="714737"/>
            <a:ext cx="4868505" cy="5428527"/>
          </a:xfrm>
          <a:prstGeom prst="roundRect">
            <a:avLst>
              <a:gd name="adj" fmla="val 2547"/>
            </a:avLst>
          </a:prstGeom>
          <a:solidFill>
            <a:srgbClr val="FFFFFF">
              <a:alpha val="94098"/>
            </a:srgbClr>
          </a:solidFill>
          <a:ln>
            <a:noFill/>
            <a:headEnd type="none" w="med" len="med"/>
            <a:tailEnd type="none" w="med" len="med"/>
          </a:ln>
          <a:effectLst>
            <a:outerShdw blurRad="508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14400">
              <a:spcAft>
                <a:spcPts val="800"/>
              </a:spcAft>
            </a:pPr>
            <a:endParaRPr lang="en-US" sz="1400">
              <a:solidFill>
                <a:schemeClr val="bg2"/>
              </a:solidFill>
              <a:cs typeface="Segoe UI" pitchFamily="34" charset="0"/>
            </a:endParaRPr>
          </a:p>
        </p:txBody>
      </p:sp>
      <p:sp>
        <p:nvSpPr>
          <p:cNvPr id="9" name="Text Placeholder 8">
            <a:extLst>
              <a:ext uri="{FF2B5EF4-FFF2-40B4-BE49-F238E27FC236}">
                <a16:creationId xmlns:a16="http://schemas.microsoft.com/office/drawing/2014/main" id="{8F9C9932-B5B4-77E0-4A68-C00D19710860}"/>
              </a:ext>
            </a:extLst>
          </p:cNvPr>
          <p:cNvSpPr>
            <a:spLocks noGrp="1"/>
          </p:cNvSpPr>
          <p:nvPr>
            <p:ph type="body" sz="quarter" idx="12"/>
          </p:nvPr>
        </p:nvSpPr>
        <p:spPr>
          <a:xfrm>
            <a:off x="6944810" y="983848"/>
            <a:ext cx="4386805" cy="49237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E6D5E03D-ADC2-B30D-77E9-A22875DE935A}"/>
              </a:ext>
            </a:extLst>
          </p:cNvPr>
          <p:cNvSpPr>
            <a:spLocks noGrp="1"/>
          </p:cNvSpPr>
          <p:nvPr>
            <p:ph type="body" sz="quarter" idx="13"/>
          </p:nvPr>
        </p:nvSpPr>
        <p:spPr>
          <a:xfrm>
            <a:off x="563562" y="3616972"/>
            <a:ext cx="4899371" cy="22906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286BB629-9484-000A-5559-96655730EECE}"/>
              </a:ext>
            </a:extLst>
          </p:cNvPr>
          <p:cNvSpPr>
            <a:spLocks noGrp="1"/>
          </p:cNvSpPr>
          <p:nvPr>
            <p:ph type="ftr" sz="quarter" idx="14"/>
          </p:nvPr>
        </p:nvSpPr>
        <p:spPr/>
        <p:txBody>
          <a:bodyPr/>
          <a:lstStyle/>
          <a:p>
            <a:endParaRPr lang="en-US"/>
          </a:p>
        </p:txBody>
      </p:sp>
      <p:sp>
        <p:nvSpPr>
          <p:cNvPr id="4" name="Slide Number Placeholder 3">
            <a:extLst>
              <a:ext uri="{FF2B5EF4-FFF2-40B4-BE49-F238E27FC236}">
                <a16:creationId xmlns:a16="http://schemas.microsoft.com/office/drawing/2014/main" id="{F714C493-AD31-D319-4ED1-0B65DB3D79CC}"/>
              </a:ext>
            </a:extLst>
          </p:cNvPr>
          <p:cNvSpPr>
            <a:spLocks noGrp="1"/>
          </p:cNvSpPr>
          <p:nvPr>
            <p:ph type="sldNum" sz="quarter" idx="15"/>
          </p:nvPr>
        </p:nvSpPr>
        <p:spPr/>
        <p:txBody>
          <a:bodyPr/>
          <a:lstStyle/>
          <a:p>
            <a:fld id="{B1356FBF-028C-F74E-A7B4-9B8ED246DD1B}" type="slidenum">
              <a:rPr lang="en-US" smtClean="0"/>
              <a:pPr/>
              <a:t>‹#›</a:t>
            </a:fld>
            <a:endParaRPr lang="en-US"/>
          </a:p>
        </p:txBody>
      </p:sp>
    </p:spTree>
    <p:extLst>
      <p:ext uri="{BB962C8B-B14F-4D97-AF65-F5344CB8AC3E}">
        <p14:creationId xmlns:p14="http://schemas.microsoft.com/office/powerpoint/2010/main" val="136065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44F9-7AA7-16BF-09D2-162CE40B4D2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F15ED55-B1BA-E43B-72D3-1351F38321B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390DCC1-3F02-FB80-020B-C25E882DC7FB}"/>
              </a:ext>
            </a:extLst>
          </p:cNvPr>
          <p:cNvSpPr>
            <a:spLocks noGrp="1"/>
          </p:cNvSpPr>
          <p:nvPr>
            <p:ph type="dt" sz="half" idx="10"/>
          </p:nvPr>
        </p:nvSpPr>
        <p:spPr/>
        <p:txBody>
          <a:bodyPr/>
          <a:lstStyle/>
          <a:p>
            <a:fld id="{794CC487-9828-4753-B69E-039494A03A25}" type="datetimeFigureOut">
              <a:rPr lang="en-GB" smtClean="0"/>
              <a:t>15/05/2025</a:t>
            </a:fld>
            <a:endParaRPr lang="en-GB"/>
          </a:p>
        </p:txBody>
      </p:sp>
      <p:sp>
        <p:nvSpPr>
          <p:cNvPr id="5" name="Footer Placeholder 4">
            <a:extLst>
              <a:ext uri="{FF2B5EF4-FFF2-40B4-BE49-F238E27FC236}">
                <a16:creationId xmlns:a16="http://schemas.microsoft.com/office/drawing/2014/main" id="{4EC4A7A8-E465-3BF2-3A30-EBAB00BC57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B5B79A-1BE8-4683-F434-413632777074}"/>
              </a:ext>
            </a:extLst>
          </p:cNvPr>
          <p:cNvSpPr>
            <a:spLocks noGrp="1"/>
          </p:cNvSpPr>
          <p:nvPr>
            <p:ph type="sldNum" sz="quarter" idx="12"/>
          </p:nvPr>
        </p:nvSpPr>
        <p:spPr/>
        <p:txBody>
          <a:bodyPr/>
          <a:lstStyle/>
          <a:p>
            <a:fld id="{E9771F16-2F96-4069-AC4E-DCEBBEC30470}" type="slidenum">
              <a:rPr lang="en-GB" smtClean="0"/>
              <a:t>‹#›</a:t>
            </a:fld>
            <a:endParaRPr lang="en-GB"/>
          </a:p>
        </p:txBody>
      </p:sp>
    </p:spTree>
    <p:extLst>
      <p:ext uri="{BB962C8B-B14F-4D97-AF65-F5344CB8AC3E}">
        <p14:creationId xmlns:p14="http://schemas.microsoft.com/office/powerpoint/2010/main" val="28327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C7DC-1E0F-2954-D05B-AFF4B593496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53C114F-1189-B2A6-032F-A2045FE140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93D893B-C2ED-A35A-7EA5-CE1A6F9E8839}"/>
              </a:ext>
            </a:extLst>
          </p:cNvPr>
          <p:cNvSpPr>
            <a:spLocks noGrp="1"/>
          </p:cNvSpPr>
          <p:nvPr>
            <p:ph type="dt" sz="half" idx="10"/>
          </p:nvPr>
        </p:nvSpPr>
        <p:spPr/>
        <p:txBody>
          <a:bodyPr/>
          <a:lstStyle/>
          <a:p>
            <a:fld id="{794CC487-9828-4753-B69E-039494A03A25}" type="datetimeFigureOut">
              <a:rPr lang="en-GB" smtClean="0"/>
              <a:t>15/05/2025</a:t>
            </a:fld>
            <a:endParaRPr lang="en-GB"/>
          </a:p>
        </p:txBody>
      </p:sp>
      <p:sp>
        <p:nvSpPr>
          <p:cNvPr id="5" name="Footer Placeholder 4">
            <a:extLst>
              <a:ext uri="{FF2B5EF4-FFF2-40B4-BE49-F238E27FC236}">
                <a16:creationId xmlns:a16="http://schemas.microsoft.com/office/drawing/2014/main" id="{0FB9A027-83A0-CCD8-7844-A0E4E01198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97CB69-2382-0173-0B10-2A10F80EE2CC}"/>
              </a:ext>
            </a:extLst>
          </p:cNvPr>
          <p:cNvSpPr>
            <a:spLocks noGrp="1"/>
          </p:cNvSpPr>
          <p:nvPr>
            <p:ph type="sldNum" sz="quarter" idx="12"/>
          </p:nvPr>
        </p:nvSpPr>
        <p:spPr/>
        <p:txBody>
          <a:bodyPr/>
          <a:lstStyle/>
          <a:p>
            <a:fld id="{E9771F16-2F96-4069-AC4E-DCEBBEC30470}" type="slidenum">
              <a:rPr lang="en-GB" smtClean="0"/>
              <a:t>‹#›</a:t>
            </a:fld>
            <a:endParaRPr lang="en-GB"/>
          </a:p>
        </p:txBody>
      </p:sp>
    </p:spTree>
    <p:extLst>
      <p:ext uri="{BB962C8B-B14F-4D97-AF65-F5344CB8AC3E}">
        <p14:creationId xmlns:p14="http://schemas.microsoft.com/office/powerpoint/2010/main" val="411219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D703-23B6-7EB0-A39E-78052908FF1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DA793D1-3B36-6567-C57C-5146954341C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42CFBEBB-EAF5-2458-B33B-74425E79E89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D2D94238-9D25-091A-3FF0-2DB1B1B4C7DE}"/>
              </a:ext>
            </a:extLst>
          </p:cNvPr>
          <p:cNvSpPr>
            <a:spLocks noGrp="1"/>
          </p:cNvSpPr>
          <p:nvPr>
            <p:ph type="dt" sz="half" idx="10"/>
          </p:nvPr>
        </p:nvSpPr>
        <p:spPr/>
        <p:txBody>
          <a:bodyPr/>
          <a:lstStyle/>
          <a:p>
            <a:fld id="{794CC487-9828-4753-B69E-039494A03A25}" type="datetimeFigureOut">
              <a:rPr lang="en-GB" smtClean="0"/>
              <a:t>15/05/2025</a:t>
            </a:fld>
            <a:endParaRPr lang="en-GB"/>
          </a:p>
        </p:txBody>
      </p:sp>
      <p:sp>
        <p:nvSpPr>
          <p:cNvPr id="6" name="Footer Placeholder 5">
            <a:extLst>
              <a:ext uri="{FF2B5EF4-FFF2-40B4-BE49-F238E27FC236}">
                <a16:creationId xmlns:a16="http://schemas.microsoft.com/office/drawing/2014/main" id="{C12AEA14-E1F3-7720-2C68-FD76CDAE51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233D888-8051-1DCA-1DC1-7209677C0CB1}"/>
              </a:ext>
            </a:extLst>
          </p:cNvPr>
          <p:cNvSpPr>
            <a:spLocks noGrp="1"/>
          </p:cNvSpPr>
          <p:nvPr>
            <p:ph type="sldNum" sz="quarter" idx="12"/>
          </p:nvPr>
        </p:nvSpPr>
        <p:spPr/>
        <p:txBody>
          <a:bodyPr/>
          <a:lstStyle/>
          <a:p>
            <a:fld id="{E9771F16-2F96-4069-AC4E-DCEBBEC30470}" type="slidenum">
              <a:rPr lang="en-GB" smtClean="0"/>
              <a:t>‹#›</a:t>
            </a:fld>
            <a:endParaRPr lang="en-GB"/>
          </a:p>
        </p:txBody>
      </p:sp>
    </p:spTree>
    <p:extLst>
      <p:ext uri="{BB962C8B-B14F-4D97-AF65-F5344CB8AC3E}">
        <p14:creationId xmlns:p14="http://schemas.microsoft.com/office/powerpoint/2010/main" val="282216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45B5-D6E8-0414-7AE2-D97C06256337}"/>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883C1916-EA47-BB9E-7BC6-B7F31D7DAB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A152513-AD90-1BD4-1698-4AD371ABA01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315FEB48-A00E-C9D7-0ABD-4B262F5B65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A85F3BD-6C71-65B9-51CB-A5B8982F20F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A99DBE0-64B0-2892-32CF-0A14017DD212}"/>
              </a:ext>
            </a:extLst>
          </p:cNvPr>
          <p:cNvSpPr>
            <a:spLocks noGrp="1"/>
          </p:cNvSpPr>
          <p:nvPr>
            <p:ph type="dt" sz="half" idx="10"/>
          </p:nvPr>
        </p:nvSpPr>
        <p:spPr/>
        <p:txBody>
          <a:bodyPr/>
          <a:lstStyle/>
          <a:p>
            <a:fld id="{794CC487-9828-4753-B69E-039494A03A25}" type="datetimeFigureOut">
              <a:rPr lang="en-GB" smtClean="0"/>
              <a:t>15/05/2025</a:t>
            </a:fld>
            <a:endParaRPr lang="en-GB"/>
          </a:p>
        </p:txBody>
      </p:sp>
      <p:sp>
        <p:nvSpPr>
          <p:cNvPr id="8" name="Footer Placeholder 7">
            <a:extLst>
              <a:ext uri="{FF2B5EF4-FFF2-40B4-BE49-F238E27FC236}">
                <a16:creationId xmlns:a16="http://schemas.microsoft.com/office/drawing/2014/main" id="{2EF95A3B-156C-9F5E-108C-025863AED9C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09073FB-996D-7E8D-E408-F4022B71CFE7}"/>
              </a:ext>
            </a:extLst>
          </p:cNvPr>
          <p:cNvSpPr>
            <a:spLocks noGrp="1"/>
          </p:cNvSpPr>
          <p:nvPr>
            <p:ph type="sldNum" sz="quarter" idx="12"/>
          </p:nvPr>
        </p:nvSpPr>
        <p:spPr/>
        <p:txBody>
          <a:bodyPr/>
          <a:lstStyle/>
          <a:p>
            <a:fld id="{E9771F16-2F96-4069-AC4E-DCEBBEC30470}" type="slidenum">
              <a:rPr lang="en-GB" smtClean="0"/>
              <a:t>‹#›</a:t>
            </a:fld>
            <a:endParaRPr lang="en-GB"/>
          </a:p>
        </p:txBody>
      </p:sp>
    </p:spTree>
    <p:extLst>
      <p:ext uri="{BB962C8B-B14F-4D97-AF65-F5344CB8AC3E}">
        <p14:creationId xmlns:p14="http://schemas.microsoft.com/office/powerpoint/2010/main" val="2931052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9CA5-A7CC-617D-EE1E-152DF8F583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3B72A95B-DDAB-E92A-01CA-928902765DD8}"/>
              </a:ext>
            </a:extLst>
          </p:cNvPr>
          <p:cNvSpPr>
            <a:spLocks noGrp="1"/>
          </p:cNvSpPr>
          <p:nvPr>
            <p:ph type="dt" sz="half" idx="10"/>
          </p:nvPr>
        </p:nvSpPr>
        <p:spPr/>
        <p:txBody>
          <a:bodyPr/>
          <a:lstStyle/>
          <a:p>
            <a:fld id="{794CC487-9828-4753-B69E-039494A03A25}" type="datetimeFigureOut">
              <a:rPr lang="en-GB" smtClean="0"/>
              <a:t>15/05/2025</a:t>
            </a:fld>
            <a:endParaRPr lang="en-GB"/>
          </a:p>
        </p:txBody>
      </p:sp>
      <p:sp>
        <p:nvSpPr>
          <p:cNvPr id="4" name="Footer Placeholder 3">
            <a:extLst>
              <a:ext uri="{FF2B5EF4-FFF2-40B4-BE49-F238E27FC236}">
                <a16:creationId xmlns:a16="http://schemas.microsoft.com/office/drawing/2014/main" id="{6F152BA9-C59C-9FBE-820B-7592691E6CB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922EC5B-3D0A-67FF-19E3-A57AC7A7D299}"/>
              </a:ext>
            </a:extLst>
          </p:cNvPr>
          <p:cNvSpPr>
            <a:spLocks noGrp="1"/>
          </p:cNvSpPr>
          <p:nvPr>
            <p:ph type="sldNum" sz="quarter" idx="12"/>
          </p:nvPr>
        </p:nvSpPr>
        <p:spPr/>
        <p:txBody>
          <a:bodyPr/>
          <a:lstStyle/>
          <a:p>
            <a:fld id="{E9771F16-2F96-4069-AC4E-DCEBBEC30470}" type="slidenum">
              <a:rPr lang="en-GB" smtClean="0"/>
              <a:t>‹#›</a:t>
            </a:fld>
            <a:endParaRPr lang="en-GB"/>
          </a:p>
        </p:txBody>
      </p:sp>
    </p:spTree>
    <p:extLst>
      <p:ext uri="{BB962C8B-B14F-4D97-AF65-F5344CB8AC3E}">
        <p14:creationId xmlns:p14="http://schemas.microsoft.com/office/powerpoint/2010/main" val="2280153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F40BAA-B36C-8D53-D632-E45CA7E8B50B}"/>
              </a:ext>
            </a:extLst>
          </p:cNvPr>
          <p:cNvSpPr>
            <a:spLocks noGrp="1"/>
          </p:cNvSpPr>
          <p:nvPr>
            <p:ph type="dt" sz="half" idx="10"/>
          </p:nvPr>
        </p:nvSpPr>
        <p:spPr/>
        <p:txBody>
          <a:bodyPr/>
          <a:lstStyle/>
          <a:p>
            <a:fld id="{794CC487-9828-4753-B69E-039494A03A25}" type="datetimeFigureOut">
              <a:rPr lang="en-GB" smtClean="0"/>
              <a:t>15/05/2025</a:t>
            </a:fld>
            <a:endParaRPr lang="en-GB"/>
          </a:p>
        </p:txBody>
      </p:sp>
      <p:sp>
        <p:nvSpPr>
          <p:cNvPr id="3" name="Footer Placeholder 2">
            <a:extLst>
              <a:ext uri="{FF2B5EF4-FFF2-40B4-BE49-F238E27FC236}">
                <a16:creationId xmlns:a16="http://schemas.microsoft.com/office/drawing/2014/main" id="{DEA3541F-23F3-72E1-9D55-098EFF855A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EC85509-9EA4-BC8A-F18E-73E33A391389}"/>
              </a:ext>
            </a:extLst>
          </p:cNvPr>
          <p:cNvSpPr>
            <a:spLocks noGrp="1"/>
          </p:cNvSpPr>
          <p:nvPr>
            <p:ph type="sldNum" sz="quarter" idx="12"/>
          </p:nvPr>
        </p:nvSpPr>
        <p:spPr/>
        <p:txBody>
          <a:bodyPr/>
          <a:lstStyle/>
          <a:p>
            <a:fld id="{E9771F16-2F96-4069-AC4E-DCEBBEC30470}" type="slidenum">
              <a:rPr lang="en-GB" smtClean="0"/>
              <a:t>‹#›</a:t>
            </a:fld>
            <a:endParaRPr lang="en-GB"/>
          </a:p>
        </p:txBody>
      </p:sp>
    </p:spTree>
    <p:extLst>
      <p:ext uri="{BB962C8B-B14F-4D97-AF65-F5344CB8AC3E}">
        <p14:creationId xmlns:p14="http://schemas.microsoft.com/office/powerpoint/2010/main" val="339445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E3A6E-F8CA-30E7-2BC2-E0479379695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27544F7-5011-D734-BA2D-AE26DF633E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9D41F7E-C76A-3B68-C357-C00C50226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498253-7965-5A7D-640C-6675010E7D47}"/>
              </a:ext>
            </a:extLst>
          </p:cNvPr>
          <p:cNvSpPr>
            <a:spLocks noGrp="1"/>
          </p:cNvSpPr>
          <p:nvPr>
            <p:ph type="dt" sz="half" idx="10"/>
          </p:nvPr>
        </p:nvSpPr>
        <p:spPr/>
        <p:txBody>
          <a:bodyPr/>
          <a:lstStyle/>
          <a:p>
            <a:fld id="{794CC487-9828-4753-B69E-039494A03A25}" type="datetimeFigureOut">
              <a:rPr lang="en-GB" smtClean="0"/>
              <a:t>15/05/2025</a:t>
            </a:fld>
            <a:endParaRPr lang="en-GB"/>
          </a:p>
        </p:txBody>
      </p:sp>
      <p:sp>
        <p:nvSpPr>
          <p:cNvPr id="6" name="Footer Placeholder 5">
            <a:extLst>
              <a:ext uri="{FF2B5EF4-FFF2-40B4-BE49-F238E27FC236}">
                <a16:creationId xmlns:a16="http://schemas.microsoft.com/office/drawing/2014/main" id="{EC839394-C466-EC02-EF64-7BCDCC9E59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9C37BE-C552-499D-AB4F-FEB3A226C819}"/>
              </a:ext>
            </a:extLst>
          </p:cNvPr>
          <p:cNvSpPr>
            <a:spLocks noGrp="1"/>
          </p:cNvSpPr>
          <p:nvPr>
            <p:ph type="sldNum" sz="quarter" idx="12"/>
          </p:nvPr>
        </p:nvSpPr>
        <p:spPr/>
        <p:txBody>
          <a:bodyPr/>
          <a:lstStyle/>
          <a:p>
            <a:fld id="{E9771F16-2F96-4069-AC4E-DCEBBEC30470}" type="slidenum">
              <a:rPr lang="en-GB" smtClean="0"/>
              <a:t>‹#›</a:t>
            </a:fld>
            <a:endParaRPr lang="en-GB"/>
          </a:p>
        </p:txBody>
      </p:sp>
    </p:spTree>
    <p:extLst>
      <p:ext uri="{BB962C8B-B14F-4D97-AF65-F5344CB8AC3E}">
        <p14:creationId xmlns:p14="http://schemas.microsoft.com/office/powerpoint/2010/main" val="307889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24B9F-A3E6-911C-DCD2-975ECB1701B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F42045AB-D133-FC1D-743E-F845113F4B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5924D87-CC29-701D-7AA8-9C7505A5B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478B107-1FC1-7F08-2A5A-5C2B57DFFE5D}"/>
              </a:ext>
            </a:extLst>
          </p:cNvPr>
          <p:cNvSpPr>
            <a:spLocks noGrp="1"/>
          </p:cNvSpPr>
          <p:nvPr>
            <p:ph type="dt" sz="half" idx="10"/>
          </p:nvPr>
        </p:nvSpPr>
        <p:spPr/>
        <p:txBody>
          <a:bodyPr/>
          <a:lstStyle/>
          <a:p>
            <a:fld id="{794CC487-9828-4753-B69E-039494A03A25}" type="datetimeFigureOut">
              <a:rPr lang="en-GB" smtClean="0"/>
              <a:t>15/05/2025</a:t>
            </a:fld>
            <a:endParaRPr lang="en-GB"/>
          </a:p>
        </p:txBody>
      </p:sp>
      <p:sp>
        <p:nvSpPr>
          <p:cNvPr id="6" name="Footer Placeholder 5">
            <a:extLst>
              <a:ext uri="{FF2B5EF4-FFF2-40B4-BE49-F238E27FC236}">
                <a16:creationId xmlns:a16="http://schemas.microsoft.com/office/drawing/2014/main" id="{40F5B571-9B41-FA1B-8122-73683D1FA4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6D9AA0-E853-8F97-0161-E027C1E63F95}"/>
              </a:ext>
            </a:extLst>
          </p:cNvPr>
          <p:cNvSpPr>
            <a:spLocks noGrp="1"/>
          </p:cNvSpPr>
          <p:nvPr>
            <p:ph type="sldNum" sz="quarter" idx="12"/>
          </p:nvPr>
        </p:nvSpPr>
        <p:spPr/>
        <p:txBody>
          <a:bodyPr/>
          <a:lstStyle/>
          <a:p>
            <a:fld id="{E9771F16-2F96-4069-AC4E-DCEBBEC30470}" type="slidenum">
              <a:rPr lang="en-GB" smtClean="0"/>
              <a:t>‹#›</a:t>
            </a:fld>
            <a:endParaRPr lang="en-GB"/>
          </a:p>
        </p:txBody>
      </p:sp>
    </p:spTree>
    <p:extLst>
      <p:ext uri="{BB962C8B-B14F-4D97-AF65-F5344CB8AC3E}">
        <p14:creationId xmlns:p14="http://schemas.microsoft.com/office/powerpoint/2010/main" val="1725382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10F3DD-4C31-418B-761E-A1C5A810B8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74259AF-3EEC-08C3-2985-CED0372071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DB46009-4626-23F4-A430-5471A697D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4CC487-9828-4753-B69E-039494A03A25}" type="datetimeFigureOut">
              <a:rPr lang="en-GB" smtClean="0"/>
              <a:t>15/05/2025</a:t>
            </a:fld>
            <a:endParaRPr lang="en-GB"/>
          </a:p>
        </p:txBody>
      </p:sp>
      <p:sp>
        <p:nvSpPr>
          <p:cNvPr id="5" name="Footer Placeholder 4">
            <a:extLst>
              <a:ext uri="{FF2B5EF4-FFF2-40B4-BE49-F238E27FC236}">
                <a16:creationId xmlns:a16="http://schemas.microsoft.com/office/drawing/2014/main" id="{1B930229-689D-C1DF-3887-3F2A1B0421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8C013EA-A0F0-D233-B545-0E957177E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771F16-2F96-4069-AC4E-DCEBBEC30470}" type="slidenum">
              <a:rPr lang="en-GB" smtClean="0"/>
              <a:t>‹#›</a:t>
            </a:fld>
            <a:endParaRPr lang="en-GB"/>
          </a:p>
        </p:txBody>
      </p:sp>
    </p:spTree>
    <p:extLst>
      <p:ext uri="{BB962C8B-B14F-4D97-AF65-F5344CB8AC3E}">
        <p14:creationId xmlns:p14="http://schemas.microsoft.com/office/powerpoint/2010/main" val="3012872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DB178-8582-CAEE-551E-63CAFE6FB96A}"/>
            </a:ext>
          </a:extLst>
        </p:cNvPr>
        <p:cNvGrpSpPr/>
        <p:nvPr/>
      </p:nvGrpSpPr>
      <p:grpSpPr>
        <a:xfrm>
          <a:off x="0" y="0"/>
          <a:ext cx="0" cy="0"/>
          <a:chOff x="0" y="0"/>
          <a:chExt cx="0" cy="0"/>
        </a:xfrm>
      </p:grpSpPr>
      <p:grpSp>
        <p:nvGrpSpPr>
          <p:cNvPr id="16" name="Group 15">
            <a:extLst>
              <a:ext uri="{FF2B5EF4-FFF2-40B4-BE49-F238E27FC236}">
                <a16:creationId xmlns:a16="http://schemas.microsoft.com/office/drawing/2014/main" id="{2B84919C-98C0-ABD9-A0BE-568AC0647A77}"/>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pic>
          <p:nvPicPr>
            <p:cNvPr id="3" name="Picture 2" descr="A blue and pink background&#10;&#10;Description automatically generated">
              <a:extLst>
                <a:ext uri="{FF2B5EF4-FFF2-40B4-BE49-F238E27FC236}">
                  <a16:creationId xmlns:a16="http://schemas.microsoft.com/office/drawing/2014/main" id="{F86096DE-8110-41D1-8D82-F30CA199DD93}"/>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id="{7F05724F-BB93-0CAF-202C-6CDA18580480}"/>
                </a:ext>
              </a:extLst>
            </p:cNvPr>
            <p:cNvSpPr/>
            <p:nvPr/>
          </p:nvSpPr>
          <p:spPr bwMode="auto">
            <a:xfrm>
              <a:off x="0" y="0"/>
              <a:ext cx="12192000" cy="6858000"/>
            </a:xfrm>
            <a:prstGeom prst="rect">
              <a:avLst/>
            </a:prstGeom>
            <a:gradFill flip="none" rotWithShape="1">
              <a:gsLst>
                <a:gs pos="83000">
                  <a:schemeClr val="bg1">
                    <a:alpha val="0"/>
                  </a:schemeClr>
                </a:gs>
                <a:gs pos="35000">
                  <a:schemeClr val="bg1">
                    <a:alpha val="88000"/>
                  </a:schemeClr>
                </a:gs>
              </a:gsLst>
              <a:lin ang="174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pic>
        <p:nvPicPr>
          <p:cNvPr id="11" name="Picture 10">
            <a:extLst>
              <a:ext uri="{FF2B5EF4-FFF2-40B4-BE49-F238E27FC236}">
                <a16:creationId xmlns:a16="http://schemas.microsoft.com/office/drawing/2014/main" id="{2BF27985-58AE-4D8D-9713-A500129AEE2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096000" y="1227772"/>
            <a:ext cx="5069840" cy="5069840"/>
          </a:xfrm>
          <a:prstGeom prst="rect">
            <a:avLst/>
          </a:prstGeom>
          <a:noFill/>
        </p:spPr>
      </p:pic>
      <p:sp>
        <p:nvSpPr>
          <p:cNvPr id="14" name="Title 1">
            <a:extLst>
              <a:ext uri="{FF2B5EF4-FFF2-40B4-BE49-F238E27FC236}">
                <a16:creationId xmlns:a16="http://schemas.microsoft.com/office/drawing/2014/main" id="{E922E917-D985-18D2-0A65-D797071BF804}"/>
              </a:ext>
            </a:extLst>
          </p:cNvPr>
          <p:cNvSpPr txBox="1">
            <a:spLocks/>
          </p:cNvSpPr>
          <p:nvPr/>
        </p:nvSpPr>
        <p:spPr>
          <a:xfrm>
            <a:off x="671089" y="921067"/>
            <a:ext cx="5424911" cy="5683249"/>
          </a:xfrm>
          <a:prstGeom prst="rect">
            <a:avLst/>
          </a:prstGeom>
        </p:spPr>
        <p:txBody>
          <a:bodyPr vert="horz" wrap="square" lIns="0" tIns="0" rIns="0" bIns="0" rtlCol="0" anchor="ctr">
            <a:norm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373183" rtl="0" eaLnBrk="1" fontAlgn="auto" latinLnBrk="0" hangingPunct="1">
              <a:lnSpc>
                <a:spcPct val="100000"/>
              </a:lnSpc>
              <a:spcBef>
                <a:spcPct val="0"/>
              </a:spcBef>
              <a:spcAft>
                <a:spcPts val="0"/>
              </a:spcAft>
              <a:buClrTx/>
              <a:buSzTx/>
              <a:buFontTx/>
              <a:buNone/>
              <a:tabLst/>
              <a:defRPr/>
            </a:pPr>
            <a:r>
              <a:rPr kumimoji="0" lang="en-GB" sz="3200" b="0" i="0" u="none" strike="noStrike" kern="1200" cap="none" spc="-21" normalizeH="0" baseline="0" noProof="0">
                <a:ln w="3175">
                  <a:noFill/>
                </a:ln>
                <a:gradFill>
                  <a:gsLst>
                    <a:gs pos="100000">
                      <a:srgbClr val="0078D4">
                        <a:lumMod val="60000"/>
                        <a:lumOff val="40000"/>
                      </a:srgbClr>
                    </a:gs>
                    <a:gs pos="0">
                      <a:srgbClr val="2A446F"/>
                    </a:gs>
                  </a:gsLst>
                  <a:lin ang="2700000" scaled="0"/>
                </a:gradFill>
                <a:effectLst/>
                <a:uLnTx/>
                <a:uFillTx/>
                <a:latin typeface="Segoe UI Semibold"/>
                <a:ea typeface="+mn-ea"/>
                <a:cs typeface="Segoe UI" pitchFamily="34" charset="0"/>
              </a:rPr>
              <a:t>Module 4 – Curating Data Assets</a:t>
            </a:r>
          </a:p>
        </p:txBody>
      </p:sp>
    </p:spTree>
    <p:extLst>
      <p:ext uri="{BB962C8B-B14F-4D97-AF65-F5344CB8AC3E}">
        <p14:creationId xmlns:p14="http://schemas.microsoft.com/office/powerpoint/2010/main" val="11704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D9D0-00FB-6B39-7AFA-D97D926F6F96}"/>
              </a:ext>
            </a:extLst>
          </p:cNvPr>
          <p:cNvSpPr>
            <a:spLocks noGrp="1"/>
          </p:cNvSpPr>
          <p:nvPr>
            <p:ph type="title"/>
          </p:nvPr>
        </p:nvSpPr>
        <p:spPr>
          <a:xfrm>
            <a:off x="1228431" y="2152892"/>
            <a:ext cx="9735137" cy="1276108"/>
          </a:xfrm>
        </p:spPr>
        <p:txBody>
          <a:bodyPr>
            <a:normAutofit fontScale="90000"/>
          </a:bodyPr>
          <a:lstStyle/>
          <a:p>
            <a:pPr algn="ctr"/>
            <a:r>
              <a:rPr lang="en-US">
                <a:latin typeface="Segoe UI" panose="020B0502040204020203" pitchFamily="34" charset="0"/>
                <a:cs typeface="Segoe UI" panose="020B0502040204020203" pitchFamily="34" charset="0"/>
              </a:rPr>
              <a:t>Purview allows organizations to maintain centralized oversight power while empowering local teams to manage their data according to specific needs. This model supports</a:t>
            </a:r>
            <a:r>
              <a:rPr lang="en-US">
                <a:solidFill>
                  <a:srgbClr val="0078D4"/>
                </a:solidFill>
                <a:latin typeface="Segoe UI" panose="020B0502040204020203" pitchFamily="34" charset="0"/>
                <a:cs typeface="Segoe UI" panose="020B0502040204020203" pitchFamily="34" charset="0"/>
              </a:rPr>
              <a:t> </a:t>
            </a:r>
            <a:r>
              <a:rPr lang="en-US" b="1">
                <a:solidFill>
                  <a:srgbClr val="0078D4"/>
                </a:solidFill>
                <a:latin typeface="Segoe UI" panose="020B0502040204020203" pitchFamily="34" charset="0"/>
                <a:cs typeface="Segoe UI" panose="020B0502040204020203" pitchFamily="34" charset="0"/>
              </a:rPr>
              <a:t>data democratization</a:t>
            </a:r>
            <a:r>
              <a:rPr lang="en-US">
                <a:latin typeface="Segoe UI" panose="020B0502040204020203" pitchFamily="34" charset="0"/>
                <a:cs typeface="Segoe UI" panose="020B0502040204020203" pitchFamily="34" charset="0"/>
              </a:rPr>
              <a:t> and responsible data </a:t>
            </a:r>
            <a:r>
              <a:rPr lang="en-US" b="1">
                <a:solidFill>
                  <a:srgbClr val="0078D4"/>
                </a:solidFill>
                <a:latin typeface="Segoe UI" panose="020B0502040204020203" pitchFamily="34" charset="0"/>
                <a:cs typeface="Segoe UI" panose="020B0502040204020203" pitchFamily="34" charset="0"/>
              </a:rPr>
              <a:t>value creation.</a:t>
            </a:r>
          </a:p>
        </p:txBody>
      </p:sp>
    </p:spTree>
    <p:extLst>
      <p:ext uri="{BB962C8B-B14F-4D97-AF65-F5344CB8AC3E}">
        <p14:creationId xmlns:p14="http://schemas.microsoft.com/office/powerpoint/2010/main" val="3658587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4359B-C97F-FC60-496D-3C3284EF98C5}"/>
            </a:ext>
          </a:extLst>
        </p:cNvPr>
        <p:cNvGrpSpPr/>
        <p:nvPr/>
      </p:nvGrpSpPr>
      <p:grpSpPr>
        <a:xfrm>
          <a:off x="0" y="0"/>
          <a:ext cx="0" cy="0"/>
          <a:chOff x="0" y="0"/>
          <a:chExt cx="0" cy="0"/>
        </a:xfrm>
      </p:grpSpPr>
      <p:sp>
        <p:nvSpPr>
          <p:cNvPr id="17" name="Text Placeholder 16">
            <a:extLst>
              <a:ext uri="{FF2B5EF4-FFF2-40B4-BE49-F238E27FC236}">
                <a16:creationId xmlns:a16="http://schemas.microsoft.com/office/drawing/2014/main" id="{46F76859-F54C-57AF-D5F6-903DF612AA17}"/>
              </a:ext>
            </a:extLst>
          </p:cNvPr>
          <p:cNvSpPr>
            <a:spLocks noGrp="1"/>
          </p:cNvSpPr>
          <p:nvPr>
            <p:ph type="body" sz="quarter" idx="4294967295"/>
          </p:nvPr>
        </p:nvSpPr>
        <p:spPr>
          <a:xfrm>
            <a:off x="763207" y="579314"/>
            <a:ext cx="11915775" cy="552450"/>
          </a:xfrm>
          <a:prstGeom prst="rect">
            <a:avLst/>
          </a:prstGeom>
        </p:spPr>
        <p:txBody>
          <a:bodyPr>
            <a:noAutofit/>
          </a:bodyPr>
          <a:lstStyle/>
          <a:p>
            <a:pPr marL="0" indent="0">
              <a:spcBef>
                <a:spcPct val="0"/>
              </a:spcBef>
              <a:buNone/>
            </a:pPr>
            <a:r>
              <a:rPr lang="en-US" sz="3200" spc="-21">
                <a:ln w="3175">
                  <a:noFill/>
                </a:ln>
                <a:gradFill>
                  <a:gsLst>
                    <a:gs pos="100000">
                      <a:srgbClr val="0078D4"/>
                    </a:gs>
                    <a:gs pos="0">
                      <a:srgbClr val="2A446F"/>
                    </a:gs>
                  </a:gsLst>
                  <a:lin ang="2700000" scaled="0"/>
                </a:gradFill>
                <a:latin typeface="Segoe UI" panose="020B0502040204020203" pitchFamily="34" charset="0"/>
              </a:rPr>
              <a:t>Federated Data Curation</a:t>
            </a:r>
          </a:p>
        </p:txBody>
      </p:sp>
      <p:sp>
        <p:nvSpPr>
          <p:cNvPr id="27" name="Slide Number Placeholder 2">
            <a:extLst>
              <a:ext uri="{FF2B5EF4-FFF2-40B4-BE49-F238E27FC236}">
                <a16:creationId xmlns:a16="http://schemas.microsoft.com/office/drawing/2014/main" id="{9D46E08B-D6FE-49E5-A014-55105D2DF712}"/>
              </a:ext>
            </a:extLst>
          </p:cNvPr>
          <p:cNvSpPr txBox="1">
            <a:spLocks/>
          </p:cNvSpPr>
          <p:nvPr/>
        </p:nvSpPr>
        <p:spPr>
          <a:xfrm>
            <a:off x="563563" y="6311900"/>
            <a:ext cx="399288"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B1356FBF-028C-F74E-A7B4-9B8ED246DD1B}" type="slidenum">
              <a:rPr kumimoji="0" lang="en-US" sz="800" b="0" i="0" u="none" strike="noStrike" kern="1200" cap="none" spc="0" normalizeH="0" baseline="0" noProof="0" smtClean="0">
                <a:ln>
                  <a:noFill/>
                </a:ln>
                <a:solidFill>
                  <a:srgbClr val="FFFFFF"/>
                </a:solidFill>
                <a:effectLst/>
                <a:uLnTx/>
                <a:uFillTx/>
                <a:latin typeface="Segoe Sans Text"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1200" cap="none" spc="0" normalizeH="0" baseline="0" noProof="0">
              <a:ln>
                <a:noFill/>
              </a:ln>
              <a:solidFill>
                <a:srgbClr val="FFFFFF"/>
              </a:solidFill>
              <a:effectLst/>
              <a:uLnTx/>
              <a:uFillTx/>
              <a:latin typeface="Segoe Sans Text" panose="020F0502020204030204"/>
              <a:ea typeface="+mn-ea"/>
              <a:cs typeface="+mn-cs"/>
            </a:endParaRPr>
          </a:p>
        </p:txBody>
      </p:sp>
      <p:sp>
        <p:nvSpPr>
          <p:cNvPr id="8" name="TextBox 7">
            <a:extLst>
              <a:ext uri="{FF2B5EF4-FFF2-40B4-BE49-F238E27FC236}">
                <a16:creationId xmlns:a16="http://schemas.microsoft.com/office/drawing/2014/main" id="{67811280-2FF9-3D0E-92FF-C5A926052113}"/>
              </a:ext>
            </a:extLst>
          </p:cNvPr>
          <p:cNvSpPr txBox="1"/>
          <p:nvPr/>
        </p:nvSpPr>
        <p:spPr>
          <a:xfrm>
            <a:off x="763207" y="1214483"/>
            <a:ext cx="11628437" cy="702052"/>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b="0" i="0" u="none" strike="noStrike" kern="1200" cap="none" spc="0" normalizeH="0" baseline="0" noProof="0">
                <a:ln>
                  <a:noFill/>
                </a:ln>
                <a:solidFill>
                  <a:srgbClr val="161616"/>
                </a:solidFill>
                <a:effectLst/>
                <a:uLnTx/>
                <a:uFillTx/>
                <a:latin typeface="Segoe UI"/>
                <a:ea typeface="+mn-ea"/>
                <a:cs typeface="+mn-cs"/>
              </a:rPr>
              <a:t>Enriching the data for presentation by adding metadata, such as descriptions, tags, classifications, lineage information, contacts, etc.  </a:t>
            </a:r>
          </a:p>
        </p:txBody>
      </p:sp>
      <p:sp>
        <p:nvSpPr>
          <p:cNvPr id="21" name="TextBox 9">
            <a:extLst>
              <a:ext uri="{FF2B5EF4-FFF2-40B4-BE49-F238E27FC236}">
                <a16:creationId xmlns:a16="http://schemas.microsoft.com/office/drawing/2014/main" id="{C24E9E39-1C3D-04A2-0BA0-F86FEC549C03}"/>
              </a:ext>
            </a:extLst>
          </p:cNvPr>
          <p:cNvSpPr txBox="1"/>
          <p:nvPr/>
        </p:nvSpPr>
        <p:spPr>
          <a:xfrm>
            <a:off x="1041502" y="2127973"/>
            <a:ext cx="5232402"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srgbClr val="000000"/>
                </a:solidFill>
                <a:effectLst/>
                <a:uLnTx/>
                <a:uFillTx/>
                <a:latin typeface="-apple-system"/>
                <a:ea typeface="+mn-ea"/>
                <a:cs typeface="+mn-cs"/>
              </a:rPr>
              <a:t>Example of an </a:t>
            </a:r>
            <a:r>
              <a:rPr kumimoji="0" lang="en-GB" sz="1600" b="1" i="0" u="sng" strike="noStrike" kern="1200" cap="none" spc="0" normalizeH="0" baseline="0" noProof="0" err="1">
                <a:ln>
                  <a:noFill/>
                </a:ln>
                <a:solidFill>
                  <a:srgbClr val="000000"/>
                </a:solidFill>
                <a:effectLst/>
                <a:uLnTx/>
                <a:uFillTx/>
                <a:latin typeface="-apple-system"/>
                <a:ea typeface="+mn-ea"/>
                <a:cs typeface="+mn-cs"/>
              </a:rPr>
              <a:t>Uncurated</a:t>
            </a:r>
            <a:r>
              <a:rPr kumimoji="0" lang="en-GB" sz="1600" b="1" i="0" u="none" strike="noStrike" kern="1200" cap="none" spc="0" normalizeH="0" baseline="0" noProof="0">
                <a:ln>
                  <a:noFill/>
                </a:ln>
                <a:solidFill>
                  <a:srgbClr val="000000"/>
                </a:solidFill>
                <a:effectLst/>
                <a:uLnTx/>
                <a:uFillTx/>
                <a:latin typeface="-apple-system"/>
                <a:ea typeface="+mn-ea"/>
                <a:cs typeface="+mn-cs"/>
              </a:rPr>
              <a:t> Data Asset</a:t>
            </a:r>
            <a:endParaRPr kumimoji="0" lang="en-GB" sz="1600" b="0" i="0" u="none" strike="noStrike" kern="1200" cap="none" spc="0" normalizeH="0" baseline="0" noProof="0">
              <a:ln>
                <a:noFill/>
              </a:ln>
              <a:solidFill>
                <a:srgbClr val="000000"/>
              </a:solidFill>
              <a:effectLst/>
              <a:uLnTx/>
              <a:uFillTx/>
              <a:latin typeface="Segoe UI"/>
              <a:ea typeface="+mn-ea"/>
              <a:cs typeface="+mn-cs"/>
            </a:endParaRPr>
          </a:p>
        </p:txBody>
      </p:sp>
      <p:pic>
        <p:nvPicPr>
          <p:cNvPr id="1043" name="Picture 19" descr="Example Asset - Not Curated">
            <a:extLst>
              <a:ext uri="{FF2B5EF4-FFF2-40B4-BE49-F238E27FC236}">
                <a16:creationId xmlns:a16="http://schemas.microsoft.com/office/drawing/2014/main" id="{E9743E09-E7A3-38CD-1247-22F2719CA7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0388" y="2677966"/>
            <a:ext cx="8151223" cy="366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92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30D7C-1965-1981-8C3E-5FF137AA0617}"/>
            </a:ext>
          </a:extLst>
        </p:cNvPr>
        <p:cNvGrpSpPr/>
        <p:nvPr/>
      </p:nvGrpSpPr>
      <p:grpSpPr>
        <a:xfrm>
          <a:off x="0" y="0"/>
          <a:ext cx="0" cy="0"/>
          <a:chOff x="0" y="0"/>
          <a:chExt cx="0" cy="0"/>
        </a:xfrm>
      </p:grpSpPr>
      <p:sp>
        <p:nvSpPr>
          <p:cNvPr id="17" name="Text Placeholder 16">
            <a:extLst>
              <a:ext uri="{FF2B5EF4-FFF2-40B4-BE49-F238E27FC236}">
                <a16:creationId xmlns:a16="http://schemas.microsoft.com/office/drawing/2014/main" id="{445F1FF5-0CA8-2EE1-345A-8D9F43162D42}"/>
              </a:ext>
            </a:extLst>
          </p:cNvPr>
          <p:cNvSpPr>
            <a:spLocks noGrp="1"/>
          </p:cNvSpPr>
          <p:nvPr>
            <p:ph type="body" sz="quarter" idx="4294967295"/>
          </p:nvPr>
        </p:nvSpPr>
        <p:spPr>
          <a:xfrm>
            <a:off x="763207" y="578704"/>
            <a:ext cx="11915775" cy="552450"/>
          </a:xfrm>
          <a:prstGeom prst="rect">
            <a:avLst/>
          </a:prstGeom>
        </p:spPr>
        <p:txBody>
          <a:bodyPr>
            <a:noAutofit/>
          </a:bodyPr>
          <a:lstStyle/>
          <a:p>
            <a:pPr marL="0" indent="0">
              <a:spcBef>
                <a:spcPct val="0"/>
              </a:spcBef>
              <a:buNone/>
            </a:pPr>
            <a:r>
              <a:rPr lang="en-US" sz="3200" spc="-21">
                <a:ln w="3175">
                  <a:noFill/>
                </a:ln>
                <a:gradFill>
                  <a:gsLst>
                    <a:gs pos="100000">
                      <a:srgbClr val="0078D4"/>
                    </a:gs>
                    <a:gs pos="0">
                      <a:srgbClr val="2A446F"/>
                    </a:gs>
                  </a:gsLst>
                  <a:lin ang="2700000" scaled="0"/>
                </a:gradFill>
                <a:latin typeface="Segoe UI" panose="020B0502040204020203" pitchFamily="34" charset="0"/>
              </a:rPr>
              <a:t>Federated Data Curation</a:t>
            </a:r>
          </a:p>
        </p:txBody>
      </p:sp>
      <p:sp>
        <p:nvSpPr>
          <p:cNvPr id="27" name="Slide Number Placeholder 2">
            <a:extLst>
              <a:ext uri="{FF2B5EF4-FFF2-40B4-BE49-F238E27FC236}">
                <a16:creationId xmlns:a16="http://schemas.microsoft.com/office/drawing/2014/main" id="{299A69EB-C9F8-7220-1AFB-A0659B885686}"/>
              </a:ext>
            </a:extLst>
          </p:cNvPr>
          <p:cNvSpPr txBox="1">
            <a:spLocks/>
          </p:cNvSpPr>
          <p:nvPr/>
        </p:nvSpPr>
        <p:spPr>
          <a:xfrm>
            <a:off x="563563" y="6311900"/>
            <a:ext cx="399288"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B1356FBF-028C-F74E-A7B4-9B8ED246DD1B}" type="slidenum">
              <a:rPr kumimoji="0" lang="en-US" sz="800" b="0" i="0" u="none" strike="noStrike" kern="1200" cap="none" spc="0" normalizeH="0" baseline="0" noProof="0" smtClean="0">
                <a:ln>
                  <a:noFill/>
                </a:ln>
                <a:solidFill>
                  <a:srgbClr val="FFFFFF"/>
                </a:solidFill>
                <a:effectLst/>
                <a:uLnTx/>
                <a:uFillTx/>
                <a:latin typeface="Segoe Sans Text"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900" b="0" i="0" u="none" strike="noStrike" kern="1200" cap="none" spc="0" normalizeH="0" baseline="0" noProof="0">
              <a:ln>
                <a:noFill/>
              </a:ln>
              <a:solidFill>
                <a:srgbClr val="FFFFFF"/>
              </a:solidFill>
              <a:effectLst/>
              <a:uLnTx/>
              <a:uFillTx/>
              <a:latin typeface="Segoe Sans Text" panose="020F0502020204030204"/>
              <a:ea typeface="+mn-ea"/>
              <a:cs typeface="+mn-cs"/>
            </a:endParaRPr>
          </a:p>
        </p:txBody>
      </p:sp>
      <p:sp>
        <p:nvSpPr>
          <p:cNvPr id="8" name="TextBox 7">
            <a:extLst>
              <a:ext uri="{FF2B5EF4-FFF2-40B4-BE49-F238E27FC236}">
                <a16:creationId xmlns:a16="http://schemas.microsoft.com/office/drawing/2014/main" id="{FBE52037-CDF9-F5E3-13EF-3843249151E5}"/>
              </a:ext>
            </a:extLst>
          </p:cNvPr>
          <p:cNvSpPr txBox="1"/>
          <p:nvPr/>
        </p:nvSpPr>
        <p:spPr>
          <a:xfrm>
            <a:off x="763207" y="1214483"/>
            <a:ext cx="11628437" cy="698781"/>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800" b="0" i="0" u="none" strike="noStrike" kern="1200" cap="none" spc="0" normalizeH="0" baseline="0" noProof="0">
                <a:ln>
                  <a:noFill/>
                </a:ln>
                <a:solidFill>
                  <a:srgbClr val="161616"/>
                </a:solidFill>
                <a:effectLst/>
                <a:uLnTx/>
                <a:uFillTx/>
                <a:latin typeface="Segoe UI"/>
                <a:ea typeface="+mn-ea"/>
                <a:cs typeface="+mn-cs"/>
              </a:rPr>
              <a:t>Enriching the data for presentation by adding metadata, such as descriptions, tags, classifications, lineage information, contacts, etc.  </a:t>
            </a:r>
          </a:p>
        </p:txBody>
      </p:sp>
      <p:sp>
        <p:nvSpPr>
          <p:cNvPr id="21" name="TextBox 9">
            <a:extLst>
              <a:ext uri="{FF2B5EF4-FFF2-40B4-BE49-F238E27FC236}">
                <a16:creationId xmlns:a16="http://schemas.microsoft.com/office/drawing/2014/main" id="{E0E971C3-1104-4EEE-6BE3-A3516977E350}"/>
              </a:ext>
            </a:extLst>
          </p:cNvPr>
          <p:cNvSpPr txBox="1"/>
          <p:nvPr/>
        </p:nvSpPr>
        <p:spPr>
          <a:xfrm>
            <a:off x="1298598" y="2061465"/>
            <a:ext cx="5232402"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srgbClr val="000000"/>
                </a:solidFill>
                <a:effectLst/>
                <a:uLnTx/>
                <a:uFillTx/>
                <a:latin typeface="-apple-system"/>
                <a:ea typeface="+mn-ea"/>
                <a:cs typeface="+mn-cs"/>
              </a:rPr>
              <a:t>Example of a </a:t>
            </a:r>
            <a:r>
              <a:rPr kumimoji="0" lang="en-GB" sz="1600" b="1" i="0" u="sng" strike="noStrike" kern="1200" cap="none" spc="0" normalizeH="0" baseline="0" noProof="0">
                <a:ln>
                  <a:noFill/>
                </a:ln>
                <a:solidFill>
                  <a:srgbClr val="000000"/>
                </a:solidFill>
                <a:effectLst/>
                <a:uLnTx/>
                <a:uFillTx/>
                <a:latin typeface="-apple-system"/>
                <a:ea typeface="+mn-ea"/>
                <a:cs typeface="+mn-cs"/>
              </a:rPr>
              <a:t>Curated</a:t>
            </a:r>
            <a:r>
              <a:rPr kumimoji="0" lang="en-GB" sz="1600" b="1" i="0" u="none" strike="noStrike" kern="1200" cap="none" spc="0" normalizeH="0" baseline="0" noProof="0">
                <a:ln>
                  <a:noFill/>
                </a:ln>
                <a:solidFill>
                  <a:srgbClr val="000000"/>
                </a:solidFill>
                <a:effectLst/>
                <a:uLnTx/>
                <a:uFillTx/>
                <a:latin typeface="-apple-system"/>
                <a:ea typeface="+mn-ea"/>
                <a:cs typeface="+mn-cs"/>
              </a:rPr>
              <a:t> Data Asset</a:t>
            </a:r>
            <a:endParaRPr kumimoji="0" lang="en-GB" sz="1600" b="0" i="0" u="none" strike="noStrike" kern="1200" cap="none" spc="0" normalizeH="0" baseline="0" noProof="0">
              <a:ln>
                <a:noFill/>
              </a:ln>
              <a:solidFill>
                <a:srgbClr val="000000"/>
              </a:solidFill>
              <a:effectLst/>
              <a:uLnTx/>
              <a:uFillTx/>
              <a:latin typeface="Segoe UI"/>
              <a:ea typeface="+mn-ea"/>
              <a:cs typeface="+mn-cs"/>
            </a:endParaRPr>
          </a:p>
        </p:txBody>
      </p:sp>
      <p:pic>
        <p:nvPicPr>
          <p:cNvPr id="3074" name="Picture 2" descr="Curated Data Asset">
            <a:extLst>
              <a:ext uri="{FF2B5EF4-FFF2-40B4-BE49-F238E27FC236}">
                <a16:creationId xmlns:a16="http://schemas.microsoft.com/office/drawing/2014/main" id="{510B30E5-5BDB-8600-8F16-F93BA62DA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0975" y="2548221"/>
            <a:ext cx="8170049" cy="3797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55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E0528-0C0E-B55C-4F4B-0626BA248488}"/>
            </a:ext>
          </a:extLst>
        </p:cNvPr>
        <p:cNvGrpSpPr/>
        <p:nvPr/>
      </p:nvGrpSpPr>
      <p:grpSpPr>
        <a:xfrm>
          <a:off x="0" y="0"/>
          <a:ext cx="0" cy="0"/>
          <a:chOff x="0" y="0"/>
          <a:chExt cx="0" cy="0"/>
        </a:xfrm>
      </p:grpSpPr>
      <p:sp>
        <p:nvSpPr>
          <p:cNvPr id="2" name="Rounded Rectangle 1">
            <a:extLst>
              <a:ext uri="{FF2B5EF4-FFF2-40B4-BE49-F238E27FC236}">
                <a16:creationId xmlns:a16="http://schemas.microsoft.com/office/drawing/2014/main" id="{1BCC7E0A-0971-65B2-9DA1-ABA23113A104}"/>
              </a:ext>
            </a:extLst>
          </p:cNvPr>
          <p:cNvSpPr/>
          <p:nvPr/>
        </p:nvSpPr>
        <p:spPr>
          <a:xfrm rot="10800000">
            <a:off x="470960" y="1516953"/>
            <a:ext cx="7004730" cy="4258538"/>
          </a:xfrm>
          <a:prstGeom prst="roundRect">
            <a:avLst>
              <a:gd name="adj" fmla="val 2795"/>
            </a:avLst>
          </a:prstGeom>
          <a:solidFill>
            <a:schemeClr val="bg1"/>
          </a:solidFill>
          <a:ln w="19050" cap="rnd">
            <a:noFill/>
          </a:ln>
          <a:effectLst>
            <a:outerShdw blurRad="254000" algn="t"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Sans Text" panose="020F0502020204030204"/>
              <a:ea typeface="+mn-ea"/>
              <a:cs typeface="+mn-cs"/>
            </a:endParaRPr>
          </a:p>
        </p:txBody>
      </p:sp>
      <p:sp>
        <p:nvSpPr>
          <p:cNvPr id="17" name="Text Placeholder 16">
            <a:extLst>
              <a:ext uri="{FF2B5EF4-FFF2-40B4-BE49-F238E27FC236}">
                <a16:creationId xmlns:a16="http://schemas.microsoft.com/office/drawing/2014/main" id="{E9D08875-2D56-C07F-8A6F-506BB127F3BA}"/>
              </a:ext>
            </a:extLst>
          </p:cNvPr>
          <p:cNvSpPr>
            <a:spLocks noGrp="1"/>
          </p:cNvSpPr>
          <p:nvPr>
            <p:ph type="body" sz="quarter" idx="4294967295"/>
          </p:nvPr>
        </p:nvSpPr>
        <p:spPr>
          <a:xfrm>
            <a:off x="470959" y="431573"/>
            <a:ext cx="11915775" cy="552450"/>
          </a:xfrm>
          <a:prstGeom prst="rect">
            <a:avLst/>
          </a:prstGeom>
        </p:spPr>
        <p:txBody>
          <a:bodyPr>
            <a:noAutofit/>
          </a:bodyPr>
          <a:lstStyle/>
          <a:p>
            <a:pPr marL="0" indent="0">
              <a:spcBef>
                <a:spcPct val="0"/>
              </a:spcBef>
              <a:buNone/>
            </a:pPr>
            <a:r>
              <a:rPr lang="en-US" sz="3200" spc="-21">
                <a:ln w="3175">
                  <a:noFill/>
                </a:ln>
                <a:gradFill>
                  <a:gsLst>
                    <a:gs pos="100000">
                      <a:srgbClr val="0078D4"/>
                    </a:gs>
                    <a:gs pos="0">
                      <a:srgbClr val="2A446F"/>
                    </a:gs>
                  </a:gsLst>
                  <a:lin ang="2700000" scaled="0"/>
                </a:gradFill>
                <a:latin typeface="Segoe UI" panose="020B0502040204020203" pitchFamily="34" charset="0"/>
              </a:rPr>
              <a:t>Collection-level role curation</a:t>
            </a:r>
          </a:p>
        </p:txBody>
      </p:sp>
      <p:sp>
        <p:nvSpPr>
          <p:cNvPr id="27" name="Slide Number Placeholder 2">
            <a:extLst>
              <a:ext uri="{FF2B5EF4-FFF2-40B4-BE49-F238E27FC236}">
                <a16:creationId xmlns:a16="http://schemas.microsoft.com/office/drawing/2014/main" id="{4996D2BE-8E04-FBC8-5184-0E760D6EFA9B}"/>
              </a:ext>
            </a:extLst>
          </p:cNvPr>
          <p:cNvSpPr txBox="1">
            <a:spLocks/>
          </p:cNvSpPr>
          <p:nvPr/>
        </p:nvSpPr>
        <p:spPr>
          <a:xfrm>
            <a:off x="563563" y="6311900"/>
            <a:ext cx="399288"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B1356FBF-028C-F74E-A7B4-9B8ED246DD1B}" type="slidenum">
              <a:rPr kumimoji="0" lang="en-US" sz="800" b="0" i="0" u="none" strike="noStrike" kern="1200" cap="none" spc="0" normalizeH="0" baseline="0" noProof="0" smtClean="0">
                <a:ln>
                  <a:noFill/>
                </a:ln>
                <a:solidFill>
                  <a:srgbClr val="FFFFFF"/>
                </a:solidFill>
                <a:effectLst/>
                <a:uLnTx/>
                <a:uFillTx/>
                <a:latin typeface="Segoe Sans Text"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900" b="0" i="0" u="none" strike="noStrike" kern="1200" cap="none" spc="0" normalizeH="0" baseline="0" noProof="0">
              <a:ln>
                <a:noFill/>
              </a:ln>
              <a:solidFill>
                <a:srgbClr val="FFFFFF"/>
              </a:solidFill>
              <a:effectLst/>
              <a:uLnTx/>
              <a:uFillTx/>
              <a:latin typeface="Segoe Sans Text" panose="020F0502020204030204"/>
              <a:ea typeface="+mn-ea"/>
              <a:cs typeface="+mn-cs"/>
            </a:endParaRPr>
          </a:p>
        </p:txBody>
      </p:sp>
      <p:grpSp>
        <p:nvGrpSpPr>
          <p:cNvPr id="12" name="Group 11">
            <a:extLst>
              <a:ext uri="{FF2B5EF4-FFF2-40B4-BE49-F238E27FC236}">
                <a16:creationId xmlns:a16="http://schemas.microsoft.com/office/drawing/2014/main" id="{68CE1FAF-FB7E-AD9E-A02A-5FCD5BC1C50E}"/>
              </a:ext>
            </a:extLst>
          </p:cNvPr>
          <p:cNvGrpSpPr/>
          <p:nvPr/>
        </p:nvGrpSpPr>
        <p:grpSpPr>
          <a:xfrm>
            <a:off x="6494693" y="1121890"/>
            <a:ext cx="5428900" cy="5210379"/>
            <a:chOff x="6494693" y="1498405"/>
            <a:chExt cx="5428900" cy="5210379"/>
          </a:xfrm>
        </p:grpSpPr>
        <p:sp>
          <p:nvSpPr>
            <p:cNvPr id="10" name="Rectangle: Rounded Corners 9">
              <a:extLst>
                <a:ext uri="{FF2B5EF4-FFF2-40B4-BE49-F238E27FC236}">
                  <a16:creationId xmlns:a16="http://schemas.microsoft.com/office/drawing/2014/main" id="{FB4F0096-5A3F-E43C-9C45-870C96DB9332}"/>
                </a:ext>
              </a:extLst>
            </p:cNvPr>
            <p:cNvSpPr/>
            <p:nvPr/>
          </p:nvSpPr>
          <p:spPr>
            <a:xfrm>
              <a:off x="6494693" y="1498405"/>
              <a:ext cx="5425970" cy="5201273"/>
            </a:xfrm>
            <a:prstGeom prst="roundRect">
              <a:avLst>
                <a:gd name="adj" fmla="val 3639"/>
              </a:avLst>
            </a:prstGeom>
            <a:solidFill>
              <a:srgbClr val="C3E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Rounded Corners 10">
              <a:extLst>
                <a:ext uri="{FF2B5EF4-FFF2-40B4-BE49-F238E27FC236}">
                  <a16:creationId xmlns:a16="http://schemas.microsoft.com/office/drawing/2014/main" id="{08BBE035-FF8C-6999-041B-DE69E0B7266A}"/>
                </a:ext>
              </a:extLst>
            </p:cNvPr>
            <p:cNvSpPr/>
            <p:nvPr/>
          </p:nvSpPr>
          <p:spPr>
            <a:xfrm>
              <a:off x="6497623" y="1507511"/>
              <a:ext cx="5425970" cy="5201273"/>
            </a:xfrm>
            <a:prstGeom prst="roundRect">
              <a:avLst>
                <a:gd name="adj" fmla="val 3639"/>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
        <p:nvSpPr>
          <p:cNvPr id="9" name="TextBox 8">
            <a:extLst>
              <a:ext uri="{FF2B5EF4-FFF2-40B4-BE49-F238E27FC236}">
                <a16:creationId xmlns:a16="http://schemas.microsoft.com/office/drawing/2014/main" id="{E71D3CCB-513A-A6A2-325C-41FAA7AD8BA2}"/>
              </a:ext>
            </a:extLst>
          </p:cNvPr>
          <p:cNvSpPr txBox="1"/>
          <p:nvPr/>
        </p:nvSpPr>
        <p:spPr>
          <a:xfrm>
            <a:off x="6712594" y="2012426"/>
            <a:ext cx="4787161" cy="3887539"/>
          </a:xfrm>
          <a:prstGeom prst="rect">
            <a:avLst/>
          </a:prstGeom>
          <a:noFill/>
        </p:spPr>
        <p:txBody>
          <a:bodyPr wrap="square">
            <a:spAutoFit/>
          </a:bodyPr>
          <a:lstStyle/>
          <a:p>
            <a:pPr marR="0" lvl="0" algn="l" defTabSz="914400" rtl="0" eaLnBrk="1" fontAlgn="auto" latinLnBrk="0" hangingPunct="1">
              <a:lnSpc>
                <a:spcPct val="115000"/>
              </a:lnSpc>
              <a:spcBef>
                <a:spcPts val="0"/>
              </a:spcBef>
              <a:spcAft>
                <a:spcPts val="0"/>
              </a:spcAft>
              <a:buClrTx/>
              <a:buSzTx/>
              <a:tabLst/>
              <a:defRPr/>
            </a:pPr>
            <a:r>
              <a:rPr kumimoji="0" lang="en-US" sz="1800" i="0" u="none" strike="noStrike" kern="100" cap="none" spc="0" normalizeH="0" baseline="0" noProof="0">
                <a:ln>
                  <a:noFill/>
                </a:ln>
                <a:solidFill>
                  <a:srgbClr val="000000"/>
                </a:solidFill>
                <a:effectLst/>
                <a:uLnTx/>
                <a:uFillTx/>
                <a:latin typeface="Segoe UI"/>
                <a:ea typeface="+mn-ea"/>
                <a:cs typeface="Times New Roman" panose="02020603050405020304" pitchFamily="18" charset="0"/>
              </a:rPr>
              <a:t>Data curators can update these aspects of a data asset:</a:t>
            </a:r>
          </a:p>
          <a:p>
            <a:pPr marR="0" lvl="0" algn="l" defTabSz="914400" rtl="0" eaLnBrk="1" fontAlgn="auto" latinLnBrk="0" hangingPunct="1">
              <a:lnSpc>
                <a:spcPct val="115000"/>
              </a:lnSpc>
              <a:spcBef>
                <a:spcPts val="0"/>
              </a:spcBef>
              <a:spcAft>
                <a:spcPts val="0"/>
              </a:spcAft>
              <a:buClrTx/>
              <a:buSzTx/>
              <a:tabLst/>
              <a:defRPr/>
            </a:pPr>
            <a:endParaRPr kumimoji="0" lang="en-US" sz="1800" i="0" u="none" strike="noStrike" kern="100" cap="none" spc="0" normalizeH="0" baseline="0" noProof="0">
              <a:ln>
                <a:noFill/>
              </a:ln>
              <a:solidFill>
                <a:srgbClr val="000000"/>
              </a:solidFill>
              <a:effectLst/>
              <a:uLnTx/>
              <a:uFillTx/>
              <a:latin typeface="Segoe UI"/>
              <a:ea typeface="+mn-ea"/>
              <a:cs typeface="Times New Roman" panose="02020603050405020304" pitchFamily="18" charset="0"/>
            </a:endParaRPr>
          </a:p>
          <a:p>
            <a:pPr marL="800100" lvl="1" indent="-342900">
              <a:lnSpc>
                <a:spcPct val="115000"/>
              </a:lnSpc>
              <a:buFont typeface="Symbol" panose="05050102010706020507" pitchFamily="18" charset="2"/>
              <a:buChar char=""/>
            </a:pPr>
            <a:r>
              <a:rPr kumimoji="0" lang="en-US" sz="1600" b="0" i="0" u="none" strike="noStrike" kern="100" cap="none" spc="0" normalizeH="0" baseline="0" noProof="0">
                <a:ln>
                  <a:noFill/>
                </a:ln>
                <a:solidFill>
                  <a:srgbClr val="000000"/>
                </a:solidFill>
                <a:effectLst/>
                <a:uLnTx/>
                <a:uFillTx/>
                <a:latin typeface="Segoe UI"/>
                <a:ea typeface="+mn-ea"/>
                <a:cs typeface="Times New Roman" panose="02020603050405020304" pitchFamily="18" charset="0"/>
              </a:rPr>
              <a:t>Display name </a:t>
            </a:r>
          </a:p>
          <a:p>
            <a:pPr marL="800100" lvl="1" indent="-342900">
              <a:lnSpc>
                <a:spcPct val="115000"/>
              </a:lnSpc>
              <a:buFont typeface="Symbol" panose="05050102010706020507" pitchFamily="18" charset="2"/>
              <a:buChar char=""/>
            </a:pPr>
            <a:r>
              <a:rPr lang="en-US" sz="1600" kern="100">
                <a:solidFill>
                  <a:srgbClr val="000000"/>
                </a:solidFill>
                <a:latin typeface="Segoe UI"/>
                <a:cs typeface="Times New Roman" panose="02020603050405020304" pitchFamily="18" charset="0"/>
              </a:rPr>
              <a:t>Description</a:t>
            </a:r>
          </a:p>
          <a:p>
            <a:pPr marL="800100" lvl="1" indent="-342900">
              <a:lnSpc>
                <a:spcPct val="115000"/>
              </a:lnSpc>
              <a:buFont typeface="Symbol" panose="05050102010706020507" pitchFamily="18" charset="2"/>
              <a:buChar char=""/>
            </a:pPr>
            <a:r>
              <a:rPr kumimoji="0" lang="en-US" sz="1600" b="0" i="0" u="none" strike="noStrike" kern="100" cap="none" spc="0" normalizeH="0" baseline="0" noProof="0">
                <a:ln>
                  <a:noFill/>
                </a:ln>
                <a:solidFill>
                  <a:srgbClr val="000000"/>
                </a:solidFill>
                <a:effectLst/>
                <a:uLnTx/>
                <a:uFillTx/>
                <a:latin typeface="Segoe UI"/>
                <a:ea typeface="+mn-ea"/>
                <a:cs typeface="Times New Roman" panose="02020603050405020304" pitchFamily="18" charset="0"/>
              </a:rPr>
              <a:t>Classifications </a:t>
            </a:r>
          </a:p>
          <a:p>
            <a:pPr marL="800100" lvl="1" indent="-342900">
              <a:lnSpc>
                <a:spcPct val="115000"/>
              </a:lnSpc>
              <a:buFont typeface="Symbol" panose="05050102010706020507" pitchFamily="18" charset="2"/>
              <a:buChar char=""/>
            </a:pPr>
            <a:r>
              <a:rPr lang="en-US" sz="1600" kern="100">
                <a:solidFill>
                  <a:srgbClr val="000000"/>
                </a:solidFill>
                <a:latin typeface="Segoe UI"/>
                <a:cs typeface="Times New Roman" panose="02020603050405020304" pitchFamily="18" charset="0"/>
              </a:rPr>
              <a:t>Column names </a:t>
            </a:r>
          </a:p>
          <a:p>
            <a:pPr marL="800100" lvl="1" indent="-342900">
              <a:lnSpc>
                <a:spcPct val="115000"/>
              </a:lnSpc>
              <a:buFont typeface="Symbol" panose="05050102010706020507" pitchFamily="18" charset="2"/>
              <a:buChar char=""/>
            </a:pPr>
            <a:r>
              <a:rPr kumimoji="0" lang="en-US" sz="1600" b="0" i="0" u="none" strike="noStrike" kern="100" cap="none" spc="0" normalizeH="0" baseline="0" noProof="0">
                <a:ln>
                  <a:noFill/>
                </a:ln>
                <a:solidFill>
                  <a:srgbClr val="000000"/>
                </a:solidFill>
                <a:effectLst/>
                <a:uLnTx/>
                <a:uFillTx/>
                <a:latin typeface="Segoe UI"/>
                <a:ea typeface="+mn-ea"/>
                <a:cs typeface="Times New Roman" panose="02020603050405020304" pitchFamily="18" charset="0"/>
              </a:rPr>
              <a:t>Column descriptions</a:t>
            </a:r>
          </a:p>
          <a:p>
            <a:pPr marL="800100" lvl="1" indent="-342900">
              <a:lnSpc>
                <a:spcPct val="115000"/>
              </a:lnSpc>
              <a:buFont typeface="Symbol" panose="05050102010706020507" pitchFamily="18" charset="2"/>
              <a:buChar char=""/>
            </a:pPr>
            <a:r>
              <a:rPr lang="en-US" sz="1600" kern="100">
                <a:solidFill>
                  <a:srgbClr val="000000"/>
                </a:solidFill>
                <a:latin typeface="Segoe UI"/>
                <a:cs typeface="Times New Roman" panose="02020603050405020304" pitchFamily="18" charset="0"/>
              </a:rPr>
              <a:t>Column classifications</a:t>
            </a:r>
          </a:p>
          <a:p>
            <a:pPr marL="800100" lvl="1" indent="-342900">
              <a:lnSpc>
                <a:spcPct val="115000"/>
              </a:lnSpc>
              <a:buFont typeface="Symbol" panose="05050102010706020507" pitchFamily="18" charset="2"/>
              <a:buChar char=""/>
            </a:pPr>
            <a:r>
              <a:rPr kumimoji="0" lang="en-US" sz="1600" b="0" i="0" u="none" strike="noStrike" kern="100" cap="none" spc="0" normalizeH="0" baseline="0" noProof="0">
                <a:ln>
                  <a:noFill/>
                </a:ln>
                <a:solidFill>
                  <a:srgbClr val="000000"/>
                </a:solidFill>
                <a:effectLst/>
                <a:uLnTx/>
                <a:uFillTx/>
                <a:latin typeface="Segoe UI"/>
                <a:ea typeface="+mn-ea"/>
                <a:cs typeface="Times New Roman" panose="02020603050405020304" pitchFamily="18" charset="0"/>
              </a:rPr>
              <a:t>Glossary Terms </a:t>
            </a:r>
          </a:p>
          <a:p>
            <a:pPr marL="800100" lvl="1" indent="-342900">
              <a:lnSpc>
                <a:spcPct val="115000"/>
              </a:lnSpc>
              <a:buFont typeface="Symbol" panose="05050102010706020507" pitchFamily="18" charset="2"/>
              <a:buChar char=""/>
            </a:pPr>
            <a:r>
              <a:rPr lang="en-US" sz="1600" kern="100">
                <a:solidFill>
                  <a:srgbClr val="000000"/>
                </a:solidFill>
                <a:latin typeface="Segoe UI"/>
                <a:cs typeface="Times New Roman" panose="02020603050405020304" pitchFamily="18" charset="0"/>
              </a:rPr>
              <a:t>Contacts</a:t>
            </a:r>
            <a:endParaRPr kumimoji="0" lang="en-US" sz="1600" b="0" i="0" u="none" strike="noStrike" kern="100" cap="none" spc="0" normalizeH="0" baseline="0" noProof="0">
              <a:ln>
                <a:noFill/>
              </a:ln>
              <a:solidFill>
                <a:srgbClr val="000000"/>
              </a:solidFill>
              <a:effectLst/>
              <a:uLnTx/>
              <a:uFillTx/>
              <a:latin typeface="Segoe UI"/>
              <a:ea typeface="+mn-ea"/>
              <a:cs typeface="Times New Roman" panose="02020603050405020304" pitchFamily="18" charset="0"/>
            </a:endParaRPr>
          </a:p>
          <a:p>
            <a:pPr marL="800100" lvl="1" indent="-342900">
              <a:lnSpc>
                <a:spcPct val="115000"/>
              </a:lnSpc>
              <a:buFont typeface="Symbol" panose="05050102010706020507" pitchFamily="18" charset="2"/>
              <a:buChar char=""/>
            </a:pPr>
            <a:endParaRPr kumimoji="0" lang="en-US" sz="1600" b="0" i="0" u="none" strike="noStrike" kern="100" cap="none" spc="0" normalizeH="0" baseline="0" noProof="0">
              <a:ln>
                <a:noFill/>
              </a:ln>
              <a:solidFill>
                <a:srgbClr val="000000"/>
              </a:solidFill>
              <a:effectLst/>
              <a:uLnTx/>
              <a:uFillTx/>
              <a:latin typeface="Segoe UI"/>
              <a:ea typeface="+mn-ea"/>
              <a:cs typeface="Times New Roman" panose="02020603050405020304" pitchFamily="18" charset="0"/>
            </a:endParaRPr>
          </a:p>
          <a:p>
            <a:pPr marL="800100" marR="0" lvl="1" indent="-342900" algn="l" defTabSz="914400" rtl="0" eaLnBrk="1" fontAlgn="auto" latinLnBrk="0" hangingPunct="1">
              <a:lnSpc>
                <a:spcPct val="115000"/>
              </a:lnSpc>
              <a:spcBef>
                <a:spcPts val="0"/>
              </a:spcBef>
              <a:spcAft>
                <a:spcPts val="0"/>
              </a:spcAft>
              <a:buClrTx/>
              <a:buSzTx/>
              <a:buFont typeface="Courier New" panose="02070309020205020404" pitchFamily="49" charset="0"/>
              <a:buChar char="o"/>
              <a:tabLst/>
              <a:defRPr/>
            </a:pPr>
            <a:endParaRPr kumimoji="0" lang="en-US" sz="1800" b="0" i="0" u="none" strike="noStrike" kern="100" cap="none" spc="0" normalizeH="0" baseline="0" noProof="0">
              <a:ln>
                <a:noFill/>
              </a:ln>
              <a:solidFill>
                <a:srgbClr val="000000"/>
              </a:solidFill>
              <a:effectLst/>
              <a:uLnTx/>
              <a:uFillTx/>
              <a:latin typeface="Segoe UI"/>
              <a:ea typeface="+mn-ea"/>
              <a:cs typeface="Times New Roman" panose="02020603050405020304" pitchFamily="18" charset="0"/>
            </a:endParaRPr>
          </a:p>
        </p:txBody>
      </p:sp>
      <p:pic>
        <p:nvPicPr>
          <p:cNvPr id="4098" name="Picture 2" descr="Asset Rating Flyout">
            <a:extLst>
              <a:ext uri="{FF2B5EF4-FFF2-40B4-BE49-F238E27FC236}">
                <a16:creationId xmlns:a16="http://schemas.microsoft.com/office/drawing/2014/main" id="{01D53082-55FB-030C-199A-7B1A78DC84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602" y="1927906"/>
            <a:ext cx="5746813" cy="343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6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6">
            <a:extLst>
              <a:ext uri="{FF2B5EF4-FFF2-40B4-BE49-F238E27FC236}">
                <a16:creationId xmlns:a16="http://schemas.microsoft.com/office/drawing/2014/main" id="{41BF0782-0A99-BAE9-5E70-4C8A2727CCE7}"/>
              </a:ext>
            </a:extLst>
          </p:cNvPr>
          <p:cNvSpPr txBox="1">
            <a:spLocks/>
          </p:cNvSpPr>
          <p:nvPr/>
        </p:nvSpPr>
        <p:spPr>
          <a:xfrm>
            <a:off x="563879" y="802184"/>
            <a:ext cx="4899371" cy="243884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1"/>
                </a:solidFill>
                <a:latin typeface="+mn-lt"/>
                <a:ea typeface="+mn-ea"/>
                <a:cs typeface="Segoe UI" panose="020B0502040204020203" pitchFamily="34" charset="0"/>
              </a:defRPr>
            </a:lvl1pPr>
            <a:lvl2pPr marL="450850" indent="-179388" algn="l" defTabSz="914400" rtl="0" eaLnBrk="1" latinLnBrk="0" hangingPunct="1">
              <a:lnSpc>
                <a:spcPct val="90000"/>
              </a:lnSpc>
              <a:spcBef>
                <a:spcPts val="500"/>
              </a:spcBef>
              <a:buFont typeface="Arial" panose="020B0604020202020204" pitchFamily="34" charset="0"/>
              <a:buChar char="•"/>
              <a:tabLst/>
              <a:defRPr sz="1800" b="0" i="0" kern="1200">
                <a:solidFill>
                  <a:schemeClr val="tx1"/>
                </a:solidFill>
                <a:latin typeface="+mn-lt"/>
                <a:ea typeface="+mn-ea"/>
                <a:cs typeface="Segoe UI" panose="020B0502040204020203" pitchFamily="34" charset="0"/>
              </a:defRPr>
            </a:lvl2pPr>
            <a:lvl3pPr marL="673100" indent="-179388" algn="l" defTabSz="914400" rtl="0" eaLnBrk="1" latinLnBrk="0" hangingPunct="1">
              <a:lnSpc>
                <a:spcPct val="90000"/>
              </a:lnSpc>
              <a:spcBef>
                <a:spcPts val="500"/>
              </a:spcBef>
              <a:buFont typeface="Arial" panose="020B0604020202020204" pitchFamily="34" charset="0"/>
              <a:buChar char="•"/>
              <a:tabLst/>
              <a:defRPr sz="1600" b="0" i="0" kern="1200">
                <a:solidFill>
                  <a:schemeClr val="tx1"/>
                </a:solidFill>
                <a:latin typeface="+mn-lt"/>
                <a:ea typeface="+mn-ea"/>
                <a:cs typeface="Segoe UI" panose="020B0502040204020203" pitchFamily="34" charset="0"/>
              </a:defRPr>
            </a:lvl3pPr>
            <a:lvl4pPr marL="893763" indent="-177800" algn="l" defTabSz="914400" rtl="0" eaLnBrk="1" latinLnBrk="0" hangingPunct="1">
              <a:lnSpc>
                <a:spcPct val="90000"/>
              </a:lnSpc>
              <a:spcBef>
                <a:spcPts val="500"/>
              </a:spcBef>
              <a:buFont typeface="Arial" panose="020B0604020202020204" pitchFamily="34" charset="0"/>
              <a:buChar char="•"/>
              <a:tabLst/>
              <a:defRPr sz="1400" b="0" i="0" kern="1200">
                <a:solidFill>
                  <a:schemeClr val="tx1"/>
                </a:solidFill>
                <a:latin typeface="+mn-lt"/>
                <a:ea typeface="+mn-ea"/>
                <a:cs typeface="Segoe UI" panose="020B0502040204020203" pitchFamily="34" charset="0"/>
              </a:defRPr>
            </a:lvl4pPr>
            <a:lvl5pPr marL="1116013" indent="-179388" algn="l" defTabSz="914400" rtl="0" eaLnBrk="1" latinLnBrk="0" hangingPunct="1">
              <a:lnSpc>
                <a:spcPct val="90000"/>
              </a:lnSpc>
              <a:spcBef>
                <a:spcPts val="500"/>
              </a:spcBef>
              <a:buFont typeface="Arial" panose="020B0604020202020204" pitchFamily="34" charset="0"/>
              <a:buChar char="•"/>
              <a:tabLst/>
              <a:defRPr sz="1200" b="0" i="0" kern="1200">
                <a:solidFill>
                  <a:schemeClr val="tx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73183">
              <a:lnSpc>
                <a:spcPct val="100000"/>
              </a:lnSpc>
              <a:spcBef>
                <a:spcPct val="0"/>
              </a:spcBef>
              <a:buSzPct val="90000"/>
              <a:buNone/>
            </a:pPr>
            <a:r>
              <a:rPr lang="en-US" sz="3200" spc="-21">
                <a:ln w="3175">
                  <a:noFill/>
                </a:ln>
                <a:gradFill>
                  <a:gsLst>
                    <a:gs pos="100000">
                      <a:srgbClr val="0078D4"/>
                    </a:gs>
                    <a:gs pos="0">
                      <a:srgbClr val="2A446F"/>
                    </a:gs>
                  </a:gsLst>
                  <a:lin ang="2700000" scaled="0"/>
                </a:gradFill>
                <a:latin typeface="Segoe UI" panose="020B0502040204020203" pitchFamily="34" charset="0"/>
              </a:rPr>
              <a:t>Things to consider when curating data assets:</a:t>
            </a:r>
          </a:p>
          <a:p>
            <a:pPr marL="0" indent="0">
              <a:spcBef>
                <a:spcPct val="0"/>
              </a:spcBef>
              <a:spcAft>
                <a:spcPts val="600"/>
              </a:spcAft>
              <a:buFont typeface="Arial" panose="020B0604020202020204" pitchFamily="34" charset="0"/>
              <a:buNone/>
            </a:pPr>
            <a:r>
              <a:rPr lang="en-US" sz="3200">
                <a:solidFill>
                  <a:srgbClr val="225B62"/>
                </a:solidFill>
                <a:latin typeface="Segoe Sans Display" panose="020F0302020204030204"/>
                <a:cs typeface="Segoe Sans Display" pitchFamily="2" charset="0"/>
              </a:rPr>
              <a:t> </a:t>
            </a:r>
          </a:p>
        </p:txBody>
      </p:sp>
      <p:sp>
        <p:nvSpPr>
          <p:cNvPr id="11" name="Text Placeholder 1">
            <a:extLst>
              <a:ext uri="{FF2B5EF4-FFF2-40B4-BE49-F238E27FC236}">
                <a16:creationId xmlns:a16="http://schemas.microsoft.com/office/drawing/2014/main" id="{87268ED1-A948-68FA-D6A8-2FC2921489F1}"/>
              </a:ext>
            </a:extLst>
          </p:cNvPr>
          <p:cNvSpPr txBox="1">
            <a:spLocks/>
          </p:cNvSpPr>
          <p:nvPr/>
        </p:nvSpPr>
        <p:spPr>
          <a:xfrm>
            <a:off x="6944810" y="983848"/>
            <a:ext cx="4386805" cy="4923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1"/>
                </a:solidFill>
                <a:latin typeface="+mn-lt"/>
                <a:ea typeface="+mn-ea"/>
                <a:cs typeface="Segoe UI" panose="020B0502040204020203" pitchFamily="34" charset="0"/>
              </a:defRPr>
            </a:lvl1pPr>
            <a:lvl2pPr marL="450850" indent="-179388" algn="l" defTabSz="914400" rtl="0" eaLnBrk="1" latinLnBrk="0" hangingPunct="1">
              <a:lnSpc>
                <a:spcPct val="90000"/>
              </a:lnSpc>
              <a:spcBef>
                <a:spcPts val="500"/>
              </a:spcBef>
              <a:buFont typeface="Arial" panose="020B0604020202020204" pitchFamily="34" charset="0"/>
              <a:buChar char="•"/>
              <a:tabLst/>
              <a:defRPr sz="1800" b="0" i="0" kern="1200">
                <a:solidFill>
                  <a:schemeClr val="tx1"/>
                </a:solidFill>
                <a:latin typeface="+mn-lt"/>
                <a:ea typeface="+mn-ea"/>
                <a:cs typeface="Segoe UI" panose="020B0502040204020203" pitchFamily="34" charset="0"/>
              </a:defRPr>
            </a:lvl2pPr>
            <a:lvl3pPr marL="673100" indent="-179388" algn="l" defTabSz="914400" rtl="0" eaLnBrk="1" latinLnBrk="0" hangingPunct="1">
              <a:lnSpc>
                <a:spcPct val="90000"/>
              </a:lnSpc>
              <a:spcBef>
                <a:spcPts val="500"/>
              </a:spcBef>
              <a:buFont typeface="Arial" panose="020B0604020202020204" pitchFamily="34" charset="0"/>
              <a:buChar char="•"/>
              <a:tabLst/>
              <a:defRPr sz="1600" b="0" i="0" kern="1200">
                <a:solidFill>
                  <a:schemeClr val="tx1"/>
                </a:solidFill>
                <a:latin typeface="+mn-lt"/>
                <a:ea typeface="+mn-ea"/>
                <a:cs typeface="Segoe UI" panose="020B0502040204020203" pitchFamily="34" charset="0"/>
              </a:defRPr>
            </a:lvl3pPr>
            <a:lvl4pPr marL="893763" indent="-177800" algn="l" defTabSz="914400" rtl="0" eaLnBrk="1" latinLnBrk="0" hangingPunct="1">
              <a:lnSpc>
                <a:spcPct val="90000"/>
              </a:lnSpc>
              <a:spcBef>
                <a:spcPts val="500"/>
              </a:spcBef>
              <a:buFont typeface="Arial" panose="020B0604020202020204" pitchFamily="34" charset="0"/>
              <a:buChar char="•"/>
              <a:tabLst/>
              <a:defRPr sz="1400" b="0" i="0" kern="1200">
                <a:solidFill>
                  <a:schemeClr val="tx1"/>
                </a:solidFill>
                <a:latin typeface="+mn-lt"/>
                <a:ea typeface="+mn-ea"/>
                <a:cs typeface="Segoe UI" panose="020B0502040204020203" pitchFamily="34" charset="0"/>
              </a:defRPr>
            </a:lvl4pPr>
            <a:lvl5pPr marL="1116013" indent="-179388" algn="l" defTabSz="914400" rtl="0" eaLnBrk="1" latinLnBrk="0" hangingPunct="1">
              <a:lnSpc>
                <a:spcPct val="90000"/>
              </a:lnSpc>
              <a:spcBef>
                <a:spcPts val="500"/>
              </a:spcBef>
              <a:buFont typeface="Arial" panose="020B0604020202020204" pitchFamily="34" charset="0"/>
              <a:buChar char="•"/>
              <a:tabLst/>
              <a:defRPr sz="1200" b="0" i="0" kern="1200">
                <a:solidFill>
                  <a:schemeClr val="tx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a:ln>
                  <a:noFill/>
                </a:ln>
                <a:solidFill>
                  <a:srgbClr val="1C1C1C"/>
                </a:solidFill>
                <a:effectLst/>
                <a:uLnTx/>
                <a:uFillTx/>
                <a:latin typeface="Segoe UI" panose="020B0502040204020203" pitchFamily="34" charset="0"/>
              </a:rPr>
              <a:t>Is the name of the asset meaningful to business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a:ln>
                  <a:noFill/>
                </a:ln>
                <a:solidFill>
                  <a:srgbClr val="1C1C1C"/>
                </a:solidFill>
                <a:effectLst/>
                <a:uLnTx/>
                <a:uFillTx/>
                <a:latin typeface="Segoe UI" panose="020B0502040204020203" pitchFamily="34" charset="0"/>
              </a:rPr>
              <a:t>Is the correct language and taxonomy used?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a:ln>
                  <a:noFill/>
                </a:ln>
                <a:solidFill>
                  <a:srgbClr val="1C1C1C"/>
                </a:solidFill>
                <a:effectLst/>
                <a:uLnTx/>
                <a:uFillTx/>
                <a:latin typeface="Segoe UI" panose="020B0502040204020203" pitchFamily="34" charset="0"/>
              </a:rPr>
              <a:t>Can you add a rich text description to inform business users about the data asset and its potential use cases?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a:ln>
                  <a:noFill/>
                </a:ln>
                <a:solidFill>
                  <a:srgbClr val="1C1C1C"/>
                </a:solidFill>
                <a:effectLst/>
                <a:uLnTx/>
                <a:uFillTx/>
                <a:latin typeface="Segoe UI" panose="020B0502040204020203" pitchFamily="34" charset="0"/>
              </a:rPr>
              <a:t>Should the asset be certified, and thus considered reliable for use throughout the organization?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a:ln>
                  <a:noFill/>
                </a:ln>
                <a:solidFill>
                  <a:srgbClr val="1C1C1C"/>
                </a:solidFill>
                <a:effectLst/>
                <a:uLnTx/>
                <a:uFillTx/>
                <a:latin typeface="Segoe UI" panose="020B0502040204020203" pitchFamily="34" charset="0"/>
              </a:rPr>
              <a:t>Is the schema appropriately described?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a:ln>
                  <a:noFill/>
                </a:ln>
                <a:solidFill>
                  <a:srgbClr val="1C1C1C"/>
                </a:solidFill>
                <a:effectLst/>
                <a:uLnTx/>
                <a:uFillTx/>
                <a:latin typeface="Segoe UI" panose="020B0502040204020203" pitchFamily="34" charset="0"/>
              </a:rPr>
              <a:t>Are experts and owners assigned?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a:ln>
                  <a:noFill/>
                </a:ln>
                <a:solidFill>
                  <a:srgbClr val="1C1C1C"/>
                </a:solidFill>
                <a:effectLst/>
                <a:uLnTx/>
                <a:uFillTx/>
                <a:latin typeface="Segoe UI" panose="020B0502040204020203" pitchFamily="34" charset="0"/>
              </a:rPr>
              <a:t>Do we need to add any relevant tags to the asset to assist in its discovery?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700" b="0" i="0" u="none" strike="noStrike" kern="1200" cap="none" spc="0" normalizeH="0" baseline="0" noProof="0">
              <a:ln>
                <a:noFill/>
              </a:ln>
              <a:solidFill>
                <a:srgbClr val="1C1C1C"/>
              </a:solidFill>
              <a:effectLst/>
              <a:uLnTx/>
              <a:uFillTx/>
              <a:latin typeface="Segoe Sans Text" panose="020F0502020204030204"/>
              <a:ea typeface="+mn-ea"/>
              <a:cs typeface="Segoe UI" panose="020B0502040204020203" pitchFamily="34" charset="0"/>
            </a:endParaRPr>
          </a:p>
        </p:txBody>
      </p:sp>
      <p:pic>
        <p:nvPicPr>
          <p:cNvPr id="12" name="Graphic 11" descr="Woman wearing a suit">
            <a:extLst>
              <a:ext uri="{FF2B5EF4-FFF2-40B4-BE49-F238E27FC236}">
                <a16:creationId xmlns:a16="http://schemas.microsoft.com/office/drawing/2014/main" id="{E7FA8F7A-0FC5-F9C8-3592-F5B5D71C5F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32476" y="3241027"/>
            <a:ext cx="2162175" cy="4505325"/>
          </a:xfrm>
          <a:prstGeom prst="rect">
            <a:avLst/>
          </a:prstGeom>
        </p:spPr>
      </p:pic>
    </p:spTree>
    <p:extLst>
      <p:ext uri="{BB962C8B-B14F-4D97-AF65-F5344CB8AC3E}">
        <p14:creationId xmlns:p14="http://schemas.microsoft.com/office/powerpoint/2010/main" val="3240198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0C439-4584-7B01-767A-FF79F071D9C7}"/>
            </a:ext>
          </a:extLst>
        </p:cNvPr>
        <p:cNvGrpSpPr/>
        <p:nvPr/>
      </p:nvGrpSpPr>
      <p:grpSpPr>
        <a:xfrm>
          <a:off x="0" y="0"/>
          <a:ext cx="0" cy="0"/>
          <a:chOff x="0" y="0"/>
          <a:chExt cx="0" cy="0"/>
        </a:xfrm>
      </p:grpSpPr>
      <p:sp>
        <p:nvSpPr>
          <p:cNvPr id="2" name="Title 2">
            <a:extLst>
              <a:ext uri="{FF2B5EF4-FFF2-40B4-BE49-F238E27FC236}">
                <a16:creationId xmlns:a16="http://schemas.microsoft.com/office/drawing/2014/main" id="{260B50E3-B8F1-FC93-2503-017202BADB32}"/>
              </a:ext>
            </a:extLst>
          </p:cNvPr>
          <p:cNvSpPr txBox="1">
            <a:spLocks/>
          </p:cNvSpPr>
          <p:nvPr/>
        </p:nvSpPr>
        <p:spPr>
          <a:xfrm>
            <a:off x="557617" y="834242"/>
            <a:ext cx="5767614" cy="615553"/>
          </a:xfrm>
          <a:prstGeom prst="rect">
            <a:avLst/>
          </a:prstGeom>
        </p:spPr>
        <p:txBody>
          <a:bodyPr/>
          <a:lstStyle>
            <a:lvl1pPr algn="l" defTabSz="373183" rtl="0" eaLnBrk="1" latinLnBrk="0" hangingPunct="1">
              <a:lnSpc>
                <a:spcPct val="100000"/>
              </a:lnSpc>
              <a:spcBef>
                <a:spcPct val="0"/>
              </a:spcBef>
              <a:buNone/>
              <a:defRPr lang="en-US" sz="3200" b="0" kern="1200" cap="none" spc="-21" baseline="0" dirty="0">
                <a:ln w="3175">
                  <a:noFill/>
                </a:ln>
                <a:gradFill>
                  <a:gsLst>
                    <a:gs pos="100000">
                      <a:srgbClr val="0078D4"/>
                    </a:gs>
                    <a:gs pos="0">
                      <a:srgbClr val="2A446F"/>
                    </a:gs>
                  </a:gsLst>
                  <a:lin ang="2700000" scaled="0"/>
                </a:gradFill>
                <a:effectLst/>
                <a:latin typeface="+mj-lt"/>
                <a:ea typeface="+mn-ea"/>
                <a:cs typeface="Segoe UI" pitchFamily="34" charset="0"/>
              </a:defRPr>
            </a:lvl1pPr>
          </a:lstStyle>
          <a:p>
            <a:pPr marL="0" marR="0" lvl="0" indent="0" algn="l" defTabSz="373183" rtl="0" eaLnBrk="1" fontAlgn="auto" latinLnBrk="0" hangingPunct="1">
              <a:lnSpc>
                <a:spcPct val="100000"/>
              </a:lnSpc>
              <a:spcBef>
                <a:spcPct val="0"/>
              </a:spcBef>
              <a:spcAft>
                <a:spcPts val="0"/>
              </a:spcAft>
              <a:buClrTx/>
              <a:buSzTx/>
              <a:buFontTx/>
              <a:buNone/>
              <a:tabLst/>
              <a:defRPr/>
            </a:pPr>
            <a:r>
              <a:rPr kumimoji="0" lang="en-GB" sz="3200" b="0" i="0" u="none" strike="noStrike" kern="1200" cap="none" spc="-21" normalizeH="0" baseline="0" noProof="0" dirty="0">
                <a:ln w="3175">
                  <a:noFill/>
                </a:ln>
                <a:gradFill>
                  <a:gsLst>
                    <a:gs pos="100000">
                      <a:srgbClr val="0078D4"/>
                    </a:gs>
                    <a:gs pos="0">
                      <a:srgbClr val="2A446F"/>
                    </a:gs>
                  </a:gsLst>
                  <a:lin ang="2700000" scaled="0"/>
                </a:gradFill>
                <a:effectLst/>
                <a:uLnTx/>
                <a:uFillTx/>
                <a:latin typeface="Segoe UI Semibold"/>
                <a:ea typeface="+mn-ea"/>
                <a:cs typeface="Segoe UI" pitchFamily="34" charset="0"/>
              </a:rPr>
              <a:t>Module - 4</a:t>
            </a:r>
          </a:p>
        </p:txBody>
      </p:sp>
      <p:sp>
        <p:nvSpPr>
          <p:cNvPr id="3" name="Title 2">
            <a:extLst>
              <a:ext uri="{FF2B5EF4-FFF2-40B4-BE49-F238E27FC236}">
                <a16:creationId xmlns:a16="http://schemas.microsoft.com/office/drawing/2014/main" id="{9074E9AA-8397-97AA-5AC2-A6CD738C71BE}"/>
              </a:ext>
            </a:extLst>
          </p:cNvPr>
          <p:cNvSpPr txBox="1">
            <a:spLocks/>
          </p:cNvSpPr>
          <p:nvPr/>
        </p:nvSpPr>
        <p:spPr>
          <a:xfrm>
            <a:off x="600149" y="3075939"/>
            <a:ext cx="5767614" cy="615553"/>
          </a:xfrm>
          <a:prstGeom prst="rect">
            <a:avLst/>
          </a:prstGeom>
        </p:spPr>
        <p:txBody>
          <a:bodyPr/>
          <a:lstStyle>
            <a:lvl1pPr algn="l" defTabSz="373183" rtl="0" eaLnBrk="1" latinLnBrk="0" hangingPunct="1">
              <a:lnSpc>
                <a:spcPct val="100000"/>
              </a:lnSpc>
              <a:spcBef>
                <a:spcPct val="0"/>
              </a:spcBef>
              <a:buNone/>
              <a:defRPr lang="en-US" sz="3200" b="0" kern="1200" cap="none" spc="-21" baseline="0" dirty="0">
                <a:ln w="3175">
                  <a:noFill/>
                </a:ln>
                <a:gradFill>
                  <a:gsLst>
                    <a:gs pos="100000">
                      <a:srgbClr val="0078D4"/>
                    </a:gs>
                    <a:gs pos="0">
                      <a:srgbClr val="2A446F"/>
                    </a:gs>
                  </a:gsLst>
                  <a:lin ang="2700000" scaled="0"/>
                </a:gradFill>
                <a:effectLst/>
                <a:latin typeface="+mj-lt"/>
                <a:ea typeface="+mn-ea"/>
                <a:cs typeface="Segoe UI" pitchFamily="34" charset="0"/>
              </a:defRPr>
            </a:lvl1pPr>
          </a:lstStyle>
          <a:p>
            <a:pPr marL="0" marR="0" lvl="0" indent="0" algn="l" defTabSz="373183" rtl="0" eaLnBrk="1" fontAlgn="auto" latinLnBrk="0" hangingPunct="1">
              <a:lnSpc>
                <a:spcPct val="100000"/>
              </a:lnSpc>
              <a:spcBef>
                <a:spcPct val="0"/>
              </a:spcBef>
              <a:spcAft>
                <a:spcPts val="0"/>
              </a:spcAft>
              <a:buClrTx/>
              <a:buSzTx/>
              <a:buFontTx/>
              <a:buNone/>
              <a:tabLst/>
              <a:defRPr/>
            </a:pPr>
            <a:r>
              <a:rPr kumimoji="0" lang="en-GB" sz="3200" b="0" i="0" u="none" strike="noStrike" kern="1200" cap="none" spc="-21" normalizeH="0" baseline="0" noProof="0" dirty="0">
                <a:ln w="3175">
                  <a:noFill/>
                </a:ln>
                <a:gradFill>
                  <a:gsLst>
                    <a:gs pos="100000">
                      <a:srgbClr val="0078D4"/>
                    </a:gs>
                    <a:gs pos="0">
                      <a:srgbClr val="2A446F"/>
                    </a:gs>
                  </a:gsLst>
                  <a:lin ang="2700000" scaled="0"/>
                </a:gradFill>
                <a:effectLst/>
                <a:uLnTx/>
                <a:uFillTx/>
                <a:latin typeface="Segoe UI Semibold"/>
                <a:ea typeface="+mn-ea"/>
                <a:cs typeface="Segoe UI" pitchFamily="34" charset="0"/>
              </a:rPr>
              <a:t>Lab Time</a:t>
            </a:r>
          </a:p>
        </p:txBody>
      </p:sp>
    </p:spTree>
    <p:extLst>
      <p:ext uri="{BB962C8B-B14F-4D97-AF65-F5344CB8AC3E}">
        <p14:creationId xmlns:p14="http://schemas.microsoft.com/office/powerpoint/2010/main" val="296518710"/>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743</Words>
  <Application>Microsoft Office PowerPoint</Application>
  <PresentationFormat>Widescreen</PresentationFormat>
  <Paragraphs>68</Paragraphs>
  <Slides>7</Slides>
  <Notes>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vt:i4>
      </vt:variant>
    </vt:vector>
  </HeadingPairs>
  <TitlesOfParts>
    <vt:vector size="21" baseType="lpstr">
      <vt:lpstr>-apple-system</vt:lpstr>
      <vt:lpstr>Aptos</vt:lpstr>
      <vt:lpstr>Aptos Display</vt:lpstr>
      <vt:lpstr>Arial</vt:lpstr>
      <vt:lpstr>Courier New</vt:lpstr>
      <vt:lpstr>Poppins</vt:lpstr>
      <vt:lpstr>Segoe Sans</vt:lpstr>
      <vt:lpstr>Segoe Sans Display</vt:lpstr>
      <vt:lpstr>Segoe Sans Display Semibold</vt:lpstr>
      <vt:lpstr>Segoe Sans Text</vt:lpstr>
      <vt:lpstr>Segoe UI</vt:lpstr>
      <vt:lpstr>Segoe UI Semibold</vt:lpstr>
      <vt:lpstr>Symbol</vt:lpstr>
      <vt:lpstr>Office Theme</vt:lpstr>
      <vt:lpstr>PowerPoint Presentation</vt:lpstr>
      <vt:lpstr>Purview allows organizations to maintain centralized oversight power while empowering local teams to manage their data according to specific needs. This model supports data democratization and responsible data value creation.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Edinson Medina</dc:creator>
  <cp:lastModifiedBy>Edinson Medina</cp:lastModifiedBy>
  <cp:revision>1</cp:revision>
  <dcterms:created xsi:type="dcterms:W3CDTF">2025-05-15T08:15:15Z</dcterms:created>
  <dcterms:modified xsi:type="dcterms:W3CDTF">2025-05-15T08:15:32Z</dcterms:modified>
</cp:coreProperties>
</file>