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9" r:id="rId3"/>
    <p:sldId id="257" r:id="rId4"/>
    <p:sldId id="258" r:id="rId5"/>
    <p:sldId id="259" r:id="rId6"/>
    <p:sldId id="270" r:id="rId7"/>
    <p:sldId id="262" r:id="rId8"/>
    <p:sldId id="260" r:id="rId9"/>
    <p:sldId id="272" r:id="rId10"/>
    <p:sldId id="273" r:id="rId11"/>
    <p:sldId id="261" r:id="rId12"/>
    <p:sldId id="271" r:id="rId13"/>
    <p:sldId id="268" r:id="rId14"/>
    <p:sldId id="266" r:id="rId15"/>
    <p:sldId id="267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46D3E4-C9F5-4484-ACBF-D21845FDDAB5}" v="2" dt="2020-04-23T22:40:13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 autoAdjust="0"/>
    <p:restoredTop sz="94674"/>
  </p:normalViewPr>
  <p:slideViewPr>
    <p:cSldViewPr snapToGrid="0">
      <p:cViewPr varScale="1">
        <p:scale>
          <a:sx n="140" d="100"/>
          <a:sy n="140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un Pasumarthi" userId="c8019a89e284d0b8" providerId="LiveId" clId="{2846D3E4-C9F5-4484-ACBF-D21845FDDAB5}"/>
    <pc:docChg chg="modSld">
      <pc:chgData name="Tarun Pasumarthi" userId="c8019a89e284d0b8" providerId="LiveId" clId="{2846D3E4-C9F5-4484-ACBF-D21845FDDAB5}" dt="2020-04-23T22:40:13.465" v="0"/>
      <pc:docMkLst>
        <pc:docMk/>
      </pc:docMkLst>
      <pc:sldChg chg="modSp">
        <pc:chgData name="Tarun Pasumarthi" userId="c8019a89e284d0b8" providerId="LiveId" clId="{2846D3E4-C9F5-4484-ACBF-D21845FDDAB5}" dt="2020-04-23T22:40:13.465" v="0"/>
        <pc:sldMkLst>
          <pc:docMk/>
          <pc:sldMk cId="0" sldId="262"/>
        </pc:sldMkLst>
        <pc:spChg chg="mod">
          <ac:chgData name="Tarun Pasumarthi" userId="c8019a89e284d0b8" providerId="LiveId" clId="{2846D3E4-C9F5-4484-ACBF-D21845FDDAB5}" dt="2020-04-23T22:40:13.465" v="0"/>
          <ac:spMkLst>
            <pc:docMk/>
            <pc:sldMk cId="0" sldId="262"/>
            <ac:spMk id="5" creationId="{42463987-9822-164D-AFC5-40B70A8ACD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976d58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976d58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396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5976d581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5976d581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664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976d58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976d58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912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976d58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976d58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098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976d58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976d58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28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09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153125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153125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1531257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1531257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1531257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1531257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89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5976d581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5976d581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976d58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976d58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1531257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1531257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36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485/584</a:t>
            </a:r>
            <a:br>
              <a:rPr lang="en" dirty="0"/>
            </a:br>
            <a:r>
              <a:rPr lang="en" dirty="0"/>
              <a:t> PS 3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Email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ID#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b="1" dirty="0"/>
              <a:t>Part 2.4.a: Paste the confusion matrix for your best result with the previous experimentation in this slide.</a:t>
            </a:r>
          </a:p>
          <a:p>
            <a:pPr marL="0" lvl="0" indent="0">
              <a:buNone/>
            </a:pPr>
            <a:endParaRPr lang="en" b="1" dirty="0"/>
          </a:p>
          <a:p>
            <a:pPr marL="0" lvl="0" indent="0">
              <a:buNone/>
            </a:pPr>
            <a:r>
              <a:rPr lang="en" dirty="0">
                <a:solidFill>
                  <a:srgbClr val="FF0000"/>
                </a:solidFill>
              </a:rPr>
              <a:t>&lt;Plot here&gt;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" name="Google Shape;67;p15">
            <a:extLst>
              <a:ext uri="{FF2B5EF4-FFF2-40B4-BE49-F238E27FC236}">
                <a16:creationId xmlns:a16="http://schemas.microsoft.com/office/drawing/2014/main" id="{A71F98A9-0067-FC4F-BB0A-784A701938FC}"/>
              </a:ext>
            </a:extLst>
          </p:cNvPr>
          <p:cNvSpPr txBox="1"/>
          <p:nvPr/>
        </p:nvSpPr>
        <p:spPr>
          <a:xfrm>
            <a:off x="5246370" y="1275125"/>
            <a:ext cx="2459095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err="1">
                <a:solidFill>
                  <a:schemeClr val="dk2"/>
                </a:solidFill>
              </a:rPr>
              <a:t>vocab_size</a:t>
            </a:r>
            <a:r>
              <a:rPr lang="en-IN" dirty="0">
                <a:solidFill>
                  <a:schemeClr val="dk2"/>
                </a:solidFill>
              </a:rPr>
              <a:t>: </a:t>
            </a:r>
            <a:r>
              <a:rPr lang="en" dirty="0">
                <a:solidFill>
                  <a:srgbClr val="FF0000"/>
                </a:solidFill>
              </a:rPr>
              <a:t>&lt;&gt;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r>
              <a:rPr lang="en-US" dirty="0">
                <a:solidFill>
                  <a:schemeClr val="dk2"/>
                </a:solidFill>
              </a:rPr>
              <a:t>k: </a:t>
            </a:r>
            <a:r>
              <a:rPr lang="en" dirty="0">
                <a:solidFill>
                  <a:srgbClr val="FF0000"/>
                </a:solidFill>
              </a:rPr>
              <a:t>&lt;&gt;</a:t>
            </a:r>
            <a:endParaRPr lang="en-US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</a:rPr>
              <a:t>max_iter</a:t>
            </a:r>
            <a:r>
              <a:rPr lang="en-US" dirty="0">
                <a:solidFill>
                  <a:schemeClr val="dk2"/>
                </a:solidFill>
              </a:rPr>
              <a:t>: </a:t>
            </a:r>
            <a:r>
              <a:rPr lang="en" dirty="0">
                <a:solidFill>
                  <a:srgbClr val="FF0000"/>
                </a:solidFill>
              </a:rPr>
              <a:t>&lt;&gt;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stride(</a:t>
            </a:r>
            <a:r>
              <a:rPr lang="en-US" dirty="0" err="1">
                <a:solidFill>
                  <a:schemeClr val="dk2"/>
                </a:solidFill>
              </a:rPr>
              <a:t>build_vocab</a:t>
            </a:r>
            <a:r>
              <a:rPr lang="en-US" dirty="0">
                <a:solidFill>
                  <a:schemeClr val="dk2"/>
                </a:solidFill>
              </a:rPr>
              <a:t>): </a:t>
            </a:r>
            <a:r>
              <a:rPr lang="en" dirty="0">
                <a:solidFill>
                  <a:srgbClr val="FF0000"/>
                </a:solidFill>
              </a:rPr>
              <a:t>&lt;&gt;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</a:endParaRPr>
          </a:p>
          <a:p>
            <a:r>
              <a:rPr lang="en-US" dirty="0">
                <a:solidFill>
                  <a:schemeClr val="dk2"/>
                </a:solidFill>
              </a:rPr>
              <a:t>stride(</a:t>
            </a:r>
            <a:r>
              <a:rPr lang="en-US" dirty="0" err="1">
                <a:solidFill>
                  <a:schemeClr val="dk2"/>
                </a:solidFill>
              </a:rPr>
              <a:t>get_bags_of_sift</a:t>
            </a:r>
            <a:r>
              <a:rPr lang="en-US" dirty="0">
                <a:solidFill>
                  <a:schemeClr val="dk2"/>
                </a:solidFill>
              </a:rPr>
              <a:t>): </a:t>
            </a:r>
            <a:r>
              <a:rPr lang="en" dirty="0">
                <a:solidFill>
                  <a:srgbClr val="FF0000"/>
                </a:solidFill>
              </a:rPr>
              <a:t>&lt;&gt;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3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95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2.4.b: Reflection: when experimenting with the value k in </a:t>
            </a:r>
            <a:r>
              <a:rPr lang="en" b="1" dirty="0" err="1"/>
              <a:t>kNN</a:t>
            </a:r>
            <a:r>
              <a:rPr lang="en" b="1" dirty="0"/>
              <a:t>, what did you observe? Compare the performance difference with the k value experiment in Part 1.3, what can you tell from this?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&lt;Text solution here&gt;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744575"/>
            <a:ext cx="9143999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Part 3: Extra Credit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396386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EXTRA CREDIT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3.1: Post best confusion matrix, together with the accuracy out of all the parameters you tested. Report the parameter settings used to obtain this result.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&lt;Plot here&gt;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5059025" y="1512832"/>
            <a:ext cx="3427800" cy="30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Parameter settings: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m</a:t>
            </a:r>
            <a:r>
              <a:rPr lang="en" dirty="0" err="1">
                <a:solidFill>
                  <a:schemeClr val="dk2"/>
                </a:solidFill>
              </a:rPr>
              <a:t>ax_iter</a:t>
            </a:r>
            <a:r>
              <a:rPr lang="en" dirty="0">
                <a:solidFill>
                  <a:schemeClr val="dk2"/>
                </a:solidFill>
              </a:rPr>
              <a:t>: </a:t>
            </a:r>
            <a:r>
              <a:rPr lang="en" dirty="0">
                <a:solidFill>
                  <a:srgbClr val="FF0000"/>
                </a:solidFill>
              </a:rPr>
              <a:t>&lt;&gt;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</a:endParaRPr>
          </a:p>
          <a:p>
            <a:r>
              <a:rPr lang="en-US" dirty="0">
                <a:solidFill>
                  <a:schemeClr val="dk2"/>
                </a:solidFill>
              </a:rPr>
              <a:t>s</a:t>
            </a:r>
            <a:r>
              <a:rPr lang="en" dirty="0" err="1">
                <a:solidFill>
                  <a:schemeClr val="dk2"/>
                </a:solidFill>
              </a:rPr>
              <a:t>tride</a:t>
            </a:r>
            <a:r>
              <a:rPr lang="en" dirty="0">
                <a:solidFill>
                  <a:schemeClr val="dk2"/>
                </a:solidFill>
              </a:rPr>
              <a:t>(</a:t>
            </a:r>
            <a:r>
              <a:rPr lang="en" dirty="0" err="1">
                <a:solidFill>
                  <a:schemeClr val="dk2"/>
                </a:solidFill>
              </a:rPr>
              <a:t>build_vocab</a:t>
            </a:r>
            <a:r>
              <a:rPr lang="en" dirty="0">
                <a:solidFill>
                  <a:schemeClr val="dk2"/>
                </a:solidFill>
              </a:rPr>
              <a:t>): </a:t>
            </a:r>
            <a:r>
              <a:rPr lang="en" dirty="0">
                <a:solidFill>
                  <a:srgbClr val="FF0000"/>
                </a:solidFill>
              </a:rPr>
              <a:t>&lt;&gt;</a:t>
            </a:r>
            <a:endParaRPr lang="en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</a:endParaRPr>
          </a:p>
          <a:p>
            <a:r>
              <a:rPr lang="en-US" dirty="0">
                <a:solidFill>
                  <a:schemeClr val="dk2"/>
                </a:solidFill>
              </a:rPr>
              <a:t>stride(</a:t>
            </a:r>
            <a:r>
              <a:rPr lang="en-US" dirty="0" err="1">
                <a:solidFill>
                  <a:schemeClr val="dk2"/>
                </a:solidFill>
              </a:rPr>
              <a:t>get_bags_of_sift</a:t>
            </a:r>
            <a:r>
              <a:rPr lang="en-US" dirty="0">
                <a:solidFill>
                  <a:schemeClr val="dk2"/>
                </a:solidFill>
              </a:rPr>
              <a:t>): </a:t>
            </a:r>
            <a:r>
              <a:rPr lang="en" dirty="0">
                <a:solidFill>
                  <a:srgbClr val="FF0000"/>
                </a:solidFill>
              </a:rPr>
              <a:t>&lt;&gt;</a:t>
            </a:r>
            <a:endParaRPr lang="en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</a:endParaRPr>
          </a:p>
          <a:p>
            <a:r>
              <a:rPr lang="en" dirty="0" err="1">
                <a:solidFill>
                  <a:schemeClr val="dk2"/>
                </a:solidFill>
              </a:rPr>
              <a:t>vocab_size</a:t>
            </a:r>
            <a:r>
              <a:rPr lang="en" dirty="0">
                <a:solidFill>
                  <a:schemeClr val="dk2"/>
                </a:solidFill>
              </a:rPr>
              <a:t>: </a:t>
            </a:r>
            <a:r>
              <a:rPr lang="en" dirty="0">
                <a:solidFill>
                  <a:srgbClr val="FF0000"/>
                </a:solidFill>
              </a:rPr>
              <a:t>&lt;&gt;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r>
              <a:rPr lang="en" dirty="0">
                <a:solidFill>
                  <a:schemeClr val="dk2"/>
                </a:solidFill>
              </a:rPr>
              <a:t>k (</a:t>
            </a:r>
            <a:r>
              <a:rPr lang="en" dirty="0" err="1">
                <a:solidFill>
                  <a:schemeClr val="dk2"/>
                </a:solidFill>
              </a:rPr>
              <a:t>kNN</a:t>
            </a:r>
            <a:r>
              <a:rPr lang="en" dirty="0">
                <a:solidFill>
                  <a:schemeClr val="dk2"/>
                </a:solidFill>
              </a:rPr>
              <a:t>): </a:t>
            </a:r>
            <a:r>
              <a:rPr lang="en" dirty="0">
                <a:solidFill>
                  <a:srgbClr val="FF0000"/>
                </a:solidFill>
              </a:rPr>
              <a:t>&lt;&gt;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1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EXTRA CREDIT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3.2: Post confusion matrix along with the distance metric that you used for achieving a better accuracy on standard parameters. Why do you think it performs better?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&lt;Plot here&gt;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5001825" y="1455872"/>
            <a:ext cx="3427800" cy="30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Distance metric and why it works better:</a:t>
            </a:r>
          </a:p>
          <a:p>
            <a:r>
              <a:rPr lang="en" dirty="0">
                <a:solidFill>
                  <a:srgbClr val="FF0000"/>
                </a:solidFill>
              </a:rPr>
              <a:t>&lt;&gt;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08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EXTRA CREDIT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3.3: Post confusion matrix along with your explanation of your SVM model and detail any other changes your made to reach an accuracy of 65% or greater.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&lt;Plot here&gt;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4992398" y="1408738"/>
            <a:ext cx="3427800" cy="30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dk2"/>
                </a:solidFill>
              </a:rPr>
              <a:t>Description of your model: </a:t>
            </a:r>
            <a:r>
              <a:rPr lang="en" dirty="0">
                <a:solidFill>
                  <a:srgbClr val="FF0000"/>
                </a:solidFill>
              </a:rPr>
              <a:t>&lt;&gt;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70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Part 1: Tiny Image Representation and Nearest-Neighbor Classification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47921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1.3.a: Your confusion matrix, together with the accuracy for Part 1 with the standard parameter set (</a:t>
            </a:r>
            <a:r>
              <a:rPr lang="en" b="1" dirty="0" err="1"/>
              <a:t>image_size</a:t>
            </a:r>
            <a:r>
              <a:rPr lang="en" b="1" dirty="0"/>
              <a:t> = 16, k = 3)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&lt;Plot here&gt;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07EB39-1629-A358-128E-3235ED956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79" y="1112292"/>
            <a:ext cx="4277896" cy="36878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4291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1.3.b: Experiments: change image size and k individually using the following values, and report the accuracy (when tuning one parameter, keep the other as the standard (16 x 16, 3)):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 err="1"/>
              <a:t>ie</a:t>
            </a:r>
            <a:r>
              <a:rPr lang="en" b="1" dirty="0"/>
              <a:t>. when you’re tuning image size, keep k at 3, when changing k, keep image size as 16x16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6" name="Google Shape;66;p15"/>
          <p:cNvSpPr txBox="1"/>
          <p:nvPr/>
        </p:nvSpPr>
        <p:spPr>
          <a:xfrm>
            <a:off x="1059050" y="1765050"/>
            <a:ext cx="2059200" cy="30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image size: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r>
              <a:rPr lang="en" dirty="0">
                <a:solidFill>
                  <a:schemeClr val="dk2"/>
                </a:solidFill>
              </a:rPr>
              <a:t>8 x 8: </a:t>
            </a:r>
            <a:r>
              <a:rPr lang="en-US" dirty="0">
                <a:solidFill>
                  <a:srgbClr val="FF0000"/>
                </a:solidFill>
              </a:rPr>
              <a:t>19.27%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r>
              <a:rPr lang="en" dirty="0">
                <a:solidFill>
                  <a:schemeClr val="dk2"/>
                </a:solidFill>
              </a:rPr>
              <a:t>16 x 16: </a:t>
            </a:r>
            <a:r>
              <a:rPr lang="en-US" dirty="0">
                <a:solidFill>
                  <a:srgbClr val="FF0000"/>
                </a:solidFill>
              </a:rPr>
              <a:t>20.27%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r>
              <a:rPr lang="en" dirty="0">
                <a:solidFill>
                  <a:schemeClr val="dk2"/>
                </a:solidFill>
              </a:rPr>
              <a:t>32 x 32: </a:t>
            </a:r>
            <a:r>
              <a:rPr lang="en-US" dirty="0">
                <a:solidFill>
                  <a:srgbClr val="FF0000"/>
                </a:solidFill>
              </a:rPr>
              <a:t>20.73%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926175" y="1765050"/>
            <a:ext cx="2059200" cy="30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k: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r>
              <a:rPr lang="en" dirty="0">
                <a:solidFill>
                  <a:schemeClr val="dk2"/>
                </a:solidFill>
              </a:rPr>
              <a:t>1: </a:t>
            </a:r>
            <a:r>
              <a:rPr lang="en-US" dirty="0">
                <a:solidFill>
                  <a:srgbClr val="FF0000"/>
                </a:solidFill>
              </a:rPr>
              <a:t>20.07%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r>
              <a:rPr lang="en" dirty="0">
                <a:solidFill>
                  <a:schemeClr val="dk2"/>
                </a:solidFill>
              </a:rPr>
              <a:t>3: </a:t>
            </a:r>
            <a:r>
              <a:rPr lang="en-US" dirty="0">
                <a:solidFill>
                  <a:srgbClr val="FF0000"/>
                </a:solidFill>
              </a:rPr>
              <a:t>20.27%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r>
              <a:rPr lang="en" dirty="0">
                <a:solidFill>
                  <a:schemeClr val="dk2"/>
                </a:solidFill>
              </a:rPr>
              <a:t>5: </a:t>
            </a:r>
            <a:r>
              <a:rPr lang="en-US" dirty="0">
                <a:solidFill>
                  <a:srgbClr val="FF0000"/>
                </a:solidFill>
              </a:rPr>
              <a:t>20.80%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r>
              <a:rPr lang="en" dirty="0">
                <a:solidFill>
                  <a:schemeClr val="dk2"/>
                </a:solidFill>
              </a:rPr>
              <a:t>10: </a:t>
            </a:r>
            <a:r>
              <a:rPr lang="en-US" dirty="0">
                <a:solidFill>
                  <a:srgbClr val="FF0000"/>
                </a:solidFill>
              </a:rPr>
              <a:t>21.93%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r>
              <a:rPr lang="en" dirty="0">
                <a:solidFill>
                  <a:schemeClr val="dk2"/>
                </a:solidFill>
              </a:rPr>
              <a:t>15: </a:t>
            </a:r>
            <a:r>
              <a:rPr lang="en-US" dirty="0">
                <a:solidFill>
                  <a:srgbClr val="FF0000"/>
                </a:solidFill>
              </a:rPr>
              <a:t>22.73%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95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1.3.c: When tuning the parameters (image size and k), what did you observe about the </a:t>
            </a:r>
            <a:r>
              <a:rPr lang="en" b="1" i="1" dirty="0"/>
              <a:t>processing time and accuracy</a:t>
            </a:r>
            <a:r>
              <a:rPr lang="en" b="1" dirty="0"/>
              <a:t>? What do you think led to this observation?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&lt;Write here&gt;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744575"/>
            <a:ext cx="9143999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Part 2: Bag-of-words with SIFT Features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32914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3;p18">
            <a:extLst>
              <a:ext uri="{FF2B5EF4-FFF2-40B4-BE49-F238E27FC236}">
                <a16:creationId xmlns:a16="http://schemas.microsoft.com/office/drawing/2014/main" id="{42463987-9822-164D-AFC5-40B70A8ACD26}"/>
              </a:ext>
            </a:extLst>
          </p:cNvPr>
          <p:cNvSpPr txBox="1">
            <a:spLocks/>
          </p:cNvSpPr>
          <p:nvPr/>
        </p:nvSpPr>
        <p:spPr>
          <a:xfrm>
            <a:off x="198578" y="186768"/>
            <a:ext cx="83955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Part 2.3: Reflection on Tiny Image Representation vs. Bag of Words with SIFT features:</a:t>
            </a:r>
          </a:p>
          <a:p>
            <a:pPr marL="0" indent="0">
              <a:buFont typeface="Arial"/>
              <a:buNone/>
            </a:pPr>
            <a:endParaRPr lang="en-US" b="1" dirty="0"/>
          </a:p>
          <a:p>
            <a:pPr marL="0" indent="0">
              <a:buFont typeface="Arial"/>
              <a:buNone/>
            </a:pPr>
            <a:r>
              <a:rPr lang="en-US" b="1" dirty="0"/>
              <a:t>Why do you think that the tiny image representation gives a much worse accuracy than bag of words? Additionally why do you think Bag of Words is better in this case?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&lt;Write here&gt;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b="1" dirty="0"/>
              <a:t>Part 2.4.a: Your confusion matrix, together with the accuracy for Part 2 with the standard parameter set (</a:t>
            </a:r>
            <a:r>
              <a:rPr lang="en" b="1" dirty="0" err="1"/>
              <a:t>vocab_size</a:t>
            </a:r>
            <a:r>
              <a:rPr lang="en" b="1" dirty="0"/>
              <a:t> = 50, k = 3, </a:t>
            </a:r>
            <a:r>
              <a:rPr lang="en" b="1" dirty="0" err="1"/>
              <a:t>max_iter</a:t>
            </a:r>
            <a:r>
              <a:rPr lang="en" b="1" dirty="0"/>
              <a:t> = 10, stride(</a:t>
            </a:r>
            <a:r>
              <a:rPr lang="en" b="1" dirty="0" err="1"/>
              <a:t>build_vocab</a:t>
            </a:r>
            <a:r>
              <a:rPr lang="en" b="1" dirty="0"/>
              <a:t>) = 20, stride(</a:t>
            </a:r>
            <a:r>
              <a:rPr lang="en" b="1" dirty="0" err="1"/>
              <a:t>get_bags_of_sift</a:t>
            </a:r>
            <a:r>
              <a:rPr lang="en" b="1" dirty="0"/>
              <a:t>)  = 5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77DD32-80BE-B453-D66E-18E9D5E0FC8B}"/>
              </a:ext>
            </a:extLst>
          </p:cNvPr>
          <p:cNvSpPr txBox="1"/>
          <p:nvPr/>
        </p:nvSpPr>
        <p:spPr>
          <a:xfrm>
            <a:off x="311700" y="2022529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&lt;Plot here&gt;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1FC66-1A7A-AD87-D720-2134DDA08D3D}"/>
              </a:ext>
            </a:extLst>
          </p:cNvPr>
          <p:cNvSpPr txBox="1"/>
          <p:nvPr/>
        </p:nvSpPr>
        <p:spPr>
          <a:xfrm>
            <a:off x="311700" y="1449091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&lt;Accuracy here&gt;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5E65BF-DF33-8745-B67B-3027385B2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0" y="1449091"/>
            <a:ext cx="3947742" cy="34232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429100" cy="1567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2.4.a: Experiments: change </a:t>
            </a:r>
            <a:r>
              <a:rPr lang="en" b="1" dirty="0" err="1"/>
              <a:t>vocab_size</a:t>
            </a:r>
            <a:r>
              <a:rPr lang="en" b="1" dirty="0"/>
              <a:t> and k individually using the following values, and report the accuracy (when tuning one parameter, keep the other as the standard (50, 3)):</a:t>
            </a:r>
            <a:endParaRPr b="1" dirty="0"/>
          </a:p>
          <a:p>
            <a:pPr marL="0" lvl="0" indent="0">
              <a:spcBef>
                <a:spcPts val="1600"/>
              </a:spcBef>
              <a:buNone/>
            </a:pPr>
            <a:r>
              <a:rPr lang="en" b="1" dirty="0" err="1"/>
              <a:t>ie</a:t>
            </a:r>
            <a:r>
              <a:rPr lang="en" b="1" dirty="0"/>
              <a:t>. when you’re tuning </a:t>
            </a:r>
            <a:r>
              <a:rPr lang="en" b="1" dirty="0" err="1"/>
              <a:t>vocab_size</a:t>
            </a:r>
            <a:r>
              <a:rPr lang="en" b="1" dirty="0"/>
              <a:t>, keep k at 3, when changing k, keep </a:t>
            </a:r>
            <a:r>
              <a:rPr lang="en" b="1" dirty="0" err="1"/>
              <a:t>vocab_size</a:t>
            </a:r>
            <a:r>
              <a:rPr lang="en" b="1" dirty="0"/>
              <a:t> as </a:t>
            </a:r>
            <a:r>
              <a:rPr lang="en-US" b="1" dirty="0"/>
              <a:t>50. (Other params </a:t>
            </a:r>
            <a:r>
              <a:rPr lang="en" b="1" dirty="0" err="1"/>
              <a:t>max_iter</a:t>
            </a:r>
            <a:r>
              <a:rPr lang="en" b="1" dirty="0"/>
              <a:t> = 10, stride(</a:t>
            </a:r>
            <a:r>
              <a:rPr lang="en" b="1" dirty="0" err="1"/>
              <a:t>build_vocab</a:t>
            </a:r>
            <a:r>
              <a:rPr lang="en" b="1" dirty="0"/>
              <a:t>) = 20, stride(</a:t>
            </a:r>
            <a:r>
              <a:rPr lang="en" b="1" dirty="0" err="1"/>
              <a:t>get_bags_of_sift</a:t>
            </a:r>
            <a:r>
              <a:rPr lang="en" b="1" dirty="0"/>
              <a:t>)  = 5)</a:t>
            </a:r>
            <a:endParaRPr lang="en-US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6" name="Google Shape;66;p15"/>
          <p:cNvSpPr txBox="1"/>
          <p:nvPr/>
        </p:nvSpPr>
        <p:spPr>
          <a:xfrm>
            <a:off x="956413" y="2258008"/>
            <a:ext cx="2059200" cy="250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vocab size: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r>
              <a:rPr lang="en" dirty="0">
                <a:solidFill>
                  <a:schemeClr val="dk2"/>
                </a:solidFill>
              </a:rPr>
              <a:t>50: </a:t>
            </a:r>
            <a:r>
              <a:rPr lang="en-US" dirty="0">
                <a:solidFill>
                  <a:srgbClr val="FF0000"/>
                </a:solidFill>
              </a:rPr>
              <a:t>&lt;&gt;</a:t>
            </a:r>
            <a:endParaRPr lang="en-US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r>
              <a:rPr lang="en" dirty="0">
                <a:solidFill>
                  <a:schemeClr val="dk2"/>
                </a:solidFill>
              </a:rPr>
              <a:t>100: </a:t>
            </a:r>
            <a:r>
              <a:rPr lang="en-US" dirty="0">
                <a:solidFill>
                  <a:srgbClr val="FF0000"/>
                </a:solidFill>
              </a:rPr>
              <a:t>&lt;&gt;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r>
              <a:rPr lang="en" dirty="0">
                <a:solidFill>
                  <a:schemeClr val="dk2"/>
                </a:solidFill>
              </a:rPr>
              <a:t>200: </a:t>
            </a:r>
            <a:r>
              <a:rPr lang="en-US" dirty="0">
                <a:solidFill>
                  <a:srgbClr val="FF0000"/>
                </a:solidFill>
              </a:rPr>
              <a:t>&lt;&gt;</a:t>
            </a:r>
          </a:p>
        </p:txBody>
      </p:sp>
      <p:sp>
        <p:nvSpPr>
          <p:cNvPr id="67" name="Google Shape;67;p15"/>
          <p:cNvSpPr txBox="1"/>
          <p:nvPr/>
        </p:nvSpPr>
        <p:spPr>
          <a:xfrm>
            <a:off x="4802189" y="2006082"/>
            <a:ext cx="2059200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dk2"/>
                </a:solidFill>
              </a:rPr>
              <a:t>k: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1:</a:t>
            </a:r>
            <a:r>
              <a:rPr lang="en" dirty="0">
                <a:solidFill>
                  <a:srgbClr val="FF0000"/>
                </a:solidFill>
              </a:rPr>
              <a:t> &lt;&gt;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3:</a:t>
            </a:r>
            <a:r>
              <a:rPr lang="en" dirty="0">
                <a:solidFill>
                  <a:srgbClr val="FF0000"/>
                </a:solidFill>
              </a:rPr>
              <a:t> &lt;&gt;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5:</a:t>
            </a:r>
            <a:r>
              <a:rPr lang="en" dirty="0">
                <a:solidFill>
                  <a:srgbClr val="FF0000"/>
                </a:solidFill>
              </a:rPr>
              <a:t> &lt;&gt;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10:</a:t>
            </a:r>
            <a:r>
              <a:rPr lang="en" dirty="0">
                <a:solidFill>
                  <a:srgbClr val="FF0000"/>
                </a:solidFill>
              </a:rPr>
              <a:t> &lt;&gt;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15:</a:t>
            </a:r>
            <a:r>
              <a:rPr lang="en" dirty="0">
                <a:solidFill>
                  <a:srgbClr val="FF0000"/>
                </a:solidFill>
              </a:rPr>
              <a:t> &lt;&gt;</a:t>
            </a: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0064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723</Words>
  <Application>Microsoft Office PowerPoint</Application>
  <PresentationFormat>全屏显示(16:9)</PresentationFormat>
  <Paragraphs>104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CS 485/584  PS 3</vt:lpstr>
      <vt:lpstr>Part 1: Tiny Image Representation and Nearest-Neighbor Classification</vt:lpstr>
      <vt:lpstr>PowerPoint 演示文稿</vt:lpstr>
      <vt:lpstr>PowerPoint 演示文稿</vt:lpstr>
      <vt:lpstr>PowerPoint 演示文稿</vt:lpstr>
      <vt:lpstr>Part 2: Bag-of-words with SIFT Features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 3: Extra Credit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4476/6476  PS 5</dc:title>
  <cp:lastModifiedBy>He, Harry</cp:lastModifiedBy>
  <cp:revision>26</cp:revision>
  <dcterms:modified xsi:type="dcterms:W3CDTF">2023-11-22T07:20:15Z</dcterms:modified>
</cp:coreProperties>
</file>