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9" r:id="rId3"/>
    <p:sldId id="257" r:id="rId4"/>
    <p:sldId id="258" r:id="rId5"/>
    <p:sldId id="259" r:id="rId6"/>
    <p:sldId id="270" r:id="rId7"/>
    <p:sldId id="262" r:id="rId8"/>
    <p:sldId id="260" r:id="rId9"/>
    <p:sldId id="272" r:id="rId10"/>
    <p:sldId id="273" r:id="rId11"/>
    <p:sldId id="261" r:id="rId12"/>
    <p:sldId id="271" r:id="rId13"/>
    <p:sldId id="268" r:id="rId14"/>
    <p:sldId id="266"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46D3E4-C9F5-4484-ACBF-D21845FDDAB5}" v="2" dt="2020-04-23T22:40:13.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30" autoAdjust="0"/>
    <p:restoredTop sz="94674"/>
  </p:normalViewPr>
  <p:slideViewPr>
    <p:cSldViewPr snapToGrid="0">
      <p:cViewPr varScale="1">
        <p:scale>
          <a:sx n="102" d="100"/>
          <a:sy n="102" d="100"/>
        </p:scale>
        <p:origin x="114" y="179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Pasumarthi" userId="c8019a89e284d0b8" providerId="LiveId" clId="{2846D3E4-C9F5-4484-ACBF-D21845FDDAB5}"/>
    <pc:docChg chg="modSld">
      <pc:chgData name="Tarun Pasumarthi" userId="c8019a89e284d0b8" providerId="LiveId" clId="{2846D3E4-C9F5-4484-ACBF-D21845FDDAB5}" dt="2020-04-23T22:40:13.465" v="0"/>
      <pc:docMkLst>
        <pc:docMk/>
      </pc:docMkLst>
      <pc:sldChg chg="modSp">
        <pc:chgData name="Tarun Pasumarthi" userId="c8019a89e284d0b8" providerId="LiveId" clId="{2846D3E4-C9F5-4484-ACBF-D21845FDDAB5}" dt="2020-04-23T22:40:13.465" v="0"/>
        <pc:sldMkLst>
          <pc:docMk/>
          <pc:sldMk cId="0" sldId="262"/>
        </pc:sldMkLst>
        <pc:spChg chg="mod">
          <ac:chgData name="Tarun Pasumarthi" userId="c8019a89e284d0b8" providerId="LiveId" clId="{2846D3E4-C9F5-4484-ACBF-D21845FDDAB5}" dt="2020-04-23T22:40:13.465" v="0"/>
          <ac:spMkLst>
            <pc:docMk/>
            <pc:sldMk cId="0" sldId="262"/>
            <ac:spMk id="5" creationId="{42463987-9822-164D-AFC5-40B70A8ACD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39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5976d581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5976d581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664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912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09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28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09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153125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1531257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1531257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8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5976d581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5976d58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153125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36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 485/584</a:t>
            </a:r>
            <a:br>
              <a:rPr lang="en" dirty="0"/>
            </a:br>
            <a:r>
              <a:rPr lang="en" dirty="0"/>
              <a:t> PS 3</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Name</a:t>
            </a:r>
            <a:endParaRPr dirty="0"/>
          </a:p>
          <a:p>
            <a:pPr marL="0" lvl="0" indent="0" algn="ctr" rtl="0">
              <a:spcBef>
                <a:spcPts val="0"/>
              </a:spcBef>
              <a:spcAft>
                <a:spcPts val="0"/>
              </a:spcAft>
              <a:buNone/>
            </a:pPr>
            <a:r>
              <a:rPr lang="en-US" dirty="0"/>
              <a:t>Email</a:t>
            </a:r>
            <a:endParaRPr dirty="0"/>
          </a:p>
          <a:p>
            <a:pPr marL="0" lvl="0" indent="0" algn="ctr" rtl="0">
              <a:spcBef>
                <a:spcPts val="0"/>
              </a:spcBef>
              <a:spcAft>
                <a:spcPts val="0"/>
              </a:spcAft>
              <a:buNone/>
            </a:pPr>
            <a:r>
              <a:rPr lang="en-US" dirty="0"/>
              <a:t>ID#</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buNone/>
            </a:pPr>
            <a:r>
              <a:rPr lang="en" b="1" dirty="0"/>
              <a:t>Part 2.4.a: Paste the confusion matrix for your best result with the previous experimentation in this slide.</a:t>
            </a:r>
          </a:p>
          <a:p>
            <a:pPr marL="0" lvl="0" indent="0">
              <a:buNone/>
            </a:pPr>
            <a:endParaRPr lang="en" b="1" dirty="0"/>
          </a:p>
          <a:p>
            <a:pPr marL="0" lvl="0" indent="0">
              <a:buNone/>
            </a:pPr>
            <a:r>
              <a:rPr lang="en" dirty="0">
                <a:solidFill>
                  <a:srgbClr val="FF0000"/>
                </a:solidFill>
              </a:rPr>
              <a:t>&lt;Plot here&gt;</a:t>
            </a:r>
            <a:endParaRPr dirty="0">
              <a:solidFill>
                <a:srgbClr val="FF0000"/>
              </a:solidFill>
            </a:endParaRPr>
          </a:p>
        </p:txBody>
      </p:sp>
      <p:sp>
        <p:nvSpPr>
          <p:cNvPr id="4" name="Google Shape;67;p15">
            <a:extLst>
              <a:ext uri="{FF2B5EF4-FFF2-40B4-BE49-F238E27FC236}">
                <a16:creationId xmlns:a16="http://schemas.microsoft.com/office/drawing/2014/main" id="{A71F98A9-0067-FC4F-BB0A-784A701938FC}"/>
              </a:ext>
            </a:extLst>
          </p:cNvPr>
          <p:cNvSpPr txBox="1"/>
          <p:nvPr/>
        </p:nvSpPr>
        <p:spPr>
          <a:xfrm>
            <a:off x="5246370" y="1275125"/>
            <a:ext cx="2459095" cy="2800350"/>
          </a:xfrm>
          <a:prstGeom prst="rect">
            <a:avLst/>
          </a:prstGeom>
          <a:noFill/>
          <a:ln>
            <a:noFill/>
          </a:ln>
        </p:spPr>
        <p:txBody>
          <a:bodyPr spcFirstLastPara="1" wrap="square" lIns="91425" tIns="91425" rIns="91425" bIns="91425" anchor="t" anchorCtr="0">
            <a:noAutofit/>
          </a:bodyPr>
          <a:lstStyle/>
          <a:p>
            <a:r>
              <a:rPr lang="en-IN" dirty="0" err="1">
                <a:solidFill>
                  <a:schemeClr val="dk2"/>
                </a:solidFill>
              </a:rPr>
              <a:t>vocab_size</a:t>
            </a:r>
            <a:r>
              <a:rPr lang="en-IN" dirty="0">
                <a:solidFill>
                  <a:schemeClr val="dk2"/>
                </a:solidFill>
              </a:rPr>
              <a:t>: </a:t>
            </a:r>
            <a:r>
              <a:rPr lang="en" dirty="0">
                <a:solidFill>
                  <a:srgbClr val="FF0000"/>
                </a:solidFill>
              </a:rPr>
              <a:t>50</a:t>
            </a:r>
            <a:endParaRPr dirty="0">
              <a:solidFill>
                <a:schemeClr val="dk2"/>
              </a:solidFill>
            </a:endParaRPr>
          </a:p>
          <a:p>
            <a:pPr marL="0" lvl="0" indent="0" algn="l" rtl="0">
              <a:spcBef>
                <a:spcPts val="0"/>
              </a:spcBef>
              <a:spcAft>
                <a:spcPts val="0"/>
              </a:spcAft>
              <a:buNone/>
            </a:pPr>
            <a:endParaRPr dirty="0">
              <a:solidFill>
                <a:schemeClr val="dk2"/>
              </a:solidFill>
            </a:endParaRPr>
          </a:p>
          <a:p>
            <a:r>
              <a:rPr lang="en-US" dirty="0">
                <a:solidFill>
                  <a:schemeClr val="dk2"/>
                </a:solidFill>
              </a:rPr>
              <a:t>k: </a:t>
            </a:r>
            <a:r>
              <a:rPr lang="en" dirty="0">
                <a:solidFill>
                  <a:srgbClr val="FF0000"/>
                </a:solidFill>
              </a:rPr>
              <a:t>15</a:t>
            </a:r>
            <a:endParaRPr lang="en-US" dirty="0">
              <a:solidFill>
                <a:schemeClr val="dk2"/>
              </a:solidFill>
            </a:endParaRP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r>
              <a:rPr lang="en-US" dirty="0" err="1">
                <a:solidFill>
                  <a:schemeClr val="dk2"/>
                </a:solidFill>
              </a:rPr>
              <a:t>max_iter</a:t>
            </a:r>
            <a:r>
              <a:rPr lang="en-US" dirty="0">
                <a:solidFill>
                  <a:schemeClr val="dk2"/>
                </a:solidFill>
              </a:rPr>
              <a:t>: </a:t>
            </a:r>
            <a:r>
              <a:rPr lang="en" dirty="0">
                <a:solidFill>
                  <a:srgbClr val="FF0000"/>
                </a:solidFill>
              </a:rPr>
              <a:t>10</a:t>
            </a: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r>
              <a:rPr lang="en-US" dirty="0">
                <a:solidFill>
                  <a:schemeClr val="dk2"/>
                </a:solidFill>
              </a:rPr>
              <a:t>stride(</a:t>
            </a:r>
            <a:r>
              <a:rPr lang="en-US" dirty="0" err="1">
                <a:solidFill>
                  <a:schemeClr val="dk2"/>
                </a:solidFill>
              </a:rPr>
              <a:t>build_vocab</a:t>
            </a:r>
            <a:r>
              <a:rPr lang="en-US" dirty="0">
                <a:solidFill>
                  <a:schemeClr val="dk2"/>
                </a:solidFill>
              </a:rPr>
              <a:t>): </a:t>
            </a:r>
            <a:r>
              <a:rPr lang="en" dirty="0">
                <a:solidFill>
                  <a:srgbClr val="FF0000"/>
                </a:solidFill>
              </a:rPr>
              <a:t>20</a:t>
            </a:r>
          </a:p>
          <a:p>
            <a:pPr marL="0" lvl="0" indent="0" algn="l" rtl="0">
              <a:spcBef>
                <a:spcPts val="0"/>
              </a:spcBef>
              <a:spcAft>
                <a:spcPts val="0"/>
              </a:spcAft>
              <a:buNone/>
            </a:pPr>
            <a:endParaRPr lang="en-US" dirty="0">
              <a:solidFill>
                <a:schemeClr val="dk2"/>
              </a:solidFill>
            </a:endParaRPr>
          </a:p>
          <a:p>
            <a:r>
              <a:rPr lang="en-US" dirty="0">
                <a:solidFill>
                  <a:schemeClr val="dk2"/>
                </a:solidFill>
              </a:rPr>
              <a:t>stride(</a:t>
            </a:r>
            <a:r>
              <a:rPr lang="en-US" dirty="0" err="1">
                <a:solidFill>
                  <a:schemeClr val="dk2"/>
                </a:solidFill>
              </a:rPr>
              <a:t>get_bags_of_sift</a:t>
            </a:r>
            <a:r>
              <a:rPr lang="en-US" dirty="0">
                <a:solidFill>
                  <a:schemeClr val="dk2"/>
                </a:solidFill>
              </a:rPr>
              <a:t>): </a:t>
            </a:r>
            <a:r>
              <a:rPr lang="en" dirty="0">
                <a:solidFill>
                  <a:srgbClr val="FF0000"/>
                </a:solidFill>
              </a:rPr>
              <a:t>5</a:t>
            </a:r>
          </a:p>
          <a:p>
            <a:pPr marL="0" lvl="0" indent="0" algn="l" rtl="0">
              <a:spcBef>
                <a:spcPts val="0"/>
              </a:spcBef>
              <a:spcAft>
                <a:spcPts val="0"/>
              </a:spcAft>
              <a:buNone/>
            </a:pPr>
            <a:endParaRPr dirty="0">
              <a:solidFill>
                <a:schemeClr val="dk2"/>
              </a:solidFill>
            </a:endParaRPr>
          </a:p>
        </p:txBody>
      </p:sp>
      <p:pic>
        <p:nvPicPr>
          <p:cNvPr id="2" name="图片 1">
            <a:extLst>
              <a:ext uri="{FF2B5EF4-FFF2-40B4-BE49-F238E27FC236}">
                <a16:creationId xmlns:a16="http://schemas.microsoft.com/office/drawing/2014/main" id="{BB4562E6-0C3B-F9DE-A5F5-AC4E5B069910}"/>
              </a:ext>
            </a:extLst>
          </p:cNvPr>
          <p:cNvPicPr>
            <a:picLocks noChangeAspect="1"/>
          </p:cNvPicPr>
          <p:nvPr/>
        </p:nvPicPr>
        <p:blipFill>
          <a:blip r:embed="rId3"/>
          <a:stretch>
            <a:fillRect/>
          </a:stretch>
        </p:blipFill>
        <p:spPr>
          <a:xfrm>
            <a:off x="384532" y="1325707"/>
            <a:ext cx="3779536" cy="3269706"/>
          </a:xfrm>
          <a:prstGeom prst="rect">
            <a:avLst/>
          </a:prstGeom>
        </p:spPr>
      </p:pic>
    </p:spTree>
    <p:extLst>
      <p:ext uri="{BB962C8B-B14F-4D97-AF65-F5344CB8AC3E}">
        <p14:creationId xmlns:p14="http://schemas.microsoft.com/office/powerpoint/2010/main" val="80283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2.4.b: Reflection: when experimenting with the value k in </a:t>
            </a:r>
            <a:r>
              <a:rPr lang="en" b="1" dirty="0" err="1"/>
              <a:t>kNN</a:t>
            </a:r>
            <a:r>
              <a:rPr lang="en" b="1" dirty="0"/>
              <a:t>, what did you observe? Compare the performance difference with the k value experiment in Part 1.3, what can you tell from this?</a:t>
            </a:r>
          </a:p>
          <a:p>
            <a:pPr marL="0" lvl="0" indent="0" algn="l" rtl="0">
              <a:spcBef>
                <a:spcPts val="1600"/>
              </a:spcBef>
              <a:spcAft>
                <a:spcPts val="1600"/>
              </a:spcAft>
              <a:buNone/>
            </a:pPr>
            <a:r>
              <a:rPr lang="en-US" dirty="0">
                <a:solidFill>
                  <a:srgbClr val="FF0000"/>
                </a:solidFill>
              </a:rPr>
              <a:t>Greater K gives better performance using vocab size = 50. Since k is how many closest neighbors chosen to vote, a larger k can mitigate the influence of outliers in the nearest points, and generate better performance. Comparing with the experiment in Part 1, the perf gain from increasing k is lower, which means there may be less outliers skewing the predictions in bag of SIFTs.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744575"/>
            <a:ext cx="9143999" cy="2052600"/>
          </a:xfrm>
          <a:prstGeom prst="rect">
            <a:avLst/>
          </a:prstGeom>
        </p:spPr>
        <p:txBody>
          <a:bodyPr spcFirstLastPara="1" wrap="square" lIns="91425" tIns="91425" rIns="91425" bIns="91425" anchor="b" anchorCtr="0">
            <a:noAutofit/>
          </a:bodyPr>
          <a:lstStyle/>
          <a:p>
            <a:pPr lvl="0"/>
            <a:r>
              <a:rPr lang="en-US" sz="4000" dirty="0"/>
              <a:t>Part 3: Extra Credit</a:t>
            </a:r>
            <a:endParaRPr sz="4000" dirty="0"/>
          </a:p>
        </p:txBody>
      </p:sp>
    </p:spTree>
    <p:extLst>
      <p:ext uri="{BB962C8B-B14F-4D97-AF65-F5344CB8AC3E}">
        <p14:creationId xmlns:p14="http://schemas.microsoft.com/office/powerpoint/2010/main" val="2396386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EXTRA CREDIT</a:t>
            </a:r>
          </a:p>
          <a:p>
            <a:pPr marL="0" lvl="0" indent="0" algn="l" rtl="0">
              <a:spcBef>
                <a:spcPts val="0"/>
              </a:spcBef>
              <a:spcAft>
                <a:spcPts val="0"/>
              </a:spcAft>
              <a:buNone/>
            </a:pPr>
            <a:r>
              <a:rPr lang="en" b="1" dirty="0"/>
              <a:t>Part 3.1: Post best confusion matrix, together with the accuracy out of all the parameters you tested. Report the parameter settings used to obtain this result</a:t>
            </a:r>
            <a:r>
              <a:rPr lang="en" b="1" dirty="0">
                <a:solidFill>
                  <a:srgbClr val="FF0000"/>
                </a:solidFill>
              </a:rPr>
              <a:t>. (I have experimented with strides and iters but none better than this run)</a:t>
            </a:r>
            <a:endParaRPr b="1" dirty="0">
              <a:solidFill>
                <a:srgbClr val="FF0000"/>
              </a:solidFill>
            </a:endParaRPr>
          </a:p>
          <a:p>
            <a:pPr marL="0" lvl="0" indent="0" algn="l" rtl="0">
              <a:spcBef>
                <a:spcPts val="1600"/>
              </a:spcBef>
              <a:spcAft>
                <a:spcPts val="1600"/>
              </a:spcAft>
              <a:buNone/>
            </a:pPr>
            <a:r>
              <a:rPr lang="en" dirty="0">
                <a:solidFill>
                  <a:srgbClr val="FF0000"/>
                </a:solidFill>
              </a:rPr>
              <a:t>&lt;Plot here&gt;</a:t>
            </a:r>
            <a:endParaRPr dirty="0">
              <a:solidFill>
                <a:srgbClr val="FF0000"/>
              </a:solidFill>
            </a:endParaRPr>
          </a:p>
        </p:txBody>
      </p:sp>
      <p:sp>
        <p:nvSpPr>
          <p:cNvPr id="78" name="Google Shape;78;p17"/>
          <p:cNvSpPr txBox="1"/>
          <p:nvPr/>
        </p:nvSpPr>
        <p:spPr>
          <a:xfrm>
            <a:off x="5030744" y="1512832"/>
            <a:ext cx="34278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Parameter settings:</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lang="en" dirty="0">
              <a:solidFill>
                <a:schemeClr val="dk2"/>
              </a:solidFill>
            </a:endParaRPr>
          </a:p>
          <a:p>
            <a:pPr marL="0" lvl="0" indent="0" algn="l" rtl="0">
              <a:spcBef>
                <a:spcPts val="0"/>
              </a:spcBef>
              <a:spcAft>
                <a:spcPts val="0"/>
              </a:spcAft>
              <a:buNone/>
            </a:pPr>
            <a:r>
              <a:rPr lang="en-US" dirty="0">
                <a:solidFill>
                  <a:schemeClr val="dk2"/>
                </a:solidFill>
              </a:rPr>
              <a:t>m</a:t>
            </a:r>
            <a:r>
              <a:rPr lang="en" dirty="0">
                <a:solidFill>
                  <a:schemeClr val="dk2"/>
                </a:solidFill>
              </a:rPr>
              <a:t>ax_iter: </a:t>
            </a:r>
            <a:r>
              <a:rPr lang="en" dirty="0">
                <a:solidFill>
                  <a:srgbClr val="FF0000"/>
                </a:solidFill>
              </a:rPr>
              <a:t>10</a:t>
            </a:r>
          </a:p>
          <a:p>
            <a:pPr marL="0" lvl="0" indent="0" algn="l" rtl="0">
              <a:spcBef>
                <a:spcPts val="0"/>
              </a:spcBef>
              <a:spcAft>
                <a:spcPts val="0"/>
              </a:spcAft>
              <a:buNone/>
            </a:pPr>
            <a:endParaRPr lang="en" dirty="0">
              <a:solidFill>
                <a:schemeClr val="dk2"/>
              </a:solidFill>
            </a:endParaRPr>
          </a:p>
          <a:p>
            <a:r>
              <a:rPr lang="en-US" dirty="0">
                <a:solidFill>
                  <a:schemeClr val="dk2"/>
                </a:solidFill>
              </a:rPr>
              <a:t>s</a:t>
            </a:r>
            <a:r>
              <a:rPr lang="en" dirty="0">
                <a:solidFill>
                  <a:schemeClr val="dk2"/>
                </a:solidFill>
              </a:rPr>
              <a:t>tride(build_vocab): </a:t>
            </a:r>
            <a:r>
              <a:rPr lang="en" dirty="0">
                <a:solidFill>
                  <a:srgbClr val="FF0000"/>
                </a:solidFill>
              </a:rPr>
              <a:t>20</a:t>
            </a:r>
            <a:endParaRPr lang="en" dirty="0">
              <a:solidFill>
                <a:schemeClr val="dk2"/>
              </a:solidFill>
            </a:endParaRPr>
          </a:p>
          <a:p>
            <a:pPr marL="0" lvl="0" indent="0" algn="l" rtl="0">
              <a:spcBef>
                <a:spcPts val="0"/>
              </a:spcBef>
              <a:spcAft>
                <a:spcPts val="0"/>
              </a:spcAft>
              <a:buNone/>
            </a:pPr>
            <a:endParaRPr lang="en" dirty="0">
              <a:solidFill>
                <a:schemeClr val="dk2"/>
              </a:solidFill>
            </a:endParaRPr>
          </a:p>
          <a:p>
            <a:r>
              <a:rPr lang="en-US" dirty="0">
                <a:solidFill>
                  <a:schemeClr val="dk2"/>
                </a:solidFill>
              </a:rPr>
              <a:t>stride(</a:t>
            </a:r>
            <a:r>
              <a:rPr lang="en-US" dirty="0" err="1">
                <a:solidFill>
                  <a:schemeClr val="dk2"/>
                </a:solidFill>
              </a:rPr>
              <a:t>get_bags_of_sift</a:t>
            </a:r>
            <a:r>
              <a:rPr lang="en-US" dirty="0">
                <a:solidFill>
                  <a:schemeClr val="dk2"/>
                </a:solidFill>
              </a:rPr>
              <a:t>): </a:t>
            </a:r>
            <a:r>
              <a:rPr lang="en" dirty="0">
                <a:solidFill>
                  <a:srgbClr val="FF0000"/>
                </a:solidFill>
              </a:rPr>
              <a:t>5</a:t>
            </a:r>
            <a:endParaRPr lang="en" dirty="0">
              <a:solidFill>
                <a:schemeClr val="dk2"/>
              </a:solidFill>
            </a:endParaRPr>
          </a:p>
          <a:p>
            <a:pPr marL="0" lvl="0" indent="0" algn="l" rtl="0">
              <a:spcBef>
                <a:spcPts val="0"/>
              </a:spcBef>
              <a:spcAft>
                <a:spcPts val="0"/>
              </a:spcAft>
              <a:buNone/>
            </a:pPr>
            <a:endParaRPr lang="en" dirty="0">
              <a:solidFill>
                <a:schemeClr val="dk2"/>
              </a:solidFill>
            </a:endParaRPr>
          </a:p>
          <a:p>
            <a:r>
              <a:rPr lang="en" dirty="0">
                <a:solidFill>
                  <a:schemeClr val="dk2"/>
                </a:solidFill>
              </a:rPr>
              <a:t>vocab_size: </a:t>
            </a:r>
            <a:r>
              <a:rPr lang="en-US" dirty="0">
                <a:solidFill>
                  <a:srgbClr val="FF0000"/>
                </a:solidFill>
              </a:rPr>
              <a:t>100</a:t>
            </a:r>
            <a:endParaRPr dirty="0">
              <a:solidFill>
                <a:schemeClr val="dk2"/>
              </a:solidFill>
            </a:endParaRPr>
          </a:p>
          <a:p>
            <a:pPr marL="0" lvl="0" indent="0" algn="l" rtl="0">
              <a:spcBef>
                <a:spcPts val="0"/>
              </a:spcBef>
              <a:spcAft>
                <a:spcPts val="0"/>
              </a:spcAft>
              <a:buNone/>
            </a:pPr>
            <a:endParaRPr dirty="0">
              <a:solidFill>
                <a:schemeClr val="dk2"/>
              </a:solidFill>
            </a:endParaRPr>
          </a:p>
          <a:p>
            <a:r>
              <a:rPr lang="en" dirty="0">
                <a:solidFill>
                  <a:schemeClr val="dk2"/>
                </a:solidFill>
              </a:rPr>
              <a:t>k (kNN): </a:t>
            </a:r>
            <a:r>
              <a:rPr lang="en" dirty="0">
                <a:solidFill>
                  <a:srgbClr val="FF0000"/>
                </a:solidFill>
              </a:rPr>
              <a:t>15</a:t>
            </a:r>
          </a:p>
          <a:p>
            <a:pPr marL="0" lvl="0" indent="0" algn="l" rtl="0">
              <a:spcBef>
                <a:spcPts val="0"/>
              </a:spcBef>
              <a:spcAft>
                <a:spcPts val="0"/>
              </a:spcAft>
              <a:buNone/>
            </a:pPr>
            <a:endParaRPr dirty="0">
              <a:solidFill>
                <a:schemeClr val="dk2"/>
              </a:solidFill>
            </a:endParaRPr>
          </a:p>
        </p:txBody>
      </p:sp>
      <p:pic>
        <p:nvPicPr>
          <p:cNvPr id="3" name="图片 2">
            <a:extLst>
              <a:ext uri="{FF2B5EF4-FFF2-40B4-BE49-F238E27FC236}">
                <a16:creationId xmlns:a16="http://schemas.microsoft.com/office/drawing/2014/main" id="{2982BADF-1AE6-F142-7DA7-6B1BA8AEBCB5}"/>
              </a:ext>
            </a:extLst>
          </p:cNvPr>
          <p:cNvPicPr>
            <a:picLocks noChangeAspect="1"/>
          </p:cNvPicPr>
          <p:nvPr/>
        </p:nvPicPr>
        <p:blipFill>
          <a:blip r:embed="rId3"/>
          <a:stretch>
            <a:fillRect/>
          </a:stretch>
        </p:blipFill>
        <p:spPr>
          <a:xfrm>
            <a:off x="411126" y="1512832"/>
            <a:ext cx="3862633" cy="3424821"/>
          </a:xfrm>
          <a:prstGeom prst="rect">
            <a:avLst/>
          </a:prstGeom>
        </p:spPr>
      </p:pic>
    </p:spTree>
    <p:extLst>
      <p:ext uri="{BB962C8B-B14F-4D97-AF65-F5344CB8AC3E}">
        <p14:creationId xmlns:p14="http://schemas.microsoft.com/office/powerpoint/2010/main" val="278161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EXTRA CREDIT</a:t>
            </a:r>
          </a:p>
          <a:p>
            <a:pPr marL="0" lvl="0" indent="0" algn="l" rtl="0">
              <a:spcBef>
                <a:spcPts val="0"/>
              </a:spcBef>
              <a:spcAft>
                <a:spcPts val="0"/>
              </a:spcAft>
              <a:buNone/>
            </a:pPr>
            <a:r>
              <a:rPr lang="en" b="1" dirty="0"/>
              <a:t>Part 3.2: Post confusion matrix along with the distance metric that you used for achieving a better accuracy on standard parameters. Why do you think it performs better?</a:t>
            </a:r>
          </a:p>
          <a:p>
            <a:pPr marL="0" lvl="0" indent="0" algn="l" rtl="0">
              <a:spcBef>
                <a:spcPts val="0"/>
              </a:spcBef>
              <a:spcAft>
                <a:spcPts val="0"/>
              </a:spcAft>
              <a:buNone/>
            </a:pPr>
            <a:endParaRPr lang="en" b="1" dirty="0"/>
          </a:p>
          <a:p>
            <a:pPr marL="0" lvl="0" indent="0" algn="l" rtl="0">
              <a:spcBef>
                <a:spcPts val="0"/>
              </a:spcBef>
              <a:spcAft>
                <a:spcPts val="0"/>
              </a:spcAft>
              <a:buNone/>
            </a:pPr>
            <a:r>
              <a:rPr lang="en" dirty="0">
                <a:solidFill>
                  <a:srgbClr val="FF0000"/>
                </a:solidFill>
              </a:rPr>
              <a:t>&lt;Plot here&gt;</a:t>
            </a:r>
            <a:endParaRPr dirty="0">
              <a:solidFill>
                <a:srgbClr val="FF0000"/>
              </a:solidFill>
            </a:endParaRPr>
          </a:p>
        </p:txBody>
      </p:sp>
      <p:sp>
        <p:nvSpPr>
          <p:cNvPr id="78" name="Google Shape;78;p17"/>
          <p:cNvSpPr txBox="1"/>
          <p:nvPr/>
        </p:nvSpPr>
        <p:spPr>
          <a:xfrm>
            <a:off x="5001825" y="1455872"/>
            <a:ext cx="34278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2"/>
                </a:solidFill>
              </a:rPr>
              <a:t>Distance metric and why it works better:</a:t>
            </a:r>
          </a:p>
          <a:p>
            <a:r>
              <a:rPr lang="en">
                <a:solidFill>
                  <a:srgbClr val="FF0000"/>
                </a:solidFill>
              </a:rPr>
              <a:t>Used Manhattan Dist, Chebyshev Dist, Cosine Similarity, Mahalanobis Dist, but none better than Euclidean.</a:t>
            </a:r>
            <a:endParaRPr lang="en" dirty="0">
              <a:solidFill>
                <a:srgbClr val="FF0000"/>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p:txBody>
      </p:sp>
    </p:spTree>
    <p:extLst>
      <p:ext uri="{BB962C8B-B14F-4D97-AF65-F5344CB8AC3E}">
        <p14:creationId xmlns:p14="http://schemas.microsoft.com/office/powerpoint/2010/main" val="309160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EXTRA CREDIT</a:t>
            </a:r>
          </a:p>
          <a:p>
            <a:pPr marL="0" lvl="0" indent="0" algn="l" rtl="0">
              <a:spcBef>
                <a:spcPts val="0"/>
              </a:spcBef>
              <a:spcAft>
                <a:spcPts val="0"/>
              </a:spcAft>
              <a:buNone/>
            </a:pPr>
            <a:r>
              <a:rPr lang="en" b="1" dirty="0"/>
              <a:t>Part 3.3: Post confusion matrix along with your explanation of your SVM model and detail any other changes your made to reach an accuracy of 65% or greater.</a:t>
            </a:r>
            <a:endParaRPr b="1" dirty="0"/>
          </a:p>
          <a:p>
            <a:pPr marL="0" lvl="0" indent="0" algn="l" rtl="0">
              <a:spcBef>
                <a:spcPts val="1600"/>
              </a:spcBef>
              <a:spcAft>
                <a:spcPts val="1600"/>
              </a:spcAft>
              <a:buNone/>
            </a:pPr>
            <a:r>
              <a:rPr lang="en" dirty="0">
                <a:solidFill>
                  <a:srgbClr val="FF0000"/>
                </a:solidFill>
              </a:rPr>
              <a:t>&lt;Plot here&gt;</a:t>
            </a:r>
            <a:endParaRPr dirty="0">
              <a:solidFill>
                <a:srgbClr val="FF0000"/>
              </a:solidFill>
            </a:endParaRPr>
          </a:p>
        </p:txBody>
      </p:sp>
      <p:sp>
        <p:nvSpPr>
          <p:cNvPr id="78" name="Google Shape;78;p17"/>
          <p:cNvSpPr txBox="1"/>
          <p:nvPr/>
        </p:nvSpPr>
        <p:spPr>
          <a:xfrm>
            <a:off x="4992398" y="1408738"/>
            <a:ext cx="3427800" cy="3000300"/>
          </a:xfrm>
          <a:prstGeom prst="rect">
            <a:avLst/>
          </a:prstGeom>
          <a:noFill/>
          <a:ln>
            <a:noFill/>
          </a:ln>
        </p:spPr>
        <p:txBody>
          <a:bodyPr spcFirstLastPara="1" wrap="square" lIns="91425" tIns="91425" rIns="91425" bIns="91425" anchor="t" anchorCtr="0">
            <a:noAutofit/>
          </a:bodyPr>
          <a:lstStyle/>
          <a:p>
            <a:r>
              <a:rPr lang="en" dirty="0">
                <a:solidFill>
                  <a:schemeClr val="dk2"/>
                </a:solidFill>
              </a:rPr>
              <a:t>Description of your model: </a:t>
            </a:r>
            <a:r>
              <a:rPr lang="en" dirty="0">
                <a:solidFill>
                  <a:srgbClr val="FF0000"/>
                </a:solidFill>
              </a:rPr>
              <a:t>sklearn with polynomial kernel</a:t>
            </a:r>
          </a:p>
          <a:p>
            <a:r>
              <a:rPr lang="en" dirty="0">
                <a:solidFill>
                  <a:srgbClr val="FF0000"/>
                </a:solidFill>
              </a:rPr>
              <a:t>Other params indicated in part 3.1</a:t>
            </a: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p:txBody>
      </p:sp>
      <p:pic>
        <p:nvPicPr>
          <p:cNvPr id="3" name="图片 2">
            <a:extLst>
              <a:ext uri="{FF2B5EF4-FFF2-40B4-BE49-F238E27FC236}">
                <a16:creationId xmlns:a16="http://schemas.microsoft.com/office/drawing/2014/main" id="{F64BA13B-109A-2324-F0F5-B19A1B987CA5}"/>
              </a:ext>
            </a:extLst>
          </p:cNvPr>
          <p:cNvPicPr>
            <a:picLocks noChangeAspect="1"/>
          </p:cNvPicPr>
          <p:nvPr/>
        </p:nvPicPr>
        <p:blipFill>
          <a:blip r:embed="rId3"/>
          <a:stretch>
            <a:fillRect/>
          </a:stretch>
        </p:blipFill>
        <p:spPr>
          <a:xfrm>
            <a:off x="305753" y="1408738"/>
            <a:ext cx="3898698" cy="3430278"/>
          </a:xfrm>
          <a:prstGeom prst="rect">
            <a:avLst/>
          </a:prstGeom>
        </p:spPr>
      </p:pic>
    </p:spTree>
    <p:extLst>
      <p:ext uri="{BB962C8B-B14F-4D97-AF65-F5344CB8AC3E}">
        <p14:creationId xmlns:p14="http://schemas.microsoft.com/office/powerpoint/2010/main" val="379570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sz="4000" dirty="0"/>
              <a:t>Part 1: Tiny Image Representation and Nearest-Neighbor Classification</a:t>
            </a:r>
            <a:endParaRPr sz="4000" dirty="0"/>
          </a:p>
        </p:txBody>
      </p:sp>
    </p:spTree>
    <p:extLst>
      <p:ext uri="{BB962C8B-B14F-4D97-AF65-F5344CB8AC3E}">
        <p14:creationId xmlns:p14="http://schemas.microsoft.com/office/powerpoint/2010/main" val="47921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1.3.a: Your confusion matrix, together with the accuracy for Part 1 with the standard parameter set (</a:t>
            </a:r>
            <a:r>
              <a:rPr lang="en" b="1" dirty="0" err="1"/>
              <a:t>image_size</a:t>
            </a:r>
            <a:r>
              <a:rPr lang="en" b="1" dirty="0"/>
              <a:t> = 16, k = 3)</a:t>
            </a:r>
            <a:endParaRPr b="1" dirty="0"/>
          </a:p>
          <a:p>
            <a:pPr marL="0" lvl="0" indent="0" algn="l" rtl="0">
              <a:spcBef>
                <a:spcPts val="1600"/>
              </a:spcBef>
              <a:spcAft>
                <a:spcPts val="1600"/>
              </a:spcAft>
              <a:buNone/>
            </a:pPr>
            <a:r>
              <a:rPr lang="en" dirty="0">
                <a:solidFill>
                  <a:srgbClr val="FF0000"/>
                </a:solidFill>
              </a:rPr>
              <a:t>&lt;Plot here&gt;</a:t>
            </a:r>
            <a:endParaRPr dirty="0">
              <a:solidFill>
                <a:srgbClr val="FF0000"/>
              </a:solidFill>
            </a:endParaRPr>
          </a:p>
        </p:txBody>
      </p:sp>
      <p:pic>
        <p:nvPicPr>
          <p:cNvPr id="3" name="图片 2">
            <a:extLst>
              <a:ext uri="{FF2B5EF4-FFF2-40B4-BE49-F238E27FC236}">
                <a16:creationId xmlns:a16="http://schemas.microsoft.com/office/drawing/2014/main" id="{7607EB39-1629-A358-128E-3235ED9566E0}"/>
              </a:ext>
            </a:extLst>
          </p:cNvPr>
          <p:cNvPicPr>
            <a:picLocks noChangeAspect="1"/>
          </p:cNvPicPr>
          <p:nvPr/>
        </p:nvPicPr>
        <p:blipFill>
          <a:blip r:embed="rId3"/>
          <a:stretch>
            <a:fillRect/>
          </a:stretch>
        </p:blipFill>
        <p:spPr>
          <a:xfrm>
            <a:off x="371179" y="1112292"/>
            <a:ext cx="4277896" cy="36878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4291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1.3.b: Experiments: change image size and k individually using the following values, and report the accuracy (when tuning one parameter, keep the other as the standard (16 x 16, 3)):</a:t>
            </a:r>
            <a:endParaRPr b="1" dirty="0"/>
          </a:p>
          <a:p>
            <a:pPr marL="0" lvl="0" indent="0" algn="l" rtl="0">
              <a:spcBef>
                <a:spcPts val="1600"/>
              </a:spcBef>
              <a:spcAft>
                <a:spcPts val="0"/>
              </a:spcAft>
              <a:buNone/>
            </a:pPr>
            <a:r>
              <a:rPr lang="en" b="1" dirty="0" err="1"/>
              <a:t>ie</a:t>
            </a:r>
            <a:r>
              <a:rPr lang="en" b="1" dirty="0"/>
              <a:t>. when you’re tuning image size, keep k at 3, when changing k, keep image size as 16x16</a:t>
            </a:r>
            <a:endParaRPr b="1" dirty="0"/>
          </a:p>
          <a:p>
            <a:pPr marL="0" lvl="0" indent="0" algn="l" rtl="0">
              <a:spcBef>
                <a:spcPts val="1600"/>
              </a:spcBef>
              <a:spcAft>
                <a:spcPts val="1600"/>
              </a:spcAft>
              <a:buNone/>
            </a:pPr>
            <a:endParaRPr dirty="0"/>
          </a:p>
        </p:txBody>
      </p:sp>
      <p:sp>
        <p:nvSpPr>
          <p:cNvPr id="66" name="Google Shape;66;p15"/>
          <p:cNvSpPr txBox="1"/>
          <p:nvPr/>
        </p:nvSpPr>
        <p:spPr>
          <a:xfrm>
            <a:off x="1059050"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image size:</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r>
              <a:rPr lang="en" dirty="0">
                <a:solidFill>
                  <a:schemeClr val="dk2"/>
                </a:solidFill>
              </a:rPr>
              <a:t>8 x 8: </a:t>
            </a:r>
            <a:r>
              <a:rPr lang="en-US" dirty="0">
                <a:solidFill>
                  <a:srgbClr val="FF0000"/>
                </a:solidFill>
              </a:rPr>
              <a:t>19.27%</a:t>
            </a:r>
          </a:p>
          <a:p>
            <a:pPr marL="0" lvl="0" indent="0" algn="l" rtl="0">
              <a:spcBef>
                <a:spcPts val="0"/>
              </a:spcBef>
              <a:spcAft>
                <a:spcPts val="0"/>
              </a:spcAft>
              <a:buNone/>
            </a:pPr>
            <a:endParaRPr dirty="0">
              <a:solidFill>
                <a:schemeClr val="dk2"/>
              </a:solidFill>
            </a:endParaRPr>
          </a:p>
          <a:p>
            <a:r>
              <a:rPr lang="en" dirty="0">
                <a:solidFill>
                  <a:schemeClr val="dk2"/>
                </a:solidFill>
              </a:rPr>
              <a:t>16 x 16: </a:t>
            </a:r>
            <a:r>
              <a:rPr lang="en-US" dirty="0">
                <a:solidFill>
                  <a:srgbClr val="FF0000"/>
                </a:solidFill>
              </a:rPr>
              <a:t>20.27%</a:t>
            </a:r>
          </a:p>
          <a:p>
            <a:pPr marL="0" lvl="0" indent="0" algn="l" rtl="0">
              <a:spcBef>
                <a:spcPts val="0"/>
              </a:spcBef>
              <a:spcAft>
                <a:spcPts val="0"/>
              </a:spcAft>
              <a:buNone/>
            </a:pPr>
            <a:endParaRPr dirty="0">
              <a:solidFill>
                <a:schemeClr val="dk2"/>
              </a:solidFill>
            </a:endParaRPr>
          </a:p>
          <a:p>
            <a:r>
              <a:rPr lang="en" dirty="0">
                <a:solidFill>
                  <a:schemeClr val="dk2"/>
                </a:solidFill>
              </a:rPr>
              <a:t>32 x 32: </a:t>
            </a:r>
            <a:r>
              <a:rPr lang="en-US" dirty="0">
                <a:solidFill>
                  <a:srgbClr val="FF0000"/>
                </a:solidFill>
              </a:rPr>
              <a:t>20.73%</a:t>
            </a:r>
          </a:p>
          <a:p>
            <a:pPr marL="0" lvl="0" indent="0" algn="l" rtl="0">
              <a:spcBef>
                <a:spcPts val="0"/>
              </a:spcBef>
              <a:spcAft>
                <a:spcPts val="0"/>
              </a:spcAft>
              <a:buNone/>
            </a:pPr>
            <a:endParaRPr dirty="0">
              <a:solidFill>
                <a:srgbClr val="FF0000"/>
              </a:solidFill>
            </a:endParaRPr>
          </a:p>
        </p:txBody>
      </p:sp>
      <p:sp>
        <p:nvSpPr>
          <p:cNvPr id="67" name="Google Shape;67;p15"/>
          <p:cNvSpPr txBox="1"/>
          <p:nvPr/>
        </p:nvSpPr>
        <p:spPr>
          <a:xfrm>
            <a:off x="4926175"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k:</a:t>
            </a:r>
            <a:endParaRPr dirty="0">
              <a:solidFill>
                <a:schemeClr val="dk2"/>
              </a:solidFill>
            </a:endParaRPr>
          </a:p>
          <a:p>
            <a:pPr marL="0" lvl="0" indent="0" algn="l" rtl="0">
              <a:spcBef>
                <a:spcPts val="0"/>
              </a:spcBef>
              <a:spcAft>
                <a:spcPts val="0"/>
              </a:spcAft>
              <a:buNone/>
            </a:pPr>
            <a:endParaRPr dirty="0">
              <a:solidFill>
                <a:schemeClr val="dk2"/>
              </a:solidFill>
            </a:endParaRPr>
          </a:p>
          <a:p>
            <a:r>
              <a:rPr lang="en" dirty="0">
                <a:solidFill>
                  <a:schemeClr val="dk2"/>
                </a:solidFill>
              </a:rPr>
              <a:t>1: </a:t>
            </a:r>
            <a:r>
              <a:rPr lang="en-US" dirty="0">
                <a:solidFill>
                  <a:srgbClr val="FF0000"/>
                </a:solidFill>
              </a:rPr>
              <a:t>20.07%</a:t>
            </a:r>
          </a:p>
          <a:p>
            <a:pPr marL="0" lvl="0" indent="0" algn="l" rtl="0">
              <a:spcBef>
                <a:spcPts val="0"/>
              </a:spcBef>
              <a:spcAft>
                <a:spcPts val="0"/>
              </a:spcAft>
              <a:buNone/>
            </a:pPr>
            <a:endParaRPr dirty="0">
              <a:solidFill>
                <a:schemeClr val="dk2"/>
              </a:solidFill>
            </a:endParaRPr>
          </a:p>
          <a:p>
            <a:r>
              <a:rPr lang="en" dirty="0">
                <a:solidFill>
                  <a:schemeClr val="dk2"/>
                </a:solidFill>
              </a:rPr>
              <a:t>3: </a:t>
            </a:r>
            <a:r>
              <a:rPr lang="en-US" dirty="0">
                <a:solidFill>
                  <a:srgbClr val="FF0000"/>
                </a:solidFill>
              </a:rPr>
              <a:t>20.27%</a:t>
            </a:r>
          </a:p>
          <a:p>
            <a:pPr marL="0" lvl="0" indent="0" algn="l" rtl="0">
              <a:spcBef>
                <a:spcPts val="0"/>
              </a:spcBef>
              <a:spcAft>
                <a:spcPts val="0"/>
              </a:spcAft>
              <a:buNone/>
            </a:pPr>
            <a:endParaRPr dirty="0">
              <a:solidFill>
                <a:schemeClr val="dk2"/>
              </a:solidFill>
            </a:endParaRPr>
          </a:p>
          <a:p>
            <a:r>
              <a:rPr lang="en" dirty="0">
                <a:solidFill>
                  <a:schemeClr val="dk2"/>
                </a:solidFill>
              </a:rPr>
              <a:t>5: </a:t>
            </a:r>
            <a:r>
              <a:rPr lang="en-US" dirty="0">
                <a:solidFill>
                  <a:srgbClr val="FF0000"/>
                </a:solidFill>
              </a:rPr>
              <a:t>20.80%</a:t>
            </a:r>
            <a:endParaRPr dirty="0">
              <a:solidFill>
                <a:schemeClr val="dk2"/>
              </a:solidFill>
            </a:endParaRPr>
          </a:p>
          <a:p>
            <a:pPr marL="0" lvl="0" indent="0" algn="l" rtl="0">
              <a:spcBef>
                <a:spcPts val="0"/>
              </a:spcBef>
              <a:spcAft>
                <a:spcPts val="0"/>
              </a:spcAft>
              <a:buNone/>
            </a:pPr>
            <a:endParaRPr dirty="0">
              <a:solidFill>
                <a:schemeClr val="dk2"/>
              </a:solidFill>
            </a:endParaRPr>
          </a:p>
          <a:p>
            <a:r>
              <a:rPr lang="en" dirty="0">
                <a:solidFill>
                  <a:schemeClr val="dk2"/>
                </a:solidFill>
              </a:rPr>
              <a:t>10: </a:t>
            </a:r>
            <a:r>
              <a:rPr lang="en-US" dirty="0">
                <a:solidFill>
                  <a:srgbClr val="FF0000"/>
                </a:solidFill>
              </a:rPr>
              <a:t>21.93%</a:t>
            </a:r>
          </a:p>
          <a:p>
            <a:pPr marL="0" lvl="0" indent="0" algn="l" rtl="0">
              <a:spcBef>
                <a:spcPts val="0"/>
              </a:spcBef>
              <a:spcAft>
                <a:spcPts val="0"/>
              </a:spcAft>
              <a:buNone/>
            </a:pPr>
            <a:endParaRPr dirty="0">
              <a:solidFill>
                <a:schemeClr val="dk2"/>
              </a:solidFill>
            </a:endParaRPr>
          </a:p>
          <a:p>
            <a:r>
              <a:rPr lang="en" dirty="0">
                <a:solidFill>
                  <a:schemeClr val="dk2"/>
                </a:solidFill>
              </a:rPr>
              <a:t>15: </a:t>
            </a:r>
            <a:r>
              <a:rPr lang="en-US" dirty="0">
                <a:solidFill>
                  <a:srgbClr val="FF0000"/>
                </a:solidFill>
              </a:rPr>
              <a:t>22.73%</a:t>
            </a:r>
          </a:p>
          <a:p>
            <a:pPr marL="0" lvl="0" indent="0" algn="l" rtl="0">
              <a:spcBef>
                <a:spcPts val="0"/>
              </a:spcBef>
              <a:spcAft>
                <a:spcPts val="0"/>
              </a:spcAft>
              <a:buNone/>
            </a:pPr>
            <a:endParaRPr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1.3.c: When tuning the parameters (image size and k), what did you observe about the </a:t>
            </a:r>
            <a:r>
              <a:rPr lang="en" b="1" i="1" dirty="0"/>
              <a:t>processing time and accuracy</a:t>
            </a:r>
            <a:r>
              <a:rPr lang="en" b="1" dirty="0"/>
              <a:t>? What do you think led to this observation?</a:t>
            </a:r>
          </a:p>
          <a:p>
            <a:pPr marL="0" lvl="0" indent="0" algn="l" rtl="0">
              <a:spcBef>
                <a:spcPts val="1600"/>
              </a:spcBef>
              <a:spcAft>
                <a:spcPts val="1600"/>
              </a:spcAft>
              <a:buNone/>
            </a:pPr>
            <a:r>
              <a:rPr lang="en-US" dirty="0">
                <a:solidFill>
                  <a:srgbClr val="FF0000"/>
                </a:solidFill>
              </a:rPr>
              <a:t>The accuracy increases as tiny image size and k increases. For tiny image size, larger images captures more information from the original image, resulting in better predictions. For k, greater k mitigates the influence of outliers, resulting in better predictions.</a:t>
            </a:r>
          </a:p>
          <a:p>
            <a:pPr marL="0" lvl="0" indent="0" algn="l" rtl="0">
              <a:spcBef>
                <a:spcPts val="1600"/>
              </a:spcBef>
              <a:spcAft>
                <a:spcPts val="1600"/>
              </a:spcAft>
              <a:buNone/>
            </a:pPr>
            <a:r>
              <a:rPr lang="en-US" dirty="0">
                <a:solidFill>
                  <a:srgbClr val="FF0000"/>
                </a:solidFill>
              </a:rPr>
              <a:t>In terms of processing time, theoretically a higher image size and k would significantly increase the processing time, but due to it being a much faster algorithm than the </a:t>
            </a:r>
            <a:r>
              <a:rPr lang="en-US" dirty="0" err="1">
                <a:solidFill>
                  <a:srgbClr val="FF0000"/>
                </a:solidFill>
              </a:rPr>
              <a:t>BoW</a:t>
            </a:r>
            <a:r>
              <a:rPr lang="en-US" dirty="0">
                <a:solidFill>
                  <a:srgbClr val="FF0000"/>
                </a:solidFill>
              </a:rPr>
              <a:t> SIFT this processing time advantage is not observed.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744575"/>
            <a:ext cx="9143999" cy="2052600"/>
          </a:xfrm>
          <a:prstGeom prst="rect">
            <a:avLst/>
          </a:prstGeom>
        </p:spPr>
        <p:txBody>
          <a:bodyPr spcFirstLastPara="1" wrap="square" lIns="91425" tIns="91425" rIns="91425" bIns="91425" anchor="b" anchorCtr="0">
            <a:noAutofit/>
          </a:bodyPr>
          <a:lstStyle/>
          <a:p>
            <a:pPr lvl="0"/>
            <a:r>
              <a:rPr lang="en-US" sz="4000" dirty="0"/>
              <a:t>Part 2: Bag-of-words with SIFT Features</a:t>
            </a:r>
            <a:endParaRPr sz="4000" dirty="0"/>
          </a:p>
        </p:txBody>
      </p:sp>
    </p:spTree>
    <p:extLst>
      <p:ext uri="{BB962C8B-B14F-4D97-AF65-F5344CB8AC3E}">
        <p14:creationId xmlns:p14="http://schemas.microsoft.com/office/powerpoint/2010/main" val="23291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5" name="Google Shape;83;p18">
            <a:extLst>
              <a:ext uri="{FF2B5EF4-FFF2-40B4-BE49-F238E27FC236}">
                <a16:creationId xmlns:a16="http://schemas.microsoft.com/office/drawing/2014/main" id="{42463987-9822-164D-AFC5-40B70A8ACD26}"/>
              </a:ext>
            </a:extLst>
          </p:cNvPr>
          <p:cNvSpPr txBox="1">
            <a:spLocks/>
          </p:cNvSpPr>
          <p:nvPr/>
        </p:nvSpPr>
        <p:spPr>
          <a:xfrm>
            <a:off x="198578" y="186768"/>
            <a:ext cx="8395500" cy="413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b="1" dirty="0"/>
              <a:t>Part 2.3: Reflection on Tiny Image Representation vs. Bag of Words with SIFT features:</a:t>
            </a:r>
          </a:p>
          <a:p>
            <a:pPr marL="0" indent="0">
              <a:buFont typeface="Arial"/>
              <a:buNone/>
            </a:pPr>
            <a:endParaRPr lang="en-US" b="1" dirty="0"/>
          </a:p>
          <a:p>
            <a:pPr marL="0" indent="0">
              <a:buFont typeface="Arial"/>
              <a:buNone/>
            </a:pPr>
            <a:r>
              <a:rPr lang="en-US" b="1" dirty="0"/>
              <a:t>Why do you think that the tiny image representation gives a much worse accuracy than bag of words? Additionally why do you think Bag of Words is better in this case?</a:t>
            </a:r>
          </a:p>
          <a:p>
            <a:pPr marL="0" lvl="0" indent="0" algn="l" rtl="0">
              <a:spcBef>
                <a:spcPts val="1600"/>
              </a:spcBef>
              <a:spcAft>
                <a:spcPts val="1600"/>
              </a:spcAft>
              <a:buNone/>
            </a:pPr>
            <a:r>
              <a:rPr lang="en-US" dirty="0">
                <a:solidFill>
                  <a:srgbClr val="FF0000"/>
                </a:solidFill>
              </a:rPr>
              <a:t>Tiny images resizes images to a small fixed size, resulting in feature loss comparing to SIFT. It also ignores rotation and transformation and lacks the ability to discriminate according to feature importance. </a:t>
            </a:r>
            <a:r>
              <a:rPr lang="en-US" dirty="0" err="1">
                <a:solidFill>
                  <a:srgbClr val="FF0000"/>
                </a:solidFill>
              </a:rPr>
              <a:t>BoW</a:t>
            </a:r>
            <a:r>
              <a:rPr lang="en-US" dirty="0">
                <a:solidFill>
                  <a:srgbClr val="FF0000"/>
                </a:solidFill>
              </a:rPr>
              <a:t> with SIFT, on the other hand, can find more abstract and discriminated set of features using vocabulary generated from SIFT descriptors. It is also capable of acknowledging rotations and transformations in an image. Therefore it has a much higher accuracy.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buNone/>
            </a:pPr>
            <a:r>
              <a:rPr lang="en" b="1" dirty="0"/>
              <a:t>Part 2.4.a: Your confusion matrix, together with the accuracy for Part 2 with the standard parameter set (</a:t>
            </a:r>
            <a:r>
              <a:rPr lang="en" b="1" dirty="0" err="1"/>
              <a:t>vocab_size</a:t>
            </a:r>
            <a:r>
              <a:rPr lang="en" b="1" dirty="0"/>
              <a:t> = 50, k = 3, </a:t>
            </a:r>
            <a:r>
              <a:rPr lang="en" b="1" dirty="0" err="1"/>
              <a:t>max_iter</a:t>
            </a:r>
            <a:r>
              <a:rPr lang="en" b="1" dirty="0"/>
              <a:t> = 10, stride(</a:t>
            </a:r>
            <a:r>
              <a:rPr lang="en" b="1" dirty="0" err="1"/>
              <a:t>build_vocab</a:t>
            </a:r>
            <a:r>
              <a:rPr lang="en" b="1" dirty="0"/>
              <a:t>) = 20, stride(</a:t>
            </a:r>
            <a:r>
              <a:rPr lang="en" b="1" dirty="0" err="1"/>
              <a:t>get_bags_of_sift</a:t>
            </a:r>
            <a:r>
              <a:rPr lang="en" b="1" dirty="0"/>
              <a:t>)  = 5</a:t>
            </a:r>
            <a:endParaRPr dirty="0"/>
          </a:p>
        </p:txBody>
      </p:sp>
      <p:sp>
        <p:nvSpPr>
          <p:cNvPr id="2" name="TextBox 1">
            <a:extLst>
              <a:ext uri="{FF2B5EF4-FFF2-40B4-BE49-F238E27FC236}">
                <a16:creationId xmlns:a16="http://schemas.microsoft.com/office/drawing/2014/main" id="{5D77DD32-80BE-B453-D66E-18E9D5E0FC8B}"/>
              </a:ext>
            </a:extLst>
          </p:cNvPr>
          <p:cNvSpPr txBox="1"/>
          <p:nvPr/>
        </p:nvSpPr>
        <p:spPr>
          <a:xfrm>
            <a:off x="311700" y="2022529"/>
            <a:ext cx="1109599" cy="307777"/>
          </a:xfrm>
          <a:prstGeom prst="rect">
            <a:avLst/>
          </a:prstGeom>
          <a:noFill/>
        </p:spPr>
        <p:txBody>
          <a:bodyPr wrap="none" rtlCol="0">
            <a:spAutoFit/>
          </a:bodyPr>
          <a:lstStyle/>
          <a:p>
            <a:pPr marL="0" lvl="0" indent="0" algn="l" rtl="0">
              <a:spcBef>
                <a:spcPts val="1600"/>
              </a:spcBef>
              <a:spcAft>
                <a:spcPts val="1600"/>
              </a:spcAft>
              <a:buNone/>
            </a:pPr>
            <a:r>
              <a:rPr lang="en-US" dirty="0">
                <a:solidFill>
                  <a:srgbClr val="FF0000"/>
                </a:solidFill>
              </a:rPr>
              <a:t>&lt;Plot here&gt;</a:t>
            </a:r>
          </a:p>
        </p:txBody>
      </p:sp>
      <p:sp>
        <p:nvSpPr>
          <p:cNvPr id="3" name="TextBox 2">
            <a:extLst>
              <a:ext uri="{FF2B5EF4-FFF2-40B4-BE49-F238E27FC236}">
                <a16:creationId xmlns:a16="http://schemas.microsoft.com/office/drawing/2014/main" id="{0D01FC66-1A7A-AD87-D720-2134DDA08D3D}"/>
              </a:ext>
            </a:extLst>
          </p:cNvPr>
          <p:cNvSpPr txBox="1"/>
          <p:nvPr/>
        </p:nvSpPr>
        <p:spPr>
          <a:xfrm>
            <a:off x="311700" y="1449091"/>
            <a:ext cx="1587294" cy="307777"/>
          </a:xfrm>
          <a:prstGeom prst="rect">
            <a:avLst/>
          </a:prstGeom>
          <a:noFill/>
        </p:spPr>
        <p:txBody>
          <a:bodyPr wrap="none" rtlCol="0">
            <a:spAutoFit/>
          </a:bodyPr>
          <a:lstStyle/>
          <a:p>
            <a:pPr marL="0" lvl="0" indent="0" algn="l" rtl="0">
              <a:spcBef>
                <a:spcPts val="1600"/>
              </a:spcBef>
              <a:spcAft>
                <a:spcPts val="1600"/>
              </a:spcAft>
              <a:buNone/>
            </a:pPr>
            <a:r>
              <a:rPr lang="en-US" dirty="0">
                <a:solidFill>
                  <a:srgbClr val="FF0000"/>
                </a:solidFill>
              </a:rPr>
              <a:t>&lt;Accuracy here&gt;</a:t>
            </a:r>
          </a:p>
        </p:txBody>
      </p:sp>
      <p:pic>
        <p:nvPicPr>
          <p:cNvPr id="5" name="图片 4">
            <a:extLst>
              <a:ext uri="{FF2B5EF4-FFF2-40B4-BE49-F238E27FC236}">
                <a16:creationId xmlns:a16="http://schemas.microsoft.com/office/drawing/2014/main" id="{265E65BF-DF33-8745-B67B-3027385B270C}"/>
              </a:ext>
            </a:extLst>
          </p:cNvPr>
          <p:cNvPicPr>
            <a:picLocks noChangeAspect="1"/>
          </p:cNvPicPr>
          <p:nvPr/>
        </p:nvPicPr>
        <p:blipFill>
          <a:blip r:embed="rId3"/>
          <a:stretch>
            <a:fillRect/>
          </a:stretch>
        </p:blipFill>
        <p:spPr>
          <a:xfrm>
            <a:off x="478800" y="1449091"/>
            <a:ext cx="3947742" cy="34232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429100" cy="1567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2.4.a: Experiments: change </a:t>
            </a:r>
            <a:r>
              <a:rPr lang="en" b="1" dirty="0" err="1"/>
              <a:t>vocab_size</a:t>
            </a:r>
            <a:r>
              <a:rPr lang="en" b="1" dirty="0"/>
              <a:t> and k individually using the following values, and report the accuracy (when tuning one parameter, keep the other as the standard (50, 3)):</a:t>
            </a:r>
            <a:endParaRPr b="1" dirty="0"/>
          </a:p>
          <a:p>
            <a:pPr marL="0" lvl="0" indent="0">
              <a:spcBef>
                <a:spcPts val="1600"/>
              </a:spcBef>
              <a:buNone/>
            </a:pPr>
            <a:r>
              <a:rPr lang="en" b="1" dirty="0" err="1"/>
              <a:t>ie</a:t>
            </a:r>
            <a:r>
              <a:rPr lang="en" b="1" dirty="0"/>
              <a:t>. when you’re tuning </a:t>
            </a:r>
            <a:r>
              <a:rPr lang="en" b="1" dirty="0" err="1"/>
              <a:t>vocab_size</a:t>
            </a:r>
            <a:r>
              <a:rPr lang="en" b="1" dirty="0"/>
              <a:t>, keep k at 3, when changing k, keep </a:t>
            </a:r>
            <a:r>
              <a:rPr lang="en" b="1" dirty="0" err="1"/>
              <a:t>vocab_size</a:t>
            </a:r>
            <a:r>
              <a:rPr lang="en" b="1" dirty="0"/>
              <a:t> as </a:t>
            </a:r>
            <a:r>
              <a:rPr lang="en-US" b="1" dirty="0"/>
              <a:t>50. (Other params </a:t>
            </a:r>
            <a:r>
              <a:rPr lang="en" b="1" dirty="0" err="1"/>
              <a:t>max_iter</a:t>
            </a:r>
            <a:r>
              <a:rPr lang="en" b="1" dirty="0"/>
              <a:t> = 10, stride(</a:t>
            </a:r>
            <a:r>
              <a:rPr lang="en" b="1" dirty="0" err="1"/>
              <a:t>build_vocab</a:t>
            </a:r>
            <a:r>
              <a:rPr lang="en" b="1" dirty="0"/>
              <a:t>) = 20, stride(</a:t>
            </a:r>
            <a:r>
              <a:rPr lang="en" b="1" dirty="0" err="1"/>
              <a:t>get_bags_of_sift</a:t>
            </a:r>
            <a:r>
              <a:rPr lang="en" b="1" dirty="0"/>
              <a:t>)  = 5)</a:t>
            </a:r>
            <a:endParaRPr lang="en-US" b="1" dirty="0"/>
          </a:p>
          <a:p>
            <a:pPr marL="0" lvl="0" indent="0" algn="l" rtl="0">
              <a:spcBef>
                <a:spcPts val="1600"/>
              </a:spcBef>
              <a:spcAft>
                <a:spcPts val="0"/>
              </a:spcAft>
              <a:buNone/>
            </a:pPr>
            <a:endParaRPr lang="en-US" b="1" dirty="0"/>
          </a:p>
          <a:p>
            <a:pPr marL="0" lvl="0" indent="0" algn="l" rtl="0">
              <a:spcBef>
                <a:spcPts val="1600"/>
              </a:spcBef>
              <a:spcAft>
                <a:spcPts val="0"/>
              </a:spcAft>
              <a:buNone/>
            </a:pPr>
            <a:endParaRPr lang="en-US" b="1" dirty="0"/>
          </a:p>
          <a:p>
            <a:pPr marL="0" lvl="0" indent="0" algn="l" rtl="0">
              <a:spcBef>
                <a:spcPts val="1600"/>
              </a:spcBef>
              <a:spcAft>
                <a:spcPts val="0"/>
              </a:spcAft>
              <a:buNone/>
            </a:pPr>
            <a:endParaRPr b="1" dirty="0"/>
          </a:p>
          <a:p>
            <a:pPr marL="0" lvl="0" indent="0" algn="l" rtl="0">
              <a:spcBef>
                <a:spcPts val="1600"/>
              </a:spcBef>
              <a:spcAft>
                <a:spcPts val="1600"/>
              </a:spcAft>
              <a:buNone/>
            </a:pPr>
            <a:endParaRPr dirty="0"/>
          </a:p>
        </p:txBody>
      </p:sp>
      <p:sp>
        <p:nvSpPr>
          <p:cNvPr id="66" name="Google Shape;66;p15"/>
          <p:cNvSpPr txBox="1"/>
          <p:nvPr/>
        </p:nvSpPr>
        <p:spPr>
          <a:xfrm>
            <a:off x="956413" y="2258008"/>
            <a:ext cx="2059200" cy="250734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vocab size:</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r>
              <a:rPr lang="en" dirty="0">
                <a:solidFill>
                  <a:schemeClr val="dk2"/>
                </a:solidFill>
              </a:rPr>
              <a:t>50: </a:t>
            </a:r>
            <a:r>
              <a:rPr lang="en-US" dirty="0">
                <a:solidFill>
                  <a:srgbClr val="FF0000"/>
                </a:solidFill>
              </a:rPr>
              <a:t>43.00%</a:t>
            </a:r>
            <a:endParaRPr lang="en-US" dirty="0">
              <a:solidFill>
                <a:schemeClr val="dk2"/>
              </a:solidFill>
            </a:endParaRPr>
          </a:p>
          <a:p>
            <a:pPr marL="0" lvl="0" indent="0" algn="l" rtl="0">
              <a:spcBef>
                <a:spcPts val="0"/>
              </a:spcBef>
              <a:spcAft>
                <a:spcPts val="0"/>
              </a:spcAft>
              <a:buNone/>
            </a:pPr>
            <a:endParaRPr dirty="0">
              <a:solidFill>
                <a:schemeClr val="dk2"/>
              </a:solidFill>
            </a:endParaRPr>
          </a:p>
          <a:p>
            <a:r>
              <a:rPr lang="en" dirty="0">
                <a:solidFill>
                  <a:schemeClr val="dk2"/>
                </a:solidFill>
              </a:rPr>
              <a:t>100: </a:t>
            </a:r>
            <a:r>
              <a:rPr lang="en-US" dirty="0">
                <a:solidFill>
                  <a:srgbClr val="FF0000"/>
                </a:solidFill>
              </a:rPr>
              <a:t>46.80%</a:t>
            </a:r>
            <a:endParaRPr dirty="0">
              <a:solidFill>
                <a:schemeClr val="dk2"/>
              </a:solidFill>
            </a:endParaRPr>
          </a:p>
          <a:p>
            <a:pPr marL="0" lvl="0" indent="0" algn="l" rtl="0">
              <a:spcBef>
                <a:spcPts val="0"/>
              </a:spcBef>
              <a:spcAft>
                <a:spcPts val="0"/>
              </a:spcAft>
              <a:buNone/>
            </a:pPr>
            <a:endParaRPr dirty="0">
              <a:solidFill>
                <a:schemeClr val="dk2"/>
              </a:solidFill>
            </a:endParaRPr>
          </a:p>
          <a:p>
            <a:r>
              <a:rPr lang="en" dirty="0">
                <a:solidFill>
                  <a:schemeClr val="dk2"/>
                </a:solidFill>
              </a:rPr>
              <a:t>200: </a:t>
            </a:r>
            <a:r>
              <a:rPr lang="en-US" dirty="0">
                <a:solidFill>
                  <a:srgbClr val="FF0000"/>
                </a:solidFill>
              </a:rPr>
              <a:t>Taking too long</a:t>
            </a:r>
          </a:p>
        </p:txBody>
      </p:sp>
      <p:sp>
        <p:nvSpPr>
          <p:cNvPr id="67" name="Google Shape;67;p15"/>
          <p:cNvSpPr txBox="1"/>
          <p:nvPr/>
        </p:nvSpPr>
        <p:spPr>
          <a:xfrm>
            <a:off x="4773908" y="2006082"/>
            <a:ext cx="2059200" cy="2800350"/>
          </a:xfrm>
          <a:prstGeom prst="rect">
            <a:avLst/>
          </a:prstGeom>
          <a:noFill/>
          <a:ln>
            <a:noFill/>
          </a:ln>
        </p:spPr>
        <p:txBody>
          <a:bodyPr spcFirstLastPara="1" wrap="square" lIns="91425" tIns="91425" rIns="91425" bIns="91425" anchor="t" anchorCtr="0">
            <a:noAutofit/>
          </a:bodyPr>
          <a:lstStyle/>
          <a:p>
            <a:r>
              <a:rPr lang="en" dirty="0">
                <a:solidFill>
                  <a:schemeClr val="dk2"/>
                </a:solidFill>
              </a:rPr>
              <a:t>k:</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a:t>
            </a:r>
            <a:r>
              <a:rPr lang="en" dirty="0">
                <a:solidFill>
                  <a:srgbClr val="FF0000"/>
                </a:solidFill>
              </a:rPr>
              <a:t> </a:t>
            </a:r>
            <a:r>
              <a:rPr lang="en-US" dirty="0">
                <a:solidFill>
                  <a:srgbClr val="FF0000"/>
                </a:solidFill>
              </a:rPr>
              <a:t>44.00%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a:t>
            </a:r>
            <a:r>
              <a:rPr lang="en" dirty="0">
                <a:solidFill>
                  <a:srgbClr val="FF0000"/>
                </a:solidFill>
              </a:rPr>
              <a:t> </a:t>
            </a:r>
            <a:r>
              <a:rPr lang="en-US" dirty="0">
                <a:solidFill>
                  <a:srgbClr val="FF0000"/>
                </a:solidFill>
              </a:rPr>
              <a:t>43.00%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5:</a:t>
            </a:r>
            <a:r>
              <a:rPr lang="en" dirty="0">
                <a:solidFill>
                  <a:srgbClr val="FF0000"/>
                </a:solidFill>
              </a:rPr>
              <a:t> </a:t>
            </a:r>
            <a:r>
              <a:rPr lang="en-US" dirty="0">
                <a:solidFill>
                  <a:srgbClr val="FF0000"/>
                </a:solidFill>
              </a:rPr>
              <a:t>45.87%</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10:</a:t>
            </a:r>
            <a:r>
              <a:rPr lang="en" dirty="0">
                <a:solidFill>
                  <a:srgbClr val="FF0000"/>
                </a:solidFill>
              </a:rPr>
              <a:t> </a:t>
            </a:r>
            <a:r>
              <a:rPr lang="en-US" dirty="0">
                <a:solidFill>
                  <a:srgbClr val="FF0000"/>
                </a:solidFill>
              </a:rPr>
              <a:t>46.27%</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15:</a:t>
            </a:r>
            <a:r>
              <a:rPr lang="en" dirty="0">
                <a:solidFill>
                  <a:srgbClr val="FF0000"/>
                </a:solidFill>
              </a:rPr>
              <a:t> 47.27%</a:t>
            </a:r>
            <a:endParaRPr dirty="0">
              <a:solidFill>
                <a:schemeClr val="dk2"/>
              </a:solidFill>
            </a:endParaRPr>
          </a:p>
        </p:txBody>
      </p:sp>
    </p:spTree>
    <p:extLst>
      <p:ext uri="{BB962C8B-B14F-4D97-AF65-F5344CB8AC3E}">
        <p14:creationId xmlns:p14="http://schemas.microsoft.com/office/powerpoint/2010/main" val="13170064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2403</TotalTime>
  <Words>1003</Words>
  <Application>Microsoft Office PowerPoint</Application>
  <PresentationFormat>全屏显示(16:9)</PresentationFormat>
  <Paragraphs>106</Paragraphs>
  <Slides>15</Slides>
  <Notes>15</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15</vt:i4>
      </vt:variant>
    </vt:vector>
  </HeadingPairs>
  <TitlesOfParts>
    <vt:vector size="17" baseType="lpstr">
      <vt:lpstr>Arial</vt:lpstr>
      <vt:lpstr>Simple Light</vt:lpstr>
      <vt:lpstr>CS 485/584  PS 3</vt:lpstr>
      <vt:lpstr>Part 1: Tiny Image Representation and Nearest-Neighbor Classification</vt:lpstr>
      <vt:lpstr>PowerPoint 演示文稿</vt:lpstr>
      <vt:lpstr>PowerPoint 演示文稿</vt:lpstr>
      <vt:lpstr>PowerPoint 演示文稿</vt:lpstr>
      <vt:lpstr>Part 2: Bag-of-words with SIFT Features</vt:lpstr>
      <vt:lpstr>PowerPoint 演示文稿</vt:lpstr>
      <vt:lpstr>PowerPoint 演示文稿</vt:lpstr>
      <vt:lpstr>PowerPoint 演示文稿</vt:lpstr>
      <vt:lpstr>PowerPoint 演示文稿</vt:lpstr>
      <vt:lpstr>PowerPoint 演示文稿</vt:lpstr>
      <vt:lpstr>Part 3: Extra Credit</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PS 5</dc:title>
  <cp:lastModifiedBy>He, Harry</cp:lastModifiedBy>
  <cp:revision>99</cp:revision>
  <dcterms:modified xsi:type="dcterms:W3CDTF">2023-11-22T23:20:02Z</dcterms:modified>
</cp:coreProperties>
</file>