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6"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994525" cx="12436475"/>
  <p:notesSz cx="7023100"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455466-41B3-4CD1-84BC-37D59A55BC06}">
  <a:tblStyle styleId="{DC455466-41B3-4CD1-84BC-37D59A55BC06}"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BCF"/>
          </a:solidFill>
        </a:fill>
      </a:tcStyle>
    </a:band1H>
    <a:band2H>
      <a:tcTxStyle/>
    </a:band2H>
    <a:band1V>
      <a:tcTxStyle/>
      <a:tcStyle>
        <a:fill>
          <a:solidFill>
            <a:srgbClr val="CACBCF"/>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955C362-0540-4EA1-9065-F95BA39F1EB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06044CC-8096-422B-B6B0-EBDABE35D5CD}"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7D3037-F45C-4090-8BCB-773F817AE9AB}" styleName="Table_3">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1E110EF-074D-4F8E-967B-7A80650A3296}" styleName="Table_4">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650" lIns="93300" spcFirstLastPara="1" rIns="93300" wrap="square" tIns="46650"/>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843645"/>
            <a:ext cx="6063276" cy="362391"/>
          </a:xfrm>
          <a:prstGeom prst="rect">
            <a:avLst/>
          </a:prstGeom>
          <a:noFill/>
          <a:ln>
            <a:noFill/>
          </a:ln>
        </p:spPr>
        <p:txBody>
          <a:bodyPr anchorCtr="0" anchor="b" bIns="46650" lIns="93300" spcFirstLastPara="1" rIns="93300" wrap="square" tIns="4665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978132" y="0"/>
            <a:ext cx="3043343" cy="465455"/>
          </a:xfrm>
          <a:prstGeom prst="rect">
            <a:avLst/>
          </a:prstGeom>
          <a:noFill/>
          <a:ln>
            <a:noFill/>
          </a:ln>
        </p:spPr>
        <p:txBody>
          <a:bodyPr anchorCtr="0" anchor="t" bIns="46650" lIns="93300" spcFirstLastPara="1" rIns="93300" wrap="square" tIns="46650"/>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1570" y="8842029"/>
            <a:ext cx="969904" cy="465455"/>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3:notes"/>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47" name="Google Shape;47;p3:notes"/>
          <p:cNvSpPr txBox="1"/>
          <p:nvPr>
            <p:ph idx="3" type="hdr"/>
          </p:nvPr>
        </p:nvSpPr>
        <p:spPr>
          <a:xfrm>
            <a:off x="0" y="0"/>
            <a:ext cx="3043343" cy="465455"/>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48" name="Google Shape;48;p3:notes"/>
          <p:cNvSpPr txBox="1"/>
          <p:nvPr>
            <p:ph idx="11" type="ftr"/>
          </p:nvPr>
        </p:nvSpPr>
        <p:spPr>
          <a:xfrm>
            <a:off x="0" y="8843645"/>
            <a:ext cx="6063276" cy="362391"/>
          </a:xfrm>
          <a:prstGeom prst="rect">
            <a:avLst/>
          </a:prstGeom>
          <a:noFill/>
          <a:ln>
            <a:noFill/>
          </a:ln>
        </p:spPr>
        <p:txBody>
          <a:bodyPr anchorCtr="0" anchor="b" bIns="46650" lIns="93300" spcFirstLastPara="1" rIns="93300" wrap="square" tIns="46650">
            <a:noAutofit/>
          </a:bodyPr>
          <a:lstStyle/>
          <a:p>
            <a:pPr indent="0" lvl="0" marL="583273"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49" name="Google Shape;49;p3:notes"/>
          <p:cNvSpPr txBox="1"/>
          <p:nvPr>
            <p:ph idx="10" type="dt"/>
          </p:nvPr>
        </p:nvSpPr>
        <p:spPr>
          <a:xfrm>
            <a:off x="3978132" y="0"/>
            <a:ext cx="3043343" cy="465455"/>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50" name="Google Shape;50;p3:notes"/>
          <p:cNvSpPr txBox="1"/>
          <p:nvPr>
            <p:ph idx="12" type="sldNum"/>
          </p:nvPr>
        </p:nvSpPr>
        <p:spPr>
          <a:xfrm>
            <a:off x="6051570" y="8842029"/>
            <a:ext cx="969904" cy="465455"/>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129d6a889_0_54: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4129d6a889_0_54: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205" name="Google Shape;205;g4129d6a889_0_54: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206" name="Google Shape;206;g4129d6a889_0_54: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07" name="Google Shape;207;g4129d6a889_0_54: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208" name="Google Shape;208;g4129d6a889_0_54: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129d6a889_0_35: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4129d6a889_0_35: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219" name="Google Shape;219;g4129d6a889_0_35: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220" name="Google Shape;220;g4129d6a889_0_35: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21" name="Google Shape;221;g4129d6a889_0_35: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222" name="Google Shape;222;g4129d6a889_0_35: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6:notes"/>
          <p:cNvSpPr txBox="1"/>
          <p:nvPr>
            <p:ph idx="1" type="body"/>
          </p:nvPr>
        </p:nvSpPr>
        <p:spPr>
          <a:xfrm>
            <a:off x="702310" y="4421823"/>
            <a:ext cx="5618480" cy="4189095"/>
          </a:xfrm>
          <a:prstGeom prst="rect">
            <a:avLst/>
          </a:prstGeom>
        </p:spPr>
        <p:txBody>
          <a:bodyPr anchorCtr="0" anchor="t" bIns="46650" lIns="93300" spcFirstLastPara="1" rIns="93300" wrap="square" tIns="46650">
            <a:noAutofit/>
          </a:bodyPr>
          <a:lstStyle/>
          <a:p>
            <a:pPr indent="0" lvl="0" marL="0">
              <a:spcBef>
                <a:spcPts val="0"/>
              </a:spcBef>
              <a:spcAft>
                <a:spcPts val="340"/>
              </a:spcAft>
              <a:buNone/>
            </a:pPr>
            <a:r>
              <a:t/>
            </a:r>
            <a:endParaRPr/>
          </a:p>
        </p:txBody>
      </p:sp>
      <p:sp>
        <p:nvSpPr>
          <p:cNvPr id="232" name="Google Shape;232;p6:notes"/>
          <p:cNvSpPr/>
          <p:nvPr>
            <p:ph idx="2" type="sldImg"/>
          </p:nvPr>
        </p:nvSpPr>
        <p:spPr>
          <a:xfrm>
            <a:off x="407988" y="698500"/>
            <a:ext cx="6207125" cy="34909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cf41047ad_0_156: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3cf41047ad_0_156: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marR="0" rtl="0" algn="l">
              <a:lnSpc>
                <a:spcPct val="90000"/>
              </a:lnSpc>
              <a:spcBef>
                <a:spcPts val="300"/>
              </a:spcBef>
              <a:spcAft>
                <a:spcPts val="0"/>
              </a:spcAft>
              <a:buNone/>
            </a:pPr>
            <a:r>
              <a:t/>
            </a:r>
            <a:endParaRPr/>
          </a:p>
        </p:txBody>
      </p:sp>
      <p:sp>
        <p:nvSpPr>
          <p:cNvPr id="238" name="Google Shape;238;g3cf41047ad_0_156: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239" name="Google Shape;239;g3cf41047ad_0_156: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40" name="Google Shape;240;g3cf41047ad_0_156: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241" name="Google Shape;241;g3cf41047ad_0_156: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cf41047ad_0_110: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3cf41047ad_0_110: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a:p>
        </p:txBody>
      </p:sp>
      <p:sp>
        <p:nvSpPr>
          <p:cNvPr id="252" name="Google Shape;252;g3cf41047ad_0_110: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253" name="Google Shape;253;g3cf41047ad_0_110: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54" name="Google Shape;254;g3cf41047ad_0_110: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255" name="Google Shape;255;g3cf41047ad_0_110: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cf41047ad_0_203: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3cf41047ad_0_203: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265" name="Google Shape;265;g3cf41047ad_0_203: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266" name="Google Shape;266;g3cf41047ad_0_203: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67" name="Google Shape;267;g3cf41047ad_0_203: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268" name="Google Shape;268;g3cf41047ad_0_203: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cf41047ad_0_214: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3cf41047ad_0_214: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a:p>
        </p:txBody>
      </p:sp>
      <p:sp>
        <p:nvSpPr>
          <p:cNvPr id="279" name="Google Shape;279;g3cf41047ad_0_214: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280" name="Google Shape;280;g3cf41047ad_0_214: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81" name="Google Shape;281;g3cf41047ad_0_214: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282" name="Google Shape;282;g3cf41047ad_0_214: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cf41047ad_0_226: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cf41047ad_0_226: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spcBef>
                <a:spcPts val="0"/>
              </a:spcBef>
              <a:spcAft>
                <a:spcPts val="0"/>
              </a:spcAft>
              <a:buNone/>
            </a:pPr>
            <a:r>
              <a:rPr lang="en-US">
                <a:solidFill>
                  <a:srgbClr val="000000"/>
                </a:solidFill>
              </a:rPr>
              <a:t>Resource constraints – Engineering PM constraints</a:t>
            </a:r>
            <a:endParaRPr>
              <a:solidFill>
                <a:srgbClr val="000000"/>
              </a:solidFill>
            </a:endParaRPr>
          </a:p>
          <a:p>
            <a:pPr indent="0" lvl="0" marL="0" rtl="0">
              <a:spcBef>
                <a:spcPts val="340"/>
              </a:spcBef>
              <a:spcAft>
                <a:spcPts val="0"/>
              </a:spcAft>
              <a:buNone/>
            </a:pPr>
            <a:r>
              <a:t/>
            </a:r>
            <a:endParaRPr>
              <a:solidFill>
                <a:srgbClr val="000000"/>
              </a:solidFill>
            </a:endParaRPr>
          </a:p>
          <a:p>
            <a:pPr indent="0" lvl="0" marL="0" rtl="0">
              <a:spcBef>
                <a:spcPts val="340"/>
              </a:spcBef>
              <a:spcAft>
                <a:spcPts val="0"/>
              </a:spcAft>
              <a:buNone/>
            </a:pPr>
            <a:r>
              <a:rPr lang="en-US">
                <a:solidFill>
                  <a:srgbClr val="000000"/>
                </a:solidFill>
              </a:rPr>
              <a:t>GEO effort – Nick Alcivar/ Zak Pierce</a:t>
            </a:r>
            <a:endParaRPr>
              <a:solidFill>
                <a:srgbClr val="000000"/>
              </a:solidFill>
            </a:endParaRPr>
          </a:p>
          <a:p>
            <a:pPr indent="0" lvl="0" marL="0" marR="0" rtl="0" algn="l">
              <a:lnSpc>
                <a:spcPct val="90000"/>
              </a:lnSpc>
              <a:spcBef>
                <a:spcPts val="0"/>
              </a:spcBef>
              <a:spcAft>
                <a:spcPts val="0"/>
              </a:spcAft>
              <a:buNone/>
            </a:pPr>
            <a:r>
              <a:t/>
            </a:r>
            <a:endParaRPr/>
          </a:p>
        </p:txBody>
      </p:sp>
      <p:sp>
        <p:nvSpPr>
          <p:cNvPr id="293" name="Google Shape;293;g3cf41047ad_0_226: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294" name="Google Shape;294;g3cf41047ad_0_226: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95" name="Google Shape;295;g3cf41047ad_0_226: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296" name="Google Shape;296;g3cf41047ad_0_226: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cf41047ad_0_177: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3cf41047ad_0_177: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a:p>
        </p:txBody>
      </p:sp>
      <p:sp>
        <p:nvSpPr>
          <p:cNvPr id="307" name="Google Shape;307;g3cf41047ad_0_177: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308" name="Google Shape;308;g3cf41047ad_0_177: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09" name="Google Shape;309;g3cf41047ad_0_177: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310" name="Google Shape;310;g3cf41047ad_0_177: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cf41047ad_0_278: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3cf41047ad_0_278: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a:p>
        </p:txBody>
      </p:sp>
      <p:sp>
        <p:nvSpPr>
          <p:cNvPr id="321" name="Google Shape;321;g3cf41047ad_0_278: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322" name="Google Shape;322;g3cf41047ad_0_278: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23" name="Google Shape;323;g3cf41047ad_0_278: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324" name="Google Shape;324;g3cf41047ad_0_278: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f41047ad_0_0: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3cf41047ad_0_0: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62" name="Google Shape;62;g3cf41047ad_0_0: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63" name="Google Shape;63;g3cf41047ad_0_0: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64" name="Google Shape;64;g3cf41047ad_0_0: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65" name="Google Shape;65;g3cf41047ad_0_0: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cf41047ad_0_314: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3cf41047ad_0_314: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a:p>
        </p:txBody>
      </p:sp>
      <p:sp>
        <p:nvSpPr>
          <p:cNvPr id="335" name="Google Shape;335;g3cf41047ad_0_314: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336" name="Google Shape;336;g3cf41047ad_0_314: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37" name="Google Shape;337;g3cf41047ad_0_314: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338" name="Google Shape;338;g3cf41047ad_0_314: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cf41047ad_0_326: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3cf41047ad_0_326: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a:p>
        </p:txBody>
      </p:sp>
      <p:sp>
        <p:nvSpPr>
          <p:cNvPr id="349" name="Google Shape;349;g3cf41047ad_0_326: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350" name="Google Shape;350;g3cf41047ad_0_326: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51" name="Google Shape;351;g3cf41047ad_0_326: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352" name="Google Shape;352;g3cf41047ad_0_326: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129d6a889_0_47: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129d6a889_0_47: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spcBef>
                <a:spcPts val="0"/>
              </a:spcBef>
              <a:spcAft>
                <a:spcPts val="340"/>
              </a:spcAft>
              <a:buNone/>
            </a:pPr>
            <a:r>
              <a:t/>
            </a:r>
            <a:endParaRPr/>
          </a:p>
        </p:txBody>
      </p:sp>
      <p:sp>
        <p:nvSpPr>
          <p:cNvPr id="363" name="Google Shape;363;g4129d6a889_0_47:notes"/>
          <p:cNvSpPr txBox="1"/>
          <p:nvPr>
            <p:ph idx="12" type="sldNum"/>
          </p:nvPr>
        </p:nvSpPr>
        <p:spPr>
          <a:xfrm>
            <a:off x="6051570" y="8842029"/>
            <a:ext cx="969900" cy="465600"/>
          </a:xfrm>
          <a:prstGeom prst="rect">
            <a:avLst/>
          </a:prstGeom>
        </p:spPr>
        <p:txBody>
          <a:bodyPr anchorCtr="0" anchor="b" bIns="46650" lIns="93300" spcFirstLastPara="1" rIns="93300" wrap="square" tIns="4665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129d6a889_0_76: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129d6a889_0_76: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spcBef>
                <a:spcPts val="0"/>
              </a:spcBef>
              <a:spcAft>
                <a:spcPts val="340"/>
              </a:spcAft>
              <a:buNone/>
            </a:pPr>
            <a:r>
              <a:t/>
            </a:r>
            <a:endParaRPr/>
          </a:p>
        </p:txBody>
      </p:sp>
      <p:sp>
        <p:nvSpPr>
          <p:cNvPr id="372" name="Google Shape;372;g4129d6a889_0_76:notes"/>
          <p:cNvSpPr txBox="1"/>
          <p:nvPr>
            <p:ph idx="12" type="sldNum"/>
          </p:nvPr>
        </p:nvSpPr>
        <p:spPr>
          <a:xfrm>
            <a:off x="6051570" y="8842029"/>
            <a:ext cx="969900" cy="465600"/>
          </a:xfrm>
          <a:prstGeom prst="rect">
            <a:avLst/>
          </a:prstGeom>
        </p:spPr>
        <p:txBody>
          <a:bodyPr anchorCtr="0" anchor="b" bIns="46650" lIns="93300" spcFirstLastPara="1" rIns="93300" wrap="square" tIns="4665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129d6a889_0_83: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129d6a889_0_83: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spcBef>
                <a:spcPts val="0"/>
              </a:spcBef>
              <a:spcAft>
                <a:spcPts val="340"/>
              </a:spcAft>
              <a:buNone/>
            </a:pPr>
            <a:r>
              <a:t/>
            </a:r>
            <a:endParaRPr/>
          </a:p>
        </p:txBody>
      </p:sp>
      <p:sp>
        <p:nvSpPr>
          <p:cNvPr id="381" name="Google Shape;381;g4129d6a889_0_83:notes"/>
          <p:cNvSpPr txBox="1"/>
          <p:nvPr>
            <p:ph idx="12" type="sldNum"/>
          </p:nvPr>
        </p:nvSpPr>
        <p:spPr>
          <a:xfrm>
            <a:off x="6051570" y="8842029"/>
            <a:ext cx="969900" cy="465600"/>
          </a:xfrm>
          <a:prstGeom prst="rect">
            <a:avLst/>
          </a:prstGeom>
        </p:spPr>
        <p:txBody>
          <a:bodyPr anchorCtr="0" anchor="b" bIns="46650" lIns="93300" spcFirstLastPara="1" rIns="93300" wrap="square" tIns="4665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129d6a889_0_16: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129d6a889_0_16: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a:spcBef>
                <a:spcPts val="0"/>
              </a:spcBef>
              <a:spcAft>
                <a:spcPts val="340"/>
              </a:spcAft>
              <a:buNone/>
            </a:pPr>
            <a:r>
              <a:t/>
            </a:r>
            <a:endParaRPr/>
          </a:p>
        </p:txBody>
      </p:sp>
      <p:sp>
        <p:nvSpPr>
          <p:cNvPr id="390" name="Google Shape;390;g4129d6a889_0_16:notes"/>
          <p:cNvSpPr txBox="1"/>
          <p:nvPr>
            <p:ph idx="12" type="sldNum"/>
          </p:nvPr>
        </p:nvSpPr>
        <p:spPr>
          <a:xfrm>
            <a:off x="6051570" y="8842029"/>
            <a:ext cx="969900" cy="465600"/>
          </a:xfrm>
          <a:prstGeom prst="rect">
            <a:avLst/>
          </a:prstGeom>
        </p:spPr>
        <p:txBody>
          <a:bodyPr anchorCtr="0" anchor="b" bIns="46650" lIns="93300" spcFirstLastPara="1" rIns="93300" wrap="square" tIns="466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cf41047ad_0_362: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3cf41047ad_0_362: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399" name="Google Shape;399;g3cf41047ad_0_362: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400" name="Google Shape;400;g3cf41047ad_0_362: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401" name="Google Shape;401;g3cf41047ad_0_362: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402" name="Google Shape;402;g3cf41047ad_0_362: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cf41047ad_0_16: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3cf41047ad_0_16: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rPr lang="en-US"/>
              <a:t>Jan. new role director of product management, eventually worldwide invite all 3 to biweekly meetings, mostly Ed and Scott</a:t>
            </a:r>
            <a:endParaRPr b="0" i="0" sz="900" u="none" cap="none" strike="noStrike">
              <a:solidFill>
                <a:schemeClr val="dk1"/>
              </a:solidFill>
              <a:latin typeface="Quattrocento Sans"/>
              <a:ea typeface="Quattrocento Sans"/>
              <a:cs typeface="Quattrocento Sans"/>
              <a:sym typeface="Quattrocento Sans"/>
            </a:endParaRPr>
          </a:p>
        </p:txBody>
      </p:sp>
      <p:sp>
        <p:nvSpPr>
          <p:cNvPr id="110" name="Google Shape;110;g3cf41047ad_0_16: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11" name="Google Shape;111;g3cf41047ad_0_16: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112" name="Google Shape;112;g3cf41047ad_0_16: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113" name="Google Shape;113;g3cf41047ad_0_16: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f41047ad_0_64: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3cf41047ad_0_64: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rPr lang="en-US"/>
              <a:t>Do not call it brand new, holistic </a:t>
            </a:r>
            <a:endParaRPr b="0" i="0" sz="900" u="none" cap="none" strike="noStrike">
              <a:solidFill>
                <a:schemeClr val="dk1"/>
              </a:solidFill>
              <a:latin typeface="Quattrocento Sans"/>
              <a:ea typeface="Quattrocento Sans"/>
              <a:cs typeface="Quattrocento Sans"/>
              <a:sym typeface="Quattrocento Sans"/>
            </a:endParaRPr>
          </a:p>
        </p:txBody>
      </p:sp>
      <p:sp>
        <p:nvSpPr>
          <p:cNvPr id="124" name="Google Shape;124;g3cf41047ad_0_64: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25" name="Google Shape;125;g3cf41047ad_0_64: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126" name="Google Shape;126;g3cf41047ad_0_64: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127" name="Google Shape;127;g3cf41047ad_0_64: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129d6a889_0_90: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129d6a889_0_90: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a:spcBef>
                <a:spcPts val="0"/>
              </a:spcBef>
              <a:spcAft>
                <a:spcPts val="340"/>
              </a:spcAft>
              <a:buNone/>
            </a:pPr>
            <a:r>
              <a:t/>
            </a:r>
            <a:endParaRPr/>
          </a:p>
        </p:txBody>
      </p:sp>
      <p:sp>
        <p:nvSpPr>
          <p:cNvPr id="140" name="Google Shape;140;g4129d6a889_0_90:notes"/>
          <p:cNvSpPr txBox="1"/>
          <p:nvPr>
            <p:ph idx="12" type="sldNum"/>
          </p:nvPr>
        </p:nvSpPr>
        <p:spPr>
          <a:xfrm>
            <a:off x="6051570" y="8842029"/>
            <a:ext cx="969900" cy="465600"/>
          </a:xfrm>
          <a:prstGeom prst="rect">
            <a:avLst/>
          </a:prstGeom>
        </p:spPr>
        <p:txBody>
          <a:bodyPr anchorCtr="0" anchor="b" bIns="46650" lIns="93300" spcFirstLastPara="1" rIns="93300" wrap="square" tIns="466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cf41047ad_0_126: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3cf41047ad_0_126: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148" name="Google Shape;148;g3cf41047ad_0_126: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49" name="Google Shape;149;g3cf41047ad_0_126: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150" name="Google Shape;150;g3cf41047ad_0_126: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151" name="Google Shape;151;g3cf41047ad_0_126: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129d6a889_0_2: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4129d6a889_0_2: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163" name="Google Shape;163;g4129d6a889_0_2: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64" name="Google Shape;164;g4129d6a889_0_2: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165" name="Google Shape;165;g4129d6a889_0_2: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166" name="Google Shape;166;g4129d6a889_0_2: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129d6a889_0_23: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4129d6a889_0_23: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177" name="Google Shape;177;g4129d6a889_0_23: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78" name="Google Shape;178;g4129d6a889_0_23: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179" name="Google Shape;179;g4129d6a889_0_23: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180" name="Google Shape;180;g4129d6a889_0_23: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cf41047ad_0_141:notes"/>
          <p:cNvSpPr/>
          <p:nvPr>
            <p:ph idx="2" type="sldImg"/>
          </p:nvPr>
        </p:nvSpPr>
        <p:spPr>
          <a:xfrm>
            <a:off x="407988" y="698500"/>
            <a:ext cx="6207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cf41047ad_0_141: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marR="0" rtl="0" algn="l">
              <a:lnSpc>
                <a:spcPct val="9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191" name="Google Shape;191;g3cf41047ad_0_141:notes"/>
          <p:cNvSpPr txBox="1"/>
          <p:nvPr>
            <p:ph idx="3" type="hdr"/>
          </p:nvPr>
        </p:nvSpPr>
        <p:spPr>
          <a:xfrm>
            <a:off x="0" y="0"/>
            <a:ext cx="3043200" cy="465600"/>
          </a:xfrm>
          <a:prstGeom prst="rect">
            <a:avLst/>
          </a:prstGeom>
          <a:noFill/>
          <a:ln>
            <a:noFill/>
          </a:ln>
        </p:spPr>
        <p:txBody>
          <a:bodyPr anchorCtr="0" anchor="t" bIns="46650" lIns="93300" spcFirstLastPara="1" rIns="93300" wrap="square" tIns="46650">
            <a:noAutofit/>
          </a:bodyPr>
          <a:lstStyle/>
          <a:p>
            <a:pPr indent="0" lvl="0" marL="0" marR="0" rtl="0" algn="l">
              <a:spcBef>
                <a:spcPts val="0"/>
              </a:spcBef>
              <a:spcAft>
                <a:spcPts val="0"/>
              </a:spcAft>
              <a:buNone/>
            </a:pPr>
            <a:r>
              <a:t/>
            </a:r>
            <a:endParaRPr b="0" i="0" sz="1200" u="none" cap="none" strike="noStrike">
              <a:solidFill>
                <a:schemeClr val="dk1"/>
              </a:solidFill>
              <a:latin typeface="Quattrocento Sans"/>
              <a:ea typeface="Quattrocento Sans"/>
              <a:cs typeface="Quattrocento Sans"/>
              <a:sym typeface="Quattrocento Sans"/>
            </a:endParaRPr>
          </a:p>
        </p:txBody>
      </p:sp>
      <p:sp>
        <p:nvSpPr>
          <p:cNvPr id="192" name="Google Shape;192;g3cf41047ad_0_141:notes"/>
          <p:cNvSpPr txBox="1"/>
          <p:nvPr>
            <p:ph idx="11" type="ftr"/>
          </p:nvPr>
        </p:nvSpPr>
        <p:spPr>
          <a:xfrm>
            <a:off x="0" y="8843645"/>
            <a:ext cx="6063300" cy="362400"/>
          </a:xfrm>
          <a:prstGeom prst="rect">
            <a:avLst/>
          </a:prstGeom>
          <a:noFill/>
          <a:ln>
            <a:noFill/>
          </a:ln>
        </p:spPr>
        <p:txBody>
          <a:bodyPr anchorCtr="0" anchor="b" bIns="46650" lIns="93300" spcFirstLastPara="1" rIns="93300" wrap="square" tIns="46650">
            <a:noAutofit/>
          </a:bodyPr>
          <a:lstStyle/>
          <a:p>
            <a:pPr indent="0" lvl="0" marL="583272" marR="0" rtl="0" algn="l">
              <a:spcBef>
                <a:spcPts val="0"/>
              </a:spcBef>
              <a:spcAft>
                <a:spcPts val="0"/>
              </a:spcAft>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193" name="Google Shape;193;g3cf41047ad_0_141:notes"/>
          <p:cNvSpPr txBox="1"/>
          <p:nvPr>
            <p:ph idx="10" type="dt"/>
          </p:nvPr>
        </p:nvSpPr>
        <p:spPr>
          <a:xfrm>
            <a:off x="3978132" y="0"/>
            <a:ext cx="3043200" cy="465600"/>
          </a:xfrm>
          <a:prstGeom prst="rect">
            <a:avLst/>
          </a:prstGeom>
          <a:noFill/>
          <a:ln>
            <a:noFill/>
          </a:ln>
        </p:spPr>
        <p:txBody>
          <a:bodyPr anchorCtr="0" anchor="t" bIns="46650" lIns="93300" spcFirstLastPara="1" rIns="93300" wrap="square" tIns="46650">
            <a:noAutofit/>
          </a:bodyPr>
          <a:lstStyle/>
          <a:p>
            <a:pPr indent="0" lvl="0" marL="0" marR="0" rtl="0" algn="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7/10/2018 12:34 AM</a:t>
            </a:r>
            <a:endParaRPr b="0" i="0" sz="1200" u="none" cap="none" strike="noStrike">
              <a:solidFill>
                <a:schemeClr val="dk1"/>
              </a:solidFill>
              <a:latin typeface="Quattrocento Sans"/>
              <a:ea typeface="Quattrocento Sans"/>
              <a:cs typeface="Quattrocento Sans"/>
              <a:sym typeface="Quattrocento Sans"/>
            </a:endParaRPr>
          </a:p>
        </p:txBody>
      </p:sp>
      <p:sp>
        <p:nvSpPr>
          <p:cNvPr id="194" name="Google Shape;194;g3cf41047ad_0_141:notes"/>
          <p:cNvSpPr txBox="1"/>
          <p:nvPr>
            <p:ph idx="12" type="sldNum"/>
          </p:nvPr>
        </p:nvSpPr>
        <p:spPr>
          <a:xfrm>
            <a:off x="6051570" y="8842029"/>
            <a:ext cx="969900" cy="465600"/>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hoto_Option" showMasterSp="0">
  <p:cSld name="Title Slide Photo_Option">
    <p:bg>
      <p:bgPr>
        <a:gradFill>
          <a:gsLst>
            <a:gs pos="0">
              <a:srgbClr val="F2F2F2"/>
            </a:gs>
            <a:gs pos="74000">
              <a:srgbClr val="D8D8D8"/>
            </a:gs>
            <a:gs pos="83000">
              <a:srgbClr val="D8D8D8"/>
            </a:gs>
            <a:gs pos="100000">
              <a:srgbClr val="BFBFBF"/>
            </a:gs>
          </a:gsLst>
          <a:lin ang="5400000" scaled="0"/>
        </a:gra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69168" t="0"/>
          <a:stretch/>
        </p:blipFill>
        <p:spPr>
          <a:xfrm>
            <a:off x="1615504" y="2354262"/>
            <a:ext cx="2194813" cy="1770960"/>
          </a:xfrm>
          <a:prstGeom prst="rect">
            <a:avLst/>
          </a:prstGeom>
          <a:noFill/>
          <a:ln>
            <a:noFill/>
          </a:ln>
        </p:spPr>
      </p:pic>
      <p:sp>
        <p:nvSpPr>
          <p:cNvPr id="15" name="Google Shape;15;p2"/>
          <p:cNvSpPr txBox="1"/>
          <p:nvPr>
            <p:ph idx="1" type="subTitle"/>
          </p:nvPr>
        </p:nvSpPr>
        <p:spPr>
          <a:xfrm>
            <a:off x="4465637" y="2774946"/>
            <a:ext cx="5791200" cy="627864"/>
          </a:xfrm>
          <a:prstGeom prst="rect">
            <a:avLst/>
          </a:prstGeom>
          <a:noFill/>
          <a:ln>
            <a:noFill/>
          </a:ln>
        </p:spPr>
        <p:txBody>
          <a:bodyPr anchorCtr="0" anchor="t" bIns="91425" lIns="146300" spcFirstLastPara="1" rIns="146300" wrap="square" tIns="91425"/>
          <a:lstStyle>
            <a:lvl1pPr lvl="0" marR="0" rtl="0" algn="l">
              <a:lnSpc>
                <a:spcPct val="90000"/>
              </a:lnSpc>
              <a:spcBef>
                <a:spcPts val="640"/>
              </a:spcBef>
              <a:spcAft>
                <a:spcPts val="0"/>
              </a:spcAft>
              <a:buClr>
                <a:srgbClr val="4A93B0"/>
              </a:buClr>
              <a:buSzPts val="2880"/>
              <a:buFont typeface="Arial"/>
              <a:buNone/>
              <a:defRPr b="1" i="0" sz="3200" u="none" cap="none" strike="noStrike">
                <a:solidFill>
                  <a:srgbClr val="4A93B0"/>
                </a:solidFill>
                <a:latin typeface="Arial"/>
                <a:ea typeface="Arial"/>
                <a:cs typeface="Arial"/>
                <a:sym typeface="Arial"/>
              </a:defRPr>
            </a:lvl1pPr>
            <a:lvl2pPr lvl="1" marR="0" rtl="0" algn="ctr">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32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320"/>
              </a:spcBef>
              <a:spcAft>
                <a:spcPts val="0"/>
              </a:spcAft>
              <a:buClr>
                <a:schemeClr val="dk1"/>
              </a:buClr>
              <a:buSzPts val="144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spcBef>
                <a:spcPts val="32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spcBef>
                <a:spcPts val="32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spcBef>
                <a:spcPts val="32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spcBef>
                <a:spcPts val="32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sp>
        <p:nvSpPr>
          <p:cNvPr id="16" name="Google Shape;16;p2"/>
          <p:cNvSpPr/>
          <p:nvPr/>
        </p:nvSpPr>
        <p:spPr>
          <a:xfrm>
            <a:off x="4008438" y="2774946"/>
            <a:ext cx="76200" cy="10271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2-color Non-bulleted text" showMasterSp="0">
  <p:cSld name="1_Title &amp; 2-color Non-bulleted text">
    <p:spTree>
      <p:nvGrpSpPr>
        <p:cNvPr id="17" name="Shape 17"/>
        <p:cNvGrpSpPr/>
        <p:nvPr/>
      </p:nvGrpSpPr>
      <p:grpSpPr>
        <a:xfrm>
          <a:off x="0" y="0"/>
          <a:ext cx="0" cy="0"/>
          <a:chOff x="0" y="0"/>
          <a:chExt cx="0" cy="0"/>
        </a:xfrm>
      </p:grpSpPr>
      <p:sp>
        <p:nvSpPr>
          <p:cNvPr id="18" name="Google Shape;18;p3"/>
          <p:cNvSpPr txBox="1"/>
          <p:nvPr>
            <p:ph idx="1" type="body"/>
          </p:nvPr>
        </p:nvSpPr>
        <p:spPr>
          <a:xfrm>
            <a:off x="274638" y="1323328"/>
            <a:ext cx="11887200" cy="1723549"/>
          </a:xfrm>
          <a:prstGeom prst="rect">
            <a:avLst/>
          </a:prstGeom>
          <a:noFill/>
          <a:ln>
            <a:noFill/>
          </a:ln>
        </p:spPr>
        <p:txBody>
          <a:bodyPr anchorCtr="0" anchor="t" bIns="91425" lIns="146300" spcFirstLastPara="1" rIns="146300" wrap="square" tIns="91425"/>
          <a:lstStyle>
            <a:lvl1pPr indent="-228600" lvl="0" marL="457200" marR="0" rtl="0" algn="l">
              <a:lnSpc>
                <a:spcPct val="90000"/>
              </a:lnSpc>
              <a:spcBef>
                <a:spcPts val="800"/>
              </a:spcBef>
              <a:spcAft>
                <a:spcPts val="0"/>
              </a:spcAft>
              <a:buClr>
                <a:schemeClr val="dk1"/>
              </a:buClr>
              <a:buSzPts val="3600"/>
              <a:buFont typeface="Arial"/>
              <a:buNone/>
              <a:defRPr b="0" i="0" sz="40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dk1"/>
              </a:buClr>
              <a:buSzPts val="1800"/>
              <a:buFont typeface="Arial"/>
              <a:buNone/>
              <a:defRPr b="0" i="0" sz="20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360"/>
              </a:spcBef>
              <a:spcAft>
                <a:spcPts val="0"/>
              </a:spcAft>
              <a:buClr>
                <a:schemeClr val="dk1"/>
              </a:buClr>
              <a:buSzPts val="1620"/>
              <a:buFont typeface="Arial"/>
              <a:buNone/>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9" name="Google Shape;19;p3"/>
          <p:cNvSpPr txBox="1"/>
          <p:nvPr>
            <p:ph idx="12" type="sldNum"/>
          </p:nvPr>
        </p:nvSpPr>
        <p:spPr>
          <a:xfrm>
            <a:off x="11933237" y="6592889"/>
            <a:ext cx="41074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1pPr>
            <a:lvl2pPr indent="0" lvl="1"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2pPr>
            <a:lvl3pPr indent="0" lvl="2"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3pPr>
            <a:lvl4pPr indent="0" lvl="3"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4pPr>
            <a:lvl5pPr indent="0" lvl="4"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5pPr>
            <a:lvl6pPr indent="0" lvl="5"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6pPr>
            <a:lvl7pPr indent="0" lvl="6"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7pPr>
            <a:lvl8pPr indent="0" lvl="7"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8pPr>
            <a:lvl9pPr indent="0" lvl="8" marL="0" marR="0" rtl="0" algn="r">
              <a:spcBef>
                <a:spcPts val="0"/>
              </a:spcBef>
              <a:buNone/>
              <a:defRPr b="0" i="0" sz="1050" u="none" cap="none" strike="noStrike">
                <a:solidFill>
                  <a:srgbClr val="282828"/>
                </a:solidFill>
                <a:latin typeface="Quattrocento Sans"/>
                <a:ea typeface="Quattrocento Sans"/>
                <a:cs typeface="Quattrocento Sans"/>
                <a:sym typeface="Quattrocento Sans"/>
              </a:defRPr>
            </a:lvl9pPr>
          </a:lstStyle>
          <a:p>
            <a:pPr indent="0" lvl="0" marL="0">
              <a:spcBef>
                <a:spcPts val="0"/>
              </a:spcBef>
              <a:spcAft>
                <a:spcPts val="0"/>
              </a:spcAft>
              <a:buNone/>
            </a:pPr>
            <a:fld id="{00000000-1234-1234-1234-123412341234}" type="slidenum">
              <a:rPr lang="en-US"/>
              <a:t>‹#›</a:t>
            </a:fld>
            <a:endParaRPr/>
          </a:p>
        </p:txBody>
      </p:sp>
      <p:sp>
        <p:nvSpPr>
          <p:cNvPr id="20" name="Google Shape;20;p3"/>
          <p:cNvSpPr txBox="1"/>
          <p:nvPr>
            <p:ph type="title"/>
          </p:nvPr>
        </p:nvSpPr>
        <p:spPr>
          <a:xfrm>
            <a:off x="274639" y="295274"/>
            <a:ext cx="10936168"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rgbClr val="458AA5"/>
              </a:buClr>
              <a:buSzPts val="4800"/>
              <a:buFont typeface="Quattrocento Sans"/>
              <a:buNone/>
              <a:defRPr b="0" i="0" sz="4800" u="none" cap="none" strike="noStrike">
                <a:solidFill>
                  <a:srgbClr val="458AA5"/>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1" name="Google Shape;21;p3"/>
          <p:cNvPicPr preferRelativeResize="0"/>
          <p:nvPr/>
        </p:nvPicPr>
        <p:blipFill rotWithShape="1">
          <a:blip r:embed="rId2">
            <a:alphaModFix/>
          </a:blip>
          <a:srcRect b="0" l="0" r="0" t="0"/>
          <a:stretch/>
        </p:blipFill>
        <p:spPr>
          <a:xfrm>
            <a:off x="11253171" y="295274"/>
            <a:ext cx="1120976" cy="917574"/>
          </a:xfrm>
          <a:prstGeom prst="rect">
            <a:avLst/>
          </a:prstGeom>
          <a:noFill/>
          <a:ln>
            <a:noFill/>
          </a:ln>
        </p:spPr>
      </p:pic>
      <p:sp>
        <p:nvSpPr>
          <p:cNvPr id="22" name="Google Shape;22;p3"/>
          <p:cNvSpPr txBox="1"/>
          <p:nvPr>
            <p:ph idx="11" type="ftr"/>
          </p:nvPr>
        </p:nvSpPr>
        <p:spPr>
          <a:xfrm>
            <a:off x="7818437" y="6592889"/>
            <a:ext cx="41148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rgbClr val="28282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23" name="Shape 23"/>
        <p:cNvGrpSpPr/>
        <p:nvPr/>
      </p:nvGrpSpPr>
      <p:grpSpPr>
        <a:xfrm>
          <a:off x="0" y="0"/>
          <a:ext cx="0" cy="0"/>
          <a:chOff x="0" y="0"/>
          <a:chExt cx="0" cy="0"/>
        </a:xfrm>
      </p:grpSpPr>
      <p:sp>
        <p:nvSpPr>
          <p:cNvPr id="24" name="Google Shape;24;p4"/>
          <p:cNvSpPr txBox="1"/>
          <p:nvPr>
            <p:ph idx="1" type="body"/>
          </p:nvPr>
        </p:nvSpPr>
        <p:spPr>
          <a:xfrm>
            <a:off x="276540" y="3954457"/>
            <a:ext cx="6399213" cy="1830388"/>
          </a:xfrm>
          <a:prstGeom prst="rect">
            <a:avLst/>
          </a:prstGeom>
          <a:noFill/>
          <a:ln>
            <a:noFill/>
          </a:ln>
        </p:spPr>
        <p:txBody>
          <a:bodyPr anchorCtr="0" anchor="t" bIns="109725" lIns="146300" spcFirstLastPara="1" rIns="146300" wrap="square" tIns="109725"/>
          <a:lstStyle>
            <a:lvl1pPr indent="-228600" lvl="0" marL="457200" marR="0" rtl="0" algn="l">
              <a:lnSpc>
                <a:spcPct val="90000"/>
              </a:lnSpc>
              <a:spcBef>
                <a:spcPts val="0"/>
              </a:spcBef>
              <a:spcAft>
                <a:spcPts val="0"/>
              </a:spcAft>
              <a:buClr>
                <a:schemeClr val="dk1"/>
              </a:buClr>
              <a:buSzPts val="2880"/>
              <a:buFont typeface="Arial"/>
              <a:buNone/>
              <a:defRPr b="0" i="0" sz="32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5" name="Google Shape;25;p4"/>
          <p:cNvSpPr txBox="1"/>
          <p:nvPr>
            <p:ph type="title"/>
          </p:nvPr>
        </p:nvSpPr>
        <p:spPr>
          <a:xfrm>
            <a:off x="274702" y="2117165"/>
            <a:ext cx="8229535" cy="1837298"/>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dk2"/>
              </a:buClr>
              <a:buSzPts val="5400"/>
              <a:buFont typeface="Quattrocento Sans"/>
              <a:buNone/>
              <a:defRPr b="0" i="0" sz="540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p:nvPr/>
        </p:nvSpPr>
        <p:spPr>
          <a:xfrm>
            <a:off x="457200" y="479425"/>
            <a:ext cx="2101978" cy="401541"/>
          </a:xfrm>
          <a:prstGeom prst="rect">
            <a:avLst/>
          </a:prstGeom>
          <a:noFill/>
          <a:ln cap="sq" cmpd="sng" w="9525">
            <a:solidFill>
              <a:schemeClr val="dk1"/>
            </a:solidFill>
            <a:prstDash val="dash"/>
            <a:bevel/>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800"/>
              <a:buFont typeface="Quattrocento Sans"/>
              <a:buNone/>
            </a:pPr>
            <a:r>
              <a:rPr b="0" i="0" lang="en-US" sz="2800" u="none" cap="none" strike="noStrike">
                <a:solidFill>
                  <a:schemeClr val="dk1"/>
                </a:solidFill>
                <a:latin typeface="Quattrocento Sans"/>
                <a:ea typeface="Quattrocento Sans"/>
                <a:cs typeface="Quattrocento Sans"/>
                <a:sym typeface="Quattrocento Sans"/>
              </a:rPr>
              <a:t>Product logo</a:t>
            </a:r>
            <a:endParaRPr/>
          </a:p>
        </p:txBody>
      </p:sp>
      <p:sp>
        <p:nvSpPr>
          <p:cNvPr id="27" name="Google Shape;27;p4"/>
          <p:cNvSpPr/>
          <p:nvPr/>
        </p:nvSpPr>
        <p:spPr>
          <a:xfrm>
            <a:off x="457200" y="880967"/>
            <a:ext cx="2101978" cy="27709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Quattrocento Sans"/>
              <a:buNone/>
            </a:pPr>
            <a:r>
              <a:rPr b="0" i="0" lang="en-US" sz="1400" u="none" cap="none" strike="noStrike">
                <a:solidFill>
                  <a:schemeClr val="dk1"/>
                </a:solidFill>
                <a:latin typeface="Quattrocento Sans"/>
                <a:ea typeface="Quattrocento Sans"/>
                <a:cs typeface="Quattrocento Sans"/>
                <a:sym typeface="Quattrocento Sans"/>
              </a:rPr>
              <a:t>Update on slide master</a:t>
            </a:r>
            <a:endParaRPr/>
          </a:p>
        </p:txBody>
      </p:sp>
      <p:pic>
        <p:nvPicPr>
          <p:cNvPr id="28" name="Google Shape;28;p4"/>
          <p:cNvPicPr preferRelativeResize="0"/>
          <p:nvPr/>
        </p:nvPicPr>
        <p:blipFill rotWithShape="1">
          <a:blip r:embed="rId2">
            <a:alphaModFix/>
          </a:blip>
          <a:srcRect b="0" l="0" r="0" t="0"/>
          <a:stretch/>
        </p:blipFill>
        <p:spPr>
          <a:xfrm>
            <a:off x="274702" y="6011862"/>
            <a:ext cx="951029" cy="778464"/>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showMasterSp="0">
  <p:cSld name="Section Title Accent Color 2">
    <p:bg>
      <p:bgPr>
        <a:solidFill>
          <a:srgbClr val="5FA2BC"/>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274638" y="2125662"/>
            <a:ext cx="11887200" cy="1181862"/>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lt1"/>
              </a:buClr>
              <a:buSzPts val="7200"/>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31" name="Shape 31"/>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p:cSld name="Closing">
    <p:bg>
      <p:bgPr>
        <a:solidFill>
          <a:srgbClr val="5FA2BC"/>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0" l="0" r="69168" t="0"/>
          <a:stretch/>
        </p:blipFill>
        <p:spPr>
          <a:xfrm>
            <a:off x="4801677" y="1211262"/>
            <a:ext cx="2833120" cy="2286000"/>
          </a:xfrm>
          <a:prstGeom prst="rect">
            <a:avLst/>
          </a:prstGeom>
          <a:noFill/>
          <a:ln>
            <a:noFill/>
          </a:ln>
        </p:spPr>
      </p:pic>
      <p:sp>
        <p:nvSpPr>
          <p:cNvPr id="34" name="Google Shape;34;p7"/>
          <p:cNvSpPr/>
          <p:nvPr/>
        </p:nvSpPr>
        <p:spPr>
          <a:xfrm rot="-5400000">
            <a:off x="6040835" y="3217464"/>
            <a:ext cx="76200" cy="7881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showMasterSp="0">
  <p:cSld name="Section Title Accent Color 2">
    <p:bg>
      <p:bgPr>
        <a:solidFill>
          <a:srgbClr val="5FA2BC"/>
        </a:solid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274638" y="2125662"/>
            <a:ext cx="11887200" cy="1181862"/>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lt1"/>
              </a:buClr>
              <a:buSzPts val="7200"/>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p:cSld name="Closing">
    <p:bg>
      <p:bgPr>
        <a:solidFill>
          <a:srgbClr val="5FA2BC"/>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69168" t="0"/>
          <a:stretch/>
        </p:blipFill>
        <p:spPr>
          <a:xfrm>
            <a:off x="4801677" y="1211262"/>
            <a:ext cx="2833120" cy="2286000"/>
          </a:xfrm>
          <a:prstGeom prst="rect">
            <a:avLst/>
          </a:prstGeom>
          <a:noFill/>
          <a:ln>
            <a:noFill/>
          </a:ln>
        </p:spPr>
      </p:pic>
      <p:sp>
        <p:nvSpPr>
          <p:cNvPr id="43" name="Google Shape;43;p10"/>
          <p:cNvSpPr/>
          <p:nvPr/>
        </p:nvSpPr>
        <p:spPr>
          <a:xfrm rot="-5400000">
            <a:off x="6040835" y="3217464"/>
            <a:ext cx="76200" cy="7881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dk1"/>
              </a:buClr>
              <a:buSzPts val="4800"/>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74640" y="1212851"/>
            <a:ext cx="11887198" cy="2092881"/>
          </a:xfrm>
          <a:prstGeom prst="rect">
            <a:avLst/>
          </a:prstGeom>
          <a:noFill/>
          <a:ln>
            <a:noFill/>
          </a:ln>
        </p:spPr>
        <p:txBody>
          <a:bodyPr anchorCtr="0" anchor="t" bIns="91425" lIns="146300" spcFirstLastPara="1" rIns="146300" wrap="square" tIns="91425"/>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12" name="Google Shape;12;p1"/>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274639" y="295274"/>
            <a:ext cx="11889564" cy="917575"/>
          </a:xfrm>
          <a:prstGeom prst="rect">
            <a:avLst/>
          </a:prstGeom>
          <a:noFill/>
          <a:ln>
            <a:noFill/>
          </a:ln>
        </p:spPr>
        <p:txBody>
          <a:bodyPr anchorCtr="0" anchor="t" bIns="91425" lIns="146300" spcFirstLastPara="1" rIns="146300" wrap="square" tIns="91425"/>
          <a:lstStyle>
            <a:lvl1pPr lvl="0" marR="0" rtl="0" algn="l">
              <a:lnSpc>
                <a:spcPct val="90000"/>
              </a:lnSpc>
              <a:spcBef>
                <a:spcPts val="0"/>
              </a:spcBef>
              <a:spcAft>
                <a:spcPts val="0"/>
              </a:spcAft>
              <a:buClr>
                <a:schemeClr val="lt1"/>
              </a:buClr>
              <a:buSzPts val="4800"/>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8"/>
          <p:cNvSpPr txBox="1"/>
          <p:nvPr>
            <p:ph idx="1" type="body"/>
          </p:nvPr>
        </p:nvSpPr>
        <p:spPr>
          <a:xfrm>
            <a:off x="274640" y="1212851"/>
            <a:ext cx="11887198" cy="2092881"/>
          </a:xfrm>
          <a:prstGeom prst="rect">
            <a:avLst/>
          </a:prstGeom>
          <a:noFill/>
          <a:ln>
            <a:noFill/>
          </a:ln>
        </p:spPr>
        <p:txBody>
          <a:bodyPr anchorCtr="0" anchor="t" bIns="91425" lIns="146300" spcFirstLastPara="1" rIns="146300" wrap="square" tIns="91425"/>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id="38" name="Google Shape;38;p8"/>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ebcomponents.org" TargetMode="External"/><Relationship Id="rId4" Type="http://schemas.openxmlformats.org/officeDocument/2006/relationships/hyperlink" Target="http://webcomponents.org" TargetMode="External"/><Relationship Id="rId5" Type="http://schemas.openxmlformats.org/officeDocument/2006/relationships/hyperlink" Target="https://stackify.com/cloud-native/" TargetMode="External"/><Relationship Id="rId6" Type="http://schemas.openxmlformats.org/officeDocument/2006/relationships/image" Target="../media/image4.png"/></Relationships>
</file>

<file path=ppt/slides/_rels/slide23.xml.rels><?xml version="1.0" encoding="UTF-8" standalone="yes"?><Relationships xmlns="http://schemas.openxmlformats.org/package/2006/relationships"><Relationship Id="rId11" Type="http://schemas.openxmlformats.org/officeDocument/2006/relationships/hyperlink" Target="https://tailwindcss.com" TargetMode="External"/><Relationship Id="rId10" Type="http://schemas.openxmlformats.org/officeDocument/2006/relationships/hyperlink" Target="https://www.webcomponents.org/collection/GoogleWebComponents/google-web-components" TargetMode="External"/><Relationship Id="rId13" Type="http://schemas.openxmlformats.org/officeDocument/2006/relationships/hyperlink" Target="https://swagger.io/" TargetMode="External"/><Relationship Id="rId12" Type="http://schemas.openxmlformats.org/officeDocument/2006/relationships/hyperlink" Target="https://github.com/Polymer/tools/tree/master/packages/web-component-tester"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Polymer/lit-html" TargetMode="External"/><Relationship Id="rId4" Type="http://schemas.openxmlformats.org/officeDocument/2006/relationships/hyperlink" Target="https://github.com/Polymer/lit-element" TargetMode="External"/><Relationship Id="rId9" Type="http://schemas.openxmlformats.org/officeDocument/2006/relationships/hyperlink" Target="https://github.com/material-components/material-components-web-components" TargetMode="External"/><Relationship Id="rId14" Type="http://schemas.openxmlformats.org/officeDocument/2006/relationships/image" Target="../media/image4.png"/><Relationship Id="rId5" Type="http://schemas.openxmlformats.org/officeDocument/2006/relationships/hyperlink" Target="https://github.com/Polymer/tools/tree/master/packages/cli" TargetMode="External"/><Relationship Id="rId6" Type="http://schemas.openxmlformats.org/officeDocument/2006/relationships/hyperlink" Target="https://github.com/Polymer/tools/tree/master/packages/build" TargetMode="External"/><Relationship Id="rId7" Type="http://schemas.openxmlformats.org/officeDocument/2006/relationships/hyperlink" Target="https://github.com/Polymer/polymer-starter-kit" TargetMode="External"/><Relationship Id="rId8" Type="http://schemas.openxmlformats.org/officeDocument/2006/relationships/hyperlink" Target="https://github.com/Polymer/pwa-starter-ki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rive.google.com/open?id=1jVk6pMbLtUMGYZDWRMWi13_tqfkf5CRP" TargetMode="External"/><Relationship Id="rId4" Type="http://schemas.openxmlformats.org/officeDocument/2006/relationships/hyperlink" Target="https://drive.google.com/open?id=1jVk6pMbLtUMGYZDWRMWi13_tqfkf5CRP" TargetMode="External"/><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1" name="Shape 51"/>
        <p:cNvGrpSpPr/>
        <p:nvPr/>
      </p:nvGrpSpPr>
      <p:grpSpPr>
        <a:xfrm>
          <a:off x="0" y="0"/>
          <a:ext cx="0" cy="0"/>
          <a:chOff x="0" y="0"/>
          <a:chExt cx="0" cy="0"/>
        </a:xfrm>
      </p:grpSpPr>
      <p:sp>
        <p:nvSpPr>
          <p:cNvPr id="52" name="Google Shape;52;p11"/>
          <p:cNvSpPr txBox="1"/>
          <p:nvPr>
            <p:ph idx="12" type="sldNum"/>
          </p:nvPr>
        </p:nvSpPr>
        <p:spPr>
          <a:xfrm>
            <a:off x="11933237" y="6592889"/>
            <a:ext cx="410747"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53" name="Google Shape;53;p11"/>
          <p:cNvSpPr txBox="1"/>
          <p:nvPr>
            <p:ph idx="11" type="ftr"/>
          </p:nvPr>
        </p:nvSpPr>
        <p:spPr>
          <a:xfrm>
            <a:off x="7818437" y="6592889"/>
            <a:ext cx="411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sp>
        <p:nvSpPr>
          <p:cNvPr id="54" name="Google Shape;54;p11"/>
          <p:cNvSpPr txBox="1"/>
          <p:nvPr>
            <p:ph idx="4294967295" type="subTitle"/>
          </p:nvPr>
        </p:nvSpPr>
        <p:spPr>
          <a:xfrm>
            <a:off x="4465637" y="2774946"/>
            <a:ext cx="5791200" cy="2117400"/>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rgbClr val="4A93B0"/>
              </a:buClr>
              <a:buSzPts val="2880"/>
              <a:buFont typeface="Arial"/>
              <a:buNone/>
            </a:pPr>
            <a:r>
              <a:rPr b="1" i="0" lang="en-US" sz="3200" u="none" cap="none" strike="noStrike">
                <a:solidFill>
                  <a:srgbClr val="4A93B0"/>
                </a:solidFill>
                <a:latin typeface="Lato"/>
                <a:ea typeface="Lato"/>
                <a:cs typeface="Lato"/>
                <a:sym typeface="Lato"/>
              </a:rPr>
              <a:t>Granite</a:t>
            </a:r>
            <a:endParaRPr b="1" sz="3200">
              <a:solidFill>
                <a:srgbClr val="4A93B0"/>
              </a:solidFill>
              <a:latin typeface="Lato"/>
              <a:ea typeface="Lato"/>
              <a:cs typeface="Lato"/>
              <a:sym typeface="Lato"/>
            </a:endParaRPr>
          </a:p>
          <a:p>
            <a:pPr indent="0" lvl="0" marL="0" marR="0" rtl="0" algn="l">
              <a:lnSpc>
                <a:spcPct val="90000"/>
              </a:lnSpc>
              <a:spcBef>
                <a:spcPts val="0"/>
              </a:spcBef>
              <a:spcAft>
                <a:spcPts val="0"/>
              </a:spcAft>
              <a:buClr>
                <a:srgbClr val="4A93B0"/>
              </a:buClr>
              <a:buSzPts val="2880"/>
              <a:buFont typeface="Arial"/>
              <a:buNone/>
            </a:pPr>
            <a:r>
              <a:rPr lang="en-US">
                <a:solidFill>
                  <a:srgbClr val="4A93B0"/>
                </a:solidFill>
                <a:latin typeface="Lato"/>
                <a:ea typeface="Lato"/>
                <a:cs typeface="Lato"/>
                <a:sym typeface="Lato"/>
              </a:rPr>
              <a:t>     </a:t>
            </a:r>
            <a:r>
              <a:rPr b="1" lang="en-US">
                <a:solidFill>
                  <a:srgbClr val="4A93B0"/>
                </a:solidFill>
                <a:latin typeface="Lato"/>
                <a:ea typeface="Lato"/>
                <a:cs typeface="Lato"/>
                <a:sym typeface="Lato"/>
              </a:rPr>
              <a:t>Jasper</a:t>
            </a:r>
            <a:r>
              <a:rPr lang="en-US">
                <a:solidFill>
                  <a:srgbClr val="4A93B0"/>
                </a:solidFill>
                <a:latin typeface="Lato"/>
                <a:ea typeface="Lato"/>
                <a:cs typeface="Lato"/>
                <a:sym typeface="Lato"/>
              </a:rPr>
              <a:t> </a:t>
            </a:r>
            <a:r>
              <a:rPr b="1" i="0" lang="en-US" sz="3200" u="none" cap="none" strike="noStrike">
                <a:solidFill>
                  <a:srgbClr val="4A93B0"/>
                </a:solidFill>
                <a:latin typeface="Lato"/>
                <a:ea typeface="Lato"/>
                <a:cs typeface="Lato"/>
                <a:sym typeface="Lato"/>
              </a:rPr>
              <a:t>Phase III</a:t>
            </a:r>
            <a:endParaRPr>
              <a:solidFill>
                <a:srgbClr val="4A93B0"/>
              </a:solidFill>
              <a:latin typeface="Lato"/>
              <a:ea typeface="Lato"/>
              <a:cs typeface="Lato"/>
              <a:sym typeface="Lato"/>
            </a:endParaRPr>
          </a:p>
          <a:p>
            <a:pPr indent="0" lvl="0" marL="0" marR="0" rtl="0" algn="l">
              <a:lnSpc>
                <a:spcPct val="90000"/>
              </a:lnSpc>
              <a:spcBef>
                <a:spcPts val="640"/>
              </a:spcBef>
              <a:spcAft>
                <a:spcPts val="0"/>
              </a:spcAft>
              <a:buClr>
                <a:srgbClr val="4A93B0"/>
              </a:buClr>
              <a:buSzPts val="2880"/>
              <a:buFont typeface="Arial"/>
              <a:buNone/>
            </a:pPr>
            <a:r>
              <a:rPr b="1" lang="en-US" sz="3200">
                <a:solidFill>
                  <a:srgbClr val="4A93B0"/>
                </a:solidFill>
                <a:latin typeface="Lato"/>
                <a:ea typeface="Lato"/>
                <a:cs typeface="Lato"/>
                <a:sym typeface="Lato"/>
              </a:rPr>
              <a:t>Planning</a:t>
            </a:r>
            <a:r>
              <a:rPr b="1" i="0" lang="en-US" sz="3200" u="none" cap="none" strike="noStrike">
                <a:solidFill>
                  <a:srgbClr val="4A93B0"/>
                </a:solidFill>
                <a:latin typeface="Lato"/>
                <a:ea typeface="Lato"/>
                <a:cs typeface="Lato"/>
                <a:sym typeface="Lato"/>
              </a:rPr>
              <a:t> Meeting</a:t>
            </a:r>
            <a:endParaRPr>
              <a:solidFill>
                <a:srgbClr val="4A93B0"/>
              </a:solidFill>
              <a:latin typeface="Lato"/>
              <a:ea typeface="Lato"/>
              <a:cs typeface="Lato"/>
              <a:sym typeface="Lato"/>
            </a:endParaRPr>
          </a:p>
          <a:p>
            <a:pPr indent="0" lvl="0" marL="0" marR="0" rtl="0" algn="l">
              <a:lnSpc>
                <a:spcPct val="90000"/>
              </a:lnSpc>
              <a:spcBef>
                <a:spcPts val="640"/>
              </a:spcBef>
              <a:spcAft>
                <a:spcPts val="0"/>
              </a:spcAft>
              <a:buClr>
                <a:srgbClr val="4A93B0"/>
              </a:buClr>
              <a:buSzPts val="2880"/>
              <a:buFont typeface="Arial"/>
              <a:buNone/>
            </a:pPr>
            <a:r>
              <a:t/>
            </a:r>
            <a:endParaRPr b="1" i="0" sz="3200" u="none" cap="none" strike="noStrike">
              <a:solidFill>
                <a:srgbClr val="4A93B0"/>
              </a:solidFill>
              <a:latin typeface="Lato"/>
              <a:ea typeface="Lato"/>
              <a:cs typeface="Lato"/>
              <a:sym typeface="Lato"/>
            </a:endParaRPr>
          </a:p>
          <a:p>
            <a:pPr indent="0" lvl="0" marL="0" marR="0" rtl="0" algn="l">
              <a:lnSpc>
                <a:spcPct val="90000"/>
              </a:lnSpc>
              <a:spcBef>
                <a:spcPts val="400"/>
              </a:spcBef>
              <a:spcAft>
                <a:spcPts val="0"/>
              </a:spcAft>
              <a:buClr>
                <a:srgbClr val="4A93B0"/>
              </a:buClr>
              <a:buSzPts val="1800"/>
              <a:buFont typeface="Arial"/>
              <a:buNone/>
            </a:pPr>
            <a:r>
              <a:rPr b="1" lang="en-US" sz="2000">
                <a:solidFill>
                  <a:srgbClr val="4A93B0"/>
                </a:solidFill>
                <a:latin typeface="Lato"/>
                <a:ea typeface="Lato"/>
                <a:cs typeface="Lato"/>
                <a:sym typeface="Lato"/>
              </a:rPr>
              <a:t>Aug 29</a:t>
            </a:r>
            <a:r>
              <a:rPr b="1" baseline="30000" i="0" lang="en-US" sz="2000" u="none" cap="none" strike="noStrike">
                <a:solidFill>
                  <a:srgbClr val="4A93B0"/>
                </a:solidFill>
                <a:latin typeface="Lato"/>
                <a:ea typeface="Lato"/>
                <a:cs typeface="Lato"/>
                <a:sym typeface="Lato"/>
              </a:rPr>
              <a:t>th</a:t>
            </a:r>
            <a:r>
              <a:rPr b="1" i="0" lang="en-US" sz="2000" u="none" cap="none" strike="noStrike">
                <a:solidFill>
                  <a:srgbClr val="4A93B0"/>
                </a:solidFill>
                <a:latin typeface="Lato"/>
                <a:ea typeface="Lato"/>
                <a:cs typeface="Lato"/>
                <a:sym typeface="Lato"/>
              </a:rPr>
              <a:t>, 2018</a:t>
            </a:r>
            <a:endParaRPr>
              <a:solidFill>
                <a:srgbClr val="4A93B0"/>
              </a:solidFill>
              <a:latin typeface="Lato"/>
              <a:ea typeface="Lato"/>
              <a:cs typeface="Lato"/>
              <a:sym typeface="Lato"/>
            </a:endParaRPr>
          </a:p>
        </p:txBody>
      </p:sp>
      <p:pic>
        <p:nvPicPr>
          <p:cNvPr id="55" name="Google Shape;55;p11"/>
          <p:cNvPicPr preferRelativeResize="0"/>
          <p:nvPr/>
        </p:nvPicPr>
        <p:blipFill rotWithShape="1">
          <a:blip r:embed="rId3">
            <a:alphaModFix/>
          </a:blip>
          <a:srcRect b="0" l="0" r="0" t="0"/>
          <a:stretch/>
        </p:blipFill>
        <p:spPr>
          <a:xfrm>
            <a:off x="4669136" y="906462"/>
            <a:ext cx="3098203" cy="1303826"/>
          </a:xfrm>
          <a:prstGeom prst="rect">
            <a:avLst/>
          </a:prstGeom>
          <a:noFill/>
          <a:ln>
            <a:noFill/>
          </a:ln>
        </p:spPr>
      </p:pic>
      <p:cxnSp>
        <p:nvCxnSpPr>
          <p:cNvPr id="56" name="Google Shape;56;p11"/>
          <p:cNvCxnSpPr/>
          <p:nvPr/>
        </p:nvCxnSpPr>
        <p:spPr>
          <a:xfrm>
            <a:off x="4108575" y="2969375"/>
            <a:ext cx="0" cy="1068900"/>
          </a:xfrm>
          <a:prstGeom prst="straightConnector1">
            <a:avLst/>
          </a:prstGeom>
          <a:noFill/>
          <a:ln cap="flat" cmpd="sng" w="38100">
            <a:solidFill>
              <a:srgbClr val="4A93B0"/>
            </a:solidFill>
            <a:prstDash val="solid"/>
            <a:round/>
            <a:headEnd len="med" w="med" type="none"/>
            <a:tailEnd len="med" w="med" type="none"/>
          </a:ln>
        </p:spPr>
      </p:cxnSp>
      <p:pic>
        <p:nvPicPr>
          <p:cNvPr id="57" name="Google Shape;57;p11"/>
          <p:cNvPicPr preferRelativeResize="0"/>
          <p:nvPr/>
        </p:nvPicPr>
        <p:blipFill>
          <a:blip r:embed="rId4">
            <a:alphaModFix/>
          </a:blip>
          <a:stretch>
            <a:fillRect/>
          </a:stretch>
        </p:blipFill>
        <p:spPr>
          <a:xfrm>
            <a:off x="1610175" y="2445120"/>
            <a:ext cx="2117401" cy="2117401"/>
          </a:xfrm>
          <a:prstGeom prst="rect">
            <a:avLst/>
          </a:prstGeom>
          <a:noFill/>
          <a:ln>
            <a:noFill/>
          </a:ln>
        </p:spPr>
      </p:pic>
      <p:pic>
        <p:nvPicPr>
          <p:cNvPr id="58" name="Google Shape;58;p11"/>
          <p:cNvPicPr preferRelativeResize="0"/>
          <p:nvPr/>
        </p:nvPicPr>
        <p:blipFill>
          <a:blip r:embed="rId5">
            <a:alphaModFix/>
          </a:blip>
          <a:stretch>
            <a:fillRect/>
          </a:stretch>
        </p:blipFill>
        <p:spPr>
          <a:xfrm>
            <a:off x="4324425" y="3408250"/>
            <a:ext cx="630025" cy="63002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9" name="Shape 209"/>
        <p:cNvGrpSpPr/>
        <p:nvPr/>
      </p:nvGrpSpPr>
      <p:grpSpPr>
        <a:xfrm>
          <a:off x="0" y="0"/>
          <a:ext cx="0" cy="0"/>
          <a:chOff x="0" y="0"/>
          <a:chExt cx="0" cy="0"/>
        </a:xfrm>
      </p:grpSpPr>
      <p:sp>
        <p:nvSpPr>
          <p:cNvPr id="210" name="Google Shape;210;p20"/>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211" name="Google Shape;211;p20"/>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212" name="Google Shape;212;p20"/>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213" name="Google Shape;213;p20"/>
          <p:cNvSpPr txBox="1"/>
          <p:nvPr/>
        </p:nvSpPr>
        <p:spPr>
          <a:xfrm>
            <a:off x="1483312" y="325896"/>
            <a:ext cx="9906000" cy="917700"/>
          </a:xfrm>
          <a:prstGeom prst="rect">
            <a:avLst/>
          </a:prstGeom>
          <a:noFill/>
          <a:ln>
            <a:noFill/>
          </a:ln>
        </p:spPr>
        <p:txBody>
          <a:bodyPr anchorCtr="0" anchor="ctr" bIns="46625" lIns="93250" spcFirstLastPara="1" rIns="93250" wrap="square" tIns="46625">
            <a:noAutofit/>
          </a:bodyPr>
          <a:lstStyle/>
          <a:p>
            <a:pPr indent="0" lvl="0" marL="0" rtl="0">
              <a:lnSpc>
                <a:spcPct val="90000"/>
              </a:lnSpc>
              <a:spcBef>
                <a:spcPts val="0"/>
              </a:spcBef>
              <a:spcAft>
                <a:spcPts val="0"/>
              </a:spcAft>
              <a:buClr>
                <a:srgbClr val="458AA5"/>
              </a:buClr>
              <a:buSzPts val="4800"/>
              <a:buFont typeface="Quattrocento Sans"/>
              <a:buNone/>
            </a:pPr>
            <a:r>
              <a:rPr b="1" lang="en-US" sz="3600">
                <a:solidFill>
                  <a:srgbClr val="458AA5"/>
                </a:solidFill>
                <a:latin typeface="Lato"/>
                <a:ea typeface="Lato"/>
                <a:cs typeface="Lato"/>
                <a:sym typeface="Lato"/>
              </a:rPr>
              <a:t>API Development Timeline </a:t>
            </a:r>
            <a:r>
              <a:rPr b="1" lang="en-US" sz="3600">
                <a:solidFill>
                  <a:srgbClr val="458AA5"/>
                </a:solidFill>
                <a:latin typeface="Lato"/>
                <a:ea typeface="Lato"/>
                <a:cs typeface="Lato"/>
                <a:sym typeface="Lato"/>
              </a:rPr>
              <a:t>Expectations</a:t>
            </a:r>
            <a:endParaRPr sz="3600">
              <a:solidFill>
                <a:srgbClr val="458AA5"/>
              </a:solidFill>
              <a:latin typeface="Lato"/>
              <a:ea typeface="Lato"/>
              <a:cs typeface="Lato"/>
              <a:sym typeface="Lato"/>
            </a:endParaRPr>
          </a:p>
        </p:txBody>
      </p:sp>
      <p:graphicFrame>
        <p:nvGraphicFramePr>
          <p:cNvPr id="214" name="Google Shape;214;p20"/>
          <p:cNvGraphicFramePr/>
          <p:nvPr/>
        </p:nvGraphicFramePr>
        <p:xfrm>
          <a:off x="1055875" y="1667900"/>
          <a:ext cx="3000000" cy="3000000"/>
        </p:xfrm>
        <a:graphic>
          <a:graphicData uri="http://schemas.openxmlformats.org/drawingml/2006/table">
            <a:tbl>
              <a:tblPr>
                <a:noFill/>
                <a:tableStyleId>{706044CC-8096-422B-B6B0-EBDABE35D5CD}</a:tableStyleId>
              </a:tblPr>
              <a:tblGrid>
                <a:gridCol w="2135750"/>
                <a:gridCol w="2148250"/>
                <a:gridCol w="2148250"/>
                <a:gridCol w="4034225"/>
              </a:tblGrid>
              <a:tr h="820200">
                <a:tc>
                  <a:txBody>
                    <a:bodyPr>
                      <a:noAutofit/>
                    </a:bodyPr>
                    <a:lstStyle/>
                    <a:p>
                      <a:pPr indent="0" lvl="0" marL="0" marR="0" rtl="0" algn="l">
                        <a:lnSpc>
                          <a:spcPct val="100000"/>
                        </a:lnSpc>
                        <a:spcBef>
                          <a:spcPts val="0"/>
                        </a:spcBef>
                        <a:spcAft>
                          <a:spcPts val="0"/>
                        </a:spcAft>
                        <a:buNone/>
                      </a:pPr>
                      <a:r>
                        <a:rPr b="1" lang="en-US" sz="1800">
                          <a:solidFill>
                            <a:srgbClr val="5F5F5F"/>
                          </a:solidFill>
                          <a:latin typeface="Lato"/>
                          <a:ea typeface="Lato"/>
                          <a:cs typeface="Lato"/>
                          <a:sym typeface="Lato"/>
                        </a:rPr>
                        <a:t>Date</a:t>
                      </a:r>
                      <a:endParaRPr b="1"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b="1" lang="en-US" sz="1800">
                          <a:solidFill>
                            <a:srgbClr val="5F5F5F"/>
                          </a:solidFill>
                          <a:latin typeface="Lato"/>
                          <a:ea typeface="Lato"/>
                          <a:cs typeface="Lato"/>
                          <a:sym typeface="Lato"/>
                        </a:rPr>
                        <a:t>Items</a:t>
                      </a:r>
                      <a:endParaRPr b="1"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b="1" lang="en-US" sz="1800">
                          <a:solidFill>
                            <a:srgbClr val="5F5F5F"/>
                          </a:solidFill>
                          <a:latin typeface="Lato"/>
                          <a:ea typeface="Lato"/>
                          <a:cs typeface="Lato"/>
                          <a:sym typeface="Lato"/>
                        </a:rPr>
                        <a:t>Description</a:t>
                      </a:r>
                      <a:endParaRPr b="1"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b="1" lang="en-US" sz="1800">
                          <a:solidFill>
                            <a:srgbClr val="5F5F5F"/>
                          </a:solidFill>
                          <a:latin typeface="Lato"/>
                          <a:ea typeface="Lato"/>
                          <a:cs typeface="Lato"/>
                          <a:sym typeface="Lato"/>
                        </a:rPr>
                        <a:t>Dependency Note/Reason</a:t>
                      </a:r>
                      <a:endParaRPr b="1"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08400">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Kickoff + 30 days</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Framework/Library Initial Prep</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List…</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08400">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Kickoff + 45 days</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25</a:t>
                      </a:r>
                      <a:r>
                        <a:rPr lang="en-US" sz="1800">
                          <a:solidFill>
                            <a:srgbClr val="5F5F5F"/>
                          </a:solidFill>
                          <a:latin typeface="Lato"/>
                          <a:ea typeface="Lato"/>
                          <a:cs typeface="Lato"/>
                          <a:sym typeface="Lato"/>
                        </a:rPr>
                        <a:t>% Components</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List…</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08400">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Kickoff + 60 days</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75</a:t>
                      </a:r>
                      <a:r>
                        <a:rPr lang="en-US" sz="1800">
                          <a:solidFill>
                            <a:srgbClr val="5F5F5F"/>
                          </a:solidFill>
                          <a:latin typeface="Lato"/>
                          <a:ea typeface="Lato"/>
                          <a:cs typeface="Lato"/>
                          <a:sym typeface="Lato"/>
                        </a:rPr>
                        <a:t>% Components</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List…</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08400">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Kickoff + 75 days</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100% components</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US" sz="1800">
                          <a:solidFill>
                            <a:srgbClr val="5F5F5F"/>
                          </a:solidFill>
                          <a:latin typeface="Lato"/>
                          <a:ea typeface="Lato"/>
                          <a:cs typeface="Lato"/>
                          <a:sym typeface="Lato"/>
                        </a:rPr>
                        <a:t>List…</a:t>
                      </a:r>
                      <a:endParaRPr sz="1800">
                        <a:solidFill>
                          <a:srgbClr val="5F5F5F"/>
                        </a:solidFill>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215" name="Google Shape;215;p20"/>
          <p:cNvPicPr preferRelativeResize="0"/>
          <p:nvPr/>
        </p:nvPicPr>
        <p:blipFill>
          <a:blip r:embed="rId4">
            <a:alphaModFix/>
          </a:blip>
          <a:stretch>
            <a:fillRect/>
          </a:stretch>
        </p:blipFill>
        <p:spPr>
          <a:xfrm>
            <a:off x="783450" y="469737"/>
            <a:ext cx="630025" cy="63002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3" name="Shape 223"/>
        <p:cNvGrpSpPr/>
        <p:nvPr/>
      </p:nvGrpSpPr>
      <p:grpSpPr>
        <a:xfrm>
          <a:off x="0" y="0"/>
          <a:ext cx="0" cy="0"/>
          <a:chOff x="0" y="0"/>
          <a:chExt cx="0" cy="0"/>
        </a:xfrm>
      </p:grpSpPr>
      <p:sp>
        <p:nvSpPr>
          <p:cNvPr id="224" name="Google Shape;224;p21"/>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225" name="Google Shape;225;p21"/>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226" name="Google Shape;226;p21"/>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227" name="Google Shape;227;p21"/>
          <p:cNvSpPr txBox="1"/>
          <p:nvPr/>
        </p:nvSpPr>
        <p:spPr>
          <a:xfrm>
            <a:off x="1483312" y="325896"/>
            <a:ext cx="9906000" cy="917700"/>
          </a:xfrm>
          <a:prstGeom prst="rect">
            <a:avLst/>
          </a:prstGeom>
          <a:noFill/>
          <a:ln>
            <a:noFill/>
          </a:ln>
        </p:spPr>
        <p:txBody>
          <a:bodyPr anchorCtr="0" anchor="ctr" bIns="46625" lIns="93250" spcFirstLastPara="1" rIns="93250" wrap="square" tIns="46625">
            <a:noAutofit/>
          </a:bodyPr>
          <a:lstStyle/>
          <a:p>
            <a:pPr indent="0" lvl="0" marL="0" rtl="0">
              <a:lnSpc>
                <a:spcPct val="90000"/>
              </a:lnSpc>
              <a:spcBef>
                <a:spcPts val="0"/>
              </a:spcBef>
              <a:spcAft>
                <a:spcPts val="0"/>
              </a:spcAft>
              <a:buClr>
                <a:srgbClr val="458AA5"/>
              </a:buClr>
              <a:buSzPts val="4800"/>
              <a:buFont typeface="Quattrocento Sans"/>
              <a:buNone/>
            </a:pPr>
            <a:r>
              <a:rPr b="1" lang="en-US" sz="3600">
                <a:solidFill>
                  <a:srgbClr val="458AA5"/>
                </a:solidFill>
                <a:latin typeface="Lato"/>
                <a:ea typeface="Lato"/>
                <a:cs typeface="Lato"/>
                <a:sym typeface="Lato"/>
              </a:rPr>
              <a:t>Software </a:t>
            </a:r>
            <a:r>
              <a:rPr b="1" lang="en-US" sz="3600">
                <a:solidFill>
                  <a:srgbClr val="458AA5"/>
                </a:solidFill>
                <a:latin typeface="Lato"/>
                <a:ea typeface="Lato"/>
                <a:cs typeface="Lato"/>
                <a:sym typeface="Lato"/>
              </a:rPr>
              <a:t>Development Methodology - Agile</a:t>
            </a:r>
            <a:endParaRPr sz="3600">
              <a:solidFill>
                <a:srgbClr val="458AA5"/>
              </a:solidFill>
              <a:latin typeface="Lato"/>
              <a:ea typeface="Lato"/>
              <a:cs typeface="Lato"/>
              <a:sym typeface="Lato"/>
            </a:endParaRPr>
          </a:p>
        </p:txBody>
      </p:sp>
      <p:graphicFrame>
        <p:nvGraphicFramePr>
          <p:cNvPr id="228" name="Google Shape;228;p21"/>
          <p:cNvGraphicFramePr/>
          <p:nvPr/>
        </p:nvGraphicFramePr>
        <p:xfrm>
          <a:off x="952488" y="2735263"/>
          <a:ext cx="3000000" cy="3000000"/>
        </p:xfrm>
        <a:graphic>
          <a:graphicData uri="http://schemas.openxmlformats.org/drawingml/2006/table">
            <a:tbl>
              <a:tblPr>
                <a:noFill/>
                <a:tableStyleId>{797D3037-F45C-4090-8BCB-773F817AE9AB}</a:tableStyleId>
              </a:tblPr>
              <a:tblGrid>
                <a:gridCol w="3510500"/>
                <a:gridCol w="3510500"/>
                <a:gridCol w="3510500"/>
              </a:tblGrid>
              <a:tr h="381000">
                <a:tc>
                  <a:txBody>
                    <a:bodyPr>
                      <a:noAutofit/>
                    </a:bodyPr>
                    <a:lstStyle/>
                    <a:p>
                      <a:pPr indent="0" lvl="0" marL="0">
                        <a:spcBef>
                          <a:spcPts val="0"/>
                        </a:spcBef>
                        <a:spcAft>
                          <a:spcPts val="0"/>
                        </a:spcAft>
                        <a:buNone/>
                      </a:pPr>
                      <a:r>
                        <a:rPr b="1" lang="en-US" sz="1800">
                          <a:solidFill>
                            <a:srgbClr val="666666"/>
                          </a:solidFill>
                        </a:rPr>
                        <a:t>Activity</a:t>
                      </a:r>
                      <a:endParaRPr b="1" sz="1800">
                        <a:solidFill>
                          <a:srgbClr val="666666"/>
                        </a:solidFill>
                      </a:endParaRPr>
                    </a:p>
                  </a:txBody>
                  <a:tcPr marT="91425" marB="91425" marR="91425" marL="91425"/>
                </a:tc>
                <a:tc>
                  <a:txBody>
                    <a:bodyPr>
                      <a:noAutofit/>
                    </a:bodyPr>
                    <a:lstStyle/>
                    <a:p>
                      <a:pPr indent="0" lvl="0" marL="0">
                        <a:spcBef>
                          <a:spcPts val="0"/>
                        </a:spcBef>
                        <a:spcAft>
                          <a:spcPts val="0"/>
                        </a:spcAft>
                        <a:buNone/>
                      </a:pPr>
                      <a:r>
                        <a:rPr b="1" lang="en-US" sz="1800">
                          <a:solidFill>
                            <a:srgbClr val="666666"/>
                          </a:solidFill>
                        </a:rPr>
                        <a:t>Frequency</a:t>
                      </a:r>
                      <a:endParaRPr b="1" sz="1800">
                        <a:solidFill>
                          <a:srgbClr val="666666"/>
                        </a:solidFill>
                      </a:endParaRPr>
                    </a:p>
                  </a:txBody>
                  <a:tcPr marT="91425" marB="91425" marR="91425" marL="91425"/>
                </a:tc>
                <a:tc>
                  <a:txBody>
                    <a:bodyPr>
                      <a:noAutofit/>
                    </a:bodyPr>
                    <a:lstStyle/>
                    <a:p>
                      <a:pPr indent="0" lvl="0" marL="0">
                        <a:spcBef>
                          <a:spcPts val="0"/>
                        </a:spcBef>
                        <a:spcAft>
                          <a:spcPts val="0"/>
                        </a:spcAft>
                        <a:buNone/>
                      </a:pPr>
                      <a:r>
                        <a:rPr b="1" lang="en-US" sz="1800">
                          <a:solidFill>
                            <a:srgbClr val="666666"/>
                          </a:solidFill>
                        </a:rPr>
                        <a:t>Note</a:t>
                      </a:r>
                      <a:endParaRPr b="1" sz="18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US" sz="1800">
                          <a:solidFill>
                            <a:srgbClr val="666666"/>
                          </a:solidFill>
                        </a:rPr>
                        <a:t>JO Development Team </a:t>
                      </a:r>
                      <a:endParaRPr sz="1800">
                        <a:solidFill>
                          <a:srgbClr val="666666"/>
                        </a:solidFill>
                      </a:endParaRPr>
                    </a:p>
                  </a:txBody>
                  <a:tcPr marT="91425" marB="91425" marR="91425" marL="91425"/>
                </a:tc>
                <a:tc>
                  <a:txBody>
                    <a:bodyPr>
                      <a:noAutofit/>
                    </a:bodyPr>
                    <a:lstStyle/>
                    <a:p>
                      <a:pPr indent="0" lvl="0" marL="0">
                        <a:spcBef>
                          <a:spcPts val="0"/>
                        </a:spcBef>
                        <a:spcAft>
                          <a:spcPts val="0"/>
                        </a:spcAft>
                        <a:buNone/>
                      </a:pPr>
                      <a:r>
                        <a:rPr lang="en-US" sz="1800">
                          <a:solidFill>
                            <a:srgbClr val="666666"/>
                          </a:solidFill>
                        </a:rPr>
                        <a:t>Daily</a:t>
                      </a:r>
                      <a:endParaRPr sz="1800">
                        <a:solidFill>
                          <a:srgbClr val="666666"/>
                        </a:solidFill>
                      </a:endParaRPr>
                    </a:p>
                  </a:txBody>
                  <a:tcPr marT="91425" marB="91425" marR="91425" marL="91425"/>
                </a:tc>
                <a:tc>
                  <a:txBody>
                    <a:bodyPr>
                      <a:noAutofit/>
                    </a:bodyPr>
                    <a:lstStyle/>
                    <a:p>
                      <a:pPr indent="0" lvl="0" marL="0">
                        <a:spcBef>
                          <a:spcPts val="0"/>
                        </a:spcBef>
                        <a:spcAft>
                          <a:spcPts val="0"/>
                        </a:spcAft>
                        <a:buNone/>
                      </a:pPr>
                      <a:r>
                        <a:t/>
                      </a:r>
                      <a:endParaRPr sz="18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US" sz="1800">
                          <a:solidFill>
                            <a:srgbClr val="666666"/>
                          </a:solidFill>
                        </a:rPr>
                        <a:t>JO and LTG Backend Team</a:t>
                      </a:r>
                      <a:endParaRPr sz="1800">
                        <a:solidFill>
                          <a:srgbClr val="666666"/>
                        </a:solidFill>
                      </a:endParaRPr>
                    </a:p>
                  </a:txBody>
                  <a:tcPr marT="91425" marB="91425" marR="91425" marL="91425"/>
                </a:tc>
                <a:tc>
                  <a:txBody>
                    <a:bodyPr>
                      <a:noAutofit/>
                    </a:bodyPr>
                    <a:lstStyle/>
                    <a:p>
                      <a:pPr indent="0" lvl="0" marL="0">
                        <a:spcBef>
                          <a:spcPts val="0"/>
                        </a:spcBef>
                        <a:spcAft>
                          <a:spcPts val="0"/>
                        </a:spcAft>
                        <a:buNone/>
                      </a:pPr>
                      <a:r>
                        <a:rPr lang="en-US" sz="1800">
                          <a:solidFill>
                            <a:srgbClr val="666666"/>
                          </a:solidFill>
                        </a:rPr>
                        <a:t>Weekly</a:t>
                      </a:r>
                      <a:endParaRPr sz="1800">
                        <a:solidFill>
                          <a:srgbClr val="666666"/>
                        </a:solidFill>
                      </a:endParaRPr>
                    </a:p>
                  </a:txBody>
                  <a:tcPr marT="91425" marB="91425" marR="91425" marL="91425"/>
                </a:tc>
                <a:tc>
                  <a:txBody>
                    <a:bodyPr>
                      <a:noAutofit/>
                    </a:bodyPr>
                    <a:lstStyle/>
                    <a:p>
                      <a:pPr indent="0" lvl="0" marL="0">
                        <a:spcBef>
                          <a:spcPts val="0"/>
                        </a:spcBef>
                        <a:spcAft>
                          <a:spcPts val="0"/>
                        </a:spcAft>
                        <a:buNone/>
                      </a:pPr>
                      <a:r>
                        <a:t/>
                      </a:r>
                      <a:endParaRPr sz="18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US" sz="1800">
                          <a:solidFill>
                            <a:srgbClr val="666666"/>
                          </a:solidFill>
                        </a:rPr>
                        <a:t>JO, LTG Backend Team and LTG Business Owners</a:t>
                      </a:r>
                      <a:endParaRPr sz="1800">
                        <a:solidFill>
                          <a:srgbClr val="666666"/>
                        </a:solidFill>
                      </a:endParaRPr>
                    </a:p>
                  </a:txBody>
                  <a:tcPr marT="91425" marB="91425" marR="91425" marL="91425"/>
                </a:tc>
                <a:tc>
                  <a:txBody>
                    <a:bodyPr>
                      <a:noAutofit/>
                    </a:bodyPr>
                    <a:lstStyle/>
                    <a:p>
                      <a:pPr indent="0" lvl="0" marL="0">
                        <a:spcBef>
                          <a:spcPts val="0"/>
                        </a:spcBef>
                        <a:spcAft>
                          <a:spcPts val="0"/>
                        </a:spcAft>
                        <a:buNone/>
                      </a:pPr>
                      <a:r>
                        <a:rPr lang="en-US" sz="1800">
                          <a:solidFill>
                            <a:srgbClr val="666666"/>
                          </a:solidFill>
                        </a:rPr>
                        <a:t>Bi-Weekly</a:t>
                      </a:r>
                      <a:endParaRPr sz="1800">
                        <a:solidFill>
                          <a:srgbClr val="666666"/>
                        </a:solidFill>
                      </a:endParaRPr>
                    </a:p>
                  </a:txBody>
                  <a:tcPr marT="91425" marB="91425" marR="91425" marL="91425"/>
                </a:tc>
                <a:tc>
                  <a:txBody>
                    <a:bodyPr>
                      <a:noAutofit/>
                    </a:bodyPr>
                    <a:lstStyle/>
                    <a:p>
                      <a:pPr indent="0" lvl="0" marL="0">
                        <a:spcBef>
                          <a:spcPts val="0"/>
                        </a:spcBef>
                        <a:spcAft>
                          <a:spcPts val="0"/>
                        </a:spcAft>
                        <a:buNone/>
                      </a:pPr>
                      <a:r>
                        <a:t/>
                      </a:r>
                      <a:endParaRPr sz="1800">
                        <a:solidFill>
                          <a:srgbClr val="666666"/>
                        </a:solidFill>
                      </a:endParaRPr>
                    </a:p>
                  </a:txBody>
                  <a:tcPr marT="91425" marB="91425" marR="91425" marL="91425"/>
                </a:tc>
              </a:tr>
            </a:tbl>
          </a:graphicData>
        </a:graphic>
      </p:graphicFrame>
      <p:pic>
        <p:nvPicPr>
          <p:cNvPr id="229" name="Google Shape;229;p21"/>
          <p:cNvPicPr preferRelativeResize="0"/>
          <p:nvPr/>
        </p:nvPicPr>
        <p:blipFill>
          <a:blip r:embed="rId4">
            <a:alphaModFix/>
          </a:blip>
          <a:stretch>
            <a:fillRect/>
          </a:stretch>
        </p:blipFill>
        <p:spPr>
          <a:xfrm>
            <a:off x="768875" y="469737"/>
            <a:ext cx="630025" cy="630025"/>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808013" y="2125687"/>
            <a:ext cx="11887200" cy="2179200"/>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chemeClr val="lt1"/>
              </a:buClr>
              <a:buSzPts val="7200"/>
              <a:buFont typeface="Quattrocento Sans"/>
              <a:buNone/>
            </a:pPr>
            <a:r>
              <a:rPr i="0" lang="en-US" sz="6000" u="none" cap="none" strike="noStrike">
                <a:solidFill>
                  <a:schemeClr val="lt1"/>
                </a:solidFill>
                <a:latin typeface="Lato"/>
                <a:ea typeface="Lato"/>
                <a:cs typeface="Lato"/>
                <a:sym typeface="Lato"/>
              </a:rPr>
              <a:t>Project Management and Engagement Model</a:t>
            </a:r>
            <a:endParaRPr sz="6000">
              <a:latin typeface="Lato"/>
              <a:ea typeface="Lato"/>
              <a:cs typeface="Lato"/>
              <a:sym typeface="Lato"/>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2" name="Shape 242"/>
        <p:cNvGrpSpPr/>
        <p:nvPr/>
      </p:nvGrpSpPr>
      <p:grpSpPr>
        <a:xfrm>
          <a:off x="0" y="0"/>
          <a:ext cx="0" cy="0"/>
          <a:chOff x="0" y="0"/>
          <a:chExt cx="0" cy="0"/>
        </a:xfrm>
      </p:grpSpPr>
      <p:sp>
        <p:nvSpPr>
          <p:cNvPr id="243" name="Google Shape;243;p23"/>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244" name="Google Shape;244;p23"/>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245" name="Google Shape;245;p23"/>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246" name="Google Shape;246;p23"/>
          <p:cNvSpPr txBox="1"/>
          <p:nvPr/>
        </p:nvSpPr>
        <p:spPr>
          <a:xfrm>
            <a:off x="1598025"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Project Teams </a:t>
            </a:r>
            <a:r>
              <a:rPr lang="en-US" sz="4800">
                <a:solidFill>
                  <a:srgbClr val="458AA5"/>
                </a:solidFill>
                <a:latin typeface="Lato"/>
                <a:ea typeface="Lato"/>
                <a:cs typeface="Lato"/>
                <a:sym typeface="Lato"/>
              </a:rPr>
              <a:t>Responsibilities</a:t>
            </a:r>
            <a:endParaRPr sz="4800">
              <a:solidFill>
                <a:srgbClr val="458AA5"/>
              </a:solidFill>
              <a:latin typeface="Lato"/>
              <a:ea typeface="Lato"/>
              <a:cs typeface="Lato"/>
              <a:sym typeface="Lato"/>
            </a:endParaRPr>
          </a:p>
        </p:txBody>
      </p:sp>
      <p:graphicFrame>
        <p:nvGraphicFramePr>
          <p:cNvPr id="247" name="Google Shape;247;p23"/>
          <p:cNvGraphicFramePr/>
          <p:nvPr/>
        </p:nvGraphicFramePr>
        <p:xfrm>
          <a:off x="470047" y="1468252"/>
          <a:ext cx="3000000" cy="3000000"/>
        </p:xfrm>
        <a:graphic>
          <a:graphicData uri="http://schemas.openxmlformats.org/drawingml/2006/table">
            <a:tbl>
              <a:tblPr>
                <a:noFill/>
                <a:tableStyleId>{DC455466-41B3-4CD1-84BC-37D59A55BC06}</a:tableStyleId>
              </a:tblPr>
              <a:tblGrid>
                <a:gridCol w="1784625"/>
                <a:gridCol w="1372375"/>
                <a:gridCol w="1219600"/>
                <a:gridCol w="1075025"/>
                <a:gridCol w="1481575"/>
                <a:gridCol w="1356800"/>
                <a:gridCol w="1344025"/>
                <a:gridCol w="2037525"/>
              </a:tblGrid>
              <a:tr h="320725">
                <a:tc gridSpan="7">
                  <a:txBody>
                    <a:bodyPr>
                      <a:noAutofit/>
                    </a:bodyPr>
                    <a:lstStyle/>
                    <a:p>
                      <a:pPr indent="0" lvl="0" marL="0" marR="0" rtl="0" algn="l">
                        <a:spcBef>
                          <a:spcPts val="0"/>
                        </a:spcBef>
                        <a:spcAft>
                          <a:spcPts val="0"/>
                        </a:spcAft>
                        <a:buNone/>
                      </a:pPr>
                      <a:r>
                        <a:rPr i="0" lang="en-US" sz="1200" u="none" cap="none" strike="noStrike">
                          <a:solidFill>
                            <a:schemeClr val="lt1"/>
                          </a:solidFill>
                          <a:latin typeface="Lato"/>
                          <a:ea typeface="Lato"/>
                          <a:cs typeface="Lato"/>
                          <a:sym typeface="Lato"/>
                        </a:rPr>
                        <a:t>Core Team</a:t>
                      </a:r>
                      <a:endParaRPr sz="1200">
                        <a:latin typeface="Lato"/>
                        <a:ea typeface="Lato"/>
                        <a:cs typeface="Lato"/>
                        <a:sym typeface="Lato"/>
                      </a:endParaRPr>
                    </a:p>
                  </a:txBody>
                  <a:tcPr marT="0" marB="0" marR="274275"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solidFill>
                      <a:srgbClr val="4A93B0"/>
                    </a:solidFill>
                  </a:tcPr>
                </a:tc>
                <a:tc hMerge="1"/>
                <a:tc hMerge="1"/>
                <a:tc hMerge="1"/>
                <a:tc hMerge="1"/>
                <a:tc hMerge="1"/>
                <a:tc hMerge="1"/>
                <a:tc>
                  <a:txBody>
                    <a:bodyPr>
                      <a:noAutofit/>
                    </a:bodyPr>
                    <a:lstStyle/>
                    <a:p>
                      <a:pPr indent="0" lvl="0" marL="0" marR="0" rtl="0" algn="l">
                        <a:spcBef>
                          <a:spcPts val="0"/>
                        </a:spcBef>
                        <a:spcAft>
                          <a:spcPts val="0"/>
                        </a:spcAft>
                        <a:buNone/>
                      </a:pPr>
                      <a:r>
                        <a:rPr lang="en-US" sz="1200" u="none" cap="none" strike="noStrike">
                          <a:solidFill>
                            <a:schemeClr val="lt1"/>
                          </a:solidFill>
                          <a:latin typeface="Lato"/>
                          <a:ea typeface="Lato"/>
                          <a:cs typeface="Lato"/>
                          <a:sym typeface="Lato"/>
                        </a:rPr>
                        <a:t>Ext. Team</a:t>
                      </a:r>
                      <a:endParaRPr sz="1200">
                        <a:latin typeface="Lato"/>
                        <a:ea typeface="Lato"/>
                        <a:cs typeface="Lato"/>
                        <a:sym typeface="Lato"/>
                      </a:endParaRPr>
                    </a:p>
                  </a:txBody>
                  <a:tcPr marT="0" marB="0" marR="274275" marL="137150" anchor="ctr">
                    <a:lnL cap="flat" cmpd="sng" w="12700">
                      <a:solidFill>
                        <a:schemeClr val="lt1"/>
                      </a:solidFill>
                      <a:prstDash val="solid"/>
                      <a:round/>
                      <a:headEnd len="sm" w="sm" type="none"/>
                      <a:tailEnd len="sm" w="sm" type="none"/>
                    </a:lnL>
                    <a:lnB cap="flat" cmpd="sng" w="12700">
                      <a:solidFill>
                        <a:schemeClr val="lt1"/>
                      </a:solidFill>
                      <a:prstDash val="solid"/>
                      <a:round/>
                      <a:headEnd len="sm" w="sm" type="none"/>
                      <a:tailEnd len="sm" w="sm" type="none"/>
                    </a:lnB>
                    <a:solidFill>
                      <a:srgbClr val="4A93B0"/>
                    </a:solidFill>
                  </a:tcPr>
                </a:tc>
              </a:tr>
              <a:tr h="254600">
                <a:tc>
                  <a:txBody>
                    <a:bodyPr>
                      <a:noAutofit/>
                    </a:bodyPr>
                    <a:lstStyle/>
                    <a:p>
                      <a:pPr indent="0" lvl="0" marL="0" marR="0" rtl="0" algn="l">
                        <a:spcBef>
                          <a:spcPts val="0"/>
                        </a:spcBef>
                        <a:spcAft>
                          <a:spcPts val="0"/>
                        </a:spcAft>
                        <a:buNone/>
                      </a:pPr>
                      <a:r>
                        <a:rPr lang="en-US" sz="1200" u="none" strike="noStrike">
                          <a:solidFill>
                            <a:schemeClr val="lt1"/>
                          </a:solidFill>
                          <a:latin typeface="Lato"/>
                          <a:ea typeface="Lato"/>
                          <a:cs typeface="Lato"/>
                          <a:sym typeface="Lato"/>
                        </a:rPr>
                        <a:t>Team</a:t>
                      </a:r>
                      <a:endParaRPr i="0" sz="1200" u="none" strike="noStrike">
                        <a:solidFill>
                          <a:schemeClr val="lt1"/>
                        </a:solidFill>
                        <a:latin typeface="Lato"/>
                        <a:ea typeface="Lato"/>
                        <a:cs typeface="Lato"/>
                        <a:sym typeface="Lato"/>
                      </a:endParaRPr>
                    </a:p>
                  </a:txBody>
                  <a:tcPr marT="0" marB="0" marR="274275" marL="137150" anchor="ctr">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c>
                  <a:txBody>
                    <a:bodyPr>
                      <a:noAutofit/>
                    </a:bodyPr>
                    <a:lstStyle/>
                    <a:p>
                      <a:pPr indent="0" lvl="0" marL="0" marR="0" rtl="0" algn="l">
                        <a:spcBef>
                          <a:spcPts val="0"/>
                        </a:spcBef>
                        <a:spcAft>
                          <a:spcPts val="0"/>
                        </a:spcAft>
                        <a:buNone/>
                      </a:pPr>
                      <a:r>
                        <a:rPr lang="en-US" sz="1200">
                          <a:solidFill>
                            <a:schemeClr val="lt1"/>
                          </a:solidFill>
                          <a:latin typeface="Lato"/>
                          <a:ea typeface="Lato"/>
                          <a:cs typeface="Lato"/>
                          <a:sym typeface="Lato"/>
                        </a:rPr>
                        <a:t>JO Development</a:t>
                      </a:r>
                      <a:endParaRPr i="0" sz="1200" u="none" strike="noStrike">
                        <a:solidFill>
                          <a:schemeClr val="lt1"/>
                        </a:solidFill>
                        <a:latin typeface="Lato"/>
                        <a:ea typeface="Lato"/>
                        <a:cs typeface="Lato"/>
                        <a:sym typeface="Lato"/>
                      </a:endParaRPr>
                    </a:p>
                  </a:txBody>
                  <a:tcPr marT="0" marB="0" marR="274275" marL="1371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c>
                  <a:txBody>
                    <a:bodyPr>
                      <a:noAutofit/>
                    </a:bodyPr>
                    <a:lstStyle/>
                    <a:p>
                      <a:pPr indent="0" lvl="0" marL="0" marR="0" rtl="0" algn="l">
                        <a:spcBef>
                          <a:spcPts val="0"/>
                        </a:spcBef>
                        <a:spcAft>
                          <a:spcPts val="0"/>
                        </a:spcAft>
                        <a:buNone/>
                      </a:pPr>
                      <a:r>
                        <a:rPr lang="en-US" sz="1200">
                          <a:solidFill>
                            <a:schemeClr val="lt1"/>
                          </a:solidFill>
                          <a:latin typeface="Lato"/>
                          <a:ea typeface="Lato"/>
                          <a:cs typeface="Lato"/>
                          <a:sym typeface="Lato"/>
                        </a:rPr>
                        <a:t>JO User Research</a:t>
                      </a:r>
                      <a:endParaRPr sz="1200">
                        <a:latin typeface="Lato"/>
                        <a:ea typeface="Lato"/>
                        <a:cs typeface="Lato"/>
                        <a:sym typeface="Lato"/>
                      </a:endParaRPr>
                    </a:p>
                  </a:txBody>
                  <a:tcPr marT="0" marB="0" marR="274275" marL="1371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c>
                  <a:txBody>
                    <a:bodyPr>
                      <a:noAutofit/>
                    </a:bodyPr>
                    <a:lstStyle/>
                    <a:p>
                      <a:pPr indent="0" lvl="0" marL="0" marR="0" rtl="0" algn="l">
                        <a:spcBef>
                          <a:spcPts val="0"/>
                        </a:spcBef>
                        <a:spcAft>
                          <a:spcPts val="0"/>
                        </a:spcAft>
                        <a:buNone/>
                      </a:pPr>
                      <a:r>
                        <a:rPr lang="en-US" sz="1200">
                          <a:solidFill>
                            <a:schemeClr val="lt1"/>
                          </a:solidFill>
                          <a:latin typeface="Lato"/>
                          <a:ea typeface="Lato"/>
                          <a:cs typeface="Lato"/>
                          <a:sym typeface="Lato"/>
                        </a:rPr>
                        <a:t>JO UI Design</a:t>
                      </a:r>
                      <a:endParaRPr i="0" sz="1200" u="none" strike="noStrike">
                        <a:solidFill>
                          <a:schemeClr val="lt1"/>
                        </a:solidFill>
                        <a:latin typeface="Lato"/>
                        <a:ea typeface="Lato"/>
                        <a:cs typeface="Lato"/>
                        <a:sym typeface="Lato"/>
                      </a:endParaRPr>
                    </a:p>
                  </a:txBody>
                  <a:tcPr marT="0" marB="0" marR="274275" marL="1371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c>
                  <a:txBody>
                    <a:bodyPr>
                      <a:noAutofit/>
                    </a:bodyPr>
                    <a:lstStyle/>
                    <a:p>
                      <a:pPr indent="0" lvl="0" marL="0" marR="0" rtl="0" algn="l">
                        <a:spcBef>
                          <a:spcPts val="0"/>
                        </a:spcBef>
                        <a:spcAft>
                          <a:spcPts val="0"/>
                        </a:spcAft>
                        <a:buNone/>
                      </a:pPr>
                      <a:r>
                        <a:rPr lang="en-US" sz="1200">
                          <a:solidFill>
                            <a:schemeClr val="lt1"/>
                          </a:solidFill>
                          <a:latin typeface="Lato"/>
                          <a:ea typeface="Lato"/>
                          <a:cs typeface="Lato"/>
                          <a:sym typeface="Lato"/>
                        </a:rPr>
                        <a:t>LTG Backend</a:t>
                      </a:r>
                      <a:endParaRPr i="0" sz="1200" u="none" strike="noStrike">
                        <a:solidFill>
                          <a:schemeClr val="lt1"/>
                        </a:solidFill>
                        <a:latin typeface="Lato"/>
                        <a:ea typeface="Lato"/>
                        <a:cs typeface="Lato"/>
                        <a:sym typeface="Lato"/>
                      </a:endParaRPr>
                    </a:p>
                  </a:txBody>
                  <a:tcPr marT="0" marB="0" marR="274275" marL="1371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c>
                  <a:txBody>
                    <a:bodyPr>
                      <a:noAutofit/>
                    </a:bodyPr>
                    <a:lstStyle/>
                    <a:p>
                      <a:pPr indent="0" lvl="0" marL="0" marR="0" rtl="0" algn="l">
                        <a:spcBef>
                          <a:spcPts val="0"/>
                        </a:spcBef>
                        <a:spcAft>
                          <a:spcPts val="0"/>
                        </a:spcAft>
                        <a:buNone/>
                      </a:pPr>
                      <a:r>
                        <a:rPr lang="en-US" sz="1200">
                          <a:solidFill>
                            <a:schemeClr val="lt1"/>
                          </a:solidFill>
                          <a:latin typeface="Lato"/>
                          <a:ea typeface="Lato"/>
                          <a:cs typeface="Lato"/>
                          <a:sym typeface="Lato"/>
                        </a:rPr>
                        <a:t>LTG Architect</a:t>
                      </a:r>
                      <a:endParaRPr sz="1200">
                        <a:latin typeface="Lato"/>
                        <a:ea typeface="Lato"/>
                        <a:cs typeface="Lato"/>
                        <a:sym typeface="Lato"/>
                      </a:endParaRPr>
                    </a:p>
                  </a:txBody>
                  <a:tcPr marT="0" marB="0" marR="274275" marL="1371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c>
                  <a:txBody>
                    <a:bodyPr>
                      <a:noAutofit/>
                    </a:bodyPr>
                    <a:lstStyle/>
                    <a:p>
                      <a:pPr indent="0" lvl="0" marL="0" marR="0" rtl="0" algn="l">
                        <a:spcBef>
                          <a:spcPts val="0"/>
                        </a:spcBef>
                        <a:spcAft>
                          <a:spcPts val="0"/>
                        </a:spcAft>
                        <a:buNone/>
                      </a:pPr>
                      <a:r>
                        <a:rPr lang="en-US" sz="1200">
                          <a:solidFill>
                            <a:schemeClr val="lt1"/>
                          </a:solidFill>
                          <a:latin typeface="Lato"/>
                          <a:ea typeface="Lato"/>
                          <a:cs typeface="Lato"/>
                          <a:sym typeface="Lato"/>
                        </a:rPr>
                        <a:t>LTG Business</a:t>
                      </a:r>
                      <a:endParaRPr i="0" sz="1200" u="none" strike="noStrike">
                        <a:solidFill>
                          <a:schemeClr val="lt1"/>
                        </a:solidFill>
                        <a:latin typeface="Lato"/>
                        <a:ea typeface="Lato"/>
                        <a:cs typeface="Lato"/>
                        <a:sym typeface="Lato"/>
                      </a:endParaRPr>
                    </a:p>
                  </a:txBody>
                  <a:tcPr marT="0" marB="0" marR="274275" marL="1371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c>
                  <a:txBody>
                    <a:bodyPr>
                      <a:noAutofit/>
                    </a:bodyPr>
                    <a:lstStyle/>
                    <a:p>
                      <a:pPr indent="0" lvl="0" marL="0" marR="0" rtl="0" algn="l">
                        <a:spcBef>
                          <a:spcPts val="0"/>
                        </a:spcBef>
                        <a:spcAft>
                          <a:spcPts val="0"/>
                        </a:spcAft>
                        <a:buNone/>
                      </a:pPr>
                      <a:r>
                        <a:rPr i="0" lang="en-US" sz="1200" u="none" strike="noStrike">
                          <a:solidFill>
                            <a:schemeClr val="lt1"/>
                          </a:solidFill>
                          <a:latin typeface="Lato"/>
                          <a:ea typeface="Lato"/>
                          <a:cs typeface="Lato"/>
                          <a:sym typeface="Lato"/>
                        </a:rPr>
                        <a:t>Other</a:t>
                      </a:r>
                      <a:endParaRPr sz="1200">
                        <a:latin typeface="Lato"/>
                        <a:ea typeface="Lato"/>
                        <a:cs typeface="Lato"/>
                        <a:sym typeface="Lato"/>
                      </a:endParaRPr>
                    </a:p>
                  </a:txBody>
                  <a:tcPr marT="0" marB="0" marR="274275" marL="137150" anchor="ct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B050"/>
                    </a:solidFill>
                  </a:tcPr>
                </a:tc>
              </a:tr>
              <a:tr h="463775">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rPr lang="en-US" sz="1200">
                          <a:solidFill>
                            <a:schemeClr val="lt1"/>
                          </a:solidFill>
                          <a:latin typeface="Lato"/>
                          <a:ea typeface="Lato"/>
                          <a:cs typeface="Lato"/>
                          <a:sym typeface="Lato"/>
                        </a:rPr>
                        <a:t>Activity</a:t>
                      </a:r>
                      <a:r>
                        <a:rPr lang="en-US" sz="1200">
                          <a:solidFill>
                            <a:schemeClr val="lt1"/>
                          </a:solidFill>
                          <a:latin typeface="Lato"/>
                          <a:ea typeface="Lato"/>
                          <a:cs typeface="Lato"/>
                          <a:sym typeface="Lato"/>
                        </a:rPr>
                        <a:t> 1</a:t>
                      </a:r>
                      <a:endParaRPr i="0" sz="1200" u="none" cap="none" strike="noStrike">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631425">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rPr lang="en-US" sz="1200">
                          <a:solidFill>
                            <a:schemeClr val="lt1"/>
                          </a:solidFill>
                          <a:latin typeface="Lato"/>
                          <a:ea typeface="Lato"/>
                          <a:cs typeface="Lato"/>
                          <a:sym typeface="Lato"/>
                        </a:rPr>
                        <a:t>Activity 2</a:t>
                      </a:r>
                      <a:endParaRPr i="0" sz="1200" u="none" cap="none" strike="noStrike">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r>
              <a:tr h="491525">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491525">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sz="1200">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r>
              <a:tr h="463775">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463775">
                <a:tc>
                  <a:txBody>
                    <a:bodyPr>
                      <a:noAutofit/>
                    </a:bodyPr>
                    <a:lstStyle/>
                    <a:p>
                      <a:pPr indent="0" lvl="0" marL="0" marR="0" rtl="0" algn="l">
                        <a:spcBef>
                          <a:spcPts val="0"/>
                        </a:spcBef>
                        <a:spcAft>
                          <a:spcPts val="0"/>
                        </a:spcAft>
                        <a:buNone/>
                      </a:pPr>
                      <a:r>
                        <a:t/>
                      </a:r>
                      <a:endParaRPr sz="1200">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t/>
                      </a:r>
                      <a:endParaRPr b="1"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t/>
                      </a:r>
                      <a:endParaRPr sz="1200">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t/>
                      </a:r>
                      <a:endParaRPr b="1"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r>
              <a:tr h="463775">
                <a:tc>
                  <a:txBody>
                    <a:bodyPr>
                      <a:noAutofit/>
                    </a:bodyPr>
                    <a:lstStyle/>
                    <a:p>
                      <a:pPr indent="0" lvl="0" marL="0" marR="0" rtl="0" algn="l">
                        <a:spcBef>
                          <a:spcPts val="0"/>
                        </a:spcBef>
                        <a:spcAft>
                          <a:spcPts val="0"/>
                        </a:spcAft>
                        <a:buNone/>
                      </a:pPr>
                      <a:r>
                        <a:t/>
                      </a:r>
                      <a:endParaRPr sz="1200">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spcBef>
                          <a:spcPts val="0"/>
                        </a:spcBef>
                        <a:spcAft>
                          <a:spcPts val="0"/>
                        </a:spcAft>
                        <a:buNone/>
                      </a:pPr>
                      <a:r>
                        <a:t/>
                      </a:r>
                      <a:endParaRPr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lt1"/>
                        </a:buClr>
                        <a:buSzPts val="900"/>
                        <a:buFont typeface="Calibri"/>
                        <a:buNone/>
                      </a:pPr>
                      <a:r>
                        <a:t/>
                      </a:r>
                      <a:endParaRPr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lt1"/>
                        </a:buClr>
                        <a:buSzPts val="900"/>
                        <a:buFont typeface="Calibri"/>
                        <a:buNone/>
                      </a:pPr>
                      <a:r>
                        <a:t/>
                      </a:r>
                      <a:endParaRPr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r>
              <a:tr h="463775">
                <a:tc>
                  <a:txBody>
                    <a:bodyPr>
                      <a:noAutofit/>
                    </a:bodyPr>
                    <a:lstStyle/>
                    <a:p>
                      <a:pPr indent="0" lvl="0" marL="0" marR="0" rtl="0" algn="l">
                        <a:spcBef>
                          <a:spcPts val="0"/>
                        </a:spcBef>
                        <a:spcAft>
                          <a:spcPts val="0"/>
                        </a:spcAft>
                        <a:buNone/>
                      </a:pPr>
                      <a:r>
                        <a:t/>
                      </a:r>
                      <a:endParaRPr sz="1200">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lnSpc>
                          <a:spcPct val="100000"/>
                        </a:lnSpc>
                        <a:spcBef>
                          <a:spcPts val="0"/>
                        </a:spcBef>
                        <a:spcAft>
                          <a:spcPts val="0"/>
                        </a:spcAft>
                        <a:buClr>
                          <a:schemeClr val="lt1"/>
                        </a:buClr>
                        <a:buSzPts val="900"/>
                        <a:buFont typeface="Calibri"/>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b="1"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r>
              <a:tr h="463775">
                <a:tc>
                  <a:txBody>
                    <a:bodyPr>
                      <a:noAutofit/>
                    </a:bodyPr>
                    <a:lstStyle/>
                    <a:p>
                      <a:pPr indent="0" lvl="0" marL="0" marR="0" rtl="0" algn="l">
                        <a:spcBef>
                          <a:spcPts val="0"/>
                        </a:spcBef>
                        <a:spcAft>
                          <a:spcPts val="0"/>
                        </a:spcAft>
                        <a:buNone/>
                      </a:pPr>
                      <a:r>
                        <a:t/>
                      </a:r>
                      <a:endParaRPr sz="1200">
                        <a:solidFill>
                          <a:schemeClr val="lt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4A93B0"/>
                    </a:solidFill>
                  </a:tcPr>
                </a:tc>
                <a:tc>
                  <a:txBody>
                    <a:bodyPr>
                      <a:noAutofit/>
                    </a:bodyPr>
                    <a:lstStyle/>
                    <a:p>
                      <a:pPr indent="0" lvl="0" marL="0" marR="0" rtl="0" algn="l">
                        <a:spcBef>
                          <a:spcPts val="0"/>
                        </a:spcBef>
                        <a:spcAft>
                          <a:spcPts val="0"/>
                        </a:spcAft>
                        <a:buNone/>
                      </a:pPr>
                      <a:r>
                        <a:t/>
                      </a:r>
                      <a:endParaRPr b="1"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1"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1D4A81"/>
                        </a:buClr>
                        <a:buSzPts val="900"/>
                        <a:buFont typeface="Noto Sans Symbols"/>
                        <a:buNone/>
                      </a:pPr>
                      <a:r>
                        <a:t/>
                      </a:r>
                      <a:endParaRPr i="0" sz="1200" u="none" cap="none" strike="noStrike">
                        <a:solidFill>
                          <a:schemeClr val="dk1"/>
                        </a:solidFill>
                        <a:latin typeface="Lato"/>
                        <a:ea typeface="Lato"/>
                        <a:cs typeface="Lato"/>
                        <a:sym typeface="Lato"/>
                      </a:endParaRPr>
                    </a:p>
                  </a:txBody>
                  <a:tcPr marT="137150" marB="46625" marR="93250" marL="1371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248" name="Google Shape;248;p23"/>
          <p:cNvPicPr preferRelativeResize="0"/>
          <p:nvPr/>
        </p:nvPicPr>
        <p:blipFill>
          <a:blip r:embed="rId4">
            <a:alphaModFix/>
          </a:blip>
          <a:stretch>
            <a:fillRect/>
          </a:stretch>
        </p:blipFill>
        <p:spPr>
          <a:xfrm>
            <a:off x="681450" y="479425"/>
            <a:ext cx="630025" cy="63002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6" name="Shape 256"/>
        <p:cNvGrpSpPr/>
        <p:nvPr/>
      </p:nvGrpSpPr>
      <p:grpSpPr>
        <a:xfrm>
          <a:off x="0" y="0"/>
          <a:ext cx="0" cy="0"/>
          <a:chOff x="0" y="0"/>
          <a:chExt cx="0" cy="0"/>
        </a:xfrm>
      </p:grpSpPr>
      <p:sp>
        <p:nvSpPr>
          <p:cNvPr id="257" name="Google Shape;257;p24"/>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258" name="Google Shape;258;p24"/>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259" name="Google Shape;259;p24"/>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260" name="Google Shape;260;p24"/>
          <p:cNvSpPr txBox="1"/>
          <p:nvPr/>
        </p:nvSpPr>
        <p:spPr>
          <a:xfrm>
            <a:off x="1567162"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Project Teams Engagement/Communication</a:t>
            </a:r>
            <a:endParaRPr sz="4800">
              <a:solidFill>
                <a:srgbClr val="458AA5"/>
              </a:solidFill>
              <a:latin typeface="Lato"/>
              <a:ea typeface="Lato"/>
              <a:cs typeface="Lato"/>
              <a:sym typeface="Lato"/>
            </a:endParaRPr>
          </a:p>
        </p:txBody>
      </p:sp>
      <p:pic>
        <p:nvPicPr>
          <p:cNvPr id="261" name="Google Shape;261;p24"/>
          <p:cNvPicPr preferRelativeResize="0"/>
          <p:nvPr/>
        </p:nvPicPr>
        <p:blipFill>
          <a:blip r:embed="rId4">
            <a:alphaModFix/>
          </a:blip>
          <a:stretch>
            <a:fillRect/>
          </a:stretch>
        </p:blipFill>
        <p:spPr>
          <a:xfrm>
            <a:off x="681450" y="479425"/>
            <a:ext cx="630025" cy="63002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9" name="Shape 269"/>
        <p:cNvGrpSpPr/>
        <p:nvPr/>
      </p:nvGrpSpPr>
      <p:grpSpPr>
        <a:xfrm>
          <a:off x="0" y="0"/>
          <a:ext cx="0" cy="0"/>
          <a:chOff x="0" y="0"/>
          <a:chExt cx="0" cy="0"/>
        </a:xfrm>
      </p:grpSpPr>
      <p:sp>
        <p:nvSpPr>
          <p:cNvPr id="270" name="Google Shape;270;p25"/>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271" name="Google Shape;271;p25"/>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272" name="Google Shape;272;p25"/>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273" name="Google Shape;273;p25"/>
          <p:cNvSpPr txBox="1"/>
          <p:nvPr/>
        </p:nvSpPr>
        <p:spPr>
          <a:xfrm>
            <a:off x="1592125"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Decision/Escalation Process</a:t>
            </a:r>
            <a:endParaRPr sz="4800">
              <a:solidFill>
                <a:srgbClr val="458AA5"/>
              </a:solidFill>
              <a:latin typeface="Lato"/>
              <a:ea typeface="Lato"/>
              <a:cs typeface="Lato"/>
              <a:sym typeface="Lato"/>
            </a:endParaRPr>
          </a:p>
        </p:txBody>
      </p:sp>
      <p:sp>
        <p:nvSpPr>
          <p:cNvPr id="274" name="Google Shape;274;p25"/>
          <p:cNvSpPr txBox="1"/>
          <p:nvPr/>
        </p:nvSpPr>
        <p:spPr>
          <a:xfrm>
            <a:off x="913925" y="2217775"/>
            <a:ext cx="8805600" cy="342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75" name="Google Shape;275;p25"/>
          <p:cNvPicPr preferRelativeResize="0"/>
          <p:nvPr/>
        </p:nvPicPr>
        <p:blipFill>
          <a:blip r:embed="rId4">
            <a:alphaModFix/>
          </a:blip>
          <a:stretch>
            <a:fillRect/>
          </a:stretch>
        </p:blipFill>
        <p:spPr>
          <a:xfrm>
            <a:off x="812600" y="469737"/>
            <a:ext cx="630025" cy="630025"/>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3" name="Shape 283"/>
        <p:cNvGrpSpPr/>
        <p:nvPr/>
      </p:nvGrpSpPr>
      <p:grpSpPr>
        <a:xfrm>
          <a:off x="0" y="0"/>
          <a:ext cx="0" cy="0"/>
          <a:chOff x="0" y="0"/>
          <a:chExt cx="0" cy="0"/>
        </a:xfrm>
      </p:grpSpPr>
      <p:sp>
        <p:nvSpPr>
          <p:cNvPr id="284" name="Google Shape;284;p26"/>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285" name="Google Shape;285;p26"/>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286" name="Google Shape;286;p26"/>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287" name="Google Shape;287;p26"/>
          <p:cNvSpPr txBox="1"/>
          <p:nvPr/>
        </p:nvSpPr>
        <p:spPr>
          <a:xfrm>
            <a:off x="1598212"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External Dependencies</a:t>
            </a:r>
            <a:endParaRPr sz="4800">
              <a:solidFill>
                <a:srgbClr val="458AA5"/>
              </a:solidFill>
              <a:latin typeface="Lato"/>
              <a:ea typeface="Lato"/>
              <a:cs typeface="Lato"/>
              <a:sym typeface="Lato"/>
            </a:endParaRPr>
          </a:p>
        </p:txBody>
      </p:sp>
      <p:graphicFrame>
        <p:nvGraphicFramePr>
          <p:cNvPr id="288" name="Google Shape;288;p26"/>
          <p:cNvGraphicFramePr/>
          <p:nvPr/>
        </p:nvGraphicFramePr>
        <p:xfrm>
          <a:off x="655637" y="1362349"/>
          <a:ext cx="3000000" cy="3000000"/>
        </p:xfrm>
        <a:graphic>
          <a:graphicData uri="http://schemas.openxmlformats.org/drawingml/2006/table">
            <a:tbl>
              <a:tblPr bandRow="1" firstRow="1">
                <a:noFill/>
                <a:tableStyleId>{DC455466-41B3-4CD1-84BC-37D59A55BC06}</a:tableStyleId>
              </a:tblPr>
              <a:tblGrid>
                <a:gridCol w="1687825"/>
                <a:gridCol w="4027175"/>
                <a:gridCol w="1632050"/>
                <a:gridCol w="4041275"/>
              </a:tblGrid>
              <a:tr h="468875">
                <a:tc>
                  <a:txBody>
                    <a:bodyPr>
                      <a:noAutofit/>
                    </a:bodyPr>
                    <a:lstStyle/>
                    <a:p>
                      <a:pPr indent="0" lvl="0" marL="0" marR="0" rtl="0" algn="l">
                        <a:spcBef>
                          <a:spcPts val="0"/>
                        </a:spcBef>
                        <a:spcAft>
                          <a:spcPts val="0"/>
                        </a:spcAft>
                        <a:buNone/>
                      </a:pPr>
                      <a:r>
                        <a:rPr lang="en-US" sz="1600">
                          <a:latin typeface="Lato"/>
                          <a:ea typeface="Lato"/>
                          <a:cs typeface="Lato"/>
                          <a:sym typeface="Lato"/>
                        </a:rPr>
                        <a:t>Dependency</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Supported Experience</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Contact</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Engagement</a:t>
                      </a:r>
                      <a:endParaRPr>
                        <a:latin typeface="Lato"/>
                        <a:ea typeface="Lato"/>
                        <a:cs typeface="Lato"/>
                        <a:sym typeface="Lato"/>
                      </a:endParaRPr>
                    </a:p>
                  </a:txBody>
                  <a:tcPr marT="46625" marB="46625" marR="93250" marL="93250" anchor="ctr">
                    <a:solidFill>
                      <a:srgbClr val="4A93B0"/>
                    </a:solidFill>
                  </a:tcPr>
                </a:tc>
              </a:tr>
              <a:tr h="803700">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r>
              <a:tr h="777175">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r>
              <a:tr h="1242825">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r>
              <a:tr h="855525">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latin typeface="Lato"/>
                        <a:ea typeface="Lato"/>
                        <a:cs typeface="Lato"/>
                        <a:sym typeface="Lato"/>
                      </a:endParaRPr>
                    </a:p>
                  </a:txBody>
                  <a:tcPr marT="46625" marB="46625" marR="93250" marL="93250"/>
                </a:tc>
              </a:tr>
              <a:tr h="963700">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latin typeface="Lato"/>
                        <a:ea typeface="Lato"/>
                        <a:cs typeface="Lato"/>
                        <a:sym typeface="Lato"/>
                      </a:endParaRPr>
                    </a:p>
                  </a:txBody>
                  <a:tcPr marT="46625" marB="46625" marR="93250" marL="93250"/>
                </a:tc>
              </a:tr>
            </a:tbl>
          </a:graphicData>
        </a:graphic>
      </p:graphicFrame>
      <p:pic>
        <p:nvPicPr>
          <p:cNvPr id="289" name="Google Shape;289;p26"/>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7" name="Shape 297"/>
        <p:cNvGrpSpPr/>
        <p:nvPr/>
      </p:nvGrpSpPr>
      <p:grpSpPr>
        <a:xfrm>
          <a:off x="0" y="0"/>
          <a:ext cx="0" cy="0"/>
          <a:chOff x="0" y="0"/>
          <a:chExt cx="0" cy="0"/>
        </a:xfrm>
      </p:grpSpPr>
      <p:sp>
        <p:nvSpPr>
          <p:cNvPr id="298" name="Google Shape;298;p27"/>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299" name="Google Shape;299;p27"/>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300" name="Google Shape;300;p27"/>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301" name="Google Shape;301;p27"/>
          <p:cNvSpPr txBox="1"/>
          <p:nvPr/>
        </p:nvSpPr>
        <p:spPr>
          <a:xfrm>
            <a:off x="1599750"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Risks &amp; Issues</a:t>
            </a:r>
            <a:endParaRPr sz="4800">
              <a:solidFill>
                <a:srgbClr val="458AA5"/>
              </a:solidFill>
              <a:latin typeface="Lato"/>
              <a:ea typeface="Lato"/>
              <a:cs typeface="Lato"/>
              <a:sym typeface="Lato"/>
            </a:endParaRPr>
          </a:p>
        </p:txBody>
      </p:sp>
      <p:graphicFrame>
        <p:nvGraphicFramePr>
          <p:cNvPr id="302" name="Google Shape;302;p27"/>
          <p:cNvGraphicFramePr/>
          <p:nvPr/>
        </p:nvGraphicFramePr>
        <p:xfrm>
          <a:off x="676887" y="1531290"/>
          <a:ext cx="3000000" cy="3000000"/>
        </p:xfrm>
        <a:graphic>
          <a:graphicData uri="http://schemas.openxmlformats.org/drawingml/2006/table">
            <a:tbl>
              <a:tblPr firstRow="1">
                <a:noFill/>
                <a:tableStyleId>{61E110EF-074D-4F8E-967B-7A80650A3296}</a:tableStyleId>
              </a:tblPr>
              <a:tblGrid>
                <a:gridCol w="954200"/>
                <a:gridCol w="3219400"/>
                <a:gridCol w="3287300"/>
                <a:gridCol w="1207275"/>
                <a:gridCol w="1106675"/>
                <a:gridCol w="1307875"/>
              </a:tblGrid>
              <a:tr h="418025">
                <a:tc>
                  <a:txBody>
                    <a:bodyPr>
                      <a:noAutofit/>
                    </a:bodyPr>
                    <a:lstStyle/>
                    <a:p>
                      <a:pPr indent="0" lvl="0" marL="0" marR="0" rtl="0" algn="ctr">
                        <a:spcBef>
                          <a:spcPts val="0"/>
                        </a:spcBef>
                        <a:spcAft>
                          <a:spcPts val="0"/>
                        </a:spcAft>
                        <a:buNone/>
                      </a:pPr>
                      <a:r>
                        <a:rPr b="1" lang="en-US" sz="1100"/>
                        <a:t>ID #</a:t>
                      </a:r>
                      <a:endParaRPr b="1" sz="1100">
                        <a:latin typeface="Calibri"/>
                        <a:ea typeface="Calibri"/>
                        <a:cs typeface="Calibri"/>
                        <a:sym typeface="Calibri"/>
                      </a:endParaRPr>
                    </a:p>
                  </a:txBody>
                  <a:tcPr marT="0" marB="0" marR="52450" marL="52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4A93B0"/>
                    </a:solidFill>
                  </a:tcPr>
                </a:tc>
                <a:tc>
                  <a:txBody>
                    <a:bodyPr>
                      <a:noAutofit/>
                    </a:bodyPr>
                    <a:lstStyle/>
                    <a:p>
                      <a:pPr indent="0" lvl="0" marL="0" marR="0" rtl="0" algn="ctr">
                        <a:spcBef>
                          <a:spcPts val="0"/>
                        </a:spcBef>
                        <a:spcAft>
                          <a:spcPts val="0"/>
                        </a:spcAft>
                        <a:buNone/>
                      </a:pPr>
                      <a:r>
                        <a:rPr b="1" lang="en-US" sz="1100"/>
                        <a:t>Risk Description</a:t>
                      </a:r>
                      <a:endParaRPr b="1" sz="1100">
                        <a:latin typeface="Calibri"/>
                        <a:ea typeface="Calibri"/>
                        <a:cs typeface="Calibri"/>
                        <a:sym typeface="Calibri"/>
                      </a:endParaRPr>
                    </a:p>
                  </a:txBody>
                  <a:tcPr marT="0" marB="0" marR="52450" marL="52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4A93B0"/>
                    </a:solidFill>
                  </a:tcPr>
                </a:tc>
                <a:tc>
                  <a:txBody>
                    <a:bodyPr>
                      <a:noAutofit/>
                    </a:bodyPr>
                    <a:lstStyle/>
                    <a:p>
                      <a:pPr indent="0" lvl="0" marL="0" marR="0" rtl="0" algn="ctr">
                        <a:spcBef>
                          <a:spcPts val="0"/>
                        </a:spcBef>
                        <a:spcAft>
                          <a:spcPts val="0"/>
                        </a:spcAft>
                        <a:buNone/>
                      </a:pPr>
                      <a:r>
                        <a:rPr b="1" lang="en-US" sz="1100"/>
                        <a:t>Response Plan</a:t>
                      </a:r>
                      <a:endParaRPr b="1" sz="1100">
                        <a:latin typeface="Calibri"/>
                        <a:ea typeface="Calibri"/>
                        <a:cs typeface="Calibri"/>
                        <a:sym typeface="Calibri"/>
                      </a:endParaRPr>
                    </a:p>
                  </a:txBody>
                  <a:tcPr marT="0" marB="0" marR="52450" marL="52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4A93B0"/>
                    </a:solidFill>
                  </a:tcPr>
                </a:tc>
                <a:tc>
                  <a:txBody>
                    <a:bodyPr>
                      <a:noAutofit/>
                    </a:bodyPr>
                    <a:lstStyle/>
                    <a:p>
                      <a:pPr indent="0" lvl="0" marL="0" marR="0" rtl="0" algn="ctr">
                        <a:lnSpc>
                          <a:spcPct val="100000"/>
                        </a:lnSpc>
                        <a:spcBef>
                          <a:spcPts val="0"/>
                        </a:spcBef>
                        <a:spcAft>
                          <a:spcPts val="0"/>
                        </a:spcAft>
                        <a:buClr>
                          <a:schemeClr val="dk1"/>
                        </a:buClr>
                        <a:buSzPts val="1100"/>
                        <a:buFont typeface="Calibri"/>
                        <a:buNone/>
                      </a:pPr>
                      <a:r>
                        <a:rPr b="1" lang="en-US" sz="1100"/>
                        <a:t>Probability</a:t>
                      </a:r>
                      <a:endParaRPr b="1" sz="1100">
                        <a:latin typeface="Calibri"/>
                        <a:ea typeface="Calibri"/>
                        <a:cs typeface="Calibri"/>
                        <a:sym typeface="Calibri"/>
                      </a:endParaRPr>
                    </a:p>
                  </a:txBody>
                  <a:tcPr marT="0" marB="0" marR="52450" marL="52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4A93B0"/>
                    </a:solidFill>
                  </a:tcPr>
                </a:tc>
                <a:tc>
                  <a:txBody>
                    <a:bodyPr>
                      <a:noAutofit/>
                    </a:bodyPr>
                    <a:lstStyle/>
                    <a:p>
                      <a:pPr indent="0" lvl="0" marL="0" marR="0" rtl="0" algn="ctr">
                        <a:lnSpc>
                          <a:spcPct val="100000"/>
                        </a:lnSpc>
                        <a:spcBef>
                          <a:spcPts val="0"/>
                        </a:spcBef>
                        <a:spcAft>
                          <a:spcPts val="0"/>
                        </a:spcAft>
                        <a:buClr>
                          <a:schemeClr val="lt1"/>
                        </a:buClr>
                        <a:buSzPts val="1100"/>
                        <a:buFont typeface="Calibri"/>
                        <a:buNone/>
                      </a:pPr>
                      <a:r>
                        <a:rPr b="1" lang="en-US" sz="1100">
                          <a:solidFill>
                            <a:schemeClr val="lt1"/>
                          </a:solidFill>
                          <a:latin typeface="Calibri"/>
                          <a:ea typeface="Calibri"/>
                          <a:cs typeface="Calibri"/>
                          <a:sym typeface="Calibri"/>
                        </a:rPr>
                        <a:t>Impact</a:t>
                      </a:r>
                      <a:endParaRPr/>
                    </a:p>
                  </a:txBody>
                  <a:tcPr marT="0" marB="0" marR="52450" marL="52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4A93B0"/>
                    </a:solidFill>
                  </a:tcPr>
                </a:tc>
                <a:tc>
                  <a:txBody>
                    <a:bodyPr>
                      <a:noAutofit/>
                    </a:bodyPr>
                    <a:lstStyle/>
                    <a:p>
                      <a:pPr indent="0" lvl="0" marL="0" marR="0" rtl="0" algn="ctr">
                        <a:spcBef>
                          <a:spcPts val="0"/>
                        </a:spcBef>
                        <a:spcAft>
                          <a:spcPts val="0"/>
                        </a:spcAft>
                        <a:buNone/>
                      </a:pPr>
                      <a:r>
                        <a:rPr b="1" lang="en-US" sz="1100"/>
                        <a:t>Owner</a:t>
                      </a:r>
                      <a:endParaRPr b="1" sz="1100">
                        <a:latin typeface="Calibri"/>
                        <a:ea typeface="Calibri"/>
                        <a:cs typeface="Calibri"/>
                        <a:sym typeface="Calibri"/>
                      </a:endParaRPr>
                    </a:p>
                  </a:txBody>
                  <a:tcPr marT="0" marB="0" marR="52450" marL="52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4A93B0"/>
                    </a:solidFill>
                  </a:tcPr>
                </a:tc>
              </a:tr>
              <a:tr h="871175">
                <a:tc>
                  <a:txBody>
                    <a:bodyPr>
                      <a:noAutofit/>
                    </a:bodyPr>
                    <a:lstStyle/>
                    <a:p>
                      <a:pPr indent="-342900" lvl="0" marL="342900" marR="0" rtl="0" algn="ctr">
                        <a:lnSpc>
                          <a:spcPct val="100000"/>
                        </a:lnSpc>
                        <a:spcBef>
                          <a:spcPts val="0"/>
                        </a:spcBef>
                        <a:spcAft>
                          <a:spcPts val="0"/>
                        </a:spcAft>
                        <a:buClr>
                          <a:schemeClr val="dk1"/>
                        </a:buClr>
                        <a:buSzPts val="1200"/>
                        <a:buFont typeface="Arial"/>
                        <a:buNone/>
                      </a:pPr>
                      <a:r>
                        <a:rPr lang="en-US">
                          <a:solidFill>
                            <a:srgbClr val="000000"/>
                          </a:solidFill>
                        </a:rPr>
                        <a:t>001</a:t>
                      </a:r>
                      <a:endParaRPr b="0" i="0" u="none" cap="none" strike="noStrike">
                        <a:solidFill>
                          <a:srgbClr val="000000"/>
                        </a:solidFill>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rPr lang="en-US"/>
                        <a:t>Frontend</a:t>
                      </a:r>
                      <a:r>
                        <a:rPr lang="en-US"/>
                        <a:t> and Backend integration</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a:spcBef>
                          <a:spcPts val="0"/>
                        </a:spcBef>
                        <a:spcAft>
                          <a:spcPts val="0"/>
                        </a:spcAft>
                        <a:buNone/>
                      </a:pPr>
                      <a:r>
                        <a:rPr lang="en-US"/>
                        <a:t>Integrated project planning</a:t>
                      </a:r>
                      <a:endParaRPr/>
                    </a:p>
                    <a:p>
                      <a:pPr indent="0" lvl="0" marL="0">
                        <a:spcBef>
                          <a:spcPts val="0"/>
                        </a:spcBef>
                        <a:spcAft>
                          <a:spcPts val="0"/>
                        </a:spcAft>
                        <a:buNone/>
                      </a:pPr>
                      <a:r>
                        <a:rPr lang="en-US"/>
                        <a:t>constant checkpoints</a:t>
                      </a:r>
                      <a:endParaRPr/>
                    </a:p>
                    <a:p>
                      <a:pPr indent="0" lvl="0" marL="0" rtl="0">
                        <a:spcBef>
                          <a:spcPts val="0"/>
                        </a:spcBef>
                        <a:spcAft>
                          <a:spcPts val="0"/>
                        </a:spcAft>
                        <a:buNone/>
                      </a:pPr>
                      <a:r>
                        <a:rPr lang="en-US"/>
                        <a:t>make </a:t>
                      </a:r>
                      <a:r>
                        <a:rPr lang="en-US"/>
                        <a:t>adjustments</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rPr lang="en-US"/>
                        <a:t>high</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rPr lang="en-US"/>
                        <a:t>High</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a:spcBef>
                          <a:spcPts val="0"/>
                        </a:spcBef>
                        <a:spcAft>
                          <a:spcPts val="0"/>
                        </a:spcAft>
                        <a:buNone/>
                      </a:pPr>
                      <a:r>
                        <a:rPr lang="en-US"/>
                        <a:t>Joe</a:t>
                      </a:r>
                      <a:endParaRPr/>
                    </a:p>
                    <a:p>
                      <a:pPr indent="0" lvl="0" marL="0" rtl="0">
                        <a:spcBef>
                          <a:spcPts val="0"/>
                        </a:spcBef>
                        <a:spcAft>
                          <a:spcPts val="0"/>
                        </a:spcAft>
                        <a:buNone/>
                      </a:pPr>
                      <a:r>
                        <a:rPr lang="en-US"/>
                        <a:t>Krithiga</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1175">
                <a:tc>
                  <a:txBody>
                    <a:bodyPr>
                      <a:noAutofit/>
                    </a:bodyPr>
                    <a:lstStyle/>
                    <a:p>
                      <a:pPr indent="-342900" lvl="0" marL="342900" marR="0" rtl="0" algn="ctr">
                        <a:lnSpc>
                          <a:spcPct val="100000"/>
                        </a:lnSpc>
                        <a:spcBef>
                          <a:spcPts val="0"/>
                        </a:spcBef>
                        <a:spcAft>
                          <a:spcPts val="0"/>
                        </a:spcAft>
                        <a:buClr>
                          <a:schemeClr val="dk1"/>
                        </a:buClr>
                        <a:buSzPts val="1200"/>
                        <a:buFont typeface="Arial"/>
                        <a:buNone/>
                      </a:pPr>
                      <a:r>
                        <a:rPr lang="en-US">
                          <a:solidFill>
                            <a:srgbClr val="000000"/>
                          </a:solidFill>
                        </a:rPr>
                        <a:t>002</a:t>
                      </a:r>
                      <a:endParaRPr b="0" i="0" u="none" cap="none" strike="noStrike">
                        <a:solidFill>
                          <a:srgbClr val="000000"/>
                        </a:solidFill>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rPr lang="en-US"/>
                        <a:t>Polymer 3.0: Relatively new technology and the unknowns / learning curve involved</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a:spcBef>
                          <a:spcPts val="0"/>
                        </a:spcBef>
                        <a:spcAft>
                          <a:spcPts val="0"/>
                        </a:spcAft>
                        <a:buNone/>
                      </a:pPr>
                      <a:r>
                        <a:rPr lang="en-US"/>
                        <a:t>Identify issues early and build in buffers.</a:t>
                      </a:r>
                      <a:endParaRPr/>
                    </a:p>
                    <a:p>
                      <a:pPr indent="0" lvl="0" marL="0" rtl="0">
                        <a:spcBef>
                          <a:spcPts val="0"/>
                        </a:spcBef>
                        <a:spcAft>
                          <a:spcPts val="0"/>
                        </a:spcAft>
                        <a:buNone/>
                      </a:pPr>
                      <a:r>
                        <a:rPr lang="en-US"/>
                        <a:t>Fall back to 2 if problem</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rPr lang="en-US"/>
                        <a:t>high</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rPr lang="en-US"/>
                        <a:t>medium</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rPr lang="en-US"/>
                        <a:t>Ryan &amp; Jesse &amp; Mark</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1175">
                <a:tc>
                  <a:txBody>
                    <a:bodyPr>
                      <a:noAutofit/>
                    </a:bodyPr>
                    <a:lstStyle/>
                    <a:p>
                      <a:pPr indent="-342900" lvl="0" marL="342900" marR="0" rtl="0" algn="ctr">
                        <a:lnSpc>
                          <a:spcPct val="100000"/>
                        </a:lnSpc>
                        <a:spcBef>
                          <a:spcPts val="0"/>
                        </a:spcBef>
                        <a:spcAft>
                          <a:spcPts val="0"/>
                        </a:spcAft>
                        <a:buClr>
                          <a:schemeClr val="dk1"/>
                        </a:buClr>
                        <a:buSzPts val="1200"/>
                        <a:buFont typeface="Arial"/>
                        <a:buNone/>
                      </a:pPr>
                      <a:r>
                        <a:rPr lang="en-US">
                          <a:solidFill>
                            <a:srgbClr val="000000"/>
                          </a:solidFill>
                        </a:rPr>
                        <a:t>003</a:t>
                      </a:r>
                      <a:endParaRPr b="0" i="0" u="none" cap="none" strike="noStrike">
                        <a:solidFill>
                          <a:srgbClr val="000000"/>
                        </a:solidFill>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1175">
                <a:tc>
                  <a:txBody>
                    <a:bodyPr>
                      <a:noAutofit/>
                    </a:bodyPr>
                    <a:lstStyle/>
                    <a:p>
                      <a:pPr indent="-342900" lvl="0" marL="342900" marR="0" rtl="0" algn="ctr">
                        <a:lnSpc>
                          <a:spcPct val="100000"/>
                        </a:lnSpc>
                        <a:spcBef>
                          <a:spcPts val="0"/>
                        </a:spcBef>
                        <a:spcAft>
                          <a:spcPts val="0"/>
                        </a:spcAft>
                        <a:buClr>
                          <a:schemeClr val="dk1"/>
                        </a:buClr>
                        <a:buSzPts val="1200"/>
                        <a:buFont typeface="Arial"/>
                        <a:buNone/>
                      </a:pPr>
                      <a:r>
                        <a:rPr lang="en-US">
                          <a:solidFill>
                            <a:srgbClr val="000000"/>
                          </a:solidFill>
                        </a:rPr>
                        <a:t>004</a:t>
                      </a:r>
                      <a:endParaRPr b="0" i="0" u="none" cap="none" strike="noStrike">
                        <a:solidFill>
                          <a:srgbClr val="000000"/>
                        </a:solidFill>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1175">
                <a:tc>
                  <a:txBody>
                    <a:bodyPr>
                      <a:noAutofit/>
                    </a:bodyPr>
                    <a:lstStyle/>
                    <a:p>
                      <a:pPr indent="-342900" lvl="0" marL="342900" marR="0" rtl="0" algn="ctr">
                        <a:lnSpc>
                          <a:spcPct val="100000"/>
                        </a:lnSpc>
                        <a:spcBef>
                          <a:spcPts val="0"/>
                        </a:spcBef>
                        <a:spcAft>
                          <a:spcPts val="0"/>
                        </a:spcAft>
                        <a:buClr>
                          <a:schemeClr val="dk1"/>
                        </a:buClr>
                        <a:buSzPts val="1200"/>
                        <a:buFont typeface="Arial"/>
                        <a:buNone/>
                      </a:pPr>
                      <a:r>
                        <a:rPr lang="en-US">
                          <a:solidFill>
                            <a:srgbClr val="000000"/>
                          </a:solidFill>
                        </a:rPr>
                        <a:t>005</a:t>
                      </a:r>
                      <a:endParaRPr b="0" i="0" u="none" cap="none" strike="noStrike">
                        <a:solidFill>
                          <a:srgbClr val="000000"/>
                        </a:solidFill>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a:solidFill>
                          <a:schemeClr val="dk1"/>
                        </a:solidFill>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a:latin typeface="Calibri"/>
                        <a:ea typeface="Calibri"/>
                        <a:cs typeface="Calibri"/>
                        <a:sym typeface="Calibri"/>
                      </a:endParaRPr>
                    </a:p>
                  </a:txBody>
                  <a:tcPr marT="0" marB="0" marR="52450" marL="52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03" name="Google Shape;303;p27"/>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1" name="Shape 311"/>
        <p:cNvGrpSpPr/>
        <p:nvPr/>
      </p:nvGrpSpPr>
      <p:grpSpPr>
        <a:xfrm>
          <a:off x="0" y="0"/>
          <a:ext cx="0" cy="0"/>
          <a:chOff x="0" y="0"/>
          <a:chExt cx="0" cy="0"/>
        </a:xfrm>
      </p:grpSpPr>
      <p:sp>
        <p:nvSpPr>
          <p:cNvPr id="312" name="Google Shape;312;p28"/>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313" name="Google Shape;313;p28"/>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314" name="Google Shape;314;p28"/>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315" name="Google Shape;315;p28"/>
          <p:cNvSpPr txBox="1"/>
          <p:nvPr/>
        </p:nvSpPr>
        <p:spPr>
          <a:xfrm>
            <a:off x="1593075"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Internal Stakeholder List</a:t>
            </a:r>
            <a:endParaRPr sz="4800">
              <a:solidFill>
                <a:srgbClr val="458AA5"/>
              </a:solidFill>
              <a:latin typeface="Lato"/>
              <a:ea typeface="Lato"/>
              <a:cs typeface="Lato"/>
              <a:sym typeface="Lato"/>
            </a:endParaRPr>
          </a:p>
        </p:txBody>
      </p:sp>
      <p:graphicFrame>
        <p:nvGraphicFramePr>
          <p:cNvPr id="316" name="Google Shape;316;p28"/>
          <p:cNvGraphicFramePr/>
          <p:nvPr/>
        </p:nvGraphicFramePr>
        <p:xfrm>
          <a:off x="684787" y="1243599"/>
          <a:ext cx="3000000" cy="3000000"/>
        </p:xfrm>
        <a:graphic>
          <a:graphicData uri="http://schemas.openxmlformats.org/drawingml/2006/table">
            <a:tbl>
              <a:tblPr bandRow="1" firstRow="1">
                <a:noFill/>
                <a:tableStyleId>{DC455466-41B3-4CD1-84BC-37D59A55BC06}</a:tableStyleId>
              </a:tblPr>
              <a:tblGrid>
                <a:gridCol w="1687825"/>
                <a:gridCol w="3940050"/>
                <a:gridCol w="2972375"/>
                <a:gridCol w="2788075"/>
              </a:tblGrid>
              <a:tr h="420250">
                <a:tc>
                  <a:txBody>
                    <a:bodyPr>
                      <a:noAutofit/>
                    </a:bodyPr>
                    <a:lstStyle/>
                    <a:p>
                      <a:pPr indent="0" lvl="0" marL="0" marR="0" rtl="0" algn="l">
                        <a:spcBef>
                          <a:spcPts val="0"/>
                        </a:spcBef>
                        <a:spcAft>
                          <a:spcPts val="0"/>
                        </a:spcAft>
                        <a:buNone/>
                      </a:pPr>
                      <a:r>
                        <a:rPr lang="en-US" sz="1600">
                          <a:latin typeface="Lato"/>
                          <a:ea typeface="Lato"/>
                          <a:cs typeface="Lato"/>
                          <a:sym typeface="Lato"/>
                        </a:rPr>
                        <a:t>Name</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Role</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Contact Info</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Engagement Status/Next Step</a:t>
                      </a:r>
                      <a:endParaRPr>
                        <a:latin typeface="Lato"/>
                        <a:ea typeface="Lato"/>
                        <a:cs typeface="Lato"/>
                        <a:sym typeface="Lato"/>
                      </a:endParaRPr>
                    </a:p>
                  </a:txBody>
                  <a:tcPr marT="46625" marB="46625" marR="93250" marL="93250" anchor="ctr">
                    <a:solidFill>
                      <a:srgbClr val="4A93B0"/>
                    </a:solidFill>
                  </a:tcPr>
                </a:tc>
              </a:tr>
              <a:tr h="399775">
                <a:tc>
                  <a:txBody>
                    <a:bodyPr>
                      <a:noAutofit/>
                    </a:bodyPr>
                    <a:lstStyle/>
                    <a:p>
                      <a:pPr indent="0" lvl="0" marL="0" marR="0" rtl="0" algn="l">
                        <a:spcBef>
                          <a:spcPts val="0"/>
                        </a:spcBef>
                        <a:spcAft>
                          <a:spcPts val="0"/>
                        </a:spcAft>
                        <a:buNone/>
                      </a:pPr>
                      <a:r>
                        <a:rPr lang="en-US">
                          <a:latin typeface="Lato"/>
                          <a:ea typeface="Lato"/>
                          <a:cs typeface="Lato"/>
                          <a:sym typeface="Lato"/>
                        </a:rPr>
                        <a:t>Scott Watters</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rPr lang="en-US">
                          <a:solidFill>
                            <a:srgbClr val="333333"/>
                          </a:solidFill>
                          <a:latin typeface="Lato"/>
                          <a:ea typeface="Lato"/>
                          <a:cs typeface="Lato"/>
                          <a:sym typeface="Lato"/>
                        </a:rPr>
                        <a:t>LTG: Sys-admin; </a:t>
                      </a:r>
                      <a:r>
                        <a:rPr lang="en-US">
                          <a:solidFill>
                            <a:srgbClr val="333333"/>
                          </a:solidFill>
                          <a:latin typeface="Lato"/>
                          <a:ea typeface="Lato"/>
                          <a:cs typeface="Lato"/>
                          <a:sym typeface="Lato"/>
                        </a:rPr>
                        <a:t>LTG: Internal Dev</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rPr lang="en-US">
                          <a:latin typeface="Lato"/>
                          <a:ea typeface="Lato"/>
                          <a:cs typeface="Lato"/>
                          <a:sym typeface="Lato"/>
                        </a:rPr>
                        <a:t>swatters@luminatorusa.com</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a:latin typeface="Lato"/>
                        <a:ea typeface="Lato"/>
                        <a:cs typeface="Lato"/>
                        <a:sym typeface="Lato"/>
                      </a:endParaRPr>
                    </a:p>
                  </a:txBody>
                  <a:tcPr marT="46625" marB="46625" marR="93250" marL="93250"/>
                </a:tc>
              </a:tr>
              <a:tr h="390550">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Ed Millet</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rPr lang="en-US">
                          <a:solidFill>
                            <a:srgbClr val="000000"/>
                          </a:solidFill>
                          <a:latin typeface="Lato"/>
                          <a:ea typeface="Lato"/>
                          <a:cs typeface="Lato"/>
                          <a:sym typeface="Lato"/>
                        </a:rPr>
                        <a:t>Director Product Management </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rPr lang="en-US">
                          <a:solidFill>
                            <a:srgbClr val="000000"/>
                          </a:solidFill>
                          <a:latin typeface="Lato"/>
                          <a:ea typeface="Lato"/>
                          <a:cs typeface="Lato"/>
                          <a:sym typeface="Lato"/>
                        </a:rPr>
                        <a:t>ed.millet@apollovideo.com</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a:latin typeface="Lato"/>
                        <a:ea typeface="Lato"/>
                        <a:cs typeface="Lato"/>
                        <a:sym typeface="Lato"/>
                      </a:endParaRPr>
                    </a:p>
                  </a:txBody>
                  <a:tcPr marT="46625" marB="46625" marR="93250" marL="93250"/>
                </a:tc>
              </a:tr>
              <a:tr h="487375">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Mike Roth</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Product Manager / Systems Engineering</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mroth@luminatorusa.com</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a:latin typeface="Lato"/>
                        <a:ea typeface="Lato"/>
                        <a:cs typeface="Lato"/>
                        <a:sym typeface="Lato"/>
                      </a:endParaRPr>
                    </a:p>
                  </a:txBody>
                  <a:tcPr marT="46625" marB="46625" marR="93250" marL="93250"/>
                </a:tc>
              </a:tr>
              <a:tr h="460775">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Teresa Bebber</a:t>
                      </a:r>
                      <a:endParaRPr>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n-US">
                          <a:solidFill>
                            <a:srgbClr val="000000"/>
                          </a:solidFill>
                          <a:latin typeface="Lato"/>
                          <a:ea typeface="Lato"/>
                          <a:cs typeface="Lato"/>
                          <a:sym typeface="Lato"/>
                        </a:rPr>
                        <a:t>Installation Manager </a:t>
                      </a:r>
                      <a:endParaRPr>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tbebber@luminatorusa.com</a:t>
                      </a:r>
                      <a:endParaRPr>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a:latin typeface="Lato"/>
                        <a:ea typeface="Lato"/>
                        <a:cs typeface="Lato"/>
                        <a:sym typeface="Lato"/>
                      </a:endParaRPr>
                    </a:p>
                  </a:txBody>
                  <a:tcPr marT="46625" marB="46625" marR="93250" marL="93250"/>
                </a:tc>
              </a:tr>
              <a:tr h="455775">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Chris Rodriguez </a:t>
                      </a:r>
                      <a:endParaRPr>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n-US">
                          <a:solidFill>
                            <a:srgbClr val="000000"/>
                          </a:solidFill>
                          <a:latin typeface="Lato"/>
                          <a:ea typeface="Lato"/>
                          <a:cs typeface="Lato"/>
                          <a:sym typeface="Lato"/>
                        </a:rPr>
                        <a:t>Systems Engineering </a:t>
                      </a:r>
                      <a:endParaRPr>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crodriguez@luminatorusa.com</a:t>
                      </a:r>
                      <a:endParaRPr>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a:latin typeface="Lato"/>
                        <a:ea typeface="Lato"/>
                        <a:cs typeface="Lato"/>
                        <a:sym typeface="Lato"/>
                      </a:endParaRPr>
                    </a:p>
                  </a:txBody>
                  <a:tcPr marT="46625" marB="46625" marR="93250" marL="93250"/>
                </a:tc>
              </a:tr>
              <a:tr h="397475">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Takis Eleftheriou </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None/>
                      </a:pPr>
                      <a:r>
                        <a:rPr lang="en-US">
                          <a:solidFill>
                            <a:srgbClr val="000000"/>
                          </a:solidFill>
                          <a:latin typeface="Lato"/>
                          <a:ea typeface="Lato"/>
                          <a:cs typeface="Lato"/>
                          <a:sym typeface="Lato"/>
                        </a:rPr>
                        <a:t>Field Service Manager </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 takise@luminatorusa.com</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None/>
                      </a:pPr>
                      <a:r>
                        <a:t/>
                      </a:r>
                      <a:endParaRPr>
                        <a:latin typeface="Lato"/>
                        <a:ea typeface="Lato"/>
                        <a:cs typeface="Lato"/>
                        <a:sym typeface="Lato"/>
                      </a:endParaRPr>
                    </a:p>
                  </a:txBody>
                  <a:tcPr marT="46625" marB="46625" marR="93250" marL="93250"/>
                </a:tc>
              </a:tr>
              <a:tr h="426625">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Mark Bowers </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rtl="0">
                        <a:spcBef>
                          <a:spcPts val="0"/>
                        </a:spcBef>
                        <a:spcAft>
                          <a:spcPts val="0"/>
                        </a:spcAft>
                        <a:buNone/>
                      </a:pPr>
                      <a:r>
                        <a:rPr lang="en-US">
                          <a:solidFill>
                            <a:srgbClr val="000000"/>
                          </a:solidFill>
                          <a:latin typeface="Lato"/>
                          <a:ea typeface="Lato"/>
                          <a:cs typeface="Lato"/>
                          <a:sym typeface="Lato"/>
                        </a:rPr>
                        <a:t>Director of Development</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rtl="0">
                        <a:spcBef>
                          <a:spcPts val="0"/>
                        </a:spcBef>
                        <a:spcAft>
                          <a:spcPts val="0"/>
                        </a:spcAft>
                        <a:buNone/>
                      </a:pPr>
                      <a:r>
                        <a:rPr lang="en-US">
                          <a:solidFill>
                            <a:srgbClr val="000000"/>
                          </a:solidFill>
                          <a:latin typeface="Lato"/>
                          <a:ea typeface="Lato"/>
                          <a:cs typeface="Lato"/>
                          <a:sym typeface="Lato"/>
                        </a:rPr>
                        <a:t>Mark.Bowers@apollovideo.com</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None/>
                      </a:pPr>
                      <a:r>
                        <a:t/>
                      </a:r>
                      <a:endParaRPr>
                        <a:latin typeface="Lato"/>
                        <a:ea typeface="Lato"/>
                        <a:cs typeface="Lato"/>
                        <a:sym typeface="Lato"/>
                      </a:endParaRPr>
                    </a:p>
                  </a:txBody>
                  <a:tcPr marT="46625" marB="46625" marR="93250" marL="93250"/>
                </a:tc>
              </a:tr>
              <a:tr h="863775">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Nima Ostad</a:t>
                      </a:r>
                      <a:endParaRPr>
                        <a:solidFill>
                          <a:srgbClr val="000000"/>
                        </a:solidFill>
                        <a:latin typeface="Lato"/>
                        <a:ea typeface="Lato"/>
                        <a:cs typeface="Lato"/>
                        <a:sym typeface="Lato"/>
                      </a:endParaRPr>
                    </a:p>
                    <a:p>
                      <a:pPr indent="0" lvl="0" marL="0" marR="0" rtl="0" algn="l">
                        <a:spcBef>
                          <a:spcPts val="0"/>
                        </a:spcBef>
                        <a:spcAft>
                          <a:spcPts val="0"/>
                        </a:spcAft>
                        <a:buNone/>
                      </a:pPr>
                      <a:r>
                        <a:rPr lang="en-US">
                          <a:solidFill>
                            <a:srgbClr val="000000"/>
                          </a:solidFill>
                          <a:latin typeface="Lato"/>
                          <a:ea typeface="Lato"/>
                          <a:cs typeface="Lato"/>
                          <a:sym typeface="Lato"/>
                        </a:rPr>
                        <a:t>Steve Schmindt</a:t>
                      </a:r>
                      <a:endParaRPr>
                        <a:solidFill>
                          <a:srgbClr val="000000"/>
                        </a:solidFill>
                        <a:latin typeface="Lato"/>
                        <a:ea typeface="Lato"/>
                        <a:cs typeface="Lato"/>
                        <a:sym typeface="Lato"/>
                      </a:endParaRPr>
                    </a:p>
                    <a:p>
                      <a:pPr indent="0" lvl="0" marL="0" marR="0" rtl="0" algn="l">
                        <a:spcBef>
                          <a:spcPts val="0"/>
                        </a:spcBef>
                        <a:spcAft>
                          <a:spcPts val="0"/>
                        </a:spcAft>
                        <a:buNone/>
                      </a:pPr>
                      <a:r>
                        <a:rPr lang="en-US">
                          <a:solidFill>
                            <a:srgbClr val="000000"/>
                          </a:solidFill>
                          <a:latin typeface="Lato"/>
                          <a:ea typeface="Lato"/>
                          <a:cs typeface="Lato"/>
                          <a:sym typeface="Lato"/>
                        </a:rPr>
                        <a:t>Megan Backus</a:t>
                      </a:r>
                      <a:endParaRPr>
                        <a:solidFill>
                          <a:srgbClr val="000000"/>
                        </a:solidFill>
                        <a:latin typeface="Lato"/>
                        <a:ea typeface="Lato"/>
                        <a:cs typeface="Lato"/>
                        <a:sym typeface="Lato"/>
                      </a:endParaRPr>
                    </a:p>
                    <a:p>
                      <a:pPr indent="0" lvl="0" marL="0" marR="0" rtl="0" algn="l">
                        <a:spcBef>
                          <a:spcPts val="0"/>
                        </a:spcBef>
                        <a:spcAft>
                          <a:spcPts val="0"/>
                        </a:spcAft>
                        <a:buNone/>
                      </a:pPr>
                      <a:r>
                        <a:rPr lang="en-US">
                          <a:solidFill>
                            <a:srgbClr val="000000"/>
                          </a:solidFill>
                          <a:latin typeface="Lato"/>
                          <a:ea typeface="Lato"/>
                          <a:cs typeface="Lato"/>
                          <a:sym typeface="Lato"/>
                        </a:rPr>
                        <a:t>Peggy Bowers</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None/>
                      </a:pPr>
                      <a:r>
                        <a:rPr lang="en-US">
                          <a:solidFill>
                            <a:srgbClr val="000000"/>
                          </a:solidFill>
                          <a:latin typeface="Lato"/>
                          <a:ea typeface="Lato"/>
                          <a:cs typeface="Lato"/>
                          <a:sym typeface="Lato"/>
                        </a:rPr>
                        <a:t>Sales Engineering Manager</a:t>
                      </a:r>
                      <a:endParaRPr>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lang="en-US">
                          <a:solidFill>
                            <a:srgbClr val="000000"/>
                          </a:solidFill>
                          <a:latin typeface="Lato"/>
                          <a:ea typeface="Lato"/>
                          <a:cs typeface="Lato"/>
                          <a:sym typeface="Lato"/>
                        </a:rPr>
                        <a:t>Product Manager, Operator Performance</a:t>
                      </a:r>
                      <a:endParaRPr>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lang="en-US">
                          <a:solidFill>
                            <a:srgbClr val="000000"/>
                          </a:solidFill>
                          <a:latin typeface="Lato"/>
                          <a:ea typeface="Lato"/>
                          <a:cs typeface="Lato"/>
                          <a:sym typeface="Lato"/>
                        </a:rPr>
                        <a:t>Customer Support Technician</a:t>
                      </a:r>
                      <a:endParaRPr>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lang="en-US">
                          <a:solidFill>
                            <a:srgbClr val="000000"/>
                          </a:solidFill>
                          <a:latin typeface="Lato"/>
                          <a:ea typeface="Lato"/>
                          <a:cs typeface="Lato"/>
                          <a:sym typeface="Lato"/>
                        </a:rPr>
                        <a:t>Product Manager, Enterprise Software</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rtl="0">
                        <a:spcBef>
                          <a:spcPts val="0"/>
                        </a:spcBef>
                        <a:spcAft>
                          <a:spcPts val="0"/>
                        </a:spcAft>
                        <a:buNone/>
                      </a:pPr>
                      <a:r>
                        <a:rPr lang="en-US">
                          <a:solidFill>
                            <a:srgbClr val="000000"/>
                          </a:solidFill>
                          <a:latin typeface="Lato"/>
                          <a:ea typeface="Lato"/>
                          <a:cs typeface="Lato"/>
                          <a:sym typeface="Lato"/>
                        </a:rPr>
                        <a:t>Nima.Ostad@apollovideo.com</a:t>
                      </a:r>
                      <a:endParaRPr>
                        <a:solidFill>
                          <a:srgbClr val="000000"/>
                        </a:solidFill>
                        <a:latin typeface="Lato"/>
                        <a:ea typeface="Lato"/>
                        <a:cs typeface="Lato"/>
                        <a:sym typeface="Lato"/>
                      </a:endParaRPr>
                    </a:p>
                    <a:p>
                      <a:pPr indent="0" lvl="0" marL="0" rtl="0">
                        <a:spcBef>
                          <a:spcPts val="0"/>
                        </a:spcBef>
                        <a:spcAft>
                          <a:spcPts val="0"/>
                        </a:spcAft>
                        <a:buNone/>
                      </a:pPr>
                      <a:r>
                        <a:rPr lang="en-US">
                          <a:solidFill>
                            <a:srgbClr val="000000"/>
                          </a:solidFill>
                          <a:latin typeface="Lato"/>
                          <a:ea typeface="Lato"/>
                          <a:cs typeface="Lato"/>
                          <a:sym typeface="Lato"/>
                        </a:rPr>
                        <a:t>Steve.Schwindt@apollovideo.com</a:t>
                      </a:r>
                      <a:endParaRPr>
                        <a:solidFill>
                          <a:srgbClr val="000000"/>
                        </a:solidFill>
                        <a:latin typeface="Lato"/>
                        <a:ea typeface="Lato"/>
                        <a:cs typeface="Lato"/>
                        <a:sym typeface="Lato"/>
                      </a:endParaRPr>
                    </a:p>
                    <a:p>
                      <a:pPr indent="0" lvl="0" marL="0" rtl="0">
                        <a:spcBef>
                          <a:spcPts val="0"/>
                        </a:spcBef>
                        <a:spcAft>
                          <a:spcPts val="0"/>
                        </a:spcAft>
                        <a:buNone/>
                      </a:pPr>
                      <a:r>
                        <a:rPr lang="en-US">
                          <a:solidFill>
                            <a:srgbClr val="000000"/>
                          </a:solidFill>
                          <a:latin typeface="Lato"/>
                          <a:ea typeface="Lato"/>
                          <a:cs typeface="Lato"/>
                          <a:sym typeface="Lato"/>
                        </a:rPr>
                        <a:t>Megan.Backus@apollovideo.com</a:t>
                      </a:r>
                      <a:endParaRPr>
                        <a:solidFill>
                          <a:srgbClr val="000000"/>
                        </a:solidFill>
                        <a:latin typeface="Lato"/>
                        <a:ea typeface="Lato"/>
                        <a:cs typeface="Lato"/>
                        <a:sym typeface="Lato"/>
                      </a:endParaRPr>
                    </a:p>
                    <a:p>
                      <a:pPr indent="0" lvl="0" marL="0" rtl="0">
                        <a:spcBef>
                          <a:spcPts val="0"/>
                        </a:spcBef>
                        <a:spcAft>
                          <a:spcPts val="0"/>
                        </a:spcAft>
                        <a:buNone/>
                      </a:pPr>
                      <a:r>
                        <a:rPr lang="en-US">
                          <a:solidFill>
                            <a:srgbClr val="000000"/>
                          </a:solidFill>
                          <a:latin typeface="Lato"/>
                          <a:ea typeface="Lato"/>
                          <a:cs typeface="Lato"/>
                          <a:sym typeface="Lato"/>
                        </a:rPr>
                        <a:t>peggy.bowers@apollovideo.com</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None/>
                      </a:pPr>
                      <a:r>
                        <a:t/>
                      </a:r>
                      <a:endParaRPr>
                        <a:latin typeface="Lato"/>
                        <a:ea typeface="Lato"/>
                        <a:cs typeface="Lato"/>
                        <a:sym typeface="Lato"/>
                      </a:endParaRPr>
                    </a:p>
                  </a:txBody>
                  <a:tcPr marT="46625" marB="46625" marR="93250" marL="93250"/>
                </a:tc>
              </a:tr>
            </a:tbl>
          </a:graphicData>
        </a:graphic>
      </p:graphicFrame>
      <p:pic>
        <p:nvPicPr>
          <p:cNvPr id="317" name="Google Shape;317;p28"/>
          <p:cNvPicPr preferRelativeResize="0"/>
          <p:nvPr/>
        </p:nvPicPr>
        <p:blipFill>
          <a:blip r:embed="rId4">
            <a:alphaModFix/>
          </a:blip>
          <a:stretch>
            <a:fillRect/>
          </a:stretch>
        </p:blipFill>
        <p:spPr>
          <a:xfrm>
            <a:off x="783475" y="469737"/>
            <a:ext cx="630025" cy="630025"/>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5" name="Shape 325"/>
        <p:cNvGrpSpPr/>
        <p:nvPr/>
      </p:nvGrpSpPr>
      <p:grpSpPr>
        <a:xfrm>
          <a:off x="0" y="0"/>
          <a:ext cx="0" cy="0"/>
          <a:chOff x="0" y="0"/>
          <a:chExt cx="0" cy="0"/>
        </a:xfrm>
      </p:grpSpPr>
      <p:sp>
        <p:nvSpPr>
          <p:cNvPr id="326" name="Google Shape;326;p29"/>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327" name="Google Shape;327;p29"/>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328" name="Google Shape;328;p29"/>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329" name="Google Shape;329;p29"/>
          <p:cNvSpPr txBox="1"/>
          <p:nvPr/>
        </p:nvSpPr>
        <p:spPr>
          <a:xfrm>
            <a:off x="1572637"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Project Glossary</a:t>
            </a:r>
            <a:endParaRPr sz="4800">
              <a:solidFill>
                <a:srgbClr val="458AA5"/>
              </a:solidFill>
              <a:latin typeface="Lato"/>
              <a:ea typeface="Lato"/>
              <a:cs typeface="Lato"/>
              <a:sym typeface="Lato"/>
            </a:endParaRPr>
          </a:p>
        </p:txBody>
      </p:sp>
      <p:graphicFrame>
        <p:nvGraphicFramePr>
          <p:cNvPr id="330" name="Google Shape;330;p29"/>
          <p:cNvGraphicFramePr/>
          <p:nvPr/>
        </p:nvGraphicFramePr>
        <p:xfrm>
          <a:off x="524100" y="1804074"/>
          <a:ext cx="3000000" cy="3000000"/>
        </p:xfrm>
        <a:graphic>
          <a:graphicData uri="http://schemas.openxmlformats.org/drawingml/2006/table">
            <a:tbl>
              <a:tblPr bandRow="1" firstRow="1">
                <a:noFill/>
                <a:tableStyleId>{DC455466-41B3-4CD1-84BC-37D59A55BC06}</a:tableStyleId>
              </a:tblPr>
              <a:tblGrid>
                <a:gridCol w="1687825"/>
                <a:gridCol w="3036575"/>
                <a:gridCol w="2622650"/>
                <a:gridCol w="4041275"/>
              </a:tblGrid>
              <a:tr h="387850">
                <a:tc>
                  <a:txBody>
                    <a:bodyPr>
                      <a:noAutofit/>
                    </a:bodyPr>
                    <a:lstStyle/>
                    <a:p>
                      <a:pPr indent="0" lvl="0" marL="0" marR="0" rtl="0" algn="l">
                        <a:spcBef>
                          <a:spcPts val="0"/>
                        </a:spcBef>
                        <a:spcAft>
                          <a:spcPts val="0"/>
                        </a:spcAft>
                        <a:buNone/>
                      </a:pPr>
                      <a:r>
                        <a:rPr b="1" lang="en-US" sz="1600">
                          <a:latin typeface="Quattrocento Sans"/>
                          <a:ea typeface="Quattrocento Sans"/>
                          <a:cs typeface="Quattrocento Sans"/>
                          <a:sym typeface="Quattrocento Sans"/>
                        </a:rPr>
                        <a:t>Glossary</a:t>
                      </a:r>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b="1" lang="en-US" sz="1600">
                          <a:latin typeface="Quattrocento Sans"/>
                          <a:ea typeface="Quattrocento Sans"/>
                          <a:cs typeface="Quattrocento Sans"/>
                          <a:sym typeface="Quattrocento Sans"/>
                        </a:rPr>
                        <a:t>Meaning</a:t>
                      </a:r>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b="1" lang="en-US" sz="1600">
                          <a:latin typeface="Quattrocento Sans"/>
                          <a:ea typeface="Quattrocento Sans"/>
                          <a:cs typeface="Quattrocento Sans"/>
                          <a:sym typeface="Quattrocento Sans"/>
                        </a:rPr>
                        <a:t>Additional Notes</a:t>
                      </a:r>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t/>
                      </a:r>
                      <a:endParaRPr b="1" sz="1600">
                        <a:latin typeface="Quattrocento Sans"/>
                        <a:ea typeface="Quattrocento Sans"/>
                        <a:cs typeface="Quattrocento Sans"/>
                        <a:sym typeface="Quattrocento Sans"/>
                      </a:endParaRPr>
                    </a:p>
                  </a:txBody>
                  <a:tcPr marT="46625" marB="46625" marR="93250" marL="93250" anchor="ctr">
                    <a:solidFill>
                      <a:srgbClr val="4A93B0"/>
                    </a:solidFill>
                  </a:tcPr>
                </a:tc>
              </a:tr>
              <a:tr h="642850">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Quattrocento Sans"/>
                        <a:ea typeface="Quattrocento Sans"/>
                        <a:cs typeface="Quattrocento Sans"/>
                        <a:sym typeface="Quattrocento Sans"/>
                      </a:endParaRPr>
                    </a:p>
                  </a:txBody>
                  <a:tcPr marT="46625" marB="46625" marR="93250" marL="93250"/>
                </a:tc>
              </a:tr>
              <a:tr h="1028025">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r>
              <a:tr h="707675">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latin typeface="Quattrocento Sans"/>
                        <a:ea typeface="Quattrocento Sans"/>
                        <a:cs typeface="Quattrocento Sans"/>
                        <a:sym typeface="Quattrocento Sans"/>
                      </a:endParaRPr>
                    </a:p>
                  </a:txBody>
                  <a:tcPr marT="46625" marB="46625" marR="93250" marL="93250"/>
                </a:tc>
              </a:tr>
              <a:tr h="797150">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latin typeface="Quattrocento Sans"/>
                        <a:ea typeface="Quattrocento Sans"/>
                        <a:cs typeface="Quattrocento Sans"/>
                        <a:sym typeface="Quattrocento Sans"/>
                      </a:endParaRPr>
                    </a:p>
                  </a:txBody>
                  <a:tcPr marT="46625" marB="46625" marR="93250" marL="93250"/>
                </a:tc>
              </a:tr>
            </a:tbl>
          </a:graphicData>
        </a:graphic>
      </p:graphicFrame>
      <p:pic>
        <p:nvPicPr>
          <p:cNvPr id="331" name="Google Shape;331;p29"/>
          <p:cNvPicPr preferRelativeResize="0"/>
          <p:nvPr/>
        </p:nvPicPr>
        <p:blipFill>
          <a:blip r:embed="rId4">
            <a:alphaModFix/>
          </a:blip>
          <a:stretch>
            <a:fillRect/>
          </a:stretch>
        </p:blipFill>
        <p:spPr>
          <a:xfrm>
            <a:off x="783475" y="469737"/>
            <a:ext cx="630025" cy="630025"/>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6" name="Shape 66"/>
        <p:cNvGrpSpPr/>
        <p:nvPr/>
      </p:nvGrpSpPr>
      <p:grpSpPr>
        <a:xfrm>
          <a:off x="0" y="0"/>
          <a:ext cx="0" cy="0"/>
          <a:chOff x="0" y="0"/>
          <a:chExt cx="0" cy="0"/>
        </a:xfrm>
      </p:grpSpPr>
      <p:sp>
        <p:nvSpPr>
          <p:cNvPr id="67" name="Google Shape;67;p12"/>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68" name="Google Shape;68;p12"/>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69" name="Google Shape;69;p12"/>
          <p:cNvPicPr preferRelativeResize="0"/>
          <p:nvPr/>
        </p:nvPicPr>
        <p:blipFill>
          <a:blip r:embed="rId3">
            <a:alphaModFix/>
          </a:blip>
          <a:stretch>
            <a:fillRect/>
          </a:stretch>
        </p:blipFill>
        <p:spPr>
          <a:xfrm>
            <a:off x="11389300" y="167972"/>
            <a:ext cx="857701" cy="857701"/>
          </a:xfrm>
          <a:prstGeom prst="rect">
            <a:avLst/>
          </a:prstGeom>
          <a:noFill/>
          <a:ln>
            <a:noFill/>
          </a:ln>
        </p:spPr>
      </p:pic>
      <p:grpSp>
        <p:nvGrpSpPr>
          <p:cNvPr id="70" name="Google Shape;70;p12"/>
          <p:cNvGrpSpPr/>
          <p:nvPr/>
        </p:nvGrpSpPr>
        <p:grpSpPr>
          <a:xfrm>
            <a:off x="1798635" y="2430533"/>
            <a:ext cx="8163922" cy="466450"/>
            <a:chOff x="274638" y="1726509"/>
            <a:chExt cx="10042960" cy="457349"/>
          </a:xfrm>
        </p:grpSpPr>
        <p:grpSp>
          <p:nvGrpSpPr>
            <p:cNvPr id="71" name="Google Shape;71;p12"/>
            <p:cNvGrpSpPr/>
            <p:nvPr/>
          </p:nvGrpSpPr>
          <p:grpSpPr>
            <a:xfrm>
              <a:off x="274638" y="1726509"/>
              <a:ext cx="10042960" cy="457349"/>
              <a:chOff x="274638" y="2009298"/>
              <a:chExt cx="10042960" cy="502030"/>
            </a:xfrm>
          </p:grpSpPr>
          <p:sp>
            <p:nvSpPr>
              <p:cNvPr id="72" name="Google Shape;72;p12"/>
              <p:cNvSpPr/>
              <p:nvPr/>
            </p:nvSpPr>
            <p:spPr>
              <a:xfrm>
                <a:off x="775798" y="2009298"/>
                <a:ext cx="9541800" cy="501900"/>
              </a:xfrm>
              <a:prstGeom prst="rect">
                <a:avLst/>
              </a:prstGeom>
              <a:solidFill>
                <a:srgbClr val="F3F3F3"/>
              </a:solidFill>
              <a:ln>
                <a:noFill/>
              </a:ln>
            </p:spPr>
            <p:txBody>
              <a:bodyPr anchorCtr="0" anchor="ctr" bIns="46625" lIns="93250" spcFirstLastPara="1" rIns="93250" wrap="square" tIns="46625">
                <a:noAutofit/>
              </a:bodyPr>
              <a:lstStyle/>
              <a:p>
                <a:pPr indent="0" lvl="0" marL="0" marR="0" rtl="0" algn="l">
                  <a:spcBef>
                    <a:spcPts val="0"/>
                  </a:spcBef>
                  <a:spcAft>
                    <a:spcPts val="0"/>
                  </a:spcAft>
                  <a:buNone/>
                </a:pPr>
                <a:r>
                  <a:t/>
                </a:r>
                <a:endParaRPr i="0" sz="2448" u="none" cap="none" strike="noStrike">
                  <a:solidFill>
                    <a:srgbClr val="505050"/>
                  </a:solidFill>
                  <a:latin typeface="Lato"/>
                  <a:ea typeface="Lato"/>
                  <a:cs typeface="Lato"/>
                  <a:sym typeface="Lato"/>
                </a:endParaRPr>
              </a:p>
            </p:txBody>
          </p:sp>
          <p:sp>
            <p:nvSpPr>
              <p:cNvPr id="73" name="Google Shape;73;p12"/>
              <p:cNvSpPr/>
              <p:nvPr/>
            </p:nvSpPr>
            <p:spPr>
              <a:xfrm>
                <a:off x="274638" y="2010028"/>
                <a:ext cx="501300" cy="501300"/>
              </a:xfrm>
              <a:prstGeom prst="rect">
                <a:avLst/>
              </a:prstGeom>
              <a:solidFill>
                <a:srgbClr val="4A93B0"/>
              </a:solidFill>
              <a:ln>
                <a:noFill/>
              </a:ln>
            </p:spPr>
            <p:txBody>
              <a:bodyPr anchorCtr="0" anchor="ctr" bIns="46625" lIns="93250" spcFirstLastPara="1" rIns="93250" wrap="square" tIns="46625">
                <a:noAutofit/>
              </a:bodyPr>
              <a:lstStyle/>
              <a:p>
                <a:pPr indent="0" lvl="0" marL="0" marR="0" rtl="0" algn="ctr">
                  <a:spcBef>
                    <a:spcPts val="0"/>
                  </a:spcBef>
                  <a:spcAft>
                    <a:spcPts val="0"/>
                  </a:spcAft>
                  <a:buNone/>
                </a:pPr>
                <a:r>
                  <a:rPr i="0" lang="en-US" sz="2448" u="none" cap="none" strike="noStrike">
                    <a:solidFill>
                      <a:srgbClr val="FFFFFF"/>
                    </a:solidFill>
                    <a:latin typeface="Lato"/>
                    <a:ea typeface="Lato"/>
                    <a:cs typeface="Lato"/>
                    <a:sym typeface="Lato"/>
                  </a:rPr>
                  <a:t>2</a:t>
                </a:r>
                <a:endParaRPr i="0" sz="1530" u="none" cap="none" strike="noStrike">
                  <a:solidFill>
                    <a:srgbClr val="FFFFFF"/>
                  </a:solidFill>
                  <a:latin typeface="Lato"/>
                  <a:ea typeface="Lato"/>
                  <a:cs typeface="Lato"/>
                  <a:sym typeface="Lato"/>
                </a:endParaRPr>
              </a:p>
            </p:txBody>
          </p:sp>
        </p:grpSp>
        <p:sp>
          <p:nvSpPr>
            <p:cNvPr id="74" name="Google Shape;74;p12"/>
            <p:cNvSpPr txBox="1"/>
            <p:nvPr/>
          </p:nvSpPr>
          <p:spPr>
            <a:xfrm>
              <a:off x="1113541" y="1849237"/>
              <a:ext cx="5718300" cy="28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i="0" lang="en-US" sz="2040" u="none" cap="none" strike="noStrike">
                  <a:solidFill>
                    <a:srgbClr val="002060"/>
                  </a:solidFill>
                  <a:latin typeface="Lato"/>
                  <a:ea typeface="Lato"/>
                  <a:cs typeface="Lato"/>
                  <a:sym typeface="Lato"/>
                </a:rPr>
                <a:t>Project Charter</a:t>
              </a:r>
              <a:endParaRPr>
                <a:latin typeface="Lato"/>
                <a:ea typeface="Lato"/>
                <a:cs typeface="Lato"/>
                <a:sym typeface="Lato"/>
              </a:endParaRPr>
            </a:p>
          </p:txBody>
        </p:sp>
      </p:grpSp>
      <p:grpSp>
        <p:nvGrpSpPr>
          <p:cNvPr id="75" name="Google Shape;75;p12"/>
          <p:cNvGrpSpPr/>
          <p:nvPr/>
        </p:nvGrpSpPr>
        <p:grpSpPr>
          <a:xfrm>
            <a:off x="1798635" y="1756070"/>
            <a:ext cx="8163922" cy="466451"/>
            <a:chOff x="274638" y="1163185"/>
            <a:chExt cx="10042960" cy="457349"/>
          </a:xfrm>
        </p:grpSpPr>
        <p:grpSp>
          <p:nvGrpSpPr>
            <p:cNvPr id="76" name="Google Shape;76;p12"/>
            <p:cNvGrpSpPr/>
            <p:nvPr/>
          </p:nvGrpSpPr>
          <p:grpSpPr>
            <a:xfrm>
              <a:off x="274638" y="1163185"/>
              <a:ext cx="10042960" cy="457349"/>
              <a:chOff x="274638" y="1163137"/>
              <a:chExt cx="10042960" cy="502030"/>
            </a:xfrm>
          </p:grpSpPr>
          <p:sp>
            <p:nvSpPr>
              <p:cNvPr id="77" name="Google Shape;77;p12"/>
              <p:cNvSpPr/>
              <p:nvPr/>
            </p:nvSpPr>
            <p:spPr>
              <a:xfrm>
                <a:off x="775798" y="1163137"/>
                <a:ext cx="9541800" cy="501900"/>
              </a:xfrm>
              <a:prstGeom prst="rect">
                <a:avLst/>
              </a:prstGeom>
              <a:solidFill>
                <a:srgbClr val="F2F2F2"/>
              </a:solidFill>
              <a:ln>
                <a:noFill/>
              </a:ln>
            </p:spPr>
            <p:txBody>
              <a:bodyPr anchorCtr="0" anchor="ctr" bIns="46625" lIns="93250" spcFirstLastPara="1" rIns="93250" wrap="square" tIns="46625">
                <a:noAutofit/>
              </a:bodyPr>
              <a:lstStyle/>
              <a:p>
                <a:pPr indent="0" lvl="0" marL="0" marR="0" rtl="0" algn="l">
                  <a:spcBef>
                    <a:spcPts val="0"/>
                  </a:spcBef>
                  <a:spcAft>
                    <a:spcPts val="0"/>
                  </a:spcAft>
                  <a:buNone/>
                </a:pPr>
                <a:r>
                  <a:t/>
                </a:r>
                <a:endParaRPr i="0" sz="2448" u="none" cap="none" strike="noStrike">
                  <a:solidFill>
                    <a:srgbClr val="002060"/>
                  </a:solidFill>
                  <a:latin typeface="Lato"/>
                  <a:ea typeface="Lato"/>
                  <a:cs typeface="Lato"/>
                  <a:sym typeface="Lato"/>
                </a:endParaRPr>
              </a:p>
            </p:txBody>
          </p:sp>
          <p:sp>
            <p:nvSpPr>
              <p:cNvPr id="78" name="Google Shape;78;p12"/>
              <p:cNvSpPr/>
              <p:nvPr/>
            </p:nvSpPr>
            <p:spPr>
              <a:xfrm>
                <a:off x="274638" y="1163867"/>
                <a:ext cx="501300" cy="501300"/>
              </a:xfrm>
              <a:prstGeom prst="rect">
                <a:avLst/>
              </a:prstGeom>
              <a:solidFill>
                <a:srgbClr val="4A93B0"/>
              </a:solidFill>
              <a:ln>
                <a:noFill/>
              </a:ln>
            </p:spPr>
            <p:txBody>
              <a:bodyPr anchorCtr="0" anchor="ctr" bIns="46625" lIns="93250" spcFirstLastPara="1" rIns="93250" wrap="square" tIns="46625">
                <a:noAutofit/>
              </a:bodyPr>
              <a:lstStyle/>
              <a:p>
                <a:pPr indent="0" lvl="0" marL="0" marR="0" rtl="0" algn="ctr">
                  <a:spcBef>
                    <a:spcPts val="0"/>
                  </a:spcBef>
                  <a:spcAft>
                    <a:spcPts val="0"/>
                  </a:spcAft>
                  <a:buNone/>
                </a:pPr>
                <a:r>
                  <a:rPr i="0" lang="en-US" sz="2448" u="none" cap="none" strike="noStrike">
                    <a:solidFill>
                      <a:srgbClr val="FFFFFF"/>
                    </a:solidFill>
                    <a:latin typeface="Lato"/>
                    <a:ea typeface="Lato"/>
                    <a:cs typeface="Lato"/>
                    <a:sym typeface="Lato"/>
                  </a:rPr>
                  <a:t>1</a:t>
                </a:r>
                <a:endParaRPr i="0" sz="1530" u="none" cap="none" strike="noStrike">
                  <a:solidFill>
                    <a:srgbClr val="FFFFFF"/>
                  </a:solidFill>
                  <a:latin typeface="Lato"/>
                  <a:ea typeface="Lato"/>
                  <a:cs typeface="Lato"/>
                  <a:sym typeface="Lato"/>
                </a:endParaRPr>
              </a:p>
            </p:txBody>
          </p:sp>
        </p:grpSp>
        <p:sp>
          <p:nvSpPr>
            <p:cNvPr id="79" name="Google Shape;79;p12"/>
            <p:cNvSpPr txBox="1"/>
            <p:nvPr/>
          </p:nvSpPr>
          <p:spPr>
            <a:xfrm>
              <a:off x="1113541" y="1269225"/>
              <a:ext cx="5718300" cy="28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i="0" lang="en-US" sz="2040" u="none" cap="none" strike="noStrike">
                  <a:solidFill>
                    <a:srgbClr val="002060"/>
                  </a:solidFill>
                  <a:latin typeface="Lato"/>
                  <a:ea typeface="Lato"/>
                  <a:cs typeface="Lato"/>
                  <a:sym typeface="Lato"/>
                </a:rPr>
                <a:t>Introduction</a:t>
              </a:r>
              <a:endParaRPr>
                <a:latin typeface="Lato"/>
                <a:ea typeface="Lato"/>
                <a:cs typeface="Lato"/>
                <a:sym typeface="Lato"/>
              </a:endParaRPr>
            </a:p>
          </p:txBody>
        </p:sp>
      </p:grpSp>
      <p:grpSp>
        <p:nvGrpSpPr>
          <p:cNvPr id="80" name="Google Shape;80;p12"/>
          <p:cNvGrpSpPr/>
          <p:nvPr/>
        </p:nvGrpSpPr>
        <p:grpSpPr>
          <a:xfrm>
            <a:off x="1798635" y="3105010"/>
            <a:ext cx="8163922" cy="466451"/>
            <a:chOff x="274638" y="3527517"/>
            <a:chExt cx="10042960" cy="457349"/>
          </a:xfrm>
        </p:grpSpPr>
        <p:grpSp>
          <p:nvGrpSpPr>
            <p:cNvPr id="81" name="Google Shape;81;p12"/>
            <p:cNvGrpSpPr/>
            <p:nvPr/>
          </p:nvGrpSpPr>
          <p:grpSpPr>
            <a:xfrm>
              <a:off x="274638" y="3527517"/>
              <a:ext cx="10042960" cy="457349"/>
              <a:chOff x="274638" y="3411464"/>
              <a:chExt cx="10042960" cy="502030"/>
            </a:xfrm>
          </p:grpSpPr>
          <p:sp>
            <p:nvSpPr>
              <p:cNvPr id="82" name="Google Shape;82;p12"/>
              <p:cNvSpPr/>
              <p:nvPr/>
            </p:nvSpPr>
            <p:spPr>
              <a:xfrm>
                <a:off x="775798" y="3411464"/>
                <a:ext cx="9541800" cy="501900"/>
              </a:xfrm>
              <a:prstGeom prst="rect">
                <a:avLst/>
              </a:prstGeom>
              <a:solidFill>
                <a:srgbClr val="F3F3F3"/>
              </a:solidFill>
              <a:ln>
                <a:noFill/>
              </a:ln>
            </p:spPr>
            <p:txBody>
              <a:bodyPr anchorCtr="0" anchor="ctr" bIns="46625" lIns="93250" spcFirstLastPara="1" rIns="93250" wrap="square" tIns="46625">
                <a:noAutofit/>
              </a:bodyPr>
              <a:lstStyle/>
              <a:p>
                <a:pPr indent="0" lvl="0" marL="0" marR="0" rtl="0" algn="l">
                  <a:spcBef>
                    <a:spcPts val="0"/>
                  </a:spcBef>
                  <a:spcAft>
                    <a:spcPts val="0"/>
                  </a:spcAft>
                  <a:buNone/>
                </a:pPr>
                <a:r>
                  <a:t/>
                </a:r>
                <a:endParaRPr i="0" sz="2448" u="none" cap="none" strike="noStrike">
                  <a:solidFill>
                    <a:srgbClr val="505050"/>
                  </a:solidFill>
                  <a:latin typeface="Lato"/>
                  <a:ea typeface="Lato"/>
                  <a:cs typeface="Lato"/>
                  <a:sym typeface="Lato"/>
                </a:endParaRPr>
              </a:p>
            </p:txBody>
          </p:sp>
          <p:sp>
            <p:nvSpPr>
              <p:cNvPr id="83" name="Google Shape;83;p12"/>
              <p:cNvSpPr/>
              <p:nvPr/>
            </p:nvSpPr>
            <p:spPr>
              <a:xfrm>
                <a:off x="274638" y="3412194"/>
                <a:ext cx="501300" cy="501300"/>
              </a:xfrm>
              <a:prstGeom prst="rect">
                <a:avLst/>
              </a:prstGeom>
              <a:solidFill>
                <a:srgbClr val="4A93B0"/>
              </a:solidFill>
              <a:ln>
                <a:noFill/>
              </a:ln>
            </p:spPr>
            <p:txBody>
              <a:bodyPr anchorCtr="0" anchor="ctr" bIns="46625" lIns="93250" spcFirstLastPara="1" rIns="93250" wrap="square" tIns="46625">
                <a:noAutofit/>
              </a:bodyPr>
              <a:lstStyle/>
              <a:p>
                <a:pPr indent="0" lvl="0" marL="0" marR="0" rtl="0" algn="ctr">
                  <a:spcBef>
                    <a:spcPts val="0"/>
                  </a:spcBef>
                  <a:spcAft>
                    <a:spcPts val="0"/>
                  </a:spcAft>
                  <a:buNone/>
                </a:pPr>
                <a:r>
                  <a:rPr i="0" lang="en-US" sz="2448" u="none" cap="none" strike="noStrike">
                    <a:solidFill>
                      <a:srgbClr val="FFFFFF"/>
                    </a:solidFill>
                    <a:latin typeface="Lato"/>
                    <a:ea typeface="Lato"/>
                    <a:cs typeface="Lato"/>
                    <a:sym typeface="Lato"/>
                  </a:rPr>
                  <a:t>3</a:t>
                </a:r>
                <a:endParaRPr i="0" sz="1530" u="none" cap="none" strike="noStrike">
                  <a:solidFill>
                    <a:srgbClr val="FFFFFF"/>
                  </a:solidFill>
                  <a:latin typeface="Lato"/>
                  <a:ea typeface="Lato"/>
                  <a:cs typeface="Lato"/>
                  <a:sym typeface="Lato"/>
                </a:endParaRPr>
              </a:p>
            </p:txBody>
          </p:sp>
        </p:grpSp>
        <p:sp>
          <p:nvSpPr>
            <p:cNvPr id="84" name="Google Shape;84;p12"/>
            <p:cNvSpPr txBox="1"/>
            <p:nvPr/>
          </p:nvSpPr>
          <p:spPr>
            <a:xfrm>
              <a:off x="1113541" y="3592277"/>
              <a:ext cx="5718300" cy="3480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i="0" lang="en-US" sz="2040" u="none" cap="none" strike="noStrike">
                  <a:solidFill>
                    <a:srgbClr val="002060"/>
                  </a:solidFill>
                  <a:latin typeface="Lato"/>
                  <a:ea typeface="Lato"/>
                  <a:cs typeface="Lato"/>
                  <a:sym typeface="Lato"/>
                </a:rPr>
                <a:t>Roadmap and Jou</a:t>
              </a:r>
              <a:r>
                <a:rPr lang="en-US" sz="2040">
                  <a:solidFill>
                    <a:srgbClr val="002060"/>
                  </a:solidFill>
                  <a:latin typeface="Lato"/>
                  <a:ea typeface="Lato"/>
                  <a:cs typeface="Lato"/>
                  <a:sym typeface="Lato"/>
                </a:rPr>
                <a:t>rney</a:t>
              </a:r>
              <a:endParaRPr>
                <a:latin typeface="Lato"/>
                <a:ea typeface="Lato"/>
                <a:cs typeface="Lato"/>
                <a:sym typeface="Lato"/>
              </a:endParaRPr>
            </a:p>
          </p:txBody>
        </p:sp>
      </p:grpSp>
      <p:grpSp>
        <p:nvGrpSpPr>
          <p:cNvPr id="85" name="Google Shape;85;p12"/>
          <p:cNvGrpSpPr/>
          <p:nvPr/>
        </p:nvGrpSpPr>
        <p:grpSpPr>
          <a:xfrm>
            <a:off x="1798636" y="4453975"/>
            <a:ext cx="8163922" cy="466448"/>
            <a:chOff x="274638" y="6226897"/>
            <a:chExt cx="10042960" cy="457347"/>
          </a:xfrm>
        </p:grpSpPr>
        <p:grpSp>
          <p:nvGrpSpPr>
            <p:cNvPr id="86" name="Google Shape;86;p12"/>
            <p:cNvGrpSpPr/>
            <p:nvPr/>
          </p:nvGrpSpPr>
          <p:grpSpPr>
            <a:xfrm>
              <a:off x="274638" y="6226897"/>
              <a:ext cx="10042960" cy="457347"/>
              <a:chOff x="274638" y="6252395"/>
              <a:chExt cx="10042960" cy="502027"/>
            </a:xfrm>
          </p:grpSpPr>
          <p:sp>
            <p:nvSpPr>
              <p:cNvPr id="87" name="Google Shape;87;p12"/>
              <p:cNvSpPr/>
              <p:nvPr/>
            </p:nvSpPr>
            <p:spPr>
              <a:xfrm>
                <a:off x="775798" y="6252395"/>
                <a:ext cx="9541800" cy="501900"/>
              </a:xfrm>
              <a:prstGeom prst="rect">
                <a:avLst/>
              </a:prstGeom>
              <a:solidFill>
                <a:srgbClr val="F2F2F2"/>
              </a:solidFill>
              <a:ln>
                <a:noFill/>
              </a:ln>
            </p:spPr>
            <p:txBody>
              <a:bodyPr anchorCtr="0" anchor="ctr" bIns="46625" lIns="93250" spcFirstLastPara="1" rIns="93250" wrap="square" tIns="46625">
                <a:noAutofit/>
              </a:bodyPr>
              <a:lstStyle/>
              <a:p>
                <a:pPr indent="0" lvl="0" marL="0" marR="0" rtl="0" algn="l">
                  <a:spcBef>
                    <a:spcPts val="0"/>
                  </a:spcBef>
                  <a:spcAft>
                    <a:spcPts val="0"/>
                  </a:spcAft>
                  <a:buNone/>
                </a:pPr>
                <a:r>
                  <a:t/>
                </a:r>
                <a:endParaRPr i="0" sz="2448" u="none" cap="none" strike="noStrike">
                  <a:solidFill>
                    <a:srgbClr val="505050"/>
                  </a:solidFill>
                  <a:latin typeface="Lato"/>
                  <a:ea typeface="Lato"/>
                  <a:cs typeface="Lato"/>
                  <a:sym typeface="Lato"/>
                </a:endParaRPr>
              </a:p>
            </p:txBody>
          </p:sp>
          <p:sp>
            <p:nvSpPr>
              <p:cNvPr id="88" name="Google Shape;88;p12"/>
              <p:cNvSpPr/>
              <p:nvPr/>
            </p:nvSpPr>
            <p:spPr>
              <a:xfrm>
                <a:off x="274638" y="6253122"/>
                <a:ext cx="501300" cy="501300"/>
              </a:xfrm>
              <a:prstGeom prst="rect">
                <a:avLst/>
              </a:prstGeom>
              <a:solidFill>
                <a:srgbClr val="4A93B0"/>
              </a:solidFill>
              <a:ln>
                <a:noFill/>
              </a:ln>
            </p:spPr>
            <p:txBody>
              <a:bodyPr anchorCtr="0" anchor="ctr" bIns="46625" lIns="93250" spcFirstLastPara="1" rIns="93250" wrap="square" tIns="46625">
                <a:noAutofit/>
              </a:bodyPr>
              <a:lstStyle/>
              <a:p>
                <a:pPr indent="0" lvl="0" marL="0" marR="0" rtl="0" algn="ctr">
                  <a:spcBef>
                    <a:spcPts val="0"/>
                  </a:spcBef>
                  <a:spcAft>
                    <a:spcPts val="0"/>
                  </a:spcAft>
                  <a:buNone/>
                </a:pPr>
                <a:r>
                  <a:rPr i="0" lang="en-US" sz="2448" u="none" cap="none" strike="noStrike">
                    <a:solidFill>
                      <a:srgbClr val="FFFFFF"/>
                    </a:solidFill>
                    <a:latin typeface="Lato"/>
                    <a:ea typeface="Lato"/>
                    <a:cs typeface="Lato"/>
                    <a:sym typeface="Lato"/>
                  </a:rPr>
                  <a:t>5</a:t>
                </a:r>
                <a:endParaRPr i="0" sz="1530" u="none" cap="none" strike="noStrike">
                  <a:solidFill>
                    <a:srgbClr val="FFFFFF"/>
                  </a:solidFill>
                  <a:latin typeface="Lato"/>
                  <a:ea typeface="Lato"/>
                  <a:cs typeface="Lato"/>
                  <a:sym typeface="Lato"/>
                </a:endParaRPr>
              </a:p>
            </p:txBody>
          </p:sp>
        </p:grpSp>
        <p:sp>
          <p:nvSpPr>
            <p:cNvPr id="89" name="Google Shape;89;p12"/>
            <p:cNvSpPr txBox="1"/>
            <p:nvPr/>
          </p:nvSpPr>
          <p:spPr>
            <a:xfrm>
              <a:off x="1113541" y="6317744"/>
              <a:ext cx="8103000" cy="28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i="0" lang="en-US" sz="2040" u="none" cap="none" strike="noStrike">
                  <a:solidFill>
                    <a:srgbClr val="002060"/>
                  </a:solidFill>
                  <a:latin typeface="Lato"/>
                  <a:ea typeface="Lato"/>
                  <a:cs typeface="Lato"/>
                  <a:sym typeface="Lato"/>
                </a:rPr>
                <a:t>Project</a:t>
              </a:r>
              <a:r>
                <a:rPr i="0" lang="en-US" sz="2040" u="none" cap="none" strike="noStrike">
                  <a:solidFill>
                    <a:srgbClr val="BFBFBF"/>
                  </a:solidFill>
                  <a:latin typeface="Lato"/>
                  <a:ea typeface="Lato"/>
                  <a:cs typeface="Lato"/>
                  <a:sym typeface="Lato"/>
                </a:rPr>
                <a:t> </a:t>
              </a:r>
              <a:r>
                <a:rPr i="0" lang="en-US" sz="2040" u="none" cap="none" strike="noStrike">
                  <a:solidFill>
                    <a:srgbClr val="002060"/>
                  </a:solidFill>
                  <a:latin typeface="Lato"/>
                  <a:ea typeface="Lato"/>
                  <a:cs typeface="Lato"/>
                  <a:sym typeface="Lato"/>
                </a:rPr>
                <a:t>Management and Engagement Model</a:t>
              </a:r>
              <a:endParaRPr>
                <a:latin typeface="Lato"/>
                <a:ea typeface="Lato"/>
                <a:cs typeface="Lato"/>
                <a:sym typeface="Lato"/>
              </a:endParaRPr>
            </a:p>
          </p:txBody>
        </p:sp>
      </p:grpSp>
      <p:grpSp>
        <p:nvGrpSpPr>
          <p:cNvPr id="90" name="Google Shape;90;p12"/>
          <p:cNvGrpSpPr/>
          <p:nvPr/>
        </p:nvGrpSpPr>
        <p:grpSpPr>
          <a:xfrm>
            <a:off x="1798635" y="3779498"/>
            <a:ext cx="8163922" cy="466451"/>
            <a:chOff x="274638" y="5050060"/>
            <a:chExt cx="10042960" cy="457349"/>
          </a:xfrm>
        </p:grpSpPr>
        <p:grpSp>
          <p:nvGrpSpPr>
            <p:cNvPr id="91" name="Google Shape;91;p12"/>
            <p:cNvGrpSpPr/>
            <p:nvPr/>
          </p:nvGrpSpPr>
          <p:grpSpPr>
            <a:xfrm>
              <a:off x="274638" y="5050060"/>
              <a:ext cx="10042960" cy="457349"/>
              <a:chOff x="274638" y="5024093"/>
              <a:chExt cx="10042960" cy="502030"/>
            </a:xfrm>
          </p:grpSpPr>
          <p:sp>
            <p:nvSpPr>
              <p:cNvPr id="92" name="Google Shape;92;p12"/>
              <p:cNvSpPr/>
              <p:nvPr/>
            </p:nvSpPr>
            <p:spPr>
              <a:xfrm>
                <a:off x="775798" y="5024093"/>
                <a:ext cx="9541800" cy="501900"/>
              </a:xfrm>
              <a:prstGeom prst="rect">
                <a:avLst/>
              </a:prstGeom>
              <a:solidFill>
                <a:srgbClr val="F2F2F2"/>
              </a:solidFill>
              <a:ln>
                <a:noFill/>
              </a:ln>
            </p:spPr>
            <p:txBody>
              <a:bodyPr anchorCtr="0" anchor="ctr" bIns="46625" lIns="93250" spcFirstLastPara="1" rIns="93250" wrap="square" tIns="46625">
                <a:noAutofit/>
              </a:bodyPr>
              <a:lstStyle/>
              <a:p>
                <a:pPr indent="0" lvl="0" marL="0" marR="0" rtl="0" algn="l">
                  <a:spcBef>
                    <a:spcPts val="0"/>
                  </a:spcBef>
                  <a:spcAft>
                    <a:spcPts val="0"/>
                  </a:spcAft>
                  <a:buNone/>
                </a:pPr>
                <a:r>
                  <a:t/>
                </a:r>
                <a:endParaRPr i="0" sz="2448" u="none" cap="none" strike="noStrike">
                  <a:solidFill>
                    <a:srgbClr val="505050"/>
                  </a:solidFill>
                  <a:latin typeface="Lato"/>
                  <a:ea typeface="Lato"/>
                  <a:cs typeface="Lato"/>
                  <a:sym typeface="Lato"/>
                </a:endParaRPr>
              </a:p>
            </p:txBody>
          </p:sp>
          <p:sp>
            <p:nvSpPr>
              <p:cNvPr id="93" name="Google Shape;93;p12"/>
              <p:cNvSpPr/>
              <p:nvPr/>
            </p:nvSpPr>
            <p:spPr>
              <a:xfrm>
                <a:off x="274638" y="5024823"/>
                <a:ext cx="501300" cy="501300"/>
              </a:xfrm>
              <a:prstGeom prst="rect">
                <a:avLst/>
              </a:prstGeom>
              <a:solidFill>
                <a:srgbClr val="4A93B0"/>
              </a:solidFill>
              <a:ln>
                <a:noFill/>
              </a:ln>
            </p:spPr>
            <p:txBody>
              <a:bodyPr anchorCtr="0" anchor="ctr" bIns="46625" lIns="93250" spcFirstLastPara="1" rIns="93250" wrap="square" tIns="46625">
                <a:noAutofit/>
              </a:bodyPr>
              <a:lstStyle/>
              <a:p>
                <a:pPr indent="0" lvl="0" marL="0" marR="0" rtl="0" algn="ctr">
                  <a:spcBef>
                    <a:spcPts val="0"/>
                  </a:spcBef>
                  <a:spcAft>
                    <a:spcPts val="0"/>
                  </a:spcAft>
                  <a:buNone/>
                </a:pPr>
                <a:r>
                  <a:rPr i="0" lang="en-US" sz="2448" u="none" cap="none" strike="noStrike">
                    <a:solidFill>
                      <a:srgbClr val="FFFFFF"/>
                    </a:solidFill>
                    <a:latin typeface="Lato"/>
                    <a:ea typeface="Lato"/>
                    <a:cs typeface="Lato"/>
                    <a:sym typeface="Lato"/>
                  </a:rPr>
                  <a:t>4</a:t>
                </a:r>
                <a:endParaRPr i="0" sz="1530" u="none" cap="none" strike="noStrike">
                  <a:solidFill>
                    <a:srgbClr val="FFFFFF"/>
                  </a:solidFill>
                  <a:latin typeface="Lato"/>
                  <a:ea typeface="Lato"/>
                  <a:cs typeface="Lato"/>
                  <a:sym typeface="Lato"/>
                </a:endParaRPr>
              </a:p>
            </p:txBody>
          </p:sp>
        </p:grpSp>
        <p:sp>
          <p:nvSpPr>
            <p:cNvPr id="94" name="Google Shape;94;p12"/>
            <p:cNvSpPr txBox="1"/>
            <p:nvPr/>
          </p:nvSpPr>
          <p:spPr>
            <a:xfrm>
              <a:off x="1113541" y="5171524"/>
              <a:ext cx="5718300" cy="28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i="0" lang="en-US" sz="2040" u="none" cap="none" strike="noStrike">
                  <a:solidFill>
                    <a:srgbClr val="002060"/>
                  </a:solidFill>
                  <a:latin typeface="Lato"/>
                  <a:ea typeface="Lato"/>
                  <a:cs typeface="Lato"/>
                  <a:sym typeface="Lato"/>
                </a:rPr>
                <a:t>Scope/Timeline</a:t>
              </a:r>
              <a:r>
                <a:rPr lang="en-US" sz="2040">
                  <a:solidFill>
                    <a:srgbClr val="002060"/>
                  </a:solidFill>
                  <a:latin typeface="Lato"/>
                  <a:ea typeface="Lato"/>
                  <a:cs typeface="Lato"/>
                  <a:sym typeface="Lato"/>
                </a:rPr>
                <a:t>/Methodology</a:t>
              </a:r>
              <a:endParaRPr>
                <a:latin typeface="Lato"/>
                <a:ea typeface="Lato"/>
                <a:cs typeface="Lato"/>
                <a:sym typeface="Lato"/>
              </a:endParaRPr>
            </a:p>
          </p:txBody>
        </p:sp>
      </p:grpSp>
      <p:grpSp>
        <p:nvGrpSpPr>
          <p:cNvPr id="95" name="Google Shape;95;p12"/>
          <p:cNvGrpSpPr/>
          <p:nvPr/>
        </p:nvGrpSpPr>
        <p:grpSpPr>
          <a:xfrm>
            <a:off x="1798635" y="5094266"/>
            <a:ext cx="8163922" cy="466450"/>
            <a:chOff x="274638" y="6226894"/>
            <a:chExt cx="10042960" cy="457349"/>
          </a:xfrm>
        </p:grpSpPr>
        <p:grpSp>
          <p:nvGrpSpPr>
            <p:cNvPr id="96" name="Google Shape;96;p12"/>
            <p:cNvGrpSpPr/>
            <p:nvPr/>
          </p:nvGrpSpPr>
          <p:grpSpPr>
            <a:xfrm>
              <a:off x="274638" y="6226894"/>
              <a:ext cx="10042960" cy="457349"/>
              <a:chOff x="274638" y="6252392"/>
              <a:chExt cx="10042960" cy="502030"/>
            </a:xfrm>
          </p:grpSpPr>
          <p:sp>
            <p:nvSpPr>
              <p:cNvPr id="97" name="Google Shape;97;p12"/>
              <p:cNvSpPr/>
              <p:nvPr/>
            </p:nvSpPr>
            <p:spPr>
              <a:xfrm>
                <a:off x="775798" y="6252392"/>
                <a:ext cx="9541800" cy="501900"/>
              </a:xfrm>
              <a:prstGeom prst="rect">
                <a:avLst/>
              </a:prstGeom>
              <a:solidFill>
                <a:srgbClr val="F2F2F2"/>
              </a:solidFill>
              <a:ln>
                <a:noFill/>
              </a:ln>
            </p:spPr>
            <p:txBody>
              <a:bodyPr anchorCtr="0" anchor="ctr" bIns="46625" lIns="93250" spcFirstLastPara="1" rIns="93250" wrap="square" tIns="46625">
                <a:noAutofit/>
              </a:bodyPr>
              <a:lstStyle/>
              <a:p>
                <a:pPr indent="0" lvl="0" marL="0" marR="0" rtl="0" algn="l">
                  <a:spcBef>
                    <a:spcPts val="0"/>
                  </a:spcBef>
                  <a:spcAft>
                    <a:spcPts val="0"/>
                  </a:spcAft>
                  <a:buNone/>
                </a:pPr>
                <a:r>
                  <a:t/>
                </a:r>
                <a:endParaRPr i="0" sz="2448" u="none" cap="none" strike="noStrike">
                  <a:solidFill>
                    <a:srgbClr val="505050"/>
                  </a:solidFill>
                  <a:latin typeface="Lato"/>
                  <a:ea typeface="Lato"/>
                  <a:cs typeface="Lato"/>
                  <a:sym typeface="Lato"/>
                </a:endParaRPr>
              </a:p>
            </p:txBody>
          </p:sp>
          <p:sp>
            <p:nvSpPr>
              <p:cNvPr id="98" name="Google Shape;98;p12"/>
              <p:cNvSpPr/>
              <p:nvPr/>
            </p:nvSpPr>
            <p:spPr>
              <a:xfrm>
                <a:off x="274638" y="6253122"/>
                <a:ext cx="501300" cy="501300"/>
              </a:xfrm>
              <a:prstGeom prst="rect">
                <a:avLst/>
              </a:prstGeom>
              <a:solidFill>
                <a:srgbClr val="4A93B0"/>
              </a:solidFill>
              <a:ln>
                <a:noFill/>
              </a:ln>
            </p:spPr>
            <p:txBody>
              <a:bodyPr anchorCtr="0" anchor="ctr" bIns="46625" lIns="93250" spcFirstLastPara="1" rIns="93250" wrap="square" tIns="46625">
                <a:noAutofit/>
              </a:bodyPr>
              <a:lstStyle/>
              <a:p>
                <a:pPr indent="0" lvl="0" marL="0" marR="0" rtl="0" algn="ctr">
                  <a:spcBef>
                    <a:spcPts val="0"/>
                  </a:spcBef>
                  <a:spcAft>
                    <a:spcPts val="0"/>
                  </a:spcAft>
                  <a:buNone/>
                </a:pPr>
                <a:r>
                  <a:rPr i="0" lang="en-US" sz="2448" u="none" cap="none" strike="noStrike">
                    <a:solidFill>
                      <a:srgbClr val="FFFFFF"/>
                    </a:solidFill>
                    <a:latin typeface="Lato"/>
                    <a:ea typeface="Lato"/>
                    <a:cs typeface="Lato"/>
                    <a:sym typeface="Lato"/>
                  </a:rPr>
                  <a:t>6</a:t>
                </a:r>
                <a:endParaRPr i="0" sz="1530" u="none" cap="none" strike="noStrike">
                  <a:solidFill>
                    <a:srgbClr val="FFFFFF"/>
                  </a:solidFill>
                  <a:latin typeface="Lato"/>
                  <a:ea typeface="Lato"/>
                  <a:cs typeface="Lato"/>
                  <a:sym typeface="Lato"/>
                </a:endParaRPr>
              </a:p>
            </p:txBody>
          </p:sp>
        </p:grpSp>
        <p:sp>
          <p:nvSpPr>
            <p:cNvPr id="99" name="Google Shape;99;p12"/>
            <p:cNvSpPr txBox="1"/>
            <p:nvPr/>
          </p:nvSpPr>
          <p:spPr>
            <a:xfrm>
              <a:off x="1113541" y="6317744"/>
              <a:ext cx="5718300" cy="28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040">
                  <a:solidFill>
                    <a:srgbClr val="002060"/>
                  </a:solidFill>
                  <a:latin typeface="Lato"/>
                  <a:ea typeface="Lato"/>
                  <a:cs typeface="Lato"/>
                  <a:sym typeface="Lato"/>
                </a:rPr>
                <a:t>External Dependencies, Risks and Issues</a:t>
              </a:r>
              <a:endParaRPr>
                <a:latin typeface="Lato"/>
                <a:ea typeface="Lato"/>
                <a:cs typeface="Lato"/>
                <a:sym typeface="Lato"/>
              </a:endParaRPr>
            </a:p>
          </p:txBody>
        </p:sp>
      </p:grpSp>
      <p:sp>
        <p:nvSpPr>
          <p:cNvPr id="100" name="Google Shape;100;p12"/>
          <p:cNvSpPr txBox="1"/>
          <p:nvPr/>
        </p:nvSpPr>
        <p:spPr>
          <a:xfrm>
            <a:off x="1593062" y="325896"/>
            <a:ext cx="9906000" cy="917700"/>
          </a:xfrm>
          <a:prstGeom prst="rect">
            <a:avLst/>
          </a:prstGeom>
          <a:noFill/>
          <a:ln>
            <a:noFill/>
          </a:ln>
        </p:spPr>
        <p:txBody>
          <a:bodyPr anchorCtr="0" anchor="ctr" bIns="46625" lIns="93250" spcFirstLastPara="1" rIns="93250" wrap="square" tIns="46625">
            <a:noAutofit/>
          </a:bodyPr>
          <a:lstStyle/>
          <a:p>
            <a:pPr indent="0" lvl="0" marL="0" marR="0" rtl="0" algn="l">
              <a:lnSpc>
                <a:spcPct val="90000"/>
              </a:lnSpc>
              <a:spcBef>
                <a:spcPts val="0"/>
              </a:spcBef>
              <a:spcAft>
                <a:spcPts val="0"/>
              </a:spcAft>
              <a:buClr>
                <a:srgbClr val="458AA5"/>
              </a:buClr>
              <a:buSzPts val="4800"/>
              <a:buFont typeface="Arial"/>
              <a:buNone/>
            </a:pPr>
            <a:r>
              <a:rPr i="0" lang="en-US" sz="4800" u="none" cap="none" strike="noStrike">
                <a:solidFill>
                  <a:srgbClr val="458AA5"/>
                </a:solidFill>
                <a:latin typeface="Lato"/>
                <a:ea typeface="Lato"/>
                <a:cs typeface="Lato"/>
                <a:sym typeface="Lato"/>
              </a:rPr>
              <a:t>Agenda</a:t>
            </a:r>
            <a:endParaRPr>
              <a:latin typeface="Lato"/>
              <a:ea typeface="Lato"/>
              <a:cs typeface="Lato"/>
              <a:sym typeface="Lato"/>
            </a:endParaRPr>
          </a:p>
        </p:txBody>
      </p:sp>
      <p:grpSp>
        <p:nvGrpSpPr>
          <p:cNvPr id="101" name="Google Shape;101;p12"/>
          <p:cNvGrpSpPr/>
          <p:nvPr/>
        </p:nvGrpSpPr>
        <p:grpSpPr>
          <a:xfrm>
            <a:off x="1798635" y="5780160"/>
            <a:ext cx="8163922" cy="466450"/>
            <a:chOff x="274638" y="6226894"/>
            <a:chExt cx="10042960" cy="457349"/>
          </a:xfrm>
        </p:grpSpPr>
        <p:grpSp>
          <p:nvGrpSpPr>
            <p:cNvPr id="102" name="Google Shape;102;p12"/>
            <p:cNvGrpSpPr/>
            <p:nvPr/>
          </p:nvGrpSpPr>
          <p:grpSpPr>
            <a:xfrm>
              <a:off x="274638" y="6226894"/>
              <a:ext cx="10042960" cy="457349"/>
              <a:chOff x="274638" y="6252392"/>
              <a:chExt cx="10042960" cy="502030"/>
            </a:xfrm>
          </p:grpSpPr>
          <p:sp>
            <p:nvSpPr>
              <p:cNvPr id="103" name="Google Shape;103;p12"/>
              <p:cNvSpPr/>
              <p:nvPr/>
            </p:nvSpPr>
            <p:spPr>
              <a:xfrm>
                <a:off x="775798" y="6252392"/>
                <a:ext cx="9541800" cy="501900"/>
              </a:xfrm>
              <a:prstGeom prst="rect">
                <a:avLst/>
              </a:prstGeom>
              <a:solidFill>
                <a:srgbClr val="F2F2F2"/>
              </a:solidFill>
              <a:ln>
                <a:noFill/>
              </a:ln>
            </p:spPr>
            <p:txBody>
              <a:bodyPr anchorCtr="0" anchor="ctr" bIns="46625" lIns="93250" spcFirstLastPara="1" rIns="93250" wrap="square" tIns="46625">
                <a:noAutofit/>
              </a:bodyPr>
              <a:lstStyle/>
              <a:p>
                <a:pPr indent="0" lvl="0" marL="0" marR="0" rtl="0" algn="l">
                  <a:spcBef>
                    <a:spcPts val="0"/>
                  </a:spcBef>
                  <a:spcAft>
                    <a:spcPts val="0"/>
                  </a:spcAft>
                  <a:buNone/>
                </a:pPr>
                <a:r>
                  <a:t/>
                </a:r>
                <a:endParaRPr i="0" sz="2448" u="none" cap="none" strike="noStrike">
                  <a:solidFill>
                    <a:srgbClr val="505050"/>
                  </a:solidFill>
                  <a:latin typeface="Lato"/>
                  <a:ea typeface="Lato"/>
                  <a:cs typeface="Lato"/>
                  <a:sym typeface="Lato"/>
                </a:endParaRPr>
              </a:p>
            </p:txBody>
          </p:sp>
          <p:sp>
            <p:nvSpPr>
              <p:cNvPr id="104" name="Google Shape;104;p12"/>
              <p:cNvSpPr/>
              <p:nvPr/>
            </p:nvSpPr>
            <p:spPr>
              <a:xfrm>
                <a:off x="274638" y="6253122"/>
                <a:ext cx="501300" cy="501300"/>
              </a:xfrm>
              <a:prstGeom prst="rect">
                <a:avLst/>
              </a:prstGeom>
              <a:solidFill>
                <a:srgbClr val="4A93B0"/>
              </a:solidFill>
              <a:ln>
                <a:noFill/>
              </a:ln>
            </p:spPr>
            <p:txBody>
              <a:bodyPr anchorCtr="0" anchor="ctr" bIns="46625" lIns="93250" spcFirstLastPara="1" rIns="93250" wrap="square" tIns="46625">
                <a:noAutofit/>
              </a:bodyPr>
              <a:lstStyle/>
              <a:p>
                <a:pPr indent="0" lvl="0" marL="0" marR="0" rtl="0" algn="ctr">
                  <a:spcBef>
                    <a:spcPts val="0"/>
                  </a:spcBef>
                  <a:spcAft>
                    <a:spcPts val="0"/>
                  </a:spcAft>
                  <a:buNone/>
                </a:pPr>
                <a:r>
                  <a:rPr i="0" lang="en-US" sz="2448" u="none" cap="none" strike="noStrike">
                    <a:solidFill>
                      <a:srgbClr val="FFFFFF"/>
                    </a:solidFill>
                    <a:latin typeface="Lato"/>
                    <a:ea typeface="Lato"/>
                    <a:cs typeface="Lato"/>
                    <a:sym typeface="Lato"/>
                  </a:rPr>
                  <a:t>7</a:t>
                </a:r>
                <a:endParaRPr i="0" sz="1530" u="none" cap="none" strike="noStrike">
                  <a:solidFill>
                    <a:srgbClr val="FFFFFF"/>
                  </a:solidFill>
                  <a:latin typeface="Lato"/>
                  <a:ea typeface="Lato"/>
                  <a:cs typeface="Lato"/>
                  <a:sym typeface="Lato"/>
                </a:endParaRPr>
              </a:p>
            </p:txBody>
          </p:sp>
        </p:grpSp>
        <p:sp>
          <p:nvSpPr>
            <p:cNvPr id="105" name="Google Shape;105;p12"/>
            <p:cNvSpPr txBox="1"/>
            <p:nvPr/>
          </p:nvSpPr>
          <p:spPr>
            <a:xfrm>
              <a:off x="1113532" y="6317751"/>
              <a:ext cx="8887200" cy="28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040">
                  <a:solidFill>
                    <a:srgbClr val="002060"/>
                  </a:solidFill>
                  <a:latin typeface="Lato"/>
                  <a:ea typeface="Lato"/>
                  <a:cs typeface="Lato"/>
                  <a:sym typeface="Lato"/>
                </a:rPr>
                <a:t>Glossary, Success Criteria, Assumptions and Next Steps</a:t>
              </a:r>
              <a:endParaRPr sz="2040">
                <a:solidFill>
                  <a:srgbClr val="002060"/>
                </a:solidFill>
                <a:latin typeface="Lato"/>
                <a:ea typeface="Lato"/>
                <a:cs typeface="Lato"/>
                <a:sym typeface="Lato"/>
              </a:endParaRPr>
            </a:p>
            <a:p>
              <a:pPr indent="0" lvl="0" marL="0" marR="0" rtl="0" algn="l">
                <a:lnSpc>
                  <a:spcPct val="90000"/>
                </a:lnSpc>
                <a:spcBef>
                  <a:spcPts val="0"/>
                </a:spcBef>
                <a:spcAft>
                  <a:spcPts val="0"/>
                </a:spcAft>
                <a:buNone/>
              </a:pPr>
              <a:r>
                <a:t/>
              </a:r>
              <a:endParaRPr sz="2040">
                <a:solidFill>
                  <a:srgbClr val="002060"/>
                </a:solidFill>
                <a:latin typeface="Lato"/>
                <a:ea typeface="Lato"/>
                <a:cs typeface="Lato"/>
                <a:sym typeface="Lato"/>
              </a:endParaRPr>
            </a:p>
          </p:txBody>
        </p:sp>
      </p:grpSp>
      <p:pic>
        <p:nvPicPr>
          <p:cNvPr id="106" name="Google Shape;106;p12"/>
          <p:cNvPicPr preferRelativeResize="0"/>
          <p:nvPr/>
        </p:nvPicPr>
        <p:blipFill>
          <a:blip r:embed="rId4">
            <a:alphaModFix/>
          </a:blip>
          <a:stretch>
            <a:fillRect/>
          </a:stretch>
        </p:blipFill>
        <p:spPr>
          <a:xfrm>
            <a:off x="681450" y="479425"/>
            <a:ext cx="630025" cy="630025"/>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9" name="Shape 339"/>
        <p:cNvGrpSpPr/>
        <p:nvPr/>
      </p:nvGrpSpPr>
      <p:grpSpPr>
        <a:xfrm>
          <a:off x="0" y="0"/>
          <a:ext cx="0" cy="0"/>
          <a:chOff x="0" y="0"/>
          <a:chExt cx="0" cy="0"/>
        </a:xfrm>
      </p:grpSpPr>
      <p:sp>
        <p:nvSpPr>
          <p:cNvPr id="340" name="Google Shape;340;p30"/>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341" name="Google Shape;341;p30"/>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342" name="Google Shape;342;p30"/>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343" name="Google Shape;343;p30"/>
          <p:cNvSpPr txBox="1"/>
          <p:nvPr/>
        </p:nvSpPr>
        <p:spPr>
          <a:xfrm>
            <a:off x="1551362"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Table Stakes </a:t>
            </a:r>
            <a:r>
              <a:rPr lang="en-US" sz="3000">
                <a:solidFill>
                  <a:srgbClr val="458AA5"/>
                </a:solidFill>
                <a:latin typeface="Lato"/>
                <a:ea typeface="Lato"/>
                <a:cs typeface="Lato"/>
                <a:sym typeface="Lato"/>
              </a:rPr>
              <a:t>(hard requirements and must haves)</a:t>
            </a:r>
            <a:endParaRPr sz="3000">
              <a:solidFill>
                <a:srgbClr val="458AA5"/>
              </a:solidFill>
              <a:latin typeface="Lato"/>
              <a:ea typeface="Lato"/>
              <a:cs typeface="Lato"/>
              <a:sym typeface="Lato"/>
            </a:endParaRPr>
          </a:p>
        </p:txBody>
      </p:sp>
      <p:graphicFrame>
        <p:nvGraphicFramePr>
          <p:cNvPr id="344" name="Google Shape;344;p30"/>
          <p:cNvGraphicFramePr/>
          <p:nvPr/>
        </p:nvGraphicFramePr>
        <p:xfrm>
          <a:off x="655637" y="1429099"/>
          <a:ext cx="3000000" cy="3000000"/>
        </p:xfrm>
        <a:graphic>
          <a:graphicData uri="http://schemas.openxmlformats.org/drawingml/2006/table">
            <a:tbl>
              <a:tblPr bandRow="1" firstRow="1">
                <a:noFill/>
                <a:tableStyleId>{DC455466-41B3-4CD1-84BC-37D59A55BC06}</a:tableStyleId>
              </a:tblPr>
              <a:tblGrid>
                <a:gridCol w="2253175"/>
                <a:gridCol w="2253175"/>
                <a:gridCol w="2357600"/>
                <a:gridCol w="1282675"/>
                <a:gridCol w="3241725"/>
              </a:tblGrid>
              <a:tr h="326450">
                <a:tc>
                  <a:txBody>
                    <a:bodyPr>
                      <a:noAutofit/>
                    </a:bodyPr>
                    <a:lstStyle/>
                    <a:p>
                      <a:pPr indent="0" lvl="0" marL="0" marR="0" rtl="0" algn="l">
                        <a:spcBef>
                          <a:spcPts val="0"/>
                        </a:spcBef>
                        <a:spcAft>
                          <a:spcPts val="0"/>
                        </a:spcAft>
                        <a:buNone/>
                      </a:pPr>
                      <a:r>
                        <a:rPr lang="en-US" sz="1600">
                          <a:latin typeface="Lato"/>
                          <a:ea typeface="Lato"/>
                          <a:cs typeface="Lato"/>
                          <a:sym typeface="Lato"/>
                        </a:rPr>
                        <a:t>Who</a:t>
                      </a:r>
                      <a:endParaRPr sz="1600">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Item</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Description</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Notes</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t/>
                      </a:r>
                      <a:endParaRPr sz="1600">
                        <a:latin typeface="Lato"/>
                        <a:ea typeface="Lato"/>
                        <a:cs typeface="Lato"/>
                        <a:sym typeface="Lato"/>
                      </a:endParaRPr>
                    </a:p>
                  </a:txBody>
                  <a:tcPr marT="46625" marB="46625" marR="93250" marL="93250" anchor="ctr">
                    <a:solidFill>
                      <a:srgbClr val="4A93B0"/>
                    </a:solidFill>
                  </a:tcPr>
                </a:tc>
              </a:tr>
              <a:tr h="559600">
                <a:tc>
                  <a:txBody>
                    <a:bodyPr>
                      <a:noAutofit/>
                    </a:bodyPr>
                    <a:lstStyle/>
                    <a:p>
                      <a:pPr indent="0" lvl="0" marL="457200" rtl="0">
                        <a:spcBef>
                          <a:spcPts val="0"/>
                        </a:spcBef>
                        <a:spcAft>
                          <a:spcPts val="0"/>
                        </a:spcAft>
                        <a:buNone/>
                      </a:pPr>
                      <a:r>
                        <a:rPr lang="en-US"/>
                        <a:t>Jesse Orrico LLC</a:t>
                      </a:r>
                      <a:endParaRPr/>
                    </a:p>
                  </a:txBody>
                  <a:tcPr marT="46625" marB="46625" marR="93250" marL="93250"/>
                </a:tc>
                <a:tc>
                  <a:txBody>
                    <a:bodyPr>
                      <a:noAutofit/>
                    </a:bodyPr>
                    <a:lstStyle/>
                    <a:p>
                      <a:pPr indent="0" lvl="0" marL="457200" rtl="0">
                        <a:spcBef>
                          <a:spcPts val="0"/>
                        </a:spcBef>
                        <a:spcAft>
                          <a:spcPts val="0"/>
                        </a:spcAft>
                        <a:buNone/>
                      </a:pPr>
                      <a:r>
                        <a:t/>
                      </a:r>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r>
              <a:tr h="1531625">
                <a:tc>
                  <a:txBody>
                    <a:bodyPr>
                      <a:noAutofit/>
                    </a:bodyPr>
                    <a:lstStyle/>
                    <a:p>
                      <a:pPr indent="0" lvl="0" marL="457200" rtl="0">
                        <a:spcBef>
                          <a:spcPts val="0"/>
                        </a:spcBef>
                        <a:spcAft>
                          <a:spcPts val="0"/>
                        </a:spcAft>
                        <a:buNone/>
                      </a:pPr>
                      <a:r>
                        <a:rPr lang="en-US"/>
                        <a:t>Scott</a:t>
                      </a:r>
                      <a:endParaRPr/>
                    </a:p>
                  </a:txBody>
                  <a:tcPr marT="46625" marB="46625" marR="93250" marL="93250"/>
                </a:tc>
                <a:tc>
                  <a:txBody>
                    <a:bodyPr>
                      <a:noAutofit/>
                    </a:bodyPr>
                    <a:lstStyle/>
                    <a:p>
                      <a:pPr indent="0" lvl="0" marL="457200" rtl="0">
                        <a:spcBef>
                          <a:spcPts val="0"/>
                        </a:spcBef>
                        <a:spcAft>
                          <a:spcPts val="0"/>
                        </a:spcAft>
                        <a:buNone/>
                      </a:pPr>
                      <a:r>
                        <a:t/>
                      </a:r>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r>
              <a:tr h="588350">
                <a:tc>
                  <a:txBody>
                    <a:bodyPr>
                      <a:noAutofit/>
                    </a:bodyPr>
                    <a:lstStyle/>
                    <a:p>
                      <a:pPr indent="0" lvl="0" marL="0" rtl="0">
                        <a:spcBef>
                          <a:spcPts val="0"/>
                        </a:spcBef>
                        <a:spcAft>
                          <a:spcPts val="0"/>
                        </a:spcAft>
                        <a:buNone/>
                      </a:pPr>
                      <a:r>
                        <a:rPr lang="en-US"/>
                        <a:t>Mark</a:t>
                      </a:r>
                      <a:endParaRPr/>
                    </a:p>
                  </a:txBody>
                  <a:tcPr marT="46625" marB="46625" marR="93250" marL="93250"/>
                </a:tc>
                <a:tc>
                  <a:txBody>
                    <a:bodyPr>
                      <a:noAutofit/>
                    </a:bodyPr>
                    <a:lstStyle/>
                    <a:p>
                      <a:pPr indent="0" lvl="0" marL="0" rtl="0">
                        <a:spcBef>
                          <a:spcPts val="0"/>
                        </a:spcBef>
                        <a:spcAft>
                          <a:spcPts val="0"/>
                        </a:spcAft>
                        <a:buNone/>
                      </a:pPr>
                      <a:r>
                        <a:t/>
                      </a:r>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r>
              <a:tr h="431100">
                <a:tc>
                  <a:txBody>
                    <a:bodyPr>
                      <a:noAutofit/>
                    </a:bodyPr>
                    <a:lstStyle/>
                    <a:p>
                      <a:pPr indent="0" lvl="0" marL="0" rtl="0">
                        <a:spcBef>
                          <a:spcPts val="0"/>
                        </a:spcBef>
                        <a:spcAft>
                          <a:spcPts val="0"/>
                        </a:spcAft>
                        <a:buNone/>
                      </a:pPr>
                      <a:r>
                        <a:rPr lang="en-US"/>
                        <a:t>Tushar</a:t>
                      </a:r>
                      <a:endParaRPr/>
                    </a:p>
                  </a:txBody>
                  <a:tcPr marT="46625" marB="46625" marR="93250" marL="93250"/>
                </a:tc>
                <a:tc>
                  <a:txBody>
                    <a:bodyPr>
                      <a:noAutofit/>
                    </a:bodyPr>
                    <a:lstStyle/>
                    <a:p>
                      <a:pPr indent="0" lvl="0" marL="0" rtl="0">
                        <a:spcBef>
                          <a:spcPts val="0"/>
                        </a:spcBef>
                        <a:spcAft>
                          <a:spcPts val="0"/>
                        </a:spcAft>
                        <a:buNone/>
                      </a:pPr>
                      <a:r>
                        <a:t/>
                      </a:r>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latin typeface="Lato"/>
                        <a:ea typeface="Lato"/>
                        <a:cs typeface="Lato"/>
                        <a:sym typeface="Lato"/>
                      </a:endParaRPr>
                    </a:p>
                  </a:txBody>
                  <a:tcPr marT="46625" marB="46625" marR="93250" marL="93250"/>
                </a:tc>
              </a:tr>
              <a:tr h="595675">
                <a:tc>
                  <a:txBody>
                    <a:bodyPr>
                      <a:noAutofit/>
                    </a:bodyPr>
                    <a:lstStyle/>
                    <a:p>
                      <a:pPr indent="0" lvl="0" marL="0" rtl="0">
                        <a:spcBef>
                          <a:spcPts val="0"/>
                        </a:spcBef>
                        <a:spcAft>
                          <a:spcPts val="0"/>
                        </a:spcAft>
                        <a:buNone/>
                      </a:pPr>
                      <a:r>
                        <a:t/>
                      </a:r>
                      <a:endParaRPr/>
                    </a:p>
                  </a:txBody>
                  <a:tcPr marT="46625" marB="46625" marR="93250" marL="93250"/>
                </a:tc>
                <a:tc>
                  <a:txBody>
                    <a:bodyPr>
                      <a:noAutofit/>
                    </a:bodyPr>
                    <a:lstStyle/>
                    <a:p>
                      <a:pPr indent="0" lvl="0" marL="0" rtl="0">
                        <a:spcBef>
                          <a:spcPts val="0"/>
                        </a:spcBef>
                        <a:spcAft>
                          <a:spcPts val="0"/>
                        </a:spcAft>
                        <a:buNone/>
                      </a:pPr>
                      <a:r>
                        <a:t/>
                      </a:r>
                      <a:endParaRPr/>
                    </a:p>
                  </a:txBody>
                  <a:tcPr marT="46625" marB="46625" marR="93250" marL="93250"/>
                </a:tc>
                <a:tc>
                  <a:txBody>
                    <a:bodyPr>
                      <a:noAutofit/>
                    </a:bodyPr>
                    <a:lstStyle/>
                    <a:p>
                      <a:pPr indent="0" lvl="0" marL="0" marR="0" rtl="0" algn="l">
                        <a:lnSpc>
                          <a:spcPct val="100000"/>
                        </a:lnSpc>
                        <a:spcBef>
                          <a:spcPts val="0"/>
                        </a:spcBef>
                        <a:spcAft>
                          <a:spcPts val="0"/>
                        </a:spcAft>
                        <a:buNone/>
                      </a:pPr>
                      <a:r>
                        <a:t/>
                      </a:r>
                      <a:endParaRPr sz="1400">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None/>
                      </a:pPr>
                      <a:r>
                        <a:t/>
                      </a:r>
                      <a:endParaRPr sz="1400">
                        <a:latin typeface="Lato"/>
                        <a:ea typeface="Lato"/>
                        <a:cs typeface="Lato"/>
                        <a:sym typeface="Lato"/>
                      </a:endParaRPr>
                    </a:p>
                  </a:txBody>
                  <a:tcPr marT="46625" marB="46625" marR="93250" marL="93250"/>
                </a:tc>
              </a:tr>
            </a:tbl>
          </a:graphicData>
        </a:graphic>
      </p:graphicFrame>
      <p:pic>
        <p:nvPicPr>
          <p:cNvPr id="345" name="Google Shape;345;p30"/>
          <p:cNvPicPr preferRelativeResize="0"/>
          <p:nvPr/>
        </p:nvPicPr>
        <p:blipFill>
          <a:blip r:embed="rId4">
            <a:alphaModFix/>
          </a:blip>
          <a:stretch>
            <a:fillRect/>
          </a:stretch>
        </p:blipFill>
        <p:spPr>
          <a:xfrm>
            <a:off x="819522" y="531938"/>
            <a:ext cx="506624" cy="505625"/>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3" name="Shape 353"/>
        <p:cNvGrpSpPr/>
        <p:nvPr/>
      </p:nvGrpSpPr>
      <p:grpSpPr>
        <a:xfrm>
          <a:off x="0" y="0"/>
          <a:ext cx="0" cy="0"/>
          <a:chOff x="0" y="0"/>
          <a:chExt cx="0" cy="0"/>
        </a:xfrm>
      </p:grpSpPr>
      <p:sp>
        <p:nvSpPr>
          <p:cNvPr id="354" name="Google Shape;354;p31"/>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355" name="Google Shape;355;p31"/>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356" name="Google Shape;356;p31"/>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357" name="Google Shape;357;p31"/>
          <p:cNvSpPr txBox="1"/>
          <p:nvPr/>
        </p:nvSpPr>
        <p:spPr>
          <a:xfrm>
            <a:off x="1631162"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Jasper Phase III Success Criteria</a:t>
            </a:r>
            <a:endParaRPr sz="4800">
              <a:solidFill>
                <a:srgbClr val="458AA5"/>
              </a:solidFill>
              <a:latin typeface="Lato"/>
              <a:ea typeface="Lato"/>
              <a:cs typeface="Lato"/>
              <a:sym typeface="Lato"/>
            </a:endParaRPr>
          </a:p>
        </p:txBody>
      </p:sp>
      <p:graphicFrame>
        <p:nvGraphicFramePr>
          <p:cNvPr id="358" name="Google Shape;358;p31"/>
          <p:cNvGraphicFramePr/>
          <p:nvPr/>
        </p:nvGraphicFramePr>
        <p:xfrm>
          <a:off x="655637" y="1481162"/>
          <a:ext cx="3000000" cy="3000000"/>
        </p:xfrm>
        <a:graphic>
          <a:graphicData uri="http://schemas.openxmlformats.org/drawingml/2006/table">
            <a:tbl>
              <a:tblPr bandRow="1" firstRow="1">
                <a:noFill/>
                <a:tableStyleId>{DC455466-41B3-4CD1-84BC-37D59A55BC06}</a:tableStyleId>
              </a:tblPr>
              <a:tblGrid>
                <a:gridCol w="1687825"/>
                <a:gridCol w="3036575"/>
                <a:gridCol w="2622650"/>
                <a:gridCol w="4041275"/>
              </a:tblGrid>
              <a:tr h="447075">
                <a:tc>
                  <a:txBody>
                    <a:bodyPr>
                      <a:noAutofit/>
                    </a:bodyPr>
                    <a:lstStyle/>
                    <a:p>
                      <a:pPr indent="0" lvl="0" marL="0" marR="0" rtl="0" algn="l">
                        <a:spcBef>
                          <a:spcPts val="0"/>
                        </a:spcBef>
                        <a:spcAft>
                          <a:spcPts val="0"/>
                        </a:spcAft>
                        <a:buNone/>
                      </a:pPr>
                      <a:r>
                        <a:rPr lang="en-US" sz="1600">
                          <a:latin typeface="Lato"/>
                          <a:ea typeface="Lato"/>
                          <a:cs typeface="Lato"/>
                          <a:sym typeface="Lato"/>
                        </a:rPr>
                        <a:t>Criteria</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Description</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rPr lang="en-US" sz="1600">
                          <a:latin typeface="Lato"/>
                          <a:ea typeface="Lato"/>
                          <a:cs typeface="Lato"/>
                          <a:sym typeface="Lato"/>
                        </a:rPr>
                        <a:t>Notes</a:t>
                      </a:r>
                      <a:endParaRPr>
                        <a:latin typeface="Lato"/>
                        <a:ea typeface="Lato"/>
                        <a:cs typeface="Lato"/>
                        <a:sym typeface="Lato"/>
                      </a:endParaRPr>
                    </a:p>
                  </a:txBody>
                  <a:tcPr marT="46625" marB="46625" marR="93250" marL="93250" anchor="ctr">
                    <a:solidFill>
                      <a:srgbClr val="4A93B0"/>
                    </a:solidFill>
                  </a:tcPr>
                </a:tc>
                <a:tc>
                  <a:txBody>
                    <a:bodyPr>
                      <a:noAutofit/>
                    </a:bodyPr>
                    <a:lstStyle/>
                    <a:p>
                      <a:pPr indent="0" lvl="0" marL="0" marR="0" rtl="0" algn="l">
                        <a:spcBef>
                          <a:spcPts val="0"/>
                        </a:spcBef>
                        <a:spcAft>
                          <a:spcPts val="0"/>
                        </a:spcAft>
                        <a:buNone/>
                      </a:pPr>
                      <a:r>
                        <a:t/>
                      </a:r>
                      <a:endParaRPr sz="1600">
                        <a:latin typeface="Lato"/>
                        <a:ea typeface="Lato"/>
                        <a:cs typeface="Lato"/>
                        <a:sym typeface="Lato"/>
                      </a:endParaRPr>
                    </a:p>
                  </a:txBody>
                  <a:tcPr marT="46625" marB="46625" marR="93250" marL="93250" anchor="ctr">
                    <a:solidFill>
                      <a:srgbClr val="4A93B0"/>
                    </a:solidFill>
                  </a:tcPr>
                </a:tc>
              </a:tr>
              <a:tr h="766350">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Number of screens</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r>
              <a:tr h="741050">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Workflows of all 7 personas and internal personas</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Clr>
                          <a:schemeClr val="dk1"/>
                        </a:buClr>
                        <a:buSzPts val="1400"/>
                        <a:buFont typeface="Arial"/>
                        <a:buNone/>
                      </a:pPr>
                      <a:r>
                        <a:t/>
                      </a:r>
                      <a:endParaRPr sz="1400">
                        <a:latin typeface="Lato"/>
                        <a:ea typeface="Lato"/>
                        <a:cs typeface="Lato"/>
                        <a:sym typeface="Lato"/>
                      </a:endParaRPr>
                    </a:p>
                  </a:txBody>
                  <a:tcPr marT="46625" marB="46625" marR="93250" marL="93250"/>
                </a:tc>
              </a:tr>
              <a:tr h="1185050">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Nomenclature for all functions and parts</a:t>
                      </a:r>
                      <a:endParaRPr>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r>
              <a:tr h="815750">
                <a:tc>
                  <a:txBody>
                    <a:bodyPr>
                      <a:noAutofit/>
                    </a:bodyPr>
                    <a:lstStyle/>
                    <a:p>
                      <a:pPr indent="0" lvl="0" marL="0" marR="0" rtl="0" algn="l">
                        <a:spcBef>
                          <a:spcPts val="0"/>
                        </a:spcBef>
                        <a:spcAft>
                          <a:spcPts val="0"/>
                        </a:spcAft>
                        <a:buNone/>
                      </a:pPr>
                      <a:r>
                        <a:rPr lang="en-US">
                          <a:solidFill>
                            <a:srgbClr val="000000"/>
                          </a:solidFill>
                          <a:latin typeface="Lato"/>
                          <a:ea typeface="Lato"/>
                          <a:cs typeface="Lato"/>
                          <a:sym typeface="Lato"/>
                        </a:rPr>
                        <a:t>Alignment of All Stakeholders</a:t>
                      </a:r>
                      <a:endParaRPr>
                        <a:solidFill>
                          <a:srgbClr val="000000"/>
                        </a:solidFill>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latin typeface="Lato"/>
                        <a:ea typeface="Lato"/>
                        <a:cs typeface="Lato"/>
                        <a:sym typeface="Lato"/>
                      </a:endParaRPr>
                    </a:p>
                  </a:txBody>
                  <a:tcPr marT="46625" marB="46625" marR="93250" marL="93250"/>
                </a:tc>
              </a:tr>
              <a:tr h="918900">
                <a:tc>
                  <a:txBody>
                    <a:bodyPr>
                      <a:noAutofit/>
                    </a:bodyPr>
                    <a:lstStyle/>
                    <a:p>
                      <a:pPr indent="0" lvl="0" marL="0" marR="0" rtl="0" algn="l">
                        <a:spcBef>
                          <a:spcPts val="0"/>
                        </a:spcBef>
                        <a:spcAft>
                          <a:spcPts val="0"/>
                        </a:spcAft>
                        <a:buNone/>
                      </a:pPr>
                      <a:r>
                        <a:rPr lang="en-US">
                          <a:latin typeface="Lato"/>
                          <a:ea typeface="Lato"/>
                          <a:cs typeface="Lato"/>
                          <a:sym typeface="Lato"/>
                        </a:rPr>
                        <a:t>#1 Understanding personas and coverage of functions that are necessary!</a:t>
                      </a:r>
                      <a:endParaRPr>
                        <a:latin typeface="Lato"/>
                        <a:ea typeface="Lato"/>
                        <a:cs typeface="Lato"/>
                        <a:sym typeface="Lato"/>
                      </a:endParaRPr>
                    </a:p>
                    <a:p>
                      <a:pPr indent="0" lvl="0" marL="0" marR="0" rtl="0" algn="l">
                        <a:spcBef>
                          <a:spcPts val="0"/>
                        </a:spcBef>
                        <a:spcAft>
                          <a:spcPts val="0"/>
                        </a:spcAft>
                        <a:buNone/>
                      </a:pPr>
                      <a:r>
                        <a:t/>
                      </a:r>
                      <a:endParaRPr>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Lato"/>
                        <a:ea typeface="Lato"/>
                        <a:cs typeface="Lato"/>
                        <a:sym typeface="Lato"/>
                      </a:endParaRPr>
                    </a:p>
                  </a:txBody>
                  <a:tcPr marT="46625" marB="46625" marR="93250" marL="93250"/>
                </a:tc>
                <a:tc>
                  <a:txBody>
                    <a:bodyPr>
                      <a:noAutofit/>
                    </a:bodyPr>
                    <a:lstStyle/>
                    <a:p>
                      <a:pPr indent="0" lvl="0" marL="0" marR="0" rtl="0" algn="l">
                        <a:spcBef>
                          <a:spcPts val="0"/>
                        </a:spcBef>
                        <a:spcAft>
                          <a:spcPts val="0"/>
                        </a:spcAft>
                        <a:buNone/>
                      </a:pPr>
                      <a:r>
                        <a:rPr lang="en-US">
                          <a:latin typeface="Lato"/>
                          <a:ea typeface="Lato"/>
                          <a:cs typeface="Lato"/>
                          <a:sym typeface="Lato"/>
                        </a:rPr>
                        <a:t>How to manage </a:t>
                      </a:r>
                      <a:r>
                        <a:rPr lang="en-US">
                          <a:latin typeface="Lato"/>
                          <a:ea typeface="Lato"/>
                          <a:cs typeface="Lato"/>
                          <a:sym typeface="Lato"/>
                        </a:rPr>
                        <a:t>equipment</a:t>
                      </a:r>
                      <a:r>
                        <a:rPr lang="en-US">
                          <a:latin typeface="Lato"/>
                          <a:ea typeface="Lato"/>
                          <a:cs typeface="Lato"/>
                          <a:sym typeface="Lato"/>
                        </a:rPr>
                        <a:t> in the field.</a:t>
                      </a:r>
                      <a:endParaRPr sz="1400">
                        <a:latin typeface="Lato"/>
                        <a:ea typeface="Lato"/>
                        <a:cs typeface="Lato"/>
                        <a:sym typeface="Lato"/>
                      </a:endParaRPr>
                    </a:p>
                  </a:txBody>
                  <a:tcPr marT="46625" marB="46625" marR="93250" marL="93250"/>
                </a:tc>
                <a:tc>
                  <a:txBody>
                    <a:bodyPr>
                      <a:noAutofit/>
                    </a:bodyPr>
                    <a:lstStyle/>
                    <a:p>
                      <a:pPr indent="0" lvl="0" marL="0" marR="0" rtl="0" algn="l">
                        <a:lnSpc>
                          <a:spcPct val="100000"/>
                        </a:lnSpc>
                        <a:spcBef>
                          <a:spcPts val="0"/>
                        </a:spcBef>
                        <a:spcAft>
                          <a:spcPts val="0"/>
                        </a:spcAft>
                        <a:buClr>
                          <a:schemeClr val="dk1"/>
                        </a:buClr>
                        <a:buSzPts val="1400"/>
                        <a:buFont typeface="Calibri"/>
                        <a:buNone/>
                      </a:pPr>
                      <a:r>
                        <a:t/>
                      </a:r>
                      <a:endParaRPr sz="1400">
                        <a:latin typeface="Lato"/>
                        <a:ea typeface="Lato"/>
                        <a:cs typeface="Lato"/>
                        <a:sym typeface="Lato"/>
                      </a:endParaRPr>
                    </a:p>
                  </a:txBody>
                  <a:tcPr marT="46625" marB="46625" marR="93250" marL="93250"/>
                </a:tc>
              </a:tr>
            </a:tbl>
          </a:graphicData>
        </a:graphic>
      </p:graphicFrame>
      <p:pic>
        <p:nvPicPr>
          <p:cNvPr id="359" name="Google Shape;359;p31"/>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2"/>
          <p:cNvSpPr txBox="1"/>
          <p:nvPr>
            <p:ph idx="12" type="sldNum"/>
          </p:nvPr>
        </p:nvSpPr>
        <p:spPr>
          <a:xfrm>
            <a:off x="11933237" y="6592889"/>
            <a:ext cx="4107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366" name="Google Shape;366;p32"/>
          <p:cNvSpPr txBox="1"/>
          <p:nvPr>
            <p:ph type="title"/>
          </p:nvPr>
        </p:nvSpPr>
        <p:spPr>
          <a:xfrm>
            <a:off x="1253174" y="295275"/>
            <a:ext cx="9957600" cy="917700"/>
          </a:xfrm>
          <a:prstGeom prst="rect">
            <a:avLst/>
          </a:prstGeom>
        </p:spPr>
        <p:txBody>
          <a:bodyPr anchorCtr="0" anchor="t" bIns="91425" lIns="146300" spcFirstLastPara="1" rIns="146300" wrap="square" tIns="91425">
            <a:noAutofit/>
          </a:bodyPr>
          <a:lstStyle/>
          <a:p>
            <a:pPr indent="0" lvl="0" marL="0" rtl="0">
              <a:spcBef>
                <a:spcPts val="0"/>
              </a:spcBef>
              <a:spcAft>
                <a:spcPts val="0"/>
              </a:spcAft>
              <a:buNone/>
            </a:pPr>
            <a:r>
              <a:rPr lang="en-US"/>
              <a:t>Assumptions</a:t>
            </a:r>
            <a:endParaRPr/>
          </a:p>
        </p:txBody>
      </p:sp>
      <p:graphicFrame>
        <p:nvGraphicFramePr>
          <p:cNvPr id="367" name="Google Shape;367;p32"/>
          <p:cNvGraphicFramePr/>
          <p:nvPr/>
        </p:nvGraphicFramePr>
        <p:xfrm>
          <a:off x="348500" y="1184275"/>
          <a:ext cx="3000000" cy="3000000"/>
        </p:xfrm>
        <a:graphic>
          <a:graphicData uri="http://schemas.openxmlformats.org/drawingml/2006/table">
            <a:tbl>
              <a:tblPr>
                <a:noFill/>
                <a:tableStyleId>{9955C362-0540-4EA1-9065-F95BA39F1EBE}</a:tableStyleId>
              </a:tblPr>
              <a:tblGrid>
                <a:gridCol w="1929950"/>
                <a:gridCol w="7755900"/>
                <a:gridCol w="1569225"/>
              </a:tblGrid>
              <a:tr h="12700">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Category</a:t>
                      </a:r>
                      <a:endParaRPr b="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Assumption Details</a:t>
                      </a:r>
                      <a:endParaRPr b="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Source</a:t>
                      </a:r>
                      <a:endParaRPr b="1"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Issue Tracking</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“We currently use a system called YouTrack by JetBrains. If you prefer to use a different system that would probably be fine. Beyond that, I think that we are pretty flexible. Propose what you are comfortable with, and it will likely work for us as well.”</a:t>
                      </a:r>
                      <a:endParaRPr i="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Documentation</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“Luminator has different documentation requirements than Apollo, but we are currently meeting to standardize on documentation, tools, and libraries.  The key here is that the documentation should be useful to developers. Code comments are useful for any code that is non-intuitive for someone unfamiliar with the code. It would be nice to have some external documentation for any web components created. See</a:t>
                      </a:r>
                      <a:r>
                        <a:rPr i="1" lang="en-US" sz="1200">
                          <a:uFill>
                            <a:noFill/>
                          </a:uFill>
                          <a:latin typeface="Lato"/>
                          <a:ea typeface="Lato"/>
                          <a:cs typeface="Lato"/>
                          <a:sym typeface="Lato"/>
                          <a:hlinkClick r:id="rId3"/>
                        </a:rPr>
                        <a:t> </a:t>
                      </a:r>
                      <a:r>
                        <a:rPr i="1" lang="en-US" sz="1200" u="sng">
                          <a:solidFill>
                            <a:srgbClr val="1155CC"/>
                          </a:solidFill>
                          <a:latin typeface="Lato"/>
                          <a:ea typeface="Lato"/>
                          <a:cs typeface="Lato"/>
                          <a:sym typeface="Lato"/>
                          <a:hlinkClick r:id="rId4"/>
                        </a:rPr>
                        <a:t>webcomponents.org</a:t>
                      </a:r>
                      <a:r>
                        <a:rPr i="1" lang="en-US" sz="1200">
                          <a:latin typeface="Lato"/>
                          <a:ea typeface="Lato"/>
                          <a:cs typeface="Lato"/>
                          <a:sym typeface="Lato"/>
                        </a:rPr>
                        <a:t> for example markdown files. Each directory in your source tree should contain a useful README.md file.”</a:t>
                      </a:r>
                      <a:endParaRPr i="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Deployment</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“a) We aspire to develop</a:t>
                      </a:r>
                      <a:r>
                        <a:rPr i="1" lang="en-US" sz="1200">
                          <a:uFill>
                            <a:noFill/>
                          </a:uFill>
                          <a:latin typeface="Lato"/>
                          <a:ea typeface="Lato"/>
                          <a:cs typeface="Lato"/>
                          <a:sym typeface="Lato"/>
                          <a:hlinkClick r:id="rId5"/>
                        </a:rPr>
                        <a:t> cloud nativ</a:t>
                      </a:r>
                      <a:r>
                        <a:rPr i="1" lang="en-US" sz="1200">
                          <a:latin typeface="Lato"/>
                          <a:ea typeface="Lato"/>
                          <a:cs typeface="Lato"/>
                          <a:sym typeface="Lato"/>
                        </a:rPr>
                        <a:t>e applications. This implies the use of (Docker) containers for deployment. We will set up an environment for you to deploy containers for testing. b) We will provide DevOps contacts at LTG for you to work with.”</a:t>
                      </a:r>
                      <a:endParaRPr i="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Communication</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“Your audience will be developers working on the LTG suite. I suggest weekly check in meetings, with occasional demos and code walkthroughs with the goal of ensuring consistent standards across the the teams.”</a:t>
                      </a:r>
                      <a:endParaRPr i="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Handoff</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“Your obligation ends when the code you develop is accepted by LTG. The weekly meetings will help ensure that the we are on track for acceptance. The basic acceptance criteria will be that the code implements the agreed upon functionality as specified by the UI/UX design and other documents. In addition the functionality, we will be interested in robustness, performance, and the quality of the underlying code. We can work together to come up with these criteria.”</a:t>
                      </a:r>
                      <a:endParaRPr i="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bl>
          </a:graphicData>
        </a:graphic>
      </p:graphicFrame>
      <p:pic>
        <p:nvPicPr>
          <p:cNvPr id="368" name="Google Shape;368;p32"/>
          <p:cNvPicPr preferRelativeResize="0"/>
          <p:nvPr/>
        </p:nvPicPr>
        <p:blipFill>
          <a:blip r:embed="rId6">
            <a:alphaModFix/>
          </a:blip>
          <a:stretch>
            <a:fillRect/>
          </a:stretch>
        </p:blipFill>
        <p:spPr>
          <a:xfrm>
            <a:off x="457200" y="439112"/>
            <a:ext cx="630025" cy="63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3"/>
          <p:cNvSpPr txBox="1"/>
          <p:nvPr>
            <p:ph idx="12" type="sldNum"/>
          </p:nvPr>
        </p:nvSpPr>
        <p:spPr>
          <a:xfrm>
            <a:off x="11933237" y="6592889"/>
            <a:ext cx="4107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375" name="Google Shape;375;p33"/>
          <p:cNvSpPr txBox="1"/>
          <p:nvPr>
            <p:ph type="title"/>
          </p:nvPr>
        </p:nvSpPr>
        <p:spPr>
          <a:xfrm>
            <a:off x="1433274" y="295275"/>
            <a:ext cx="9777600" cy="917700"/>
          </a:xfrm>
          <a:prstGeom prst="rect">
            <a:avLst/>
          </a:prstGeom>
        </p:spPr>
        <p:txBody>
          <a:bodyPr anchorCtr="0" anchor="t" bIns="91425" lIns="146300" spcFirstLastPara="1" rIns="146300" wrap="square" tIns="91425">
            <a:noAutofit/>
          </a:bodyPr>
          <a:lstStyle/>
          <a:p>
            <a:pPr indent="0" lvl="0" marL="0" rtl="0">
              <a:spcBef>
                <a:spcPts val="0"/>
              </a:spcBef>
              <a:spcAft>
                <a:spcPts val="0"/>
              </a:spcAft>
              <a:buNone/>
            </a:pPr>
            <a:r>
              <a:rPr lang="en-US"/>
              <a:t>Assumptions</a:t>
            </a:r>
            <a:endParaRPr/>
          </a:p>
        </p:txBody>
      </p:sp>
      <p:graphicFrame>
        <p:nvGraphicFramePr>
          <p:cNvPr id="376" name="Google Shape;376;p33"/>
          <p:cNvGraphicFramePr/>
          <p:nvPr/>
        </p:nvGraphicFramePr>
        <p:xfrm>
          <a:off x="348500" y="1184275"/>
          <a:ext cx="3000000" cy="3000000"/>
        </p:xfrm>
        <a:graphic>
          <a:graphicData uri="http://schemas.openxmlformats.org/drawingml/2006/table">
            <a:tbl>
              <a:tblPr>
                <a:noFill/>
                <a:tableStyleId>{9955C362-0540-4EA1-9065-F95BA39F1EBE}</a:tableStyleId>
              </a:tblPr>
              <a:tblGrid>
                <a:gridCol w="1084775"/>
                <a:gridCol w="9329650"/>
                <a:gridCol w="840650"/>
              </a:tblGrid>
              <a:tr h="12700">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Category</a:t>
                      </a:r>
                      <a:endParaRPr b="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Assumption Details</a:t>
                      </a:r>
                      <a:endParaRPr b="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Source</a:t>
                      </a:r>
                      <a:endParaRPr b="1"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Architecture</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“Our architecture diagram is currently more complicated than it will be by around the time that you do this work. We currently employ an agent to communicate with the legacy back end, but we have plans to split the back end into a set of microservices.</a:t>
                      </a:r>
                      <a:endParaRPr i="1" sz="1200">
                        <a:latin typeface="Lato"/>
                        <a:ea typeface="Lato"/>
                        <a:cs typeface="Lato"/>
                        <a:sym typeface="Lato"/>
                      </a:endParaRPr>
                    </a:p>
                    <a:p>
                      <a:pPr indent="0" lvl="0" marL="0" rtl="0">
                        <a:spcBef>
                          <a:spcPts val="0"/>
                        </a:spcBef>
                        <a:spcAft>
                          <a:spcPts val="0"/>
                        </a:spcAft>
                        <a:buNone/>
                      </a:pPr>
                      <a:r>
                        <a:rPr i="1" lang="en-US" sz="1200">
                          <a:latin typeface="Lato"/>
                          <a:ea typeface="Lato"/>
                          <a:cs typeface="Lato"/>
                          <a:sym typeface="Lato"/>
                        </a:rPr>
                        <a:t>For the part that you are working on, the architecture is really just a back end server web/REST server that interfaces with both the front end code and the existing INFOtransit back end via TBD REST API calls. I do not currently have a diagram, but you probably get the idea:</a:t>
                      </a:r>
                      <a:endParaRPr i="1" sz="1200">
                        <a:latin typeface="Lato"/>
                        <a:ea typeface="Lato"/>
                        <a:cs typeface="Lato"/>
                        <a:sym typeface="Lato"/>
                      </a:endParaRPr>
                    </a:p>
                    <a:p>
                      <a:pPr indent="0" lvl="0" marL="0" rtl="0">
                        <a:spcBef>
                          <a:spcPts val="0"/>
                        </a:spcBef>
                        <a:spcAft>
                          <a:spcPts val="0"/>
                        </a:spcAft>
                        <a:buNone/>
                      </a:pPr>
                      <a:r>
                        <a:rPr i="1" lang="en-US" sz="1200">
                          <a:latin typeface="Lato"/>
                          <a:ea typeface="Lato"/>
                          <a:cs typeface="Lato"/>
                          <a:sym typeface="Lato"/>
                        </a:rPr>
                        <a:t> </a:t>
                      </a:r>
                      <a:endParaRPr i="1" sz="1200">
                        <a:latin typeface="Lato"/>
                        <a:ea typeface="Lato"/>
                        <a:cs typeface="Lato"/>
                        <a:sym typeface="Lato"/>
                      </a:endParaRPr>
                    </a:p>
                    <a:p>
                      <a:pPr indent="0" lvl="0" marL="0" rtl="0">
                        <a:spcBef>
                          <a:spcPts val="0"/>
                        </a:spcBef>
                        <a:spcAft>
                          <a:spcPts val="0"/>
                        </a:spcAft>
                        <a:buNone/>
                      </a:pPr>
                      <a:r>
                        <a:rPr i="1" lang="en-US" sz="1200">
                          <a:latin typeface="Lato"/>
                          <a:ea typeface="Lato"/>
                          <a:cs typeface="Lato"/>
                          <a:sym typeface="Lato"/>
                        </a:rPr>
                        <a:t>front end (Polymer) &lt;--&gt; Web/REST API server (Go) &lt;---&gt; INFOtransit back end services (REST; Go)”</a:t>
                      </a:r>
                      <a:endParaRPr i="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Libraries</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The UI will be developed in Polymer 3.0, and will leverage the following:</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Templating library:</a:t>
                      </a:r>
                      <a:r>
                        <a:rPr b="1" i="1" lang="en-US" sz="1200">
                          <a:latin typeface="Lato"/>
                          <a:ea typeface="Lato"/>
                          <a:cs typeface="Lato"/>
                          <a:sym typeface="Lato"/>
                        </a:rPr>
                        <a:t> </a:t>
                      </a:r>
                      <a:r>
                        <a:rPr i="1" lang="en-US" sz="1200" u="sng">
                          <a:solidFill>
                            <a:srgbClr val="1155CC"/>
                          </a:solidFill>
                          <a:latin typeface="Lato"/>
                          <a:ea typeface="Lato"/>
                          <a:cs typeface="Lato"/>
                          <a:sym typeface="Lato"/>
                          <a:hlinkClick r:id="rId3"/>
                        </a:rPr>
                        <a:t>lit-html</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Custom elements base class: </a:t>
                      </a:r>
                      <a:r>
                        <a:rPr i="1" lang="en-US" sz="1200" u="sng">
                          <a:solidFill>
                            <a:srgbClr val="1155CC"/>
                          </a:solidFill>
                          <a:latin typeface="Lato"/>
                          <a:ea typeface="Lato"/>
                          <a:cs typeface="Lato"/>
                          <a:sym typeface="Lato"/>
                          <a:hlinkClick r:id="rId4"/>
                        </a:rPr>
                        <a:t>LitElement</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Dependency Imports/Exports: ES Modules</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Package management: npm / yarn</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CLI and Build Tools: </a:t>
                      </a:r>
                      <a:endParaRPr i="1" sz="1200">
                        <a:latin typeface="Lato"/>
                        <a:ea typeface="Lato"/>
                        <a:cs typeface="Lato"/>
                        <a:sym typeface="Lato"/>
                      </a:endParaRPr>
                    </a:p>
                    <a:p>
                      <a:pPr indent="-304800" lvl="1" marL="914400" rtl="0">
                        <a:spcBef>
                          <a:spcPts val="0"/>
                        </a:spcBef>
                        <a:spcAft>
                          <a:spcPts val="0"/>
                        </a:spcAft>
                        <a:buSzPts val="1200"/>
                        <a:buFont typeface="Lato"/>
                        <a:buChar char="○"/>
                      </a:pPr>
                      <a:r>
                        <a:rPr i="1" lang="en-US" sz="1200" u="sng">
                          <a:solidFill>
                            <a:srgbClr val="1155CC"/>
                          </a:solidFill>
                          <a:latin typeface="Lato"/>
                          <a:ea typeface="Lato"/>
                          <a:cs typeface="Lato"/>
                          <a:sym typeface="Lato"/>
                          <a:hlinkClick r:id="rId5"/>
                        </a:rPr>
                        <a:t>Polymer CLI</a:t>
                      </a:r>
                      <a:endParaRPr i="1" sz="1200">
                        <a:latin typeface="Lato"/>
                        <a:ea typeface="Lato"/>
                        <a:cs typeface="Lato"/>
                        <a:sym typeface="Lato"/>
                      </a:endParaRPr>
                    </a:p>
                    <a:p>
                      <a:pPr indent="-304800" lvl="1" marL="914400" rtl="0">
                        <a:spcBef>
                          <a:spcPts val="0"/>
                        </a:spcBef>
                        <a:spcAft>
                          <a:spcPts val="0"/>
                        </a:spcAft>
                        <a:buSzPts val="1200"/>
                        <a:buFont typeface="Lato"/>
                        <a:buChar char="○"/>
                      </a:pPr>
                      <a:r>
                        <a:rPr i="1" lang="en-US" sz="1200" u="sng">
                          <a:solidFill>
                            <a:srgbClr val="1155CC"/>
                          </a:solidFill>
                          <a:latin typeface="Lato"/>
                          <a:ea typeface="Lato"/>
                          <a:cs typeface="Lato"/>
                          <a:sym typeface="Lato"/>
                          <a:hlinkClick r:id="rId6"/>
                        </a:rPr>
                        <a:t>Polymer/polymer-build</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Setup/Initialization: </a:t>
                      </a:r>
                      <a:r>
                        <a:rPr i="1" lang="en-US" sz="1200" u="sng">
                          <a:solidFill>
                            <a:srgbClr val="1155CC"/>
                          </a:solidFill>
                          <a:latin typeface="Lato"/>
                          <a:ea typeface="Lato"/>
                          <a:cs typeface="Lato"/>
                          <a:sym typeface="Lato"/>
                          <a:hlinkClick r:id="rId7"/>
                        </a:rPr>
                        <a:t>Polymer/polymer-starter-kit</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PWA accomodations: </a:t>
                      </a:r>
                      <a:r>
                        <a:rPr i="1" lang="en-US" sz="1200" u="sng">
                          <a:solidFill>
                            <a:srgbClr val="1155CC"/>
                          </a:solidFill>
                          <a:latin typeface="Lato"/>
                          <a:ea typeface="Lato"/>
                          <a:cs typeface="Lato"/>
                          <a:sym typeface="Lato"/>
                          <a:hlinkClick r:id="rId8"/>
                        </a:rPr>
                        <a:t>Polymer/pwa-starter-kit</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Component libraries:</a:t>
                      </a:r>
                      <a:endParaRPr i="1" sz="1200">
                        <a:latin typeface="Lato"/>
                        <a:ea typeface="Lato"/>
                        <a:cs typeface="Lato"/>
                        <a:sym typeface="Lato"/>
                      </a:endParaRPr>
                    </a:p>
                    <a:p>
                      <a:pPr indent="-304800" lvl="1" marL="914400" rtl="0">
                        <a:spcBef>
                          <a:spcPts val="0"/>
                        </a:spcBef>
                        <a:spcAft>
                          <a:spcPts val="0"/>
                        </a:spcAft>
                        <a:buSzPts val="1200"/>
                        <a:buFont typeface="Lato"/>
                        <a:buChar char="○"/>
                      </a:pPr>
                      <a:r>
                        <a:rPr i="1" lang="en-US" sz="1200" u="sng">
                          <a:solidFill>
                            <a:srgbClr val="1155CC"/>
                          </a:solidFill>
                          <a:latin typeface="Lato"/>
                          <a:ea typeface="Lato"/>
                          <a:cs typeface="Lato"/>
                          <a:sym typeface="Lato"/>
                          <a:hlinkClick r:id="rId9"/>
                        </a:rPr>
                        <a:t>Material-components-web-components</a:t>
                      </a:r>
                      <a:endParaRPr i="1" sz="1200">
                        <a:latin typeface="Lato"/>
                        <a:ea typeface="Lato"/>
                        <a:cs typeface="Lato"/>
                        <a:sym typeface="Lato"/>
                      </a:endParaRPr>
                    </a:p>
                    <a:p>
                      <a:pPr indent="-304800" lvl="1" marL="914400" rtl="0">
                        <a:spcBef>
                          <a:spcPts val="0"/>
                        </a:spcBef>
                        <a:spcAft>
                          <a:spcPts val="0"/>
                        </a:spcAft>
                        <a:buSzPts val="1200"/>
                        <a:buFont typeface="Lato"/>
                        <a:buChar char="○"/>
                      </a:pPr>
                      <a:r>
                        <a:rPr i="1" lang="en-US" sz="1200" u="sng">
                          <a:solidFill>
                            <a:srgbClr val="1155CC"/>
                          </a:solidFill>
                          <a:latin typeface="Lato"/>
                          <a:ea typeface="Lato"/>
                          <a:cs typeface="Lato"/>
                          <a:sym typeface="Lato"/>
                          <a:hlinkClick r:id="rId10"/>
                        </a:rPr>
                        <a:t>Google web components</a:t>
                      </a:r>
                      <a:endParaRPr i="1" sz="1200">
                        <a:latin typeface="Lato"/>
                        <a:ea typeface="Lato"/>
                        <a:cs typeface="Lato"/>
                        <a:sym typeface="Lato"/>
                      </a:endParaRPr>
                    </a:p>
                    <a:p>
                      <a:pPr indent="-304800" lvl="1" marL="914400" rtl="0">
                        <a:spcBef>
                          <a:spcPts val="0"/>
                        </a:spcBef>
                        <a:spcAft>
                          <a:spcPts val="0"/>
                        </a:spcAft>
                        <a:buSzPts val="1200"/>
                        <a:buFont typeface="Lato"/>
                        <a:buChar char="○"/>
                      </a:pPr>
                      <a:r>
                        <a:rPr i="1" lang="en-US" sz="1200">
                          <a:latin typeface="Lato"/>
                          <a:ea typeface="Lato"/>
                          <a:cs typeface="Lato"/>
                          <a:sym typeface="Lato"/>
                        </a:rPr>
                        <a:t>As-needed 3rd party node packages</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Versioning: Git</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CSS: </a:t>
                      </a:r>
                      <a:endParaRPr i="1" sz="1200">
                        <a:latin typeface="Lato"/>
                        <a:ea typeface="Lato"/>
                        <a:cs typeface="Lato"/>
                        <a:sym typeface="Lato"/>
                      </a:endParaRPr>
                    </a:p>
                    <a:p>
                      <a:pPr indent="-304800" lvl="1" marL="914400" rtl="0">
                        <a:spcBef>
                          <a:spcPts val="0"/>
                        </a:spcBef>
                        <a:spcAft>
                          <a:spcPts val="0"/>
                        </a:spcAft>
                        <a:buSzPts val="1200"/>
                        <a:buFont typeface="Lato"/>
                        <a:buChar char="○"/>
                      </a:pPr>
                      <a:r>
                        <a:rPr i="1" lang="en-US" sz="1200">
                          <a:latin typeface="Lato"/>
                          <a:ea typeface="Lato"/>
                          <a:cs typeface="Lato"/>
                          <a:sym typeface="Lato"/>
                        </a:rPr>
                        <a:t>Utility library: </a:t>
                      </a:r>
                      <a:r>
                        <a:rPr i="1" lang="en-US" sz="1200" u="sng">
                          <a:solidFill>
                            <a:srgbClr val="1155CC"/>
                          </a:solidFill>
                          <a:latin typeface="Lato"/>
                          <a:ea typeface="Lato"/>
                          <a:cs typeface="Lato"/>
                          <a:sym typeface="Lato"/>
                          <a:hlinkClick r:id="rId11"/>
                        </a:rPr>
                        <a:t>Tailwind</a:t>
                      </a:r>
                      <a:endParaRPr i="1" sz="1200">
                        <a:latin typeface="Lato"/>
                        <a:ea typeface="Lato"/>
                        <a:cs typeface="Lato"/>
                        <a:sym typeface="Lato"/>
                      </a:endParaRPr>
                    </a:p>
                    <a:p>
                      <a:pPr indent="-304800" lvl="1" marL="914400" rtl="0">
                        <a:spcBef>
                          <a:spcPts val="0"/>
                        </a:spcBef>
                        <a:spcAft>
                          <a:spcPts val="0"/>
                        </a:spcAft>
                        <a:buSzPts val="1200"/>
                        <a:buFont typeface="Lato"/>
                        <a:buChar char="○"/>
                      </a:pPr>
                      <a:r>
                        <a:rPr i="1" lang="en-US" sz="1200">
                          <a:latin typeface="Lato"/>
                          <a:ea typeface="Lato"/>
                          <a:cs typeface="Lato"/>
                          <a:sym typeface="Lato"/>
                        </a:rPr>
                        <a:t>Framework: postcss</a:t>
                      </a:r>
                      <a:endParaRPr i="1" sz="1200">
                        <a:latin typeface="Lato"/>
                        <a:ea typeface="Lato"/>
                        <a:cs typeface="Lato"/>
                        <a:sym typeface="Lato"/>
                      </a:endParaRPr>
                    </a:p>
                    <a:p>
                      <a:pPr indent="-304800" lvl="0" marL="457200" rtl="0">
                        <a:spcBef>
                          <a:spcPts val="0"/>
                        </a:spcBef>
                        <a:spcAft>
                          <a:spcPts val="0"/>
                        </a:spcAft>
                        <a:buSzPts val="1200"/>
                        <a:buFont typeface="Lato"/>
                        <a:buChar char="●"/>
                      </a:pPr>
                      <a:r>
                        <a:rPr i="1" lang="en-US" sz="1200">
                          <a:latin typeface="Lato"/>
                          <a:ea typeface="Lato"/>
                          <a:cs typeface="Lato"/>
                          <a:sym typeface="Lato"/>
                        </a:rPr>
                        <a:t>Testing: </a:t>
                      </a:r>
                      <a:r>
                        <a:rPr i="1" lang="en-US" sz="1200" u="sng">
                          <a:solidFill>
                            <a:srgbClr val="1155CC"/>
                          </a:solidFill>
                          <a:latin typeface="Lato"/>
                          <a:ea typeface="Lato"/>
                          <a:cs typeface="Lato"/>
                          <a:sym typeface="Lato"/>
                          <a:hlinkClick r:id="rId12"/>
                        </a:rPr>
                        <a:t>Polymer Web Component Tester</a:t>
                      </a:r>
                      <a:r>
                        <a:rPr i="1" lang="en-US" sz="1200">
                          <a:latin typeface="Lato"/>
                          <a:ea typeface="Lato"/>
                          <a:cs typeface="Lato"/>
                          <a:sym typeface="Lato"/>
                        </a:rPr>
                        <a:t> (where applicable to FED)</a:t>
                      </a:r>
                      <a:endParaRPr i="1" sz="1200">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API</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“Jesse also asked me to provide information about the APIs you will use to communicate with the INFOtransit backend. These have not been developed yet, but will be straightforward REST APIs. We may choose to document them using</a:t>
                      </a:r>
                      <a:r>
                        <a:rPr i="1" lang="en-US" sz="1200">
                          <a:uFill>
                            <a:noFill/>
                          </a:uFill>
                          <a:latin typeface="Lato"/>
                          <a:ea typeface="Lato"/>
                          <a:cs typeface="Lato"/>
                          <a:sym typeface="Lato"/>
                          <a:hlinkClick r:id="rId13"/>
                        </a:rPr>
                        <a:t> Swagge</a:t>
                      </a:r>
                      <a:r>
                        <a:rPr i="1" lang="en-US" sz="1200">
                          <a:latin typeface="Lato"/>
                          <a:ea typeface="Lato"/>
                          <a:cs typeface="Lato"/>
                          <a:sym typeface="Lato"/>
                        </a:rPr>
                        <a:t>r or something similar.”</a:t>
                      </a:r>
                      <a:endParaRPr i="1" sz="1200">
                        <a:latin typeface="Lato"/>
                        <a:ea typeface="Lato"/>
                        <a:cs typeface="Lato"/>
                        <a:sym typeface="Lato"/>
                      </a:endParaRPr>
                    </a:p>
                    <a:p>
                      <a:pPr indent="0" lvl="0" marL="0" rtl="0">
                        <a:spcBef>
                          <a:spcPts val="0"/>
                        </a:spcBef>
                        <a:spcAft>
                          <a:spcPts val="0"/>
                        </a:spcAft>
                        <a:buNone/>
                      </a:pPr>
                      <a:r>
                        <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bl>
          </a:graphicData>
        </a:graphic>
      </p:graphicFrame>
      <p:pic>
        <p:nvPicPr>
          <p:cNvPr id="377" name="Google Shape;377;p33"/>
          <p:cNvPicPr preferRelativeResize="0"/>
          <p:nvPr/>
        </p:nvPicPr>
        <p:blipFill>
          <a:blip r:embed="rId14">
            <a:alphaModFix/>
          </a:blip>
          <a:stretch>
            <a:fillRect/>
          </a:stretch>
        </p:blipFill>
        <p:spPr>
          <a:xfrm>
            <a:off x="681450" y="479425"/>
            <a:ext cx="630025" cy="63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4"/>
          <p:cNvSpPr txBox="1"/>
          <p:nvPr>
            <p:ph idx="12" type="sldNum"/>
          </p:nvPr>
        </p:nvSpPr>
        <p:spPr>
          <a:xfrm>
            <a:off x="11933237" y="6592889"/>
            <a:ext cx="4107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384" name="Google Shape;384;p34"/>
          <p:cNvSpPr txBox="1"/>
          <p:nvPr>
            <p:ph type="title"/>
          </p:nvPr>
        </p:nvSpPr>
        <p:spPr>
          <a:xfrm>
            <a:off x="1515475" y="295275"/>
            <a:ext cx="9695400" cy="917700"/>
          </a:xfrm>
          <a:prstGeom prst="rect">
            <a:avLst/>
          </a:prstGeom>
        </p:spPr>
        <p:txBody>
          <a:bodyPr anchorCtr="0" anchor="t" bIns="91425" lIns="146300" spcFirstLastPara="1" rIns="146300" wrap="square" tIns="91425">
            <a:noAutofit/>
          </a:bodyPr>
          <a:lstStyle/>
          <a:p>
            <a:pPr indent="0" lvl="0" marL="0" rtl="0">
              <a:spcBef>
                <a:spcPts val="0"/>
              </a:spcBef>
              <a:spcAft>
                <a:spcPts val="0"/>
              </a:spcAft>
              <a:buNone/>
            </a:pPr>
            <a:r>
              <a:rPr lang="en-US"/>
              <a:t>Assumptions</a:t>
            </a:r>
            <a:endParaRPr/>
          </a:p>
        </p:txBody>
      </p:sp>
      <p:graphicFrame>
        <p:nvGraphicFramePr>
          <p:cNvPr id="385" name="Google Shape;385;p34"/>
          <p:cNvGraphicFramePr/>
          <p:nvPr/>
        </p:nvGraphicFramePr>
        <p:xfrm>
          <a:off x="348500" y="1184275"/>
          <a:ext cx="3000000" cy="3000000"/>
        </p:xfrm>
        <a:graphic>
          <a:graphicData uri="http://schemas.openxmlformats.org/drawingml/2006/table">
            <a:tbl>
              <a:tblPr>
                <a:noFill/>
                <a:tableStyleId>{9955C362-0540-4EA1-9065-F95BA39F1EBE}</a:tableStyleId>
              </a:tblPr>
              <a:tblGrid>
                <a:gridCol w="1929950"/>
                <a:gridCol w="7755900"/>
                <a:gridCol w="1569225"/>
              </a:tblGrid>
              <a:tr h="12700">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Category</a:t>
                      </a:r>
                      <a:endParaRPr b="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Assumption Details</a:t>
                      </a:r>
                      <a:endParaRPr b="1"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200">
                          <a:solidFill>
                            <a:srgbClr val="5F5F5F"/>
                          </a:solidFill>
                          <a:latin typeface="Lato"/>
                          <a:ea typeface="Lato"/>
                          <a:cs typeface="Lato"/>
                          <a:sym typeface="Lato"/>
                        </a:rPr>
                        <a:t>Source</a:t>
                      </a:r>
                      <a:endParaRPr b="1"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Admin </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i="1" lang="en-US" sz="1200">
                          <a:latin typeface="Lato"/>
                          <a:ea typeface="Lato"/>
                          <a:cs typeface="Lato"/>
                          <a:sym typeface="Lato"/>
                        </a:rPr>
                        <a:t>“The Jasper front end code will initially work with the INFOtransit back end for Authentication and Authorization. This is similar to what we did with ViM/mSET. This should allow for a seamless migration from the existing INFOtransit solution to the new version. If possible, we should not have to recreate users or roles.</a:t>
                      </a:r>
                      <a:endParaRPr i="1" sz="1200">
                        <a:latin typeface="Lato"/>
                        <a:ea typeface="Lato"/>
                        <a:cs typeface="Lato"/>
                        <a:sym typeface="Lato"/>
                      </a:endParaRPr>
                    </a:p>
                    <a:p>
                      <a:pPr indent="0" lvl="0" marL="0" rtl="0">
                        <a:spcBef>
                          <a:spcPts val="0"/>
                        </a:spcBef>
                        <a:spcAft>
                          <a:spcPts val="0"/>
                        </a:spcAft>
                        <a:buNone/>
                      </a:pPr>
                      <a:r>
                        <a:rPr i="1" lang="en-US" sz="1200">
                          <a:latin typeface="Lato"/>
                          <a:ea typeface="Lato"/>
                          <a:cs typeface="Lato"/>
                          <a:sym typeface="Lato"/>
                        </a:rPr>
                        <a:t> </a:t>
                      </a:r>
                      <a:endParaRPr i="1" sz="1200">
                        <a:latin typeface="Lato"/>
                        <a:ea typeface="Lato"/>
                        <a:cs typeface="Lato"/>
                        <a:sym typeface="Lato"/>
                      </a:endParaRPr>
                    </a:p>
                    <a:p>
                      <a:pPr indent="0" lvl="0" marL="0" rtl="0">
                        <a:spcBef>
                          <a:spcPts val="0"/>
                        </a:spcBef>
                        <a:spcAft>
                          <a:spcPts val="0"/>
                        </a:spcAft>
                        <a:buNone/>
                      </a:pPr>
                      <a:r>
                        <a:rPr i="1" lang="en-US" sz="1200">
                          <a:latin typeface="Lato"/>
                          <a:ea typeface="Lato"/>
                          <a:cs typeface="Lato"/>
                          <a:sym typeface="Lato"/>
                        </a:rPr>
                        <a:t>Go ahead and assume that these APIs will be implemented as per Cinnabar requirements. We (LTG) will take care of providing bridge APIs to the existing INFOtransit backend. Designing the Cinnabar A&amp;A APIs will be a joint effort between our team and yours.</a:t>
                      </a:r>
                      <a:endParaRPr i="1" sz="1200">
                        <a:solidFill>
                          <a:srgbClr val="0000FF"/>
                        </a:solidFill>
                        <a:highlight>
                          <a:srgbClr val="FFFFFF"/>
                        </a:highlight>
                        <a:latin typeface="Lato"/>
                        <a:ea typeface="Lato"/>
                        <a:cs typeface="Lato"/>
                        <a:sym typeface="Lato"/>
                      </a:endParaRPr>
                    </a:p>
                    <a:p>
                      <a:pPr indent="0" lvl="0" marL="0" rtl="0">
                        <a:spcBef>
                          <a:spcPts val="0"/>
                        </a:spcBef>
                        <a:spcAft>
                          <a:spcPts val="0"/>
                        </a:spcAft>
                        <a:buNone/>
                      </a:pPr>
                      <a:r>
                        <a:rPr i="1" lang="en-US" sz="1200">
                          <a:latin typeface="Lato"/>
                          <a:ea typeface="Lato"/>
                          <a:cs typeface="Lato"/>
                          <a:sym typeface="Lato"/>
                        </a:rPr>
                        <a:t> </a:t>
                      </a:r>
                      <a:endParaRPr i="1" sz="1200">
                        <a:latin typeface="Lato"/>
                        <a:ea typeface="Lato"/>
                        <a:cs typeface="Lato"/>
                        <a:sym typeface="Lato"/>
                      </a:endParaRPr>
                    </a:p>
                    <a:p>
                      <a:pPr indent="0" lvl="0" marL="0" rtl="0">
                        <a:spcBef>
                          <a:spcPts val="0"/>
                        </a:spcBef>
                        <a:spcAft>
                          <a:spcPts val="0"/>
                        </a:spcAft>
                        <a:buNone/>
                      </a:pPr>
                      <a:r>
                        <a:rPr i="1" lang="en-US" sz="1200">
                          <a:latin typeface="Lato"/>
                          <a:ea typeface="Lato"/>
                          <a:cs typeface="Lato"/>
                          <a:sym typeface="Lato"/>
                        </a:rPr>
                        <a:t>So the component library he attached can be found</a:t>
                      </a:r>
                      <a:r>
                        <a:rPr i="1" lang="en-US" sz="1200">
                          <a:uFill>
                            <a:noFill/>
                          </a:uFill>
                          <a:latin typeface="Lato"/>
                          <a:ea typeface="Lato"/>
                          <a:cs typeface="Lato"/>
                          <a:sym typeface="Lato"/>
                          <a:hlinkClick r:id="rId3"/>
                        </a:rPr>
                        <a:t> </a:t>
                      </a:r>
                      <a:r>
                        <a:rPr b="1" i="1" lang="en-US" sz="1200" u="sng">
                          <a:solidFill>
                            <a:srgbClr val="1155CC"/>
                          </a:solidFill>
                          <a:latin typeface="Lato"/>
                          <a:ea typeface="Lato"/>
                          <a:cs typeface="Lato"/>
                          <a:sym typeface="Lato"/>
                          <a:hlinkClick r:id="rId4"/>
                        </a:rPr>
                        <a:t>HERE”</a:t>
                      </a:r>
                      <a:endParaRPr sz="1200">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Content Asset Manager App </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latin typeface="Lato"/>
                          <a:ea typeface="Lato"/>
                          <a:cs typeface="Lato"/>
                          <a:sym typeface="Lato"/>
                        </a:rPr>
                        <a:t>“The goal is to hopefully UX/UI/Design &amp; Dev in parallel so that the content flow looks something like...”</a:t>
                      </a:r>
                      <a:endParaRPr sz="1200">
                        <a:latin typeface="Lato"/>
                        <a:ea typeface="Lato"/>
                        <a:cs typeface="Lato"/>
                        <a:sym typeface="Lato"/>
                      </a:endParaRPr>
                    </a:p>
                    <a:p>
                      <a:pPr indent="0" lvl="0" marL="0" rtl="0">
                        <a:spcBef>
                          <a:spcPts val="0"/>
                        </a:spcBef>
                        <a:spcAft>
                          <a:spcPts val="0"/>
                        </a:spcAft>
                        <a:buNone/>
                      </a:pPr>
                      <a:r>
                        <a:t/>
                      </a:r>
                      <a:endParaRPr sz="1200">
                        <a:latin typeface="Lato"/>
                        <a:ea typeface="Lato"/>
                        <a:cs typeface="Lato"/>
                        <a:sym typeface="Lato"/>
                      </a:endParaRPr>
                    </a:p>
                    <a:p>
                      <a:pPr indent="0" lvl="0" marL="0" rtl="0">
                        <a:spcBef>
                          <a:spcPts val="0"/>
                        </a:spcBef>
                        <a:spcAft>
                          <a:spcPts val="0"/>
                        </a:spcAft>
                        <a:buNone/>
                      </a:pPr>
                      <a:r>
                        <a:rPr lang="en-US" sz="1200">
                          <a:latin typeface="Lato"/>
                          <a:ea typeface="Lato"/>
                          <a:cs typeface="Lato"/>
                          <a:sym typeface="Lato"/>
                        </a:rPr>
                        <a:t>In order for Jasper to function as designed it is a must have that the Granite - Content Asset Manager Application is UX/UI/Designed and Developed in order for this product (Jasper) to function as designed and developed. </a:t>
                      </a:r>
                      <a:endParaRPr sz="1200">
                        <a:latin typeface="Lato"/>
                        <a:ea typeface="Lato"/>
                        <a:cs typeface="Lato"/>
                        <a:sym typeface="Lato"/>
                      </a:endParaRPr>
                    </a:p>
                    <a:p>
                      <a:pPr indent="0" lvl="0" marL="0" rtl="0">
                        <a:lnSpc>
                          <a:spcPct val="115000"/>
                        </a:lnSpc>
                        <a:spcBef>
                          <a:spcPts val="0"/>
                        </a:spcBef>
                        <a:spcAft>
                          <a:spcPts val="0"/>
                        </a:spcAft>
                        <a:buNone/>
                      </a:pPr>
                      <a:r>
                        <a:t/>
                      </a:r>
                      <a:endParaRPr sz="1200">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Scott</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Administration of Jasper</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latin typeface="Lato"/>
                          <a:ea typeface="Lato"/>
                          <a:cs typeface="Lato"/>
                          <a:sym typeface="Lato"/>
                        </a:rPr>
                        <a:t>It is understood that the Final Administration Design and Development for Jasper will take place in another application (Cinnabar) but that all efforts will be made to handle the administration of Jasper internally until the ultimate solution is Designed/Developed</a:t>
                      </a:r>
                      <a:endParaRPr sz="1200">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t/>
                      </a:r>
                      <a:endParaRPr sz="1200">
                        <a:solidFill>
                          <a:srgbClr val="5F5F5F"/>
                        </a:solidFill>
                        <a:latin typeface="Lato"/>
                        <a:ea typeface="Lato"/>
                        <a:cs typeface="Lato"/>
                        <a:sym typeface="Lato"/>
                      </a:endParaRPr>
                    </a:p>
                  </a:txBody>
                  <a:tcPr marT="63500" marB="63500" marR="63500" marL="63500"/>
                </a:tc>
              </a:tr>
              <a:tr h="12700">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Post Handoff Consulting</a:t>
                      </a:r>
                      <a:endParaRPr sz="12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latin typeface="Lato"/>
                          <a:ea typeface="Lato"/>
                          <a:cs typeface="Lato"/>
                          <a:sym typeface="Lato"/>
                        </a:rPr>
                        <a:t>If there is a need after the development of Jasper Phase 3 for additional assistance it will be addressed at that time, billed at T&amp;M</a:t>
                      </a:r>
                      <a:endParaRPr sz="1200">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200">
                          <a:solidFill>
                            <a:srgbClr val="5F5F5F"/>
                          </a:solidFill>
                          <a:latin typeface="Lato"/>
                          <a:ea typeface="Lato"/>
                          <a:cs typeface="Lato"/>
                          <a:sym typeface="Lato"/>
                        </a:rPr>
                        <a:t>Mark</a:t>
                      </a:r>
                      <a:endParaRPr sz="1200">
                        <a:solidFill>
                          <a:srgbClr val="5F5F5F"/>
                        </a:solidFill>
                        <a:latin typeface="Lato"/>
                        <a:ea typeface="Lato"/>
                        <a:cs typeface="Lato"/>
                        <a:sym typeface="Lato"/>
                      </a:endParaRPr>
                    </a:p>
                  </a:txBody>
                  <a:tcPr marT="63500" marB="63500" marR="63500" marL="63500"/>
                </a:tc>
              </a:tr>
            </a:tbl>
          </a:graphicData>
        </a:graphic>
      </p:graphicFrame>
      <p:pic>
        <p:nvPicPr>
          <p:cNvPr id="386" name="Google Shape;386;p34"/>
          <p:cNvPicPr preferRelativeResize="0"/>
          <p:nvPr/>
        </p:nvPicPr>
        <p:blipFill>
          <a:blip r:embed="rId5">
            <a:alphaModFix/>
          </a:blip>
          <a:stretch>
            <a:fillRect/>
          </a:stretch>
        </p:blipFill>
        <p:spPr>
          <a:xfrm>
            <a:off x="681450" y="479425"/>
            <a:ext cx="630025" cy="63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5"/>
          <p:cNvSpPr txBox="1"/>
          <p:nvPr>
            <p:ph idx="1" type="body"/>
          </p:nvPr>
        </p:nvSpPr>
        <p:spPr>
          <a:xfrm>
            <a:off x="274638" y="1323328"/>
            <a:ext cx="11887200" cy="1723500"/>
          </a:xfrm>
          <a:prstGeom prst="rect">
            <a:avLst/>
          </a:prstGeom>
        </p:spPr>
        <p:txBody>
          <a:bodyPr anchorCtr="0" anchor="t" bIns="91425" lIns="146300" spcFirstLastPara="1" rIns="146300" wrap="square" tIns="91425">
            <a:noAutofit/>
          </a:bodyPr>
          <a:lstStyle/>
          <a:p>
            <a:pPr indent="-457200" lvl="0" marL="457200" rtl="0">
              <a:spcBef>
                <a:spcPts val="800"/>
              </a:spcBef>
              <a:spcAft>
                <a:spcPts val="0"/>
              </a:spcAft>
              <a:buSzPts val="3600"/>
              <a:buChar char="●"/>
            </a:pPr>
            <a:r>
              <a:rPr lang="en-US"/>
              <a:t>Follow up planning session - if needed Date/Time</a:t>
            </a:r>
            <a:endParaRPr/>
          </a:p>
          <a:p>
            <a:pPr indent="-457200" lvl="0" marL="457200" rtl="0">
              <a:spcBef>
                <a:spcPts val="0"/>
              </a:spcBef>
              <a:spcAft>
                <a:spcPts val="0"/>
              </a:spcAft>
              <a:buSzPts val="3600"/>
              <a:buChar char="●"/>
            </a:pPr>
            <a:r>
              <a:rPr lang="en-US"/>
              <a:t>Determine Kickoff Date/Time</a:t>
            </a:r>
            <a:endParaRPr/>
          </a:p>
          <a:p>
            <a:pPr indent="0" lvl="0" marL="0">
              <a:spcBef>
                <a:spcPts val="800"/>
              </a:spcBef>
              <a:spcAft>
                <a:spcPts val="0"/>
              </a:spcAft>
              <a:buNone/>
            </a:pPr>
            <a:r>
              <a:t/>
            </a:r>
            <a:endParaRPr/>
          </a:p>
        </p:txBody>
      </p:sp>
      <p:sp>
        <p:nvSpPr>
          <p:cNvPr id="393" name="Google Shape;393;p35"/>
          <p:cNvSpPr txBox="1"/>
          <p:nvPr>
            <p:ph idx="12" type="sldNum"/>
          </p:nvPr>
        </p:nvSpPr>
        <p:spPr>
          <a:xfrm>
            <a:off x="11933237" y="6592889"/>
            <a:ext cx="4107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394" name="Google Shape;394;p35"/>
          <p:cNvSpPr txBox="1"/>
          <p:nvPr>
            <p:ph type="title"/>
          </p:nvPr>
        </p:nvSpPr>
        <p:spPr>
          <a:xfrm>
            <a:off x="1442625" y="295275"/>
            <a:ext cx="9768300" cy="917700"/>
          </a:xfrm>
          <a:prstGeom prst="rect">
            <a:avLst/>
          </a:prstGeom>
        </p:spPr>
        <p:txBody>
          <a:bodyPr anchorCtr="0" anchor="t" bIns="91425" lIns="146300" spcFirstLastPara="1" rIns="146300" wrap="square" tIns="91425">
            <a:noAutofit/>
          </a:bodyPr>
          <a:lstStyle/>
          <a:p>
            <a:pPr indent="0" lvl="0" marL="0">
              <a:spcBef>
                <a:spcPts val="0"/>
              </a:spcBef>
              <a:spcAft>
                <a:spcPts val="0"/>
              </a:spcAft>
              <a:buNone/>
            </a:pPr>
            <a:r>
              <a:rPr lang="en-US"/>
              <a:t>Next Steps</a:t>
            </a:r>
            <a:endParaRPr/>
          </a:p>
        </p:txBody>
      </p:sp>
      <p:pic>
        <p:nvPicPr>
          <p:cNvPr id="395" name="Google Shape;395;p35"/>
          <p:cNvPicPr preferRelativeResize="0"/>
          <p:nvPr/>
        </p:nvPicPr>
        <p:blipFill>
          <a:blip r:embed="rId3">
            <a:alphaModFix/>
          </a:blip>
          <a:stretch>
            <a:fillRect/>
          </a:stretch>
        </p:blipFill>
        <p:spPr>
          <a:xfrm>
            <a:off x="681450" y="479425"/>
            <a:ext cx="630025" cy="630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03" name="Shape 403"/>
        <p:cNvGrpSpPr/>
        <p:nvPr/>
      </p:nvGrpSpPr>
      <p:grpSpPr>
        <a:xfrm>
          <a:off x="0" y="0"/>
          <a:ext cx="0" cy="0"/>
          <a:chOff x="0" y="0"/>
          <a:chExt cx="0" cy="0"/>
        </a:xfrm>
      </p:grpSpPr>
      <p:sp>
        <p:nvSpPr>
          <p:cNvPr id="404" name="Google Shape;404;p36"/>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405" name="Google Shape;405;p36"/>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406" name="Google Shape;406;p36"/>
          <p:cNvPicPr preferRelativeResize="0"/>
          <p:nvPr/>
        </p:nvPicPr>
        <p:blipFill rotWithShape="1">
          <a:blip r:embed="rId3">
            <a:alphaModFix/>
          </a:blip>
          <a:srcRect b="0" l="0" r="0" t="0"/>
          <a:stretch/>
        </p:blipFill>
        <p:spPr>
          <a:xfrm>
            <a:off x="4268924" y="1712875"/>
            <a:ext cx="3898651" cy="1640700"/>
          </a:xfrm>
          <a:prstGeom prst="rect">
            <a:avLst/>
          </a:prstGeom>
          <a:noFill/>
          <a:ln>
            <a:noFill/>
          </a:ln>
        </p:spPr>
      </p:pic>
      <p:sp>
        <p:nvSpPr>
          <p:cNvPr id="407" name="Google Shape;407;p36"/>
          <p:cNvSpPr txBox="1"/>
          <p:nvPr>
            <p:ph idx="4294967295" type="subTitle"/>
          </p:nvPr>
        </p:nvSpPr>
        <p:spPr>
          <a:xfrm>
            <a:off x="6088347" y="3901850"/>
            <a:ext cx="2109300" cy="885900"/>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400"/>
              </a:spcBef>
              <a:spcAft>
                <a:spcPts val="0"/>
              </a:spcAft>
              <a:buClr>
                <a:srgbClr val="4A93B0"/>
              </a:buClr>
              <a:buSzPts val="1800"/>
              <a:buFont typeface="Arial"/>
              <a:buNone/>
            </a:pPr>
            <a:r>
              <a:rPr b="1" lang="en-US" sz="3200">
                <a:solidFill>
                  <a:srgbClr val="4A93B0"/>
                </a:solidFill>
                <a:latin typeface="Lato"/>
                <a:ea typeface="Lato"/>
                <a:cs typeface="Lato"/>
                <a:sym typeface="Lato"/>
              </a:rPr>
              <a:t>Thanks!</a:t>
            </a:r>
            <a:endParaRPr>
              <a:solidFill>
                <a:srgbClr val="4A93B0"/>
              </a:solidFill>
              <a:latin typeface="Lato"/>
              <a:ea typeface="Lato"/>
              <a:cs typeface="Lato"/>
              <a:sym typeface="Lato"/>
            </a:endParaRPr>
          </a:p>
        </p:txBody>
      </p:sp>
      <p:cxnSp>
        <p:nvCxnSpPr>
          <p:cNvPr id="408" name="Google Shape;408;p36"/>
          <p:cNvCxnSpPr/>
          <p:nvPr/>
        </p:nvCxnSpPr>
        <p:spPr>
          <a:xfrm>
            <a:off x="5895182" y="4007029"/>
            <a:ext cx="0" cy="578100"/>
          </a:xfrm>
          <a:prstGeom prst="straightConnector1">
            <a:avLst/>
          </a:prstGeom>
          <a:noFill/>
          <a:ln cap="flat" cmpd="sng" w="19050">
            <a:solidFill>
              <a:srgbClr val="4A93B0"/>
            </a:solidFill>
            <a:prstDash val="solid"/>
            <a:round/>
            <a:headEnd len="med" w="med" type="none"/>
            <a:tailEnd len="med" w="med" type="none"/>
          </a:ln>
        </p:spPr>
      </p:cxnSp>
      <p:pic>
        <p:nvPicPr>
          <p:cNvPr id="409" name="Google Shape;409;p36"/>
          <p:cNvPicPr preferRelativeResize="0"/>
          <p:nvPr/>
        </p:nvPicPr>
        <p:blipFill>
          <a:blip r:embed="rId4">
            <a:alphaModFix/>
          </a:blip>
          <a:stretch>
            <a:fillRect/>
          </a:stretch>
        </p:blipFill>
        <p:spPr>
          <a:xfrm>
            <a:off x="4543625" y="3723423"/>
            <a:ext cx="1145447" cy="1145447"/>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4" name="Shape 114"/>
        <p:cNvGrpSpPr/>
        <p:nvPr/>
      </p:nvGrpSpPr>
      <p:grpSpPr>
        <a:xfrm>
          <a:off x="0" y="0"/>
          <a:ext cx="0" cy="0"/>
          <a:chOff x="0" y="0"/>
          <a:chExt cx="0" cy="0"/>
        </a:xfrm>
      </p:grpSpPr>
      <p:sp>
        <p:nvSpPr>
          <p:cNvPr id="115" name="Google Shape;115;p13"/>
          <p:cNvSpPr txBox="1"/>
          <p:nvPr>
            <p:ph idx="1" type="body"/>
          </p:nvPr>
        </p:nvSpPr>
        <p:spPr>
          <a:xfrm>
            <a:off x="869325" y="1452199"/>
            <a:ext cx="11430000" cy="4506600"/>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chemeClr val="dk1"/>
              </a:buClr>
              <a:buSzPts val="3600"/>
              <a:buFont typeface="Arial"/>
              <a:buNone/>
            </a:pPr>
            <a:r>
              <a:rPr b="1" i="0" lang="en-US" sz="3600" u="none" cap="none" strike="noStrike">
                <a:solidFill>
                  <a:schemeClr val="dk1"/>
                </a:solidFill>
                <a:latin typeface="Lato"/>
                <a:ea typeface="Lato"/>
                <a:cs typeface="Lato"/>
                <a:sym typeface="Lato"/>
              </a:rPr>
              <a:t>L</a:t>
            </a:r>
            <a:r>
              <a:rPr b="1" lang="en-US" sz="3600">
                <a:latin typeface="Lato"/>
                <a:ea typeface="Lato"/>
                <a:cs typeface="Lato"/>
                <a:sym typeface="Lato"/>
              </a:rPr>
              <a:t>u</a:t>
            </a:r>
            <a:r>
              <a:rPr b="1" i="0" lang="en-US" sz="3600" u="none" cap="none" strike="noStrike">
                <a:solidFill>
                  <a:schemeClr val="dk1"/>
                </a:solidFill>
                <a:latin typeface="Lato"/>
                <a:ea typeface="Lato"/>
                <a:cs typeface="Lato"/>
                <a:sym typeface="Lato"/>
              </a:rPr>
              <a:t>minator Team</a:t>
            </a:r>
            <a:endParaRPr sz="3600">
              <a:latin typeface="Lato"/>
              <a:ea typeface="Lato"/>
              <a:cs typeface="Lato"/>
              <a:sym typeface="Lato"/>
            </a:endParaRPr>
          </a:p>
          <a:p>
            <a:pPr indent="-342900" lvl="0" marL="342900" rtl="0">
              <a:spcBef>
                <a:spcPts val="400"/>
              </a:spcBef>
              <a:spcAft>
                <a:spcPts val="0"/>
              </a:spcAft>
              <a:buClr>
                <a:schemeClr val="dk1"/>
              </a:buClr>
              <a:buSzPts val="1800"/>
              <a:buFont typeface="Lato"/>
              <a:buChar char="•"/>
            </a:pPr>
            <a:r>
              <a:rPr lang="en-US" sz="2000">
                <a:latin typeface="Lato"/>
                <a:ea typeface="Lato"/>
                <a:cs typeface="Lato"/>
                <a:sym typeface="Lato"/>
              </a:rPr>
              <a:t>Scott Watters - Product Owner </a:t>
            </a:r>
            <a:endParaRPr sz="2000">
              <a:latin typeface="Lato"/>
              <a:ea typeface="Lato"/>
              <a:cs typeface="Lato"/>
              <a:sym typeface="Lato"/>
            </a:endParaRPr>
          </a:p>
          <a:p>
            <a:pPr indent="-342900" lvl="0" marL="342900" rtl="0">
              <a:spcBef>
                <a:spcPts val="400"/>
              </a:spcBef>
              <a:spcAft>
                <a:spcPts val="0"/>
              </a:spcAft>
              <a:buClr>
                <a:schemeClr val="dk1"/>
              </a:buClr>
              <a:buSzPts val="1800"/>
              <a:buFont typeface="Lato"/>
              <a:buChar char="•"/>
            </a:pPr>
            <a:r>
              <a:rPr lang="en-US" sz="2000">
                <a:latin typeface="Lato"/>
                <a:ea typeface="Lato"/>
                <a:cs typeface="Lato"/>
                <a:sym typeface="Lato"/>
              </a:rPr>
              <a:t>Mark Bowers - Architecture and Technology Advisory</a:t>
            </a:r>
            <a:endParaRPr sz="2000">
              <a:latin typeface="Lato"/>
              <a:ea typeface="Lato"/>
              <a:cs typeface="Lato"/>
              <a:sym typeface="Lato"/>
            </a:endParaRPr>
          </a:p>
          <a:p>
            <a:pPr indent="-342900" lvl="0" marL="342900" marR="0" rtl="0" algn="l">
              <a:lnSpc>
                <a:spcPct val="90000"/>
              </a:lnSpc>
              <a:spcBef>
                <a:spcPts val="400"/>
              </a:spcBef>
              <a:spcAft>
                <a:spcPts val="0"/>
              </a:spcAft>
              <a:buClr>
                <a:schemeClr val="dk1"/>
              </a:buClr>
              <a:buSzPts val="1800"/>
              <a:buFont typeface="Lato"/>
              <a:buChar char="•"/>
            </a:pPr>
            <a:r>
              <a:rPr lang="en-US" sz="2000">
                <a:latin typeface="Lato"/>
                <a:ea typeface="Lato"/>
                <a:cs typeface="Lato"/>
                <a:sym typeface="Lato"/>
              </a:rPr>
              <a:t>Tushar Desai - Backend Development Owner</a:t>
            </a:r>
            <a:endParaRPr sz="2000">
              <a:latin typeface="Lato"/>
              <a:ea typeface="Lato"/>
              <a:cs typeface="Lato"/>
              <a:sym typeface="Lato"/>
            </a:endParaRPr>
          </a:p>
          <a:p>
            <a:pPr indent="-355600" lvl="0" marL="342900" marR="0" rtl="0" algn="l">
              <a:lnSpc>
                <a:spcPct val="90000"/>
              </a:lnSpc>
              <a:spcBef>
                <a:spcPts val="400"/>
              </a:spcBef>
              <a:spcAft>
                <a:spcPts val="0"/>
              </a:spcAft>
              <a:buClr>
                <a:schemeClr val="dk1"/>
              </a:buClr>
              <a:buSzPts val="2000"/>
              <a:buFont typeface="Lato"/>
              <a:buChar char="•"/>
            </a:pPr>
            <a:r>
              <a:rPr lang="en-US" sz="2000">
                <a:latin typeface="Lato"/>
                <a:ea typeface="Lato"/>
                <a:cs typeface="Lato"/>
                <a:sym typeface="Lato"/>
              </a:rPr>
              <a:t>Brian Pickens - Program Manager</a:t>
            </a:r>
            <a:endParaRPr sz="2000">
              <a:latin typeface="Lato"/>
              <a:ea typeface="Lato"/>
              <a:cs typeface="Lato"/>
              <a:sym typeface="Lato"/>
            </a:endParaRPr>
          </a:p>
          <a:p>
            <a:pPr indent="-342900" lvl="0" marL="342900" marR="0" rtl="0" algn="l">
              <a:lnSpc>
                <a:spcPct val="90000"/>
              </a:lnSpc>
              <a:spcBef>
                <a:spcPts val="400"/>
              </a:spcBef>
              <a:spcAft>
                <a:spcPts val="0"/>
              </a:spcAft>
              <a:buClr>
                <a:schemeClr val="dk1"/>
              </a:buClr>
              <a:buSzPts val="1800"/>
              <a:buFont typeface="Lato"/>
              <a:buChar char="•"/>
            </a:pPr>
            <a:r>
              <a:rPr lang="en-US" sz="2000">
                <a:latin typeface="Lato"/>
                <a:ea typeface="Lato"/>
                <a:cs typeface="Lato"/>
                <a:sym typeface="Lato"/>
              </a:rPr>
              <a:t>Krithiga Santhanakrishnan - Engineering Manager / Scrum Master </a:t>
            </a:r>
            <a:endParaRPr sz="2000">
              <a:latin typeface="Lato"/>
              <a:ea typeface="Lato"/>
              <a:cs typeface="Lato"/>
              <a:sym typeface="Lato"/>
            </a:endParaRPr>
          </a:p>
          <a:p>
            <a:pPr indent="-355600" lvl="0" marL="342900" marR="0" rtl="0" algn="l">
              <a:lnSpc>
                <a:spcPct val="90000"/>
              </a:lnSpc>
              <a:spcBef>
                <a:spcPts val="400"/>
              </a:spcBef>
              <a:spcAft>
                <a:spcPts val="0"/>
              </a:spcAft>
              <a:buClr>
                <a:schemeClr val="dk1"/>
              </a:buClr>
              <a:buSzPts val="2000"/>
              <a:buFont typeface="Lato"/>
              <a:buChar char="•"/>
            </a:pPr>
            <a:r>
              <a:rPr lang="en-US" sz="2000">
                <a:latin typeface="Lato"/>
                <a:ea typeface="Lato"/>
                <a:cs typeface="Lato"/>
                <a:sym typeface="Lato"/>
              </a:rPr>
              <a:t>Natraj Bontha- Software Engineer</a:t>
            </a:r>
            <a:endParaRPr sz="2000">
              <a:latin typeface="Lato"/>
              <a:ea typeface="Lato"/>
              <a:cs typeface="Lato"/>
              <a:sym typeface="Lato"/>
            </a:endParaRPr>
          </a:p>
          <a:p>
            <a:pPr indent="-355600" lvl="0" marL="342900" marR="0" rtl="0" algn="l">
              <a:lnSpc>
                <a:spcPct val="90000"/>
              </a:lnSpc>
              <a:spcBef>
                <a:spcPts val="400"/>
              </a:spcBef>
              <a:spcAft>
                <a:spcPts val="0"/>
              </a:spcAft>
              <a:buClr>
                <a:schemeClr val="dk1"/>
              </a:buClr>
              <a:buSzPts val="2000"/>
              <a:buFont typeface="Lato"/>
              <a:buChar char="•"/>
            </a:pPr>
            <a:r>
              <a:rPr lang="en-US" sz="2000">
                <a:latin typeface="Lato"/>
                <a:ea typeface="Lato"/>
                <a:cs typeface="Lato"/>
                <a:sym typeface="Lato"/>
              </a:rPr>
              <a:t>Tamanna Zulhasnine - Software Engineer</a:t>
            </a:r>
            <a:endParaRPr sz="2000">
              <a:latin typeface="Lato"/>
              <a:ea typeface="Lato"/>
              <a:cs typeface="Lato"/>
              <a:sym typeface="Lato"/>
            </a:endParaRPr>
          </a:p>
          <a:p>
            <a:pPr indent="-355600" lvl="0" marL="342900" marR="0" rtl="0" algn="l">
              <a:lnSpc>
                <a:spcPct val="90000"/>
              </a:lnSpc>
              <a:spcBef>
                <a:spcPts val="400"/>
              </a:spcBef>
              <a:spcAft>
                <a:spcPts val="0"/>
              </a:spcAft>
              <a:buClr>
                <a:schemeClr val="dk1"/>
              </a:buClr>
              <a:buSzPts val="2000"/>
              <a:buFont typeface="Lato"/>
              <a:buChar char="•"/>
            </a:pPr>
            <a:r>
              <a:rPr lang="en-US" sz="2000">
                <a:latin typeface="Lato"/>
                <a:ea typeface="Lato"/>
                <a:cs typeface="Lato"/>
                <a:sym typeface="Lato"/>
              </a:rPr>
              <a:t>TBD - SW Tester</a:t>
            </a:r>
            <a:endParaRPr sz="2000">
              <a:latin typeface="Lato"/>
              <a:ea typeface="Lato"/>
              <a:cs typeface="Lato"/>
              <a:sym typeface="Lato"/>
            </a:endParaRPr>
          </a:p>
          <a:p>
            <a:pPr indent="0" lvl="0" marL="342900" marR="0" rtl="0" algn="l">
              <a:lnSpc>
                <a:spcPct val="90000"/>
              </a:lnSpc>
              <a:spcBef>
                <a:spcPts val="400"/>
              </a:spcBef>
              <a:spcAft>
                <a:spcPts val="0"/>
              </a:spcAft>
              <a:buNone/>
            </a:pPr>
            <a:r>
              <a:t/>
            </a:r>
            <a:endParaRPr sz="2000">
              <a:latin typeface="Lato"/>
              <a:ea typeface="Lato"/>
              <a:cs typeface="Lato"/>
              <a:sym typeface="Lato"/>
            </a:endParaRPr>
          </a:p>
          <a:p>
            <a:pPr indent="0" lvl="0" marL="0" marR="0" rtl="0" algn="l">
              <a:lnSpc>
                <a:spcPct val="90000"/>
              </a:lnSpc>
              <a:spcBef>
                <a:spcPts val="800"/>
              </a:spcBef>
              <a:spcAft>
                <a:spcPts val="0"/>
              </a:spcAft>
              <a:buClr>
                <a:schemeClr val="dk1"/>
              </a:buClr>
              <a:buSzPts val="3600"/>
              <a:buFont typeface="Arial"/>
              <a:buNone/>
            </a:pPr>
            <a:r>
              <a:rPr b="1" i="0" lang="en-US" sz="3600" u="none" cap="none" strike="noStrike">
                <a:solidFill>
                  <a:schemeClr val="dk1"/>
                </a:solidFill>
                <a:latin typeface="Lato"/>
                <a:ea typeface="Lato"/>
                <a:cs typeface="Lato"/>
                <a:sym typeface="Lato"/>
              </a:rPr>
              <a:t>JesseOricco LLC Team</a:t>
            </a:r>
            <a:endParaRPr sz="1200">
              <a:latin typeface="Lato"/>
              <a:ea typeface="Lato"/>
              <a:cs typeface="Lato"/>
              <a:sym typeface="Lato"/>
            </a:endParaRPr>
          </a:p>
          <a:p>
            <a:pPr indent="-342900" lvl="0" marL="342900" marR="0" rtl="0" algn="l">
              <a:lnSpc>
                <a:spcPct val="90000"/>
              </a:lnSpc>
              <a:spcBef>
                <a:spcPts val="400"/>
              </a:spcBef>
              <a:spcAft>
                <a:spcPts val="0"/>
              </a:spcAft>
              <a:buClr>
                <a:schemeClr val="dk1"/>
              </a:buClr>
              <a:buSzPts val="1800"/>
              <a:buFont typeface="Lato"/>
              <a:buChar char="•"/>
            </a:pPr>
            <a:r>
              <a:rPr i="0" lang="en-US" sz="2000" u="none" cap="none" strike="noStrike">
                <a:solidFill>
                  <a:schemeClr val="dk1"/>
                </a:solidFill>
                <a:latin typeface="Lato"/>
                <a:ea typeface="Lato"/>
                <a:cs typeface="Lato"/>
                <a:sym typeface="Lato"/>
              </a:rPr>
              <a:t>Jesse Or</a:t>
            </a:r>
            <a:r>
              <a:rPr lang="en-US" sz="2000">
                <a:latin typeface="Lato"/>
                <a:ea typeface="Lato"/>
                <a:cs typeface="Lato"/>
                <a:sym typeface="Lato"/>
              </a:rPr>
              <a:t>rico</a:t>
            </a:r>
            <a:r>
              <a:rPr i="0" lang="en-US" sz="2000" u="none" cap="none" strike="noStrike">
                <a:solidFill>
                  <a:schemeClr val="dk1"/>
                </a:solidFill>
                <a:latin typeface="Lato"/>
                <a:ea typeface="Lato"/>
                <a:cs typeface="Lato"/>
                <a:sym typeface="Lato"/>
              </a:rPr>
              <a:t> – Owner</a:t>
            </a:r>
            <a:r>
              <a:rPr lang="en-US" sz="2000">
                <a:latin typeface="Lato"/>
                <a:ea typeface="Lato"/>
                <a:cs typeface="Lato"/>
                <a:sym typeface="Lato"/>
              </a:rPr>
              <a:t> &amp; </a:t>
            </a:r>
            <a:r>
              <a:rPr i="0" lang="en-US" sz="2000" u="none" cap="none" strike="noStrike">
                <a:solidFill>
                  <a:schemeClr val="dk1"/>
                </a:solidFill>
                <a:latin typeface="Lato"/>
                <a:ea typeface="Lato"/>
                <a:cs typeface="Lato"/>
                <a:sym typeface="Lato"/>
              </a:rPr>
              <a:t>Creative Director</a:t>
            </a:r>
            <a:endParaRPr>
              <a:latin typeface="Lato"/>
              <a:ea typeface="Lato"/>
              <a:cs typeface="Lato"/>
              <a:sym typeface="Lato"/>
            </a:endParaRPr>
          </a:p>
          <a:p>
            <a:pPr indent="-342900" lvl="0" marL="342900" marR="0" rtl="0" algn="l">
              <a:lnSpc>
                <a:spcPct val="90000"/>
              </a:lnSpc>
              <a:spcBef>
                <a:spcPts val="400"/>
              </a:spcBef>
              <a:spcAft>
                <a:spcPts val="0"/>
              </a:spcAft>
              <a:buClr>
                <a:schemeClr val="dk1"/>
              </a:buClr>
              <a:buSzPts val="1800"/>
              <a:buFont typeface="Lato"/>
              <a:buChar char="•"/>
            </a:pPr>
            <a:r>
              <a:rPr i="0" lang="en-US" sz="2000" u="none" cap="none" strike="noStrike">
                <a:solidFill>
                  <a:schemeClr val="dk1"/>
                </a:solidFill>
                <a:latin typeface="Lato"/>
                <a:ea typeface="Lato"/>
                <a:cs typeface="Lato"/>
                <a:sym typeface="Lato"/>
              </a:rPr>
              <a:t>Ryan James –</a:t>
            </a:r>
            <a:r>
              <a:rPr lang="en-US" sz="2000">
                <a:latin typeface="Lato"/>
                <a:ea typeface="Lato"/>
                <a:cs typeface="Lato"/>
                <a:sym typeface="Lato"/>
              </a:rPr>
              <a:t> Art Director &amp; FE </a:t>
            </a:r>
            <a:r>
              <a:rPr i="0" lang="en-US" sz="2000" u="none" cap="none" strike="noStrike">
                <a:solidFill>
                  <a:schemeClr val="dk1"/>
                </a:solidFill>
                <a:latin typeface="Lato"/>
                <a:ea typeface="Lato"/>
                <a:cs typeface="Lato"/>
                <a:sym typeface="Lato"/>
              </a:rPr>
              <a:t>Development Lead</a:t>
            </a:r>
            <a:endParaRPr>
              <a:latin typeface="Lato"/>
              <a:ea typeface="Lato"/>
              <a:cs typeface="Lato"/>
              <a:sym typeface="Lato"/>
            </a:endParaRPr>
          </a:p>
          <a:p>
            <a:pPr indent="-342900" lvl="0" marL="342900" marR="0" rtl="0" algn="l">
              <a:lnSpc>
                <a:spcPct val="90000"/>
              </a:lnSpc>
              <a:spcBef>
                <a:spcPts val="400"/>
              </a:spcBef>
              <a:spcAft>
                <a:spcPts val="0"/>
              </a:spcAft>
              <a:buClr>
                <a:schemeClr val="dk1"/>
              </a:buClr>
              <a:buSzPts val="1800"/>
              <a:buFont typeface="Lato"/>
              <a:buChar char="•"/>
            </a:pPr>
            <a:r>
              <a:rPr i="0" lang="en-US" sz="2000" u="none" cap="none" strike="noStrike">
                <a:solidFill>
                  <a:schemeClr val="dk1"/>
                </a:solidFill>
                <a:latin typeface="Lato"/>
                <a:ea typeface="Lato"/>
                <a:cs typeface="Lato"/>
                <a:sym typeface="Lato"/>
              </a:rPr>
              <a:t>Joe Yin – Project Management Lead</a:t>
            </a:r>
            <a:endParaRPr>
              <a:latin typeface="Lato"/>
              <a:ea typeface="Lato"/>
              <a:cs typeface="Lato"/>
              <a:sym typeface="Lato"/>
            </a:endParaRPr>
          </a:p>
        </p:txBody>
      </p:sp>
      <p:sp>
        <p:nvSpPr>
          <p:cNvPr id="116" name="Google Shape;116;p13"/>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117" name="Google Shape;117;p13"/>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sp>
        <p:nvSpPr>
          <p:cNvPr id="118" name="Google Shape;118;p13"/>
          <p:cNvSpPr txBox="1"/>
          <p:nvPr/>
        </p:nvSpPr>
        <p:spPr>
          <a:xfrm>
            <a:off x="1539162" y="325896"/>
            <a:ext cx="9906000" cy="917700"/>
          </a:xfrm>
          <a:prstGeom prst="rect">
            <a:avLst/>
          </a:prstGeom>
          <a:noFill/>
          <a:ln>
            <a:noFill/>
          </a:ln>
        </p:spPr>
        <p:txBody>
          <a:bodyPr anchorCtr="0" anchor="ctr" bIns="46625" lIns="93250" spcFirstLastPara="1" rIns="93250" wrap="square" tIns="46625">
            <a:noAutofit/>
          </a:bodyPr>
          <a:lstStyle/>
          <a:p>
            <a:pPr indent="0" lvl="0" marL="0" marR="0" rtl="0" algn="l">
              <a:lnSpc>
                <a:spcPct val="90000"/>
              </a:lnSpc>
              <a:spcBef>
                <a:spcPts val="0"/>
              </a:spcBef>
              <a:spcAft>
                <a:spcPts val="0"/>
              </a:spcAft>
              <a:buClr>
                <a:srgbClr val="458AA5"/>
              </a:buClr>
              <a:buSzPts val="4800"/>
              <a:buFont typeface="Arial"/>
              <a:buNone/>
            </a:pPr>
            <a:r>
              <a:rPr lang="en-US" sz="4800">
                <a:solidFill>
                  <a:srgbClr val="458AA5"/>
                </a:solidFill>
                <a:latin typeface="Lato"/>
                <a:ea typeface="Lato"/>
                <a:cs typeface="Lato"/>
                <a:sym typeface="Lato"/>
              </a:rPr>
              <a:t>Introduction</a:t>
            </a:r>
            <a:endParaRPr>
              <a:latin typeface="Lato"/>
              <a:ea typeface="Lato"/>
              <a:cs typeface="Lato"/>
              <a:sym typeface="Lato"/>
            </a:endParaRPr>
          </a:p>
        </p:txBody>
      </p:sp>
      <p:pic>
        <p:nvPicPr>
          <p:cNvPr id="119" name="Google Shape;119;p13"/>
          <p:cNvPicPr preferRelativeResize="0"/>
          <p:nvPr/>
        </p:nvPicPr>
        <p:blipFill>
          <a:blip r:embed="rId3">
            <a:alphaModFix/>
          </a:blip>
          <a:stretch>
            <a:fillRect/>
          </a:stretch>
        </p:blipFill>
        <p:spPr>
          <a:xfrm>
            <a:off x="11389300" y="167972"/>
            <a:ext cx="857701" cy="857701"/>
          </a:xfrm>
          <a:prstGeom prst="rect">
            <a:avLst/>
          </a:prstGeom>
          <a:noFill/>
          <a:ln>
            <a:noFill/>
          </a:ln>
        </p:spPr>
      </p:pic>
      <p:pic>
        <p:nvPicPr>
          <p:cNvPr id="120" name="Google Shape;120;p13"/>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8" name="Shape 128"/>
        <p:cNvGrpSpPr/>
        <p:nvPr/>
      </p:nvGrpSpPr>
      <p:grpSpPr>
        <a:xfrm>
          <a:off x="0" y="0"/>
          <a:ext cx="0" cy="0"/>
          <a:chOff x="0" y="0"/>
          <a:chExt cx="0" cy="0"/>
        </a:xfrm>
      </p:grpSpPr>
      <p:sp>
        <p:nvSpPr>
          <p:cNvPr id="129" name="Google Shape;129;p14"/>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130" name="Google Shape;130;p14"/>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131" name="Google Shape;131;p14"/>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132" name="Google Shape;132;p14"/>
          <p:cNvSpPr/>
          <p:nvPr/>
        </p:nvSpPr>
        <p:spPr>
          <a:xfrm>
            <a:off x="922350" y="1365300"/>
            <a:ext cx="10934100" cy="917400"/>
          </a:xfrm>
          <a:prstGeom prst="rect">
            <a:avLst/>
          </a:prstGeom>
          <a:solidFill>
            <a:srgbClr val="4A93B0"/>
          </a:solidFill>
          <a:ln>
            <a:noFill/>
          </a:ln>
        </p:spPr>
        <p:txBody>
          <a:bodyPr anchorCtr="0" anchor="t" bIns="46600" lIns="46600" spcFirstLastPara="1" rIns="46600" wrap="square" tIns="46600">
            <a:noAutofit/>
          </a:bodyPr>
          <a:lstStyle/>
          <a:p>
            <a:pPr indent="0" lvl="0" marL="0" marR="0" rtl="0" algn="l">
              <a:lnSpc>
                <a:spcPct val="90000"/>
              </a:lnSpc>
              <a:spcBef>
                <a:spcPts val="0"/>
              </a:spcBef>
              <a:spcAft>
                <a:spcPts val="0"/>
              </a:spcAft>
              <a:buNone/>
            </a:pPr>
            <a:r>
              <a:rPr b="1" lang="en-US" sz="1836">
                <a:solidFill>
                  <a:srgbClr val="FFFFFF"/>
                </a:solidFill>
                <a:latin typeface="Lato"/>
                <a:ea typeface="Lato"/>
                <a:cs typeface="Lato"/>
                <a:sym typeface="Lato"/>
              </a:rPr>
              <a:t>Jasper </a:t>
            </a:r>
            <a:r>
              <a:rPr b="1" i="0" lang="en-US" sz="1836" u="none" cap="none" strike="noStrike">
                <a:solidFill>
                  <a:srgbClr val="FFFFFF"/>
                </a:solidFill>
                <a:latin typeface="Lato"/>
                <a:ea typeface="Lato"/>
                <a:cs typeface="Lato"/>
                <a:sym typeface="Lato"/>
              </a:rPr>
              <a:t>Strategic Priority</a:t>
            </a:r>
            <a:endParaRPr>
              <a:latin typeface="Lato"/>
              <a:ea typeface="Lato"/>
              <a:cs typeface="Lato"/>
              <a:sym typeface="Lato"/>
            </a:endParaRPr>
          </a:p>
          <a:p>
            <a:pPr indent="0" lvl="0" marL="0" marR="0" rtl="0" algn="l">
              <a:lnSpc>
                <a:spcPct val="90000"/>
              </a:lnSpc>
              <a:spcBef>
                <a:spcPts val="408"/>
              </a:spcBef>
              <a:spcAft>
                <a:spcPts val="0"/>
              </a:spcAft>
              <a:buNone/>
            </a:pPr>
            <a:r>
              <a:t/>
            </a:r>
            <a:endParaRPr i="0" sz="1377" u="none" cap="none" strike="noStrike">
              <a:solidFill>
                <a:srgbClr val="FFFFFF"/>
              </a:solidFill>
              <a:latin typeface="Lato"/>
              <a:ea typeface="Lato"/>
              <a:cs typeface="Lato"/>
              <a:sym typeface="Lato"/>
            </a:endParaRPr>
          </a:p>
        </p:txBody>
      </p:sp>
      <p:sp>
        <p:nvSpPr>
          <p:cNvPr id="133" name="Google Shape;133;p14"/>
          <p:cNvSpPr/>
          <p:nvPr/>
        </p:nvSpPr>
        <p:spPr>
          <a:xfrm>
            <a:off x="922364" y="4191595"/>
            <a:ext cx="10934100" cy="1058400"/>
          </a:xfrm>
          <a:prstGeom prst="rect">
            <a:avLst/>
          </a:prstGeom>
          <a:solidFill>
            <a:srgbClr val="4A93B0"/>
          </a:solidFill>
          <a:ln>
            <a:noFill/>
          </a:ln>
        </p:spPr>
        <p:txBody>
          <a:bodyPr anchorCtr="0" anchor="t" bIns="46600" lIns="69900" spcFirstLastPara="1" rIns="0" wrap="square" tIns="27950">
            <a:noAutofit/>
          </a:bodyPr>
          <a:lstStyle/>
          <a:p>
            <a:pPr indent="0" lvl="0" marL="0" marR="0" rtl="0" algn="l">
              <a:spcBef>
                <a:spcPts val="0"/>
              </a:spcBef>
              <a:spcAft>
                <a:spcPts val="0"/>
              </a:spcAft>
              <a:buNone/>
            </a:pPr>
            <a:r>
              <a:rPr b="1" lang="en-US" sz="1836">
                <a:solidFill>
                  <a:srgbClr val="FFFFFF"/>
                </a:solidFill>
                <a:latin typeface="Lato"/>
                <a:ea typeface="Lato"/>
                <a:cs typeface="Lato"/>
                <a:sym typeface="Lato"/>
              </a:rPr>
              <a:t>Jasper </a:t>
            </a:r>
            <a:r>
              <a:rPr b="1" i="0" lang="en-US" sz="1836" u="none" cap="none" strike="noStrike">
                <a:solidFill>
                  <a:srgbClr val="FFFFFF"/>
                </a:solidFill>
                <a:latin typeface="Lato"/>
                <a:ea typeface="Lato"/>
                <a:cs typeface="Lato"/>
                <a:sym typeface="Lato"/>
              </a:rPr>
              <a:t> Business Case</a:t>
            </a:r>
            <a:endParaRPr i="0" sz="1836" u="none" cap="none" strike="noStrike">
              <a:solidFill>
                <a:srgbClr val="FFFFFF"/>
              </a:solidFill>
              <a:latin typeface="Lato"/>
              <a:ea typeface="Lato"/>
              <a:cs typeface="Lato"/>
              <a:sym typeface="Lato"/>
            </a:endParaRPr>
          </a:p>
          <a:p>
            <a:pPr indent="0" lvl="0" marL="0" marR="0" rtl="0" algn="l">
              <a:spcBef>
                <a:spcPts val="306"/>
              </a:spcBef>
              <a:spcAft>
                <a:spcPts val="0"/>
              </a:spcAft>
              <a:buNone/>
            </a:pPr>
            <a:r>
              <a:t/>
            </a:r>
            <a:endParaRPr>
              <a:latin typeface="Lato"/>
              <a:ea typeface="Lato"/>
              <a:cs typeface="Lato"/>
              <a:sym typeface="Lato"/>
            </a:endParaRPr>
          </a:p>
        </p:txBody>
      </p:sp>
      <p:sp>
        <p:nvSpPr>
          <p:cNvPr id="134" name="Google Shape;134;p14"/>
          <p:cNvSpPr/>
          <p:nvPr/>
        </p:nvSpPr>
        <p:spPr>
          <a:xfrm>
            <a:off x="922364" y="2437830"/>
            <a:ext cx="10934100" cy="1579800"/>
          </a:xfrm>
          <a:prstGeom prst="rect">
            <a:avLst/>
          </a:prstGeom>
          <a:solidFill>
            <a:srgbClr val="4A93B0"/>
          </a:solidFill>
          <a:ln>
            <a:noFill/>
          </a:ln>
        </p:spPr>
        <p:txBody>
          <a:bodyPr anchorCtr="0" anchor="t" bIns="46600" lIns="69900" spcFirstLastPara="1" rIns="0" wrap="square" tIns="27950">
            <a:noAutofit/>
          </a:bodyPr>
          <a:lstStyle/>
          <a:p>
            <a:pPr indent="0" lvl="0" marL="0" marR="0" rtl="0" algn="l">
              <a:spcBef>
                <a:spcPts val="0"/>
              </a:spcBef>
              <a:spcAft>
                <a:spcPts val="0"/>
              </a:spcAft>
              <a:buNone/>
            </a:pPr>
            <a:r>
              <a:rPr b="1" lang="en-US" sz="1836">
                <a:solidFill>
                  <a:srgbClr val="FFFFFF"/>
                </a:solidFill>
                <a:latin typeface="Lato"/>
                <a:ea typeface="Lato"/>
                <a:cs typeface="Lato"/>
                <a:sym typeface="Lato"/>
              </a:rPr>
              <a:t>Jasper </a:t>
            </a:r>
            <a:r>
              <a:rPr b="1" i="0" lang="en-US" sz="1836" u="none" cap="none" strike="noStrike">
                <a:solidFill>
                  <a:srgbClr val="FFFFFF"/>
                </a:solidFill>
                <a:latin typeface="Lato"/>
                <a:ea typeface="Lato"/>
                <a:cs typeface="Lato"/>
                <a:sym typeface="Lato"/>
              </a:rPr>
              <a:t>Business Objectives</a:t>
            </a:r>
            <a:endParaRPr i="0" sz="1836" u="none" cap="none" strike="noStrike">
              <a:solidFill>
                <a:srgbClr val="FFFFFF"/>
              </a:solidFill>
              <a:latin typeface="Lato"/>
              <a:ea typeface="Lato"/>
              <a:cs typeface="Lato"/>
              <a:sym typeface="Lato"/>
            </a:endParaRPr>
          </a:p>
          <a:p>
            <a:pPr indent="-291435" lvl="0" marL="291435" marR="0" rtl="0" algn="l">
              <a:spcBef>
                <a:spcPts val="204"/>
              </a:spcBef>
              <a:spcAft>
                <a:spcPts val="0"/>
              </a:spcAft>
              <a:buClr>
                <a:srgbClr val="FFFFFF"/>
              </a:buClr>
              <a:buSzPts val="1428"/>
              <a:buFont typeface="Lato"/>
              <a:buChar char="•"/>
            </a:pPr>
            <a:r>
              <a:t/>
            </a:r>
            <a:endParaRPr>
              <a:latin typeface="Lato"/>
              <a:ea typeface="Lato"/>
              <a:cs typeface="Lato"/>
              <a:sym typeface="Lato"/>
            </a:endParaRPr>
          </a:p>
          <a:p>
            <a:pPr indent="-105201" lvl="0" marL="169971" marR="0" rtl="0" algn="l">
              <a:spcBef>
                <a:spcPts val="204"/>
              </a:spcBef>
              <a:spcAft>
                <a:spcPts val="0"/>
              </a:spcAft>
              <a:buClr>
                <a:schemeClr val="dk1"/>
              </a:buClr>
              <a:buSzPts val="1020"/>
              <a:buFont typeface="Arial"/>
              <a:buNone/>
            </a:pPr>
            <a:r>
              <a:t/>
            </a:r>
            <a:endParaRPr i="0" sz="1020" u="none" cap="none" strike="noStrike">
              <a:solidFill>
                <a:srgbClr val="FFFFFF"/>
              </a:solidFill>
              <a:latin typeface="Lato"/>
              <a:ea typeface="Lato"/>
              <a:cs typeface="Lato"/>
              <a:sym typeface="Lato"/>
            </a:endParaRPr>
          </a:p>
        </p:txBody>
      </p:sp>
      <p:sp>
        <p:nvSpPr>
          <p:cNvPr id="135" name="Google Shape;135;p14"/>
          <p:cNvSpPr txBox="1"/>
          <p:nvPr/>
        </p:nvSpPr>
        <p:spPr>
          <a:xfrm>
            <a:off x="1646262"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Jasper</a:t>
            </a:r>
            <a:r>
              <a:rPr lang="en-US" sz="4800">
                <a:solidFill>
                  <a:srgbClr val="458AA5"/>
                </a:solidFill>
                <a:latin typeface="Lato"/>
                <a:ea typeface="Lato"/>
                <a:cs typeface="Lato"/>
                <a:sym typeface="Lato"/>
              </a:rPr>
              <a:t> Phase III Charter</a:t>
            </a:r>
            <a:endParaRPr sz="4800">
              <a:solidFill>
                <a:srgbClr val="458AA5"/>
              </a:solidFill>
              <a:latin typeface="Lato"/>
              <a:ea typeface="Lato"/>
              <a:cs typeface="Lato"/>
              <a:sym typeface="Lato"/>
            </a:endParaRPr>
          </a:p>
        </p:txBody>
      </p:sp>
      <p:pic>
        <p:nvPicPr>
          <p:cNvPr id="136" name="Google Shape;136;p14"/>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idx="12" type="sldNum"/>
          </p:nvPr>
        </p:nvSpPr>
        <p:spPr>
          <a:xfrm>
            <a:off x="11933237" y="6592889"/>
            <a:ext cx="4107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143" name="Google Shape;143;p15"/>
          <p:cNvSpPr txBox="1"/>
          <p:nvPr>
            <p:ph type="title"/>
          </p:nvPr>
        </p:nvSpPr>
        <p:spPr>
          <a:xfrm>
            <a:off x="274639" y="295274"/>
            <a:ext cx="10936200" cy="917700"/>
          </a:xfrm>
          <a:prstGeom prst="rect">
            <a:avLst/>
          </a:prstGeom>
        </p:spPr>
        <p:txBody>
          <a:bodyPr anchorCtr="0" anchor="t" bIns="91425" lIns="146300" spcFirstLastPara="1" rIns="146300" wrap="square" tIns="91425">
            <a:noAutofit/>
          </a:bodyPr>
          <a:lstStyle/>
          <a:p>
            <a:pPr indent="0" lvl="0" marL="0">
              <a:spcBef>
                <a:spcPts val="0"/>
              </a:spcBef>
              <a:spcAft>
                <a:spcPts val="0"/>
              </a:spcAft>
              <a:buNone/>
            </a:pPr>
            <a:r>
              <a:rPr lang="en-US"/>
              <a:t>Granite Suite Application Architecture</a:t>
            </a:r>
            <a:endParaRPr/>
          </a:p>
        </p:txBody>
      </p:sp>
      <p:pic>
        <p:nvPicPr>
          <p:cNvPr id="144" name="Google Shape;144;p15"/>
          <p:cNvPicPr preferRelativeResize="0"/>
          <p:nvPr/>
        </p:nvPicPr>
        <p:blipFill>
          <a:blip r:embed="rId3">
            <a:alphaModFix/>
          </a:blip>
          <a:stretch>
            <a:fillRect/>
          </a:stretch>
        </p:blipFill>
        <p:spPr>
          <a:xfrm>
            <a:off x="1111725" y="1340701"/>
            <a:ext cx="9975461" cy="522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2" name="Shape 152"/>
        <p:cNvGrpSpPr/>
        <p:nvPr/>
      </p:nvGrpSpPr>
      <p:grpSpPr>
        <a:xfrm>
          <a:off x="0" y="0"/>
          <a:ext cx="0" cy="0"/>
          <a:chOff x="0" y="0"/>
          <a:chExt cx="0" cy="0"/>
        </a:xfrm>
      </p:grpSpPr>
      <p:sp>
        <p:nvSpPr>
          <p:cNvPr id="153" name="Google Shape;153;p16"/>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154" name="Google Shape;154;p16"/>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155" name="Google Shape;155;p16"/>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156" name="Google Shape;156;p16"/>
          <p:cNvSpPr txBox="1"/>
          <p:nvPr/>
        </p:nvSpPr>
        <p:spPr>
          <a:xfrm>
            <a:off x="1593075"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Granite Release Roadmap</a:t>
            </a:r>
            <a:endParaRPr sz="4800">
              <a:solidFill>
                <a:srgbClr val="458AA5"/>
              </a:solidFill>
              <a:latin typeface="Lato"/>
              <a:ea typeface="Lato"/>
              <a:cs typeface="Lato"/>
              <a:sym typeface="Lato"/>
            </a:endParaRPr>
          </a:p>
        </p:txBody>
      </p:sp>
      <p:sp>
        <p:nvSpPr>
          <p:cNvPr id="157" name="Google Shape;157;p16"/>
          <p:cNvSpPr txBox="1"/>
          <p:nvPr>
            <p:ph idx="1" type="body"/>
          </p:nvPr>
        </p:nvSpPr>
        <p:spPr>
          <a:xfrm>
            <a:off x="1081175" y="1666825"/>
            <a:ext cx="9906000" cy="917700"/>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chemeClr val="dk1"/>
              </a:buClr>
              <a:buSzPts val="3600"/>
              <a:buFont typeface="Arial"/>
              <a:buNone/>
            </a:pPr>
            <a:r>
              <a:rPr b="0" i="0" lang="en-US" sz="4000" u="none" cap="none" strike="noStrike">
                <a:solidFill>
                  <a:schemeClr val="dk1"/>
                </a:solidFill>
                <a:latin typeface="Quattrocento Sans"/>
                <a:ea typeface="Quattrocento Sans"/>
                <a:cs typeface="Quattrocento Sans"/>
                <a:sym typeface="Quattrocento Sans"/>
              </a:rPr>
              <a:t>Program Release Timeline Diagram Here</a:t>
            </a:r>
            <a:endParaRPr/>
          </a:p>
        </p:txBody>
      </p:sp>
      <p:graphicFrame>
        <p:nvGraphicFramePr>
          <p:cNvPr id="158" name="Google Shape;158;p16"/>
          <p:cNvGraphicFramePr/>
          <p:nvPr/>
        </p:nvGraphicFramePr>
        <p:xfrm>
          <a:off x="914399" y="3336087"/>
          <a:ext cx="3000000" cy="3000000"/>
        </p:xfrm>
        <a:graphic>
          <a:graphicData uri="http://schemas.openxmlformats.org/drawingml/2006/table">
            <a:tbl>
              <a:tblPr>
                <a:noFill/>
                <a:tableStyleId>{DC455466-41B3-4CD1-84BC-37D59A55BC06}</a:tableStyleId>
              </a:tblPr>
              <a:tblGrid>
                <a:gridCol w="3858150"/>
                <a:gridCol w="2852275"/>
                <a:gridCol w="4185575"/>
              </a:tblGrid>
              <a:tr h="448675">
                <a:tc>
                  <a:txBody>
                    <a:bodyPr>
                      <a:noAutofit/>
                    </a:bodyPr>
                    <a:lstStyle/>
                    <a:p>
                      <a:pPr indent="0" lvl="0" marL="0" marR="0" rtl="0" algn="l">
                        <a:spcBef>
                          <a:spcPts val="0"/>
                        </a:spcBef>
                        <a:spcAft>
                          <a:spcPts val="0"/>
                        </a:spcAft>
                        <a:buNone/>
                      </a:pPr>
                      <a:r>
                        <a:rPr b="1" lang="en-US" sz="1800" u="none" cap="none" strike="noStrike">
                          <a:solidFill>
                            <a:schemeClr val="lt1"/>
                          </a:solidFill>
                          <a:latin typeface="Lato"/>
                          <a:ea typeface="Lato"/>
                          <a:cs typeface="Lato"/>
                          <a:sym typeface="Lato"/>
                        </a:rPr>
                        <a:t>Project</a:t>
                      </a:r>
                      <a:endParaRPr b="1" i="0" sz="1800" u="none" cap="none" strike="noStrike">
                        <a:solidFill>
                          <a:schemeClr val="lt1"/>
                        </a:solidFill>
                        <a:latin typeface="Lato"/>
                        <a:ea typeface="Lato"/>
                        <a:cs typeface="Lato"/>
                        <a:sym typeface="Lato"/>
                      </a:endParaRPr>
                    </a:p>
                  </a:txBody>
                  <a:tcPr marT="9350" marB="0" marR="268925" marL="179275"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FFFFF"/>
                      </a:solidFill>
                      <a:prstDash val="solid"/>
                      <a:round/>
                      <a:headEnd len="sm" w="sm" type="none"/>
                      <a:tailEnd len="sm" w="sm" type="none"/>
                    </a:lnB>
                    <a:solidFill>
                      <a:srgbClr val="4A93B0"/>
                    </a:solidFill>
                  </a:tcPr>
                </a:tc>
                <a:tc>
                  <a:txBody>
                    <a:bodyPr>
                      <a:noAutofit/>
                    </a:bodyPr>
                    <a:lstStyle/>
                    <a:p>
                      <a:pPr indent="0" lvl="0" marL="0" marR="0" rtl="0" algn="l">
                        <a:spcBef>
                          <a:spcPts val="0"/>
                        </a:spcBef>
                        <a:spcAft>
                          <a:spcPts val="0"/>
                        </a:spcAft>
                        <a:buNone/>
                      </a:pPr>
                      <a:r>
                        <a:rPr b="1" lang="en-US" sz="1800" u="none" cap="none" strike="noStrike">
                          <a:solidFill>
                            <a:schemeClr val="lt1"/>
                          </a:solidFill>
                          <a:latin typeface="Lato"/>
                          <a:ea typeface="Lato"/>
                          <a:cs typeface="Lato"/>
                          <a:sym typeface="Lato"/>
                        </a:rPr>
                        <a:t>Current Phase</a:t>
                      </a:r>
                      <a:endParaRPr b="1" i="0" sz="1800" u="none" cap="none" strike="noStrike">
                        <a:solidFill>
                          <a:schemeClr val="lt1"/>
                        </a:solidFill>
                        <a:latin typeface="Lato"/>
                        <a:ea typeface="Lato"/>
                        <a:cs typeface="Lato"/>
                        <a:sym typeface="Lato"/>
                      </a:endParaRPr>
                    </a:p>
                  </a:txBody>
                  <a:tcPr marT="9350" marB="0" marR="268925" marL="179275"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FFFFF"/>
                      </a:solidFill>
                      <a:prstDash val="solid"/>
                      <a:round/>
                      <a:headEnd len="sm" w="sm" type="none"/>
                      <a:tailEnd len="sm" w="sm" type="none"/>
                    </a:lnB>
                    <a:solidFill>
                      <a:srgbClr val="4A93B0"/>
                    </a:solidFill>
                  </a:tcPr>
                </a:tc>
                <a:tc>
                  <a:txBody>
                    <a:bodyPr>
                      <a:noAutofit/>
                    </a:bodyPr>
                    <a:lstStyle/>
                    <a:p>
                      <a:pPr indent="0" lvl="0" marL="0" marR="0" rtl="0" algn="l">
                        <a:spcBef>
                          <a:spcPts val="0"/>
                        </a:spcBef>
                        <a:spcAft>
                          <a:spcPts val="0"/>
                        </a:spcAft>
                        <a:buNone/>
                      </a:pPr>
                      <a:r>
                        <a:rPr b="1" lang="en-US" sz="1800" u="none" cap="none" strike="noStrike">
                          <a:solidFill>
                            <a:schemeClr val="lt1"/>
                          </a:solidFill>
                          <a:latin typeface="Lato"/>
                          <a:ea typeface="Lato"/>
                          <a:cs typeface="Lato"/>
                          <a:sym typeface="Lato"/>
                        </a:rPr>
                        <a:t>Target Launch Date</a:t>
                      </a:r>
                      <a:endParaRPr b="1" i="0" sz="1800" u="none" cap="none" strike="noStrike">
                        <a:solidFill>
                          <a:schemeClr val="lt1"/>
                        </a:solidFill>
                        <a:latin typeface="Lato"/>
                        <a:ea typeface="Lato"/>
                        <a:cs typeface="Lato"/>
                        <a:sym typeface="Lato"/>
                      </a:endParaRPr>
                    </a:p>
                  </a:txBody>
                  <a:tcPr marT="9350" marB="0" marR="268925" marL="179275"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FFFFF"/>
                      </a:solidFill>
                      <a:prstDash val="solid"/>
                      <a:round/>
                      <a:headEnd len="sm" w="sm" type="none"/>
                      <a:tailEnd len="sm" w="sm" type="none"/>
                    </a:lnB>
                    <a:solidFill>
                      <a:srgbClr val="4A93B0"/>
                    </a:solidFill>
                  </a:tcPr>
                </a:tc>
              </a:tr>
              <a:tr h="413300">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Jasper</a:t>
                      </a:r>
                      <a:endParaRPr>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Phase III Pre-Kickoff</a:t>
                      </a:r>
                      <a:endParaRPr>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TBD</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r h="413300">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Cinnabar</a:t>
                      </a:r>
                      <a:endParaRPr>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Phase I</a:t>
                      </a:r>
                      <a:r>
                        <a:rPr lang="en-US" sz="1800">
                          <a:solidFill>
                            <a:srgbClr val="434343"/>
                          </a:solidFill>
                          <a:latin typeface="Lato"/>
                          <a:ea typeface="Lato"/>
                          <a:cs typeface="Lato"/>
                          <a:sym typeface="Lato"/>
                        </a:rPr>
                        <a:t> User Research</a:t>
                      </a:r>
                      <a:endParaRPr>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Nov. 2</a:t>
                      </a:r>
                      <a:r>
                        <a:rPr baseline="30000" lang="en-US" sz="1800" u="none" cap="none" strike="noStrike">
                          <a:solidFill>
                            <a:srgbClr val="434343"/>
                          </a:solidFill>
                          <a:latin typeface="Lato"/>
                          <a:ea typeface="Lato"/>
                          <a:cs typeface="Lato"/>
                          <a:sym typeface="Lato"/>
                        </a:rPr>
                        <a:t>nd</a:t>
                      </a:r>
                      <a:r>
                        <a:rPr lang="en-US" sz="1800" u="none" cap="none" strike="noStrike">
                          <a:solidFill>
                            <a:srgbClr val="434343"/>
                          </a:solidFill>
                          <a:latin typeface="Lato"/>
                          <a:ea typeface="Lato"/>
                          <a:cs typeface="Lato"/>
                          <a:sym typeface="Lato"/>
                        </a:rPr>
                        <a:t> 2018</a:t>
                      </a:r>
                      <a:endParaRPr>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r h="413300">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Gypsum</a:t>
                      </a:r>
                      <a:endParaRPr>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TBD</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TBD</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r h="413300">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mSET</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rtl="0">
                        <a:spcBef>
                          <a:spcPts val="0"/>
                        </a:spcBef>
                        <a:spcAft>
                          <a:spcPts val="0"/>
                        </a:spcAft>
                        <a:buNone/>
                      </a:pPr>
                      <a:r>
                        <a:rPr lang="en-US" sz="1800">
                          <a:solidFill>
                            <a:srgbClr val="434343"/>
                          </a:solidFill>
                          <a:latin typeface="Lato"/>
                          <a:ea typeface="Lato"/>
                          <a:cs typeface="Lato"/>
                          <a:sym typeface="Lato"/>
                        </a:rPr>
                        <a:t>V1. Release</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r h="413300">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Granite Content Asset Manager</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TBD</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TBD</a:t>
                      </a:r>
                      <a:endParaRPr sz="1800">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r h="413300">
                <a:tc>
                  <a:txBody>
                    <a:bodyPr>
                      <a:noAutofit/>
                    </a:bodyPr>
                    <a:lstStyle/>
                    <a:p>
                      <a:pPr indent="0" lvl="0" marL="0" marR="0" rtl="0" algn="l">
                        <a:spcBef>
                          <a:spcPts val="0"/>
                        </a:spcBef>
                        <a:spcAft>
                          <a:spcPts val="0"/>
                        </a:spcAft>
                        <a:buNone/>
                      </a:pPr>
                      <a:r>
                        <a:rPr lang="en-US" sz="1800" u="none" cap="none" strike="noStrike">
                          <a:solidFill>
                            <a:srgbClr val="434343"/>
                          </a:solidFill>
                          <a:latin typeface="Lato"/>
                          <a:ea typeface="Lato"/>
                          <a:cs typeface="Lato"/>
                          <a:sym typeface="Lato"/>
                        </a:rPr>
                        <a:t>Dolomite</a:t>
                      </a:r>
                      <a:endParaRPr>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TBD</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c>
                  <a:txBody>
                    <a:bodyPr>
                      <a:noAutofit/>
                    </a:bodyPr>
                    <a:lstStyle/>
                    <a:p>
                      <a:pPr indent="0" lvl="0" marL="0" marR="0" rtl="0" algn="l">
                        <a:spcBef>
                          <a:spcPts val="0"/>
                        </a:spcBef>
                        <a:spcAft>
                          <a:spcPts val="0"/>
                        </a:spcAft>
                        <a:buNone/>
                      </a:pPr>
                      <a:r>
                        <a:rPr lang="en-US" sz="1800">
                          <a:solidFill>
                            <a:srgbClr val="434343"/>
                          </a:solidFill>
                          <a:latin typeface="Lato"/>
                          <a:ea typeface="Lato"/>
                          <a:cs typeface="Lato"/>
                          <a:sym typeface="Lato"/>
                        </a:rPr>
                        <a:t>TBD</a:t>
                      </a:r>
                      <a:endParaRPr sz="1800" u="none" cap="none" strike="noStrike">
                        <a:solidFill>
                          <a:srgbClr val="434343"/>
                        </a:solidFill>
                        <a:latin typeface="Lato"/>
                        <a:ea typeface="Lato"/>
                        <a:cs typeface="Lato"/>
                        <a:sym typeface="Lato"/>
                      </a:endParaRPr>
                    </a:p>
                  </a:txBody>
                  <a:tcPr marT="9350" marB="0" marR="268925" marL="1792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2F2F2"/>
                    </a:solidFill>
                  </a:tcPr>
                </a:tc>
              </a:tr>
            </a:tbl>
          </a:graphicData>
        </a:graphic>
      </p:graphicFrame>
      <p:pic>
        <p:nvPicPr>
          <p:cNvPr id="159" name="Google Shape;159;p16"/>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7" name="Shape 167"/>
        <p:cNvGrpSpPr/>
        <p:nvPr/>
      </p:nvGrpSpPr>
      <p:grpSpPr>
        <a:xfrm>
          <a:off x="0" y="0"/>
          <a:ext cx="0" cy="0"/>
          <a:chOff x="0" y="0"/>
          <a:chExt cx="0" cy="0"/>
        </a:xfrm>
      </p:grpSpPr>
      <p:sp>
        <p:nvSpPr>
          <p:cNvPr id="168" name="Google Shape;168;p17"/>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169" name="Google Shape;169;p17"/>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170" name="Google Shape;170;p17"/>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171" name="Google Shape;171;p17"/>
          <p:cNvSpPr txBox="1"/>
          <p:nvPr/>
        </p:nvSpPr>
        <p:spPr>
          <a:xfrm>
            <a:off x="1593075" y="325896"/>
            <a:ext cx="9906000" cy="917700"/>
          </a:xfrm>
          <a:prstGeom prst="rect">
            <a:avLst/>
          </a:prstGeom>
          <a:noFill/>
          <a:ln>
            <a:noFill/>
          </a:ln>
        </p:spPr>
        <p:txBody>
          <a:bodyPr anchorCtr="0" anchor="ctr" bIns="46625" lIns="93250" spcFirstLastPara="1" rIns="93250" wrap="square" tIns="46625">
            <a:noAutofit/>
          </a:bodyPr>
          <a:lstStyle/>
          <a:p>
            <a:pPr indent="0" lvl="0" marL="0" rtl="0">
              <a:spcBef>
                <a:spcPts val="0"/>
              </a:spcBef>
              <a:spcAft>
                <a:spcPts val="0"/>
              </a:spcAft>
              <a:buClr>
                <a:srgbClr val="333F50"/>
              </a:buClr>
              <a:buSzPts val="2800"/>
              <a:buFont typeface="Roboto"/>
              <a:buNone/>
            </a:pPr>
            <a:r>
              <a:rPr lang="en-US" sz="4800">
                <a:solidFill>
                  <a:srgbClr val="458AA5"/>
                </a:solidFill>
                <a:latin typeface="Lato"/>
                <a:ea typeface="Lato"/>
                <a:cs typeface="Lato"/>
                <a:sym typeface="Lato"/>
              </a:rPr>
              <a:t>The Journey of Jasper So Far</a:t>
            </a:r>
            <a:endParaRPr sz="4800">
              <a:solidFill>
                <a:srgbClr val="458AA5"/>
              </a:solidFill>
              <a:latin typeface="Lato"/>
              <a:ea typeface="Lato"/>
              <a:cs typeface="Lato"/>
              <a:sym typeface="Lato"/>
            </a:endParaRPr>
          </a:p>
        </p:txBody>
      </p:sp>
      <p:sp>
        <p:nvSpPr>
          <p:cNvPr id="172" name="Google Shape;172;p17"/>
          <p:cNvSpPr txBox="1"/>
          <p:nvPr>
            <p:ph idx="1" type="body"/>
          </p:nvPr>
        </p:nvSpPr>
        <p:spPr>
          <a:xfrm>
            <a:off x="2017171" y="1666824"/>
            <a:ext cx="7487700" cy="917700"/>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chemeClr val="dk1"/>
              </a:buClr>
              <a:buSzPts val="3600"/>
              <a:buFont typeface="Arial"/>
              <a:buNone/>
            </a:pPr>
            <a:r>
              <a:rPr lang="en-US"/>
              <a:t>Stories, lessons learned, observations and approaches recommended - Jesse</a:t>
            </a:r>
            <a:endParaRPr/>
          </a:p>
        </p:txBody>
      </p:sp>
      <p:pic>
        <p:nvPicPr>
          <p:cNvPr id="173" name="Google Shape;173;p17"/>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1" name="Shape 181"/>
        <p:cNvGrpSpPr/>
        <p:nvPr/>
      </p:nvGrpSpPr>
      <p:grpSpPr>
        <a:xfrm>
          <a:off x="0" y="0"/>
          <a:ext cx="0" cy="0"/>
          <a:chOff x="0" y="0"/>
          <a:chExt cx="0" cy="0"/>
        </a:xfrm>
      </p:grpSpPr>
      <p:sp>
        <p:nvSpPr>
          <p:cNvPr id="182" name="Google Shape;182;p18"/>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183" name="Google Shape;183;p18"/>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184" name="Google Shape;184;p18"/>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185" name="Google Shape;185;p18"/>
          <p:cNvSpPr txBox="1"/>
          <p:nvPr/>
        </p:nvSpPr>
        <p:spPr>
          <a:xfrm>
            <a:off x="1483312" y="325896"/>
            <a:ext cx="9906000" cy="917700"/>
          </a:xfrm>
          <a:prstGeom prst="rect">
            <a:avLst/>
          </a:prstGeom>
          <a:noFill/>
          <a:ln>
            <a:noFill/>
          </a:ln>
        </p:spPr>
        <p:txBody>
          <a:bodyPr anchorCtr="0" anchor="ctr" bIns="46625" lIns="93250" spcFirstLastPara="1" rIns="93250" wrap="square" tIns="46625">
            <a:noAutofit/>
          </a:bodyPr>
          <a:lstStyle/>
          <a:p>
            <a:pPr indent="0" lvl="0" marL="0" rtl="0">
              <a:lnSpc>
                <a:spcPct val="90000"/>
              </a:lnSpc>
              <a:spcBef>
                <a:spcPts val="0"/>
              </a:spcBef>
              <a:spcAft>
                <a:spcPts val="0"/>
              </a:spcAft>
              <a:buClr>
                <a:srgbClr val="458AA5"/>
              </a:buClr>
              <a:buSzPts val="4800"/>
              <a:buFont typeface="Quattrocento Sans"/>
              <a:buNone/>
            </a:pPr>
            <a:r>
              <a:rPr b="1" lang="en-US" sz="4800">
                <a:solidFill>
                  <a:srgbClr val="458AA5"/>
                </a:solidFill>
                <a:latin typeface="Lato"/>
                <a:ea typeface="Lato"/>
                <a:cs typeface="Lato"/>
                <a:sym typeface="Lato"/>
              </a:rPr>
              <a:t>Project Scope Assumptions</a:t>
            </a:r>
            <a:endParaRPr sz="4800">
              <a:solidFill>
                <a:srgbClr val="458AA5"/>
              </a:solidFill>
              <a:latin typeface="Lato"/>
              <a:ea typeface="Lato"/>
              <a:cs typeface="Lato"/>
              <a:sym typeface="Lato"/>
            </a:endParaRPr>
          </a:p>
        </p:txBody>
      </p:sp>
      <p:graphicFrame>
        <p:nvGraphicFramePr>
          <p:cNvPr id="186" name="Google Shape;186;p18"/>
          <p:cNvGraphicFramePr/>
          <p:nvPr/>
        </p:nvGraphicFramePr>
        <p:xfrm>
          <a:off x="1483300" y="1243600"/>
          <a:ext cx="3000000" cy="3000000"/>
        </p:xfrm>
        <a:graphic>
          <a:graphicData uri="http://schemas.openxmlformats.org/drawingml/2006/table">
            <a:tbl>
              <a:tblPr>
                <a:noFill/>
                <a:tableStyleId>{9955C362-0540-4EA1-9065-F95BA39F1EBE}</a:tableStyleId>
              </a:tblPr>
              <a:tblGrid>
                <a:gridCol w="9438050"/>
              </a:tblGrid>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Jasper Construction</a:t>
                      </a:r>
                      <a:endParaRPr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Granite UI Library Node Package </a:t>
                      </a:r>
                      <a:r>
                        <a:rPr i="1" lang="en-US" sz="1800">
                          <a:solidFill>
                            <a:srgbClr val="5F5F5F"/>
                          </a:solidFill>
                          <a:latin typeface="Lato"/>
                          <a:ea typeface="Lato"/>
                          <a:cs typeface="Lato"/>
                          <a:sym typeface="Lato"/>
                        </a:rPr>
                        <a:t>(Within the scope of this work product)</a:t>
                      </a:r>
                      <a:endParaRPr i="1"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UI Library Maintenance Documentation</a:t>
                      </a:r>
                      <a:endParaRPr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Product Internal Reviews with LTG Development Teams</a:t>
                      </a:r>
                      <a:endParaRPr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Any Required Additional Design Work </a:t>
                      </a:r>
                      <a:r>
                        <a:rPr i="1" lang="en-US" sz="1800">
                          <a:solidFill>
                            <a:srgbClr val="5F5F5F"/>
                          </a:solidFill>
                          <a:latin typeface="Lato"/>
                          <a:ea typeface="Lato"/>
                          <a:cs typeface="Lato"/>
                          <a:sym typeface="Lato"/>
                        </a:rPr>
                        <a:t>(Within the scope of this work product)</a:t>
                      </a:r>
                      <a:endParaRPr i="1"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Research Questions </a:t>
                      </a:r>
                      <a:r>
                        <a:rPr i="1" lang="en-US" sz="1800">
                          <a:solidFill>
                            <a:srgbClr val="5F5F5F"/>
                          </a:solidFill>
                          <a:latin typeface="Lato"/>
                          <a:ea typeface="Lato"/>
                          <a:cs typeface="Lato"/>
                          <a:sym typeface="Lato"/>
                        </a:rPr>
                        <a:t>(during Alpha, Beta - Internal &amp; External)</a:t>
                      </a:r>
                      <a:endParaRPr i="1"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Ongoing Product Demo Reviews </a:t>
                      </a:r>
                      <a:r>
                        <a:rPr i="1" lang="en-US" sz="1800">
                          <a:solidFill>
                            <a:srgbClr val="5F5F5F"/>
                          </a:solidFill>
                          <a:latin typeface="Lato"/>
                          <a:ea typeface="Lato"/>
                          <a:cs typeface="Lato"/>
                          <a:sym typeface="Lato"/>
                        </a:rPr>
                        <a:t>(during Alpha, Beta - Internal &amp; External)</a:t>
                      </a:r>
                      <a:endParaRPr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Usability Observations </a:t>
                      </a:r>
                      <a:r>
                        <a:rPr i="1" lang="en-US" sz="1800">
                          <a:solidFill>
                            <a:srgbClr val="5F5F5F"/>
                          </a:solidFill>
                          <a:latin typeface="Lato"/>
                          <a:ea typeface="Lato"/>
                          <a:cs typeface="Lato"/>
                          <a:sym typeface="Lato"/>
                        </a:rPr>
                        <a:t>(during Alpha, Beta - Internal &amp; External)</a:t>
                      </a:r>
                      <a:endParaRPr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Recommendations for Future UX Implementations via Analytics Post Completion</a:t>
                      </a:r>
                      <a:endParaRPr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UX Documentation </a:t>
                      </a:r>
                      <a:r>
                        <a:rPr i="1" lang="en-US" sz="1800">
                          <a:solidFill>
                            <a:srgbClr val="5F5F5F"/>
                          </a:solidFill>
                          <a:latin typeface="Lato"/>
                          <a:ea typeface="Lato"/>
                          <a:cs typeface="Lato"/>
                          <a:sym typeface="Lato"/>
                        </a:rPr>
                        <a:t>(research &amp; UX artifacts)</a:t>
                      </a:r>
                      <a:endParaRPr i="1" sz="1800">
                        <a:solidFill>
                          <a:srgbClr val="5F5F5F"/>
                        </a:solidFill>
                        <a:latin typeface="Lato"/>
                        <a:ea typeface="Lato"/>
                        <a:cs typeface="Lato"/>
                        <a:sym typeface="Lato"/>
                      </a:endParaRPr>
                    </a:p>
                  </a:txBody>
                  <a:tcPr marT="63500" marB="63500" marR="63500" marL="63500"/>
                </a:tc>
              </a:tr>
              <a:tr h="4792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Project Management</a:t>
                      </a:r>
                      <a:endParaRPr sz="1800">
                        <a:solidFill>
                          <a:srgbClr val="5F5F5F"/>
                        </a:solidFill>
                        <a:latin typeface="Lato"/>
                        <a:ea typeface="Lato"/>
                        <a:cs typeface="Lato"/>
                        <a:sym typeface="Lato"/>
                      </a:endParaRPr>
                    </a:p>
                  </a:txBody>
                  <a:tcPr marT="63500" marB="63500" marR="63500" marL="63500"/>
                </a:tc>
              </a:tr>
            </a:tbl>
          </a:graphicData>
        </a:graphic>
      </p:graphicFrame>
      <p:pic>
        <p:nvPicPr>
          <p:cNvPr id="187" name="Google Shape;187;p18"/>
          <p:cNvPicPr preferRelativeResize="0"/>
          <p:nvPr/>
        </p:nvPicPr>
        <p:blipFill>
          <a:blip r:embed="rId4">
            <a:alphaModFix/>
          </a:blip>
          <a:stretch>
            <a:fillRect/>
          </a:stretch>
        </p:blipFill>
        <p:spPr>
          <a:xfrm>
            <a:off x="874037" y="469737"/>
            <a:ext cx="630025" cy="630025"/>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5" name="Shape 195"/>
        <p:cNvGrpSpPr/>
        <p:nvPr/>
      </p:nvGrpSpPr>
      <p:grpSpPr>
        <a:xfrm>
          <a:off x="0" y="0"/>
          <a:ext cx="0" cy="0"/>
          <a:chOff x="0" y="0"/>
          <a:chExt cx="0" cy="0"/>
        </a:xfrm>
      </p:grpSpPr>
      <p:sp>
        <p:nvSpPr>
          <p:cNvPr id="196" name="Google Shape;196;p19"/>
          <p:cNvSpPr txBox="1"/>
          <p:nvPr>
            <p:ph idx="12" type="sldNum"/>
          </p:nvPr>
        </p:nvSpPr>
        <p:spPr>
          <a:xfrm>
            <a:off x="11933237" y="6592889"/>
            <a:ext cx="4107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282828"/>
                </a:solidFill>
                <a:latin typeface="Quattrocento Sans"/>
                <a:ea typeface="Quattrocento Sans"/>
                <a:cs typeface="Quattrocento Sans"/>
                <a:sym typeface="Quattrocento Sans"/>
              </a:rPr>
              <a:t>‹#›</a:t>
            </a:fld>
            <a:endParaRPr b="0" i="0" sz="1050" u="none" cap="none" strike="noStrike">
              <a:solidFill>
                <a:srgbClr val="282828"/>
              </a:solidFill>
              <a:latin typeface="Quattrocento Sans"/>
              <a:ea typeface="Quattrocento Sans"/>
              <a:cs typeface="Quattrocento Sans"/>
              <a:sym typeface="Quattrocento Sans"/>
            </a:endParaRPr>
          </a:p>
        </p:txBody>
      </p:sp>
      <p:sp>
        <p:nvSpPr>
          <p:cNvPr id="197" name="Google Shape;197;p19"/>
          <p:cNvSpPr txBox="1"/>
          <p:nvPr>
            <p:ph idx="11" type="ftr"/>
          </p:nvPr>
        </p:nvSpPr>
        <p:spPr>
          <a:xfrm>
            <a:off x="7818437" y="6592889"/>
            <a:ext cx="41148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888888"/>
                </a:solidFill>
                <a:latin typeface="Arial"/>
                <a:ea typeface="Arial"/>
                <a:cs typeface="Arial"/>
                <a:sym typeface="Arial"/>
              </a:rPr>
              <a:t>© Jesse Orrico. Confidential. All Rights Reserved. </a:t>
            </a:r>
            <a:endParaRPr b="0" i="0" sz="1000" u="none" cap="none" strike="noStrike">
              <a:solidFill>
                <a:srgbClr val="888888"/>
              </a:solidFill>
              <a:latin typeface="Arial"/>
              <a:ea typeface="Arial"/>
              <a:cs typeface="Arial"/>
              <a:sym typeface="Arial"/>
            </a:endParaRPr>
          </a:p>
        </p:txBody>
      </p:sp>
      <p:pic>
        <p:nvPicPr>
          <p:cNvPr id="198" name="Google Shape;198;p19"/>
          <p:cNvPicPr preferRelativeResize="0"/>
          <p:nvPr/>
        </p:nvPicPr>
        <p:blipFill>
          <a:blip r:embed="rId3">
            <a:alphaModFix/>
          </a:blip>
          <a:stretch>
            <a:fillRect/>
          </a:stretch>
        </p:blipFill>
        <p:spPr>
          <a:xfrm>
            <a:off x="11389300" y="167972"/>
            <a:ext cx="857701" cy="857701"/>
          </a:xfrm>
          <a:prstGeom prst="rect">
            <a:avLst/>
          </a:prstGeom>
          <a:noFill/>
          <a:ln>
            <a:noFill/>
          </a:ln>
        </p:spPr>
      </p:pic>
      <p:sp>
        <p:nvSpPr>
          <p:cNvPr id="199" name="Google Shape;199;p19"/>
          <p:cNvSpPr txBox="1"/>
          <p:nvPr/>
        </p:nvSpPr>
        <p:spPr>
          <a:xfrm>
            <a:off x="1483312" y="325896"/>
            <a:ext cx="9906000" cy="917700"/>
          </a:xfrm>
          <a:prstGeom prst="rect">
            <a:avLst/>
          </a:prstGeom>
          <a:noFill/>
          <a:ln>
            <a:noFill/>
          </a:ln>
        </p:spPr>
        <p:txBody>
          <a:bodyPr anchorCtr="0" anchor="ctr" bIns="46625" lIns="93250" spcFirstLastPara="1" rIns="93250" wrap="square" tIns="46625">
            <a:noAutofit/>
          </a:bodyPr>
          <a:lstStyle/>
          <a:p>
            <a:pPr indent="0" lvl="0" marL="0" rtl="0">
              <a:lnSpc>
                <a:spcPct val="90000"/>
              </a:lnSpc>
              <a:spcBef>
                <a:spcPts val="0"/>
              </a:spcBef>
              <a:spcAft>
                <a:spcPts val="0"/>
              </a:spcAft>
              <a:buClr>
                <a:srgbClr val="458AA5"/>
              </a:buClr>
              <a:buSzPts val="4800"/>
              <a:buFont typeface="Quattrocento Sans"/>
              <a:buNone/>
            </a:pPr>
            <a:r>
              <a:rPr b="1" lang="en-US" sz="4800">
                <a:solidFill>
                  <a:srgbClr val="458AA5"/>
                </a:solidFill>
                <a:latin typeface="Lato"/>
                <a:ea typeface="Lato"/>
                <a:cs typeface="Lato"/>
                <a:sym typeface="Lato"/>
              </a:rPr>
              <a:t>Project Timeline Assumptions</a:t>
            </a:r>
            <a:endParaRPr sz="4800">
              <a:solidFill>
                <a:srgbClr val="458AA5"/>
              </a:solidFill>
              <a:latin typeface="Lato"/>
              <a:ea typeface="Lato"/>
              <a:cs typeface="Lato"/>
              <a:sym typeface="Lato"/>
            </a:endParaRPr>
          </a:p>
        </p:txBody>
      </p:sp>
      <p:graphicFrame>
        <p:nvGraphicFramePr>
          <p:cNvPr id="200" name="Google Shape;200;p19"/>
          <p:cNvGraphicFramePr/>
          <p:nvPr/>
        </p:nvGraphicFramePr>
        <p:xfrm>
          <a:off x="1048263" y="1718275"/>
          <a:ext cx="3000000" cy="3000000"/>
        </p:xfrm>
        <a:graphic>
          <a:graphicData uri="http://schemas.openxmlformats.org/drawingml/2006/table">
            <a:tbl>
              <a:tblPr>
                <a:noFill/>
                <a:tableStyleId>{9955C362-0540-4EA1-9065-F95BA39F1EBE}</a:tableStyleId>
              </a:tblPr>
              <a:tblGrid>
                <a:gridCol w="3260175"/>
                <a:gridCol w="1600050"/>
                <a:gridCol w="2271175"/>
                <a:gridCol w="3067775"/>
              </a:tblGrid>
              <a:tr h="635375">
                <a:tc>
                  <a:txBody>
                    <a:bodyPr>
                      <a:noAutofit/>
                    </a:bodyPr>
                    <a:lstStyle/>
                    <a:p>
                      <a:pPr indent="0" lvl="0" marL="0" rtl="0">
                        <a:spcBef>
                          <a:spcPts val="0"/>
                        </a:spcBef>
                        <a:spcAft>
                          <a:spcPts val="0"/>
                        </a:spcAft>
                        <a:buNone/>
                      </a:pPr>
                      <a:r>
                        <a:rPr b="1" lang="en-US" sz="1800">
                          <a:solidFill>
                            <a:srgbClr val="5F5F5F"/>
                          </a:solidFill>
                          <a:latin typeface="Lato"/>
                          <a:ea typeface="Lato"/>
                          <a:cs typeface="Lato"/>
                          <a:sym typeface="Lato"/>
                        </a:rPr>
                        <a:t>Development Phases</a:t>
                      </a:r>
                      <a:endParaRPr b="1"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800">
                          <a:solidFill>
                            <a:srgbClr val="5F5F5F"/>
                          </a:solidFill>
                          <a:latin typeface="Lato"/>
                          <a:ea typeface="Lato"/>
                          <a:cs typeface="Lato"/>
                          <a:sym typeface="Lato"/>
                        </a:rPr>
                        <a:t>Duration</a:t>
                      </a:r>
                      <a:endParaRPr b="1"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800">
                          <a:solidFill>
                            <a:srgbClr val="5F5F5F"/>
                          </a:solidFill>
                          <a:latin typeface="Lato"/>
                          <a:ea typeface="Lato"/>
                          <a:cs typeface="Lato"/>
                          <a:sym typeface="Lato"/>
                        </a:rPr>
                        <a:t>Comment</a:t>
                      </a:r>
                      <a:endParaRPr b="1" sz="1800">
                        <a:solidFill>
                          <a:srgbClr val="5F5F5F"/>
                        </a:solidFill>
                        <a:latin typeface="Lato"/>
                        <a:ea typeface="Lato"/>
                        <a:cs typeface="Lato"/>
                        <a:sym typeface="Lato"/>
                      </a:endParaRPr>
                    </a:p>
                  </a:txBody>
                  <a:tcPr marT="63500" marB="63500" marR="63500" marL="63500"/>
                </a:tc>
                <a:tc>
                  <a:txBody>
                    <a:bodyPr>
                      <a:noAutofit/>
                    </a:bodyPr>
                    <a:lstStyle/>
                    <a:p>
                      <a:pPr indent="0" lvl="0" marL="0">
                        <a:spcBef>
                          <a:spcPts val="0"/>
                        </a:spcBef>
                        <a:spcAft>
                          <a:spcPts val="0"/>
                        </a:spcAft>
                        <a:buNone/>
                      </a:pPr>
                      <a:r>
                        <a:rPr b="1" lang="en-US" sz="1800">
                          <a:latin typeface="Lato"/>
                          <a:ea typeface="Lato"/>
                          <a:cs typeface="Lato"/>
                          <a:sym typeface="Lato"/>
                        </a:rPr>
                        <a:t>Note</a:t>
                      </a:r>
                      <a:endParaRPr b="1" sz="1800">
                        <a:latin typeface="Lato"/>
                        <a:ea typeface="Lato"/>
                        <a:cs typeface="Lato"/>
                        <a:sym typeface="Lato"/>
                      </a:endParaRPr>
                    </a:p>
                  </a:txBody>
                  <a:tcPr marT="91425" marB="91425" marR="91425" marL="91425"/>
                </a:tc>
              </a:tr>
              <a:tr h="7607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Core Jasper UI Development to reach internal Apha</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90 days</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Calculated from Project Kickoff</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a:spcBef>
                          <a:spcPts val="0"/>
                        </a:spcBef>
                        <a:spcAft>
                          <a:spcPts val="0"/>
                        </a:spcAft>
                        <a:buNone/>
                      </a:pPr>
                      <a:r>
                        <a:t/>
                      </a:r>
                      <a:endParaRPr sz="1800">
                        <a:latin typeface="Lato"/>
                        <a:ea typeface="Lato"/>
                        <a:cs typeface="Lato"/>
                        <a:sym typeface="Lato"/>
                      </a:endParaRPr>
                    </a:p>
                  </a:txBody>
                  <a:tcPr marT="91425" marB="91425" marR="91425" marL="91425"/>
                </a:tc>
              </a:tr>
              <a:tr h="7607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Change Requests Development to reach Internal Beta</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30  days</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After last phase is completed</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a:spcBef>
                          <a:spcPts val="0"/>
                        </a:spcBef>
                        <a:spcAft>
                          <a:spcPts val="0"/>
                        </a:spcAft>
                        <a:buNone/>
                      </a:pPr>
                      <a:r>
                        <a:t/>
                      </a:r>
                      <a:endParaRPr sz="1800">
                        <a:latin typeface="Lato"/>
                        <a:ea typeface="Lato"/>
                        <a:cs typeface="Lato"/>
                        <a:sym typeface="Lato"/>
                      </a:endParaRPr>
                    </a:p>
                  </a:txBody>
                  <a:tcPr marT="91425" marB="91425" marR="91425" marL="91425"/>
                </a:tc>
              </a:tr>
              <a:tr h="7607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Change Requests Development to reach External Beta</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15 days</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After last phase is completed</a:t>
                      </a:r>
                      <a:endParaRPr sz="1800">
                        <a:solidFill>
                          <a:srgbClr val="5F5F5F"/>
                        </a:solidFill>
                        <a:latin typeface="Lato"/>
                        <a:ea typeface="Lato"/>
                        <a:cs typeface="Lato"/>
                        <a:sym typeface="Lato"/>
                      </a:endParaRPr>
                    </a:p>
                    <a:p>
                      <a:pPr indent="0" lvl="0" marL="0" rtl="0">
                        <a:spcBef>
                          <a:spcPts val="0"/>
                        </a:spcBef>
                        <a:spcAft>
                          <a:spcPts val="0"/>
                        </a:spcAft>
                        <a:buNone/>
                      </a:pPr>
                      <a:r>
                        <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a:spcBef>
                          <a:spcPts val="0"/>
                        </a:spcBef>
                        <a:spcAft>
                          <a:spcPts val="0"/>
                        </a:spcAft>
                        <a:buNone/>
                      </a:pPr>
                      <a:r>
                        <a:t/>
                      </a:r>
                      <a:endParaRPr sz="1800">
                        <a:latin typeface="Lato"/>
                        <a:ea typeface="Lato"/>
                        <a:cs typeface="Lato"/>
                        <a:sym typeface="Lato"/>
                      </a:endParaRPr>
                    </a:p>
                  </a:txBody>
                  <a:tcPr marT="91425" marB="91425" marR="91425" marL="91425"/>
                </a:tc>
              </a:tr>
              <a:tr h="760725">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Change Requests Development to reach external Completion</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15 days</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lang="en-US" sz="1800">
                          <a:solidFill>
                            <a:srgbClr val="5F5F5F"/>
                          </a:solidFill>
                          <a:latin typeface="Lato"/>
                          <a:ea typeface="Lato"/>
                          <a:cs typeface="Lato"/>
                          <a:sym typeface="Lato"/>
                        </a:rPr>
                        <a:t>After last phase is completed</a:t>
                      </a:r>
                      <a:endParaRPr sz="1800">
                        <a:solidFill>
                          <a:srgbClr val="5F5F5F"/>
                        </a:solidFill>
                        <a:latin typeface="Lato"/>
                        <a:ea typeface="Lato"/>
                        <a:cs typeface="Lato"/>
                        <a:sym typeface="Lato"/>
                      </a:endParaRPr>
                    </a:p>
                  </a:txBody>
                  <a:tcPr marT="63500" marB="63500" marR="63500" marL="63500"/>
                </a:tc>
                <a:tc>
                  <a:txBody>
                    <a:bodyPr>
                      <a:noAutofit/>
                    </a:bodyPr>
                    <a:lstStyle/>
                    <a:p>
                      <a:pPr indent="0" lvl="0" marL="0">
                        <a:spcBef>
                          <a:spcPts val="0"/>
                        </a:spcBef>
                        <a:spcAft>
                          <a:spcPts val="0"/>
                        </a:spcAft>
                        <a:buNone/>
                      </a:pPr>
                      <a:r>
                        <a:t/>
                      </a:r>
                      <a:endParaRPr sz="1800">
                        <a:latin typeface="Lato"/>
                        <a:ea typeface="Lato"/>
                        <a:cs typeface="Lato"/>
                        <a:sym typeface="Lato"/>
                      </a:endParaRPr>
                    </a:p>
                  </a:txBody>
                  <a:tcPr marT="91425" marB="91425" marR="91425" marL="91425"/>
                </a:tc>
              </a:tr>
              <a:tr h="760725">
                <a:tc>
                  <a:txBody>
                    <a:bodyPr>
                      <a:noAutofit/>
                    </a:bodyPr>
                    <a:lstStyle/>
                    <a:p>
                      <a:pPr indent="0" lvl="0" marL="0" rtl="0" algn="r">
                        <a:spcBef>
                          <a:spcPts val="0"/>
                        </a:spcBef>
                        <a:spcAft>
                          <a:spcPts val="0"/>
                        </a:spcAft>
                        <a:buNone/>
                      </a:pPr>
                      <a:r>
                        <a:rPr b="1" lang="en-US" sz="1800">
                          <a:solidFill>
                            <a:srgbClr val="5F5F5F"/>
                          </a:solidFill>
                          <a:latin typeface="Lato"/>
                          <a:ea typeface="Lato"/>
                          <a:cs typeface="Lato"/>
                          <a:sym typeface="Lato"/>
                        </a:rPr>
                        <a:t>Total:</a:t>
                      </a:r>
                      <a:endParaRPr b="1"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rPr b="1" lang="en-US" sz="1800">
                          <a:solidFill>
                            <a:srgbClr val="5F5F5F"/>
                          </a:solidFill>
                          <a:latin typeface="Lato"/>
                          <a:ea typeface="Lato"/>
                          <a:cs typeface="Lato"/>
                          <a:sym typeface="Lato"/>
                        </a:rPr>
                        <a:t>150 days To Completion</a:t>
                      </a:r>
                      <a:endParaRPr b="1" sz="1800">
                        <a:solidFill>
                          <a:srgbClr val="5F5F5F"/>
                        </a:solidFill>
                        <a:latin typeface="Lato"/>
                        <a:ea typeface="Lato"/>
                        <a:cs typeface="Lato"/>
                        <a:sym typeface="Lato"/>
                      </a:endParaRPr>
                    </a:p>
                  </a:txBody>
                  <a:tcPr marT="63500" marB="63500" marR="63500" marL="63500"/>
                </a:tc>
                <a:tc>
                  <a:txBody>
                    <a:bodyPr>
                      <a:noAutofit/>
                    </a:bodyPr>
                    <a:lstStyle/>
                    <a:p>
                      <a:pPr indent="0" lvl="0" marL="0" rtl="0">
                        <a:spcBef>
                          <a:spcPts val="0"/>
                        </a:spcBef>
                        <a:spcAft>
                          <a:spcPts val="0"/>
                        </a:spcAft>
                        <a:buNone/>
                      </a:pPr>
                      <a:r>
                        <a:t/>
                      </a:r>
                      <a:endParaRPr b="1" sz="1800">
                        <a:solidFill>
                          <a:srgbClr val="5F5F5F"/>
                        </a:solidFill>
                        <a:latin typeface="Lato"/>
                        <a:ea typeface="Lato"/>
                        <a:cs typeface="Lato"/>
                        <a:sym typeface="Lato"/>
                      </a:endParaRPr>
                    </a:p>
                  </a:txBody>
                  <a:tcPr marT="63500" marB="63500" marR="63500" marL="63500"/>
                </a:tc>
                <a:tc>
                  <a:txBody>
                    <a:bodyPr>
                      <a:noAutofit/>
                    </a:bodyPr>
                    <a:lstStyle/>
                    <a:p>
                      <a:pPr indent="0" lvl="0" marL="0">
                        <a:spcBef>
                          <a:spcPts val="0"/>
                        </a:spcBef>
                        <a:spcAft>
                          <a:spcPts val="0"/>
                        </a:spcAft>
                        <a:buNone/>
                      </a:pPr>
                      <a:r>
                        <a:t/>
                      </a:r>
                      <a:endParaRPr sz="1800">
                        <a:latin typeface="Lato"/>
                        <a:ea typeface="Lato"/>
                        <a:cs typeface="Lato"/>
                        <a:sym typeface="Lato"/>
                      </a:endParaRPr>
                    </a:p>
                  </a:txBody>
                  <a:tcPr marT="91425" marB="91425" marR="91425" marL="91425"/>
                </a:tc>
              </a:tr>
            </a:tbl>
          </a:graphicData>
        </a:graphic>
      </p:graphicFrame>
      <p:pic>
        <p:nvPicPr>
          <p:cNvPr id="201" name="Google Shape;201;p19"/>
          <p:cNvPicPr preferRelativeResize="0"/>
          <p:nvPr/>
        </p:nvPicPr>
        <p:blipFill>
          <a:blip r:embed="rId4">
            <a:alphaModFix/>
          </a:blip>
          <a:stretch>
            <a:fillRect/>
          </a:stretch>
        </p:blipFill>
        <p:spPr>
          <a:xfrm>
            <a:off x="853275" y="469737"/>
            <a:ext cx="630025" cy="630025"/>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