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A0EB45-DDD5-440A-9212-BCE54679D83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21BCAB40-63AC-4D8D-9473-6A0F38FC4F67}">
      <dgm:prSet phldrT="[Text]" custT="1"/>
      <dgm:spPr>
        <a:solidFill>
          <a:srgbClr val="F07510"/>
        </a:solidFill>
      </dgm:spPr>
      <dgm:t>
        <a:bodyPr/>
        <a:lstStyle/>
        <a:p>
          <a:r>
            <a:rPr lang="en-US" sz="2400"/>
            <a:t>Vector</a:t>
          </a:r>
          <a:endParaRPr lang="en-US" sz="2400" dirty="0"/>
        </a:p>
      </dgm:t>
    </dgm:pt>
    <dgm:pt modelId="{49FED6E0-8FC9-42EB-B09E-D47425A7F22D}" type="parTrans" cxnId="{7BFB1FEB-42E5-459F-9EEE-6382858A4B3E}">
      <dgm:prSet/>
      <dgm:spPr/>
      <dgm:t>
        <a:bodyPr/>
        <a:lstStyle/>
        <a:p>
          <a:endParaRPr lang="en-US"/>
        </a:p>
      </dgm:t>
    </dgm:pt>
    <dgm:pt modelId="{36E3FDDB-4B8B-4603-88A5-8DD6186BE24B}" type="sibTrans" cxnId="{7BFB1FEB-42E5-459F-9EEE-6382858A4B3E}">
      <dgm:prSet/>
      <dgm:spPr/>
      <dgm:t>
        <a:bodyPr/>
        <a:lstStyle/>
        <a:p>
          <a:endParaRPr lang="en-US"/>
        </a:p>
      </dgm:t>
    </dgm:pt>
    <dgm:pt modelId="{98E8EC2A-604E-4152-A8F5-CF9CB2B6B332}">
      <dgm:prSet phldrT="[Text]" custT="1"/>
      <dgm:spPr>
        <a:solidFill>
          <a:schemeClr val="accent6">
            <a:lumMod val="75000"/>
          </a:schemeClr>
        </a:solidFill>
      </dgm:spPr>
      <dgm:t>
        <a:bodyPr/>
        <a:lstStyle/>
        <a:p>
          <a:r>
            <a:rPr lang="en-US" sz="2400" dirty="0"/>
            <a:t>Matrix</a:t>
          </a:r>
        </a:p>
      </dgm:t>
    </dgm:pt>
    <dgm:pt modelId="{6FDC90DF-5AD9-4D13-ABA6-BE53B5AABB2D}" type="parTrans" cxnId="{D1BE7947-8FBE-4078-8E0F-38F572A5F64D}">
      <dgm:prSet/>
      <dgm:spPr/>
      <dgm:t>
        <a:bodyPr/>
        <a:lstStyle/>
        <a:p>
          <a:endParaRPr lang="en-US"/>
        </a:p>
      </dgm:t>
    </dgm:pt>
    <dgm:pt modelId="{E68E6C5A-34ED-473F-A7BA-DCFF149A9B55}" type="sibTrans" cxnId="{D1BE7947-8FBE-4078-8E0F-38F572A5F64D}">
      <dgm:prSet/>
      <dgm:spPr/>
      <dgm:t>
        <a:bodyPr/>
        <a:lstStyle/>
        <a:p>
          <a:endParaRPr lang="en-US"/>
        </a:p>
      </dgm:t>
    </dgm:pt>
    <dgm:pt modelId="{3A084D3D-F133-4C06-8A97-D1D73AABCEC4}">
      <dgm:prSet phldrT="[Text]" custT="1"/>
      <dgm:spPr>
        <a:solidFill>
          <a:schemeClr val="tx2">
            <a:lumMod val="75000"/>
          </a:schemeClr>
        </a:solidFill>
      </dgm:spPr>
      <dgm:t>
        <a:bodyPr/>
        <a:lstStyle/>
        <a:p>
          <a:r>
            <a:rPr lang="en-US" sz="2400" dirty="0"/>
            <a:t>Array</a:t>
          </a:r>
        </a:p>
      </dgm:t>
    </dgm:pt>
    <dgm:pt modelId="{31EDB3C5-225D-4065-962B-C421BE6C4C4E}" type="parTrans" cxnId="{36E8FCCF-47E6-4B2A-B681-FAF5B1E15445}">
      <dgm:prSet/>
      <dgm:spPr/>
      <dgm:t>
        <a:bodyPr/>
        <a:lstStyle/>
        <a:p>
          <a:endParaRPr lang="en-US"/>
        </a:p>
      </dgm:t>
    </dgm:pt>
    <dgm:pt modelId="{E42DFAF1-F5FA-44D9-89E7-8522E2EB2FC4}" type="sibTrans" cxnId="{36E8FCCF-47E6-4B2A-B681-FAF5B1E15445}">
      <dgm:prSet/>
      <dgm:spPr/>
      <dgm:t>
        <a:bodyPr/>
        <a:lstStyle/>
        <a:p>
          <a:endParaRPr lang="en-US"/>
        </a:p>
      </dgm:t>
    </dgm:pt>
    <dgm:pt modelId="{DF8EA4BD-C5FE-4D94-A0AA-BB31CB3C6C84}">
      <dgm:prSet custT="1"/>
      <dgm:spPr/>
      <dgm:t>
        <a:bodyPr/>
        <a:lstStyle/>
        <a:p>
          <a:r>
            <a:rPr lang="en-US" sz="2000" dirty="0"/>
            <a:t>A sequence of numbers or characters, or higher-dimensional arrays like matrices</a:t>
          </a:r>
        </a:p>
      </dgm:t>
    </dgm:pt>
    <dgm:pt modelId="{FBC13F8D-E34F-4B7A-935A-50B4209AF3D7}" type="parTrans" cxnId="{3D518949-03A3-4154-A542-8C94129A99EF}">
      <dgm:prSet/>
      <dgm:spPr/>
      <dgm:t>
        <a:bodyPr/>
        <a:lstStyle/>
        <a:p>
          <a:endParaRPr lang="en-US"/>
        </a:p>
      </dgm:t>
    </dgm:pt>
    <dgm:pt modelId="{BF752B88-7184-4424-86F7-46D0D9480525}" type="sibTrans" cxnId="{3D518949-03A3-4154-A542-8C94129A99EF}">
      <dgm:prSet/>
      <dgm:spPr/>
      <dgm:t>
        <a:bodyPr/>
        <a:lstStyle/>
        <a:p>
          <a:endParaRPr lang="en-US"/>
        </a:p>
      </dgm:t>
    </dgm:pt>
    <dgm:pt modelId="{0BD69107-0332-45CA-9451-22686652AC91}">
      <dgm:prSet custT="1"/>
      <dgm:spPr/>
      <dgm:t>
        <a:bodyPr/>
        <a:lstStyle/>
        <a:p>
          <a:r>
            <a:rPr lang="en-US" sz="2000" dirty="0"/>
            <a:t>The basic two dimensional data structure in R is the vector </a:t>
          </a:r>
        </a:p>
      </dgm:t>
    </dgm:pt>
    <dgm:pt modelId="{DD79DE67-C82F-4F50-8946-20FC5FF2D045}" type="parTrans" cxnId="{4F4F2126-D682-44DC-BFB3-0DE105D88064}">
      <dgm:prSet/>
      <dgm:spPr/>
      <dgm:t>
        <a:bodyPr/>
        <a:lstStyle/>
        <a:p>
          <a:endParaRPr lang="en-US"/>
        </a:p>
      </dgm:t>
    </dgm:pt>
    <dgm:pt modelId="{F48FF5D8-9DE9-4D14-A5E9-B90E8085E703}" type="sibTrans" cxnId="{4F4F2126-D682-44DC-BFB3-0DE105D88064}">
      <dgm:prSet/>
      <dgm:spPr/>
      <dgm:t>
        <a:bodyPr/>
        <a:lstStyle/>
        <a:p>
          <a:endParaRPr lang="en-US"/>
        </a:p>
      </dgm:t>
    </dgm:pt>
    <dgm:pt modelId="{561EAEFD-091B-44FE-B6E4-D7B0E210E6FC}">
      <dgm:prSet phldrT="[Text]" custT="1"/>
      <dgm:spPr>
        <a:solidFill>
          <a:srgbClr val="00B0F0"/>
        </a:solidFill>
      </dgm:spPr>
      <dgm:t>
        <a:bodyPr/>
        <a:lstStyle/>
        <a:p>
          <a:r>
            <a:rPr lang="en-US" sz="2000" dirty="0"/>
            <a:t>List</a:t>
          </a:r>
        </a:p>
      </dgm:t>
    </dgm:pt>
    <dgm:pt modelId="{FF8CCC86-3783-4D5A-BCFA-88D03DBF9CE4}" type="parTrans" cxnId="{D3F7974F-DC0C-405E-A2AC-9D11CDFDA362}">
      <dgm:prSet/>
      <dgm:spPr/>
      <dgm:t>
        <a:bodyPr/>
        <a:lstStyle/>
        <a:p>
          <a:endParaRPr lang="en-US"/>
        </a:p>
      </dgm:t>
    </dgm:pt>
    <dgm:pt modelId="{7A6A6FD7-7636-4007-9A5C-9745CF457404}" type="sibTrans" cxnId="{D3F7974F-DC0C-405E-A2AC-9D11CDFDA362}">
      <dgm:prSet/>
      <dgm:spPr/>
      <dgm:t>
        <a:bodyPr/>
        <a:lstStyle/>
        <a:p>
          <a:endParaRPr lang="en-US"/>
        </a:p>
      </dgm:t>
    </dgm:pt>
    <dgm:pt modelId="{0B2A9073-420E-406E-AAD5-7D5A5A9B1F0A}">
      <dgm:prSet custT="1"/>
      <dgm:spPr/>
      <dgm:t>
        <a:bodyPr/>
        <a:lstStyle/>
        <a:p>
          <a:r>
            <a:rPr lang="en-US" sz="2000" dirty="0"/>
            <a:t>A table-like structure (experimental results often collected in this form)</a:t>
          </a:r>
        </a:p>
      </dgm:t>
    </dgm:pt>
    <dgm:pt modelId="{94C98FB4-BDB5-43C8-8821-015B5D902EFF}" type="parTrans" cxnId="{D4A1E5A9-9AA5-4D59-8C4C-CBDA9ECA74B0}">
      <dgm:prSet/>
      <dgm:spPr/>
      <dgm:t>
        <a:bodyPr/>
        <a:lstStyle/>
        <a:p>
          <a:endParaRPr lang="en-US"/>
        </a:p>
      </dgm:t>
    </dgm:pt>
    <dgm:pt modelId="{EEA19257-C9C6-416C-B309-C217B3CA0E3A}" type="sibTrans" cxnId="{D4A1E5A9-9AA5-4D59-8C4C-CBDA9ECA74B0}">
      <dgm:prSet/>
      <dgm:spPr/>
      <dgm:t>
        <a:bodyPr/>
        <a:lstStyle/>
        <a:p>
          <a:endParaRPr lang="en-US"/>
        </a:p>
      </dgm:t>
    </dgm:pt>
    <dgm:pt modelId="{53B4F9F5-4B66-4943-9CA6-7E7360545E71}">
      <dgm:prSet custT="1"/>
      <dgm:spPr/>
      <dgm:t>
        <a:bodyPr/>
        <a:lstStyle/>
        <a:p>
          <a:r>
            <a:rPr lang="en-US" sz="2000" dirty="0"/>
            <a:t>Factor</a:t>
          </a:r>
        </a:p>
      </dgm:t>
    </dgm:pt>
    <dgm:pt modelId="{375355C0-2099-4A3B-BA92-141681A6863A}" type="parTrans" cxnId="{A698E4AE-D0EA-4F44-9269-CD13460315C0}">
      <dgm:prSet/>
      <dgm:spPr/>
      <dgm:t>
        <a:bodyPr/>
        <a:lstStyle/>
        <a:p>
          <a:endParaRPr lang="en-US"/>
        </a:p>
      </dgm:t>
    </dgm:pt>
    <dgm:pt modelId="{08F7EF98-01AB-4F17-B607-768BAA4E4AA7}" type="sibTrans" cxnId="{A698E4AE-D0EA-4F44-9269-CD13460315C0}">
      <dgm:prSet/>
      <dgm:spPr/>
      <dgm:t>
        <a:bodyPr/>
        <a:lstStyle/>
        <a:p>
          <a:endParaRPr lang="en-US"/>
        </a:p>
      </dgm:t>
    </dgm:pt>
    <dgm:pt modelId="{031C414D-45A9-4417-89E5-4F2965E649A3}">
      <dgm:prSet custT="1"/>
      <dgm:spPr/>
      <dgm:t>
        <a:bodyPr/>
        <a:lstStyle/>
        <a:p>
          <a:r>
            <a:rPr lang="en-US" sz="2000" dirty="0" smtClean="0"/>
            <a:t>A </a:t>
          </a:r>
          <a:r>
            <a:rPr lang="en-US" sz="2000" dirty="0"/>
            <a:t>sequence assigning a category to each </a:t>
          </a:r>
          <a:r>
            <a:rPr lang="en-US" sz="2000" dirty="0" smtClean="0"/>
            <a:t>index.</a:t>
          </a:r>
          <a:endParaRPr lang="en-US" sz="2000" dirty="0"/>
        </a:p>
      </dgm:t>
    </dgm:pt>
    <dgm:pt modelId="{5F37FB37-6057-42AF-BDC5-FCF9DA5BA9DB}" type="parTrans" cxnId="{4814F536-2607-43FC-B10D-9E42F231A993}">
      <dgm:prSet/>
      <dgm:spPr/>
      <dgm:t>
        <a:bodyPr/>
        <a:lstStyle/>
        <a:p>
          <a:endParaRPr lang="en-US"/>
        </a:p>
      </dgm:t>
    </dgm:pt>
    <dgm:pt modelId="{3CA73B1B-38EF-4D01-9FB5-EBB789E55EEB}" type="sibTrans" cxnId="{4814F536-2607-43FC-B10D-9E42F231A993}">
      <dgm:prSet/>
      <dgm:spPr/>
      <dgm:t>
        <a:bodyPr/>
        <a:lstStyle/>
        <a:p>
          <a:endParaRPr lang="en-US"/>
        </a:p>
      </dgm:t>
    </dgm:pt>
    <dgm:pt modelId="{DFC25B9D-7157-4B9E-A66B-6CBC7A375DA6}">
      <dgm:prSet phldrT="[Text]" custT="1"/>
      <dgm:spPr>
        <a:solidFill>
          <a:srgbClr val="7030A0"/>
        </a:solidFill>
      </dgm:spPr>
      <dgm:t>
        <a:bodyPr/>
        <a:lstStyle/>
        <a:p>
          <a:r>
            <a:rPr lang="en-US" sz="2000" dirty="0" err="1"/>
            <a:t>Data.Frame</a:t>
          </a:r>
          <a:endParaRPr lang="en-US" sz="2000" dirty="0"/>
        </a:p>
      </dgm:t>
    </dgm:pt>
    <dgm:pt modelId="{E50B908D-30C8-43C5-96DD-F9E94C8D309F}" type="parTrans" cxnId="{33FAB075-F4FD-48C7-8B30-3F9B837C99A2}">
      <dgm:prSet/>
      <dgm:spPr/>
      <dgm:t>
        <a:bodyPr/>
        <a:lstStyle/>
        <a:p>
          <a:endParaRPr lang="en-US"/>
        </a:p>
      </dgm:t>
    </dgm:pt>
    <dgm:pt modelId="{3AE21B1F-DAC4-40E8-99D6-10C2341663F5}" type="sibTrans" cxnId="{33FAB075-F4FD-48C7-8B30-3F9B837C99A2}">
      <dgm:prSet/>
      <dgm:spPr/>
      <dgm:t>
        <a:bodyPr/>
        <a:lstStyle/>
        <a:p>
          <a:endParaRPr lang="en-US"/>
        </a:p>
      </dgm:t>
    </dgm:pt>
    <dgm:pt modelId="{B767473E-115C-43D3-9941-9409F47AA96C}">
      <dgm:prSet phldrT="[Text]" custT="1"/>
      <dgm:spPr>
        <a:solidFill>
          <a:schemeClr val="bg1"/>
        </a:solidFill>
      </dgm:spPr>
      <dgm:t>
        <a:bodyPr/>
        <a:lstStyle/>
        <a:p>
          <a:r>
            <a:rPr lang="en-US" sz="2000" b="0" i="0" dirty="0" smtClean="0"/>
            <a:t>If a higher dimension vector is desired, then use the  function to generate the n-dimensional object.</a:t>
          </a:r>
          <a:endParaRPr lang="en-US" sz="2000" dirty="0"/>
        </a:p>
      </dgm:t>
    </dgm:pt>
    <dgm:pt modelId="{0D969BC8-6085-417C-BC0F-35D7835376C8}" type="parTrans" cxnId="{C25B8493-7FCC-4D98-969C-A556A3CAB7E7}">
      <dgm:prSet/>
      <dgm:spPr/>
      <dgm:t>
        <a:bodyPr/>
        <a:lstStyle/>
        <a:p>
          <a:endParaRPr lang="en-US"/>
        </a:p>
      </dgm:t>
    </dgm:pt>
    <dgm:pt modelId="{C747D7FF-352E-4F8C-9D50-2C106B7ACCC1}" type="sibTrans" cxnId="{C25B8493-7FCC-4D98-969C-A556A3CAB7E7}">
      <dgm:prSet/>
      <dgm:spPr/>
      <dgm:t>
        <a:bodyPr/>
        <a:lstStyle/>
        <a:p>
          <a:endParaRPr lang="en-US"/>
        </a:p>
      </dgm:t>
    </dgm:pt>
    <dgm:pt modelId="{9D54D325-C142-4D72-A8B1-709B35B58C14}">
      <dgm:prSet phldrT="[Text]" custT="1"/>
      <dgm:spPr>
        <a:noFill/>
      </dgm:spPr>
      <dgm:t>
        <a:bodyPr/>
        <a:lstStyle/>
        <a:p>
          <a:r>
            <a:rPr lang="en-US" sz="2000" b="0" i="0" dirty="0" smtClean="0"/>
            <a:t>An ordered set of components stored in a 1D vector</a:t>
          </a:r>
          <a:endParaRPr lang="en-US" sz="2000" dirty="0"/>
        </a:p>
      </dgm:t>
    </dgm:pt>
    <dgm:pt modelId="{1CCD92FA-1473-4934-869A-AC3B640E4817}" type="parTrans" cxnId="{03685B50-071E-45D7-8DA3-B771D39D1D72}">
      <dgm:prSet/>
      <dgm:spPr/>
      <dgm:t>
        <a:bodyPr/>
        <a:lstStyle/>
        <a:p>
          <a:endParaRPr lang="en-US"/>
        </a:p>
      </dgm:t>
    </dgm:pt>
    <dgm:pt modelId="{8EC213A5-3825-4277-8D1C-362B7DB3FD67}" type="sibTrans" cxnId="{03685B50-071E-45D7-8DA3-B771D39D1D72}">
      <dgm:prSet/>
      <dgm:spPr/>
      <dgm:t>
        <a:bodyPr/>
        <a:lstStyle/>
        <a:p>
          <a:endParaRPr lang="en-US"/>
        </a:p>
      </dgm:t>
    </dgm:pt>
    <dgm:pt modelId="{113F089C-E2FE-4396-AB3B-7105A3F732F7}" type="pres">
      <dgm:prSet presAssocID="{2EA0EB45-DDD5-440A-9212-BCE54679D83A}" presName="linear" presStyleCnt="0">
        <dgm:presLayoutVars>
          <dgm:dir/>
          <dgm:animLvl val="lvl"/>
          <dgm:resizeHandles val="exact"/>
        </dgm:presLayoutVars>
      </dgm:prSet>
      <dgm:spPr/>
      <dgm:t>
        <a:bodyPr/>
        <a:lstStyle/>
        <a:p>
          <a:endParaRPr lang="en-US"/>
        </a:p>
      </dgm:t>
    </dgm:pt>
    <dgm:pt modelId="{D99F4436-8CF1-4592-8ECF-DC61903ED524}" type="pres">
      <dgm:prSet presAssocID="{21BCAB40-63AC-4D8D-9473-6A0F38FC4F67}" presName="parentLin" presStyleCnt="0"/>
      <dgm:spPr/>
    </dgm:pt>
    <dgm:pt modelId="{D25B827F-BF92-403B-A8C5-4319E6BAF4C9}" type="pres">
      <dgm:prSet presAssocID="{21BCAB40-63AC-4D8D-9473-6A0F38FC4F67}" presName="parentLeftMargin" presStyleLbl="node1" presStyleIdx="0" presStyleCnt="6"/>
      <dgm:spPr/>
      <dgm:t>
        <a:bodyPr/>
        <a:lstStyle/>
        <a:p>
          <a:endParaRPr lang="en-US"/>
        </a:p>
      </dgm:t>
    </dgm:pt>
    <dgm:pt modelId="{0822AEC7-D164-450F-9592-A6AACDF51057}" type="pres">
      <dgm:prSet presAssocID="{21BCAB40-63AC-4D8D-9473-6A0F38FC4F67}" presName="parentText" presStyleLbl="node1" presStyleIdx="0" presStyleCnt="6">
        <dgm:presLayoutVars>
          <dgm:chMax val="0"/>
          <dgm:bulletEnabled val="1"/>
        </dgm:presLayoutVars>
      </dgm:prSet>
      <dgm:spPr/>
      <dgm:t>
        <a:bodyPr/>
        <a:lstStyle/>
        <a:p>
          <a:endParaRPr lang="en-US"/>
        </a:p>
      </dgm:t>
    </dgm:pt>
    <dgm:pt modelId="{AC9E76CD-0604-4CDD-BF83-AC966A88A6D1}" type="pres">
      <dgm:prSet presAssocID="{21BCAB40-63AC-4D8D-9473-6A0F38FC4F67}" presName="negativeSpace" presStyleCnt="0"/>
      <dgm:spPr/>
    </dgm:pt>
    <dgm:pt modelId="{B14FB5EA-A397-4BB4-9320-5924359092A3}" type="pres">
      <dgm:prSet presAssocID="{21BCAB40-63AC-4D8D-9473-6A0F38FC4F67}" presName="childText" presStyleLbl="conFgAcc1" presStyleIdx="0" presStyleCnt="6">
        <dgm:presLayoutVars>
          <dgm:bulletEnabled val="1"/>
        </dgm:presLayoutVars>
      </dgm:prSet>
      <dgm:spPr/>
      <dgm:t>
        <a:bodyPr/>
        <a:lstStyle/>
        <a:p>
          <a:endParaRPr lang="en-US"/>
        </a:p>
      </dgm:t>
    </dgm:pt>
    <dgm:pt modelId="{534B966B-8526-48E4-AABC-9F1BE294C686}" type="pres">
      <dgm:prSet presAssocID="{36E3FDDB-4B8B-4603-88A5-8DD6186BE24B}" presName="spaceBetweenRectangles" presStyleCnt="0"/>
      <dgm:spPr/>
    </dgm:pt>
    <dgm:pt modelId="{CB0B3994-FE7D-48C6-B877-25B705D19A89}" type="pres">
      <dgm:prSet presAssocID="{98E8EC2A-604E-4152-A8F5-CF9CB2B6B332}" presName="parentLin" presStyleCnt="0"/>
      <dgm:spPr/>
    </dgm:pt>
    <dgm:pt modelId="{9C14090E-F7CB-4D9A-B9E2-3BF9C7824F2B}" type="pres">
      <dgm:prSet presAssocID="{98E8EC2A-604E-4152-A8F5-CF9CB2B6B332}" presName="parentLeftMargin" presStyleLbl="node1" presStyleIdx="0" presStyleCnt="6"/>
      <dgm:spPr/>
      <dgm:t>
        <a:bodyPr/>
        <a:lstStyle/>
        <a:p>
          <a:endParaRPr lang="en-US"/>
        </a:p>
      </dgm:t>
    </dgm:pt>
    <dgm:pt modelId="{78E5179C-78D0-4FBC-9D79-851412CB6EBB}" type="pres">
      <dgm:prSet presAssocID="{98E8EC2A-604E-4152-A8F5-CF9CB2B6B332}" presName="parentText" presStyleLbl="node1" presStyleIdx="1" presStyleCnt="6">
        <dgm:presLayoutVars>
          <dgm:chMax val="0"/>
          <dgm:bulletEnabled val="1"/>
        </dgm:presLayoutVars>
      </dgm:prSet>
      <dgm:spPr/>
      <dgm:t>
        <a:bodyPr/>
        <a:lstStyle/>
        <a:p>
          <a:endParaRPr lang="en-US"/>
        </a:p>
      </dgm:t>
    </dgm:pt>
    <dgm:pt modelId="{3007AD24-EA56-4577-A738-9F5ABB694CA8}" type="pres">
      <dgm:prSet presAssocID="{98E8EC2A-604E-4152-A8F5-CF9CB2B6B332}" presName="negativeSpace" presStyleCnt="0"/>
      <dgm:spPr/>
    </dgm:pt>
    <dgm:pt modelId="{DBC91169-2FB7-4E53-97A7-35545C314726}" type="pres">
      <dgm:prSet presAssocID="{98E8EC2A-604E-4152-A8F5-CF9CB2B6B332}" presName="childText" presStyleLbl="conFgAcc1" presStyleIdx="1" presStyleCnt="6">
        <dgm:presLayoutVars>
          <dgm:bulletEnabled val="1"/>
        </dgm:presLayoutVars>
      </dgm:prSet>
      <dgm:spPr/>
      <dgm:t>
        <a:bodyPr/>
        <a:lstStyle/>
        <a:p>
          <a:endParaRPr lang="en-US"/>
        </a:p>
      </dgm:t>
    </dgm:pt>
    <dgm:pt modelId="{A52284CA-837B-49A4-9EC4-F344F3D929BD}" type="pres">
      <dgm:prSet presAssocID="{E68E6C5A-34ED-473F-A7BA-DCFF149A9B55}" presName="spaceBetweenRectangles" presStyleCnt="0"/>
      <dgm:spPr/>
    </dgm:pt>
    <dgm:pt modelId="{F9C24C26-49C2-447A-B5C4-AC2F1E00A60F}" type="pres">
      <dgm:prSet presAssocID="{3A084D3D-F133-4C06-8A97-D1D73AABCEC4}" presName="parentLin" presStyleCnt="0"/>
      <dgm:spPr/>
    </dgm:pt>
    <dgm:pt modelId="{2BBAE348-54E2-4B02-85B5-EA16BF8E0887}" type="pres">
      <dgm:prSet presAssocID="{3A084D3D-F133-4C06-8A97-D1D73AABCEC4}" presName="parentLeftMargin" presStyleLbl="node1" presStyleIdx="1" presStyleCnt="6"/>
      <dgm:spPr/>
      <dgm:t>
        <a:bodyPr/>
        <a:lstStyle/>
        <a:p>
          <a:endParaRPr lang="en-US"/>
        </a:p>
      </dgm:t>
    </dgm:pt>
    <dgm:pt modelId="{C756F742-A3D9-458A-81DD-FA72FF71DFF6}" type="pres">
      <dgm:prSet presAssocID="{3A084D3D-F133-4C06-8A97-D1D73AABCEC4}" presName="parentText" presStyleLbl="node1" presStyleIdx="2" presStyleCnt="6">
        <dgm:presLayoutVars>
          <dgm:chMax val="0"/>
          <dgm:bulletEnabled val="1"/>
        </dgm:presLayoutVars>
      </dgm:prSet>
      <dgm:spPr/>
      <dgm:t>
        <a:bodyPr/>
        <a:lstStyle/>
        <a:p>
          <a:endParaRPr lang="en-US"/>
        </a:p>
      </dgm:t>
    </dgm:pt>
    <dgm:pt modelId="{A358A785-AA04-4131-AE6E-7529A432B397}" type="pres">
      <dgm:prSet presAssocID="{3A084D3D-F133-4C06-8A97-D1D73AABCEC4}" presName="negativeSpace" presStyleCnt="0"/>
      <dgm:spPr/>
    </dgm:pt>
    <dgm:pt modelId="{471B2162-B7BB-4328-A53D-3E699D4E1E01}" type="pres">
      <dgm:prSet presAssocID="{3A084D3D-F133-4C06-8A97-D1D73AABCEC4}" presName="childText" presStyleLbl="conFgAcc1" presStyleIdx="2" presStyleCnt="6">
        <dgm:presLayoutVars>
          <dgm:bulletEnabled val="1"/>
        </dgm:presLayoutVars>
      </dgm:prSet>
      <dgm:spPr/>
      <dgm:t>
        <a:bodyPr/>
        <a:lstStyle/>
        <a:p>
          <a:endParaRPr lang="en-US"/>
        </a:p>
      </dgm:t>
    </dgm:pt>
    <dgm:pt modelId="{F6924E3C-DAA3-474C-AD26-680E06A627D2}" type="pres">
      <dgm:prSet presAssocID="{E42DFAF1-F5FA-44D9-89E7-8522E2EB2FC4}" presName="spaceBetweenRectangles" presStyleCnt="0"/>
      <dgm:spPr/>
    </dgm:pt>
    <dgm:pt modelId="{A68EE8E2-F772-4799-994F-5423D283F6E1}" type="pres">
      <dgm:prSet presAssocID="{561EAEFD-091B-44FE-B6E4-D7B0E210E6FC}" presName="parentLin" presStyleCnt="0"/>
      <dgm:spPr/>
    </dgm:pt>
    <dgm:pt modelId="{36CE8DE7-52CC-416A-9A02-1BE62FFC747D}" type="pres">
      <dgm:prSet presAssocID="{561EAEFD-091B-44FE-B6E4-D7B0E210E6FC}" presName="parentLeftMargin" presStyleLbl="node1" presStyleIdx="2" presStyleCnt="6"/>
      <dgm:spPr/>
      <dgm:t>
        <a:bodyPr/>
        <a:lstStyle/>
        <a:p>
          <a:endParaRPr lang="en-US"/>
        </a:p>
      </dgm:t>
    </dgm:pt>
    <dgm:pt modelId="{BC6E1483-55B0-4E96-82C2-A47CEBEEA4CC}" type="pres">
      <dgm:prSet presAssocID="{561EAEFD-091B-44FE-B6E4-D7B0E210E6FC}" presName="parentText" presStyleLbl="node1" presStyleIdx="3" presStyleCnt="6">
        <dgm:presLayoutVars>
          <dgm:chMax val="0"/>
          <dgm:bulletEnabled val="1"/>
        </dgm:presLayoutVars>
      </dgm:prSet>
      <dgm:spPr/>
      <dgm:t>
        <a:bodyPr/>
        <a:lstStyle/>
        <a:p>
          <a:endParaRPr lang="en-US"/>
        </a:p>
      </dgm:t>
    </dgm:pt>
    <dgm:pt modelId="{2CA6AD9F-2DA9-4866-B8E1-67F83555CDFE}" type="pres">
      <dgm:prSet presAssocID="{561EAEFD-091B-44FE-B6E4-D7B0E210E6FC}" presName="negativeSpace" presStyleCnt="0"/>
      <dgm:spPr/>
    </dgm:pt>
    <dgm:pt modelId="{889857AA-32B1-4E65-B1B8-6047A11E279E}" type="pres">
      <dgm:prSet presAssocID="{561EAEFD-091B-44FE-B6E4-D7B0E210E6FC}" presName="childText" presStyleLbl="conFgAcc1" presStyleIdx="3" presStyleCnt="6">
        <dgm:presLayoutVars>
          <dgm:bulletEnabled val="1"/>
        </dgm:presLayoutVars>
      </dgm:prSet>
      <dgm:spPr/>
      <dgm:t>
        <a:bodyPr/>
        <a:lstStyle/>
        <a:p>
          <a:endParaRPr lang="en-US"/>
        </a:p>
      </dgm:t>
    </dgm:pt>
    <dgm:pt modelId="{C5830A16-381C-4644-875A-DFF74395A307}" type="pres">
      <dgm:prSet presAssocID="{7A6A6FD7-7636-4007-9A5C-9745CF457404}" presName="spaceBetweenRectangles" presStyleCnt="0"/>
      <dgm:spPr/>
    </dgm:pt>
    <dgm:pt modelId="{009AA5F4-DDAB-4DAE-B4D9-F140DE9F1F01}" type="pres">
      <dgm:prSet presAssocID="{DFC25B9D-7157-4B9E-A66B-6CBC7A375DA6}" presName="parentLin" presStyleCnt="0"/>
      <dgm:spPr/>
    </dgm:pt>
    <dgm:pt modelId="{958628EA-282F-4484-AC93-81B283CAE667}" type="pres">
      <dgm:prSet presAssocID="{DFC25B9D-7157-4B9E-A66B-6CBC7A375DA6}" presName="parentLeftMargin" presStyleLbl="node1" presStyleIdx="3" presStyleCnt="6"/>
      <dgm:spPr/>
      <dgm:t>
        <a:bodyPr/>
        <a:lstStyle/>
        <a:p>
          <a:endParaRPr lang="en-US"/>
        </a:p>
      </dgm:t>
    </dgm:pt>
    <dgm:pt modelId="{77EF32D1-092F-4AA8-AAEF-26D5635E631F}" type="pres">
      <dgm:prSet presAssocID="{DFC25B9D-7157-4B9E-A66B-6CBC7A375DA6}" presName="parentText" presStyleLbl="node1" presStyleIdx="4" presStyleCnt="6">
        <dgm:presLayoutVars>
          <dgm:chMax val="0"/>
          <dgm:bulletEnabled val="1"/>
        </dgm:presLayoutVars>
      </dgm:prSet>
      <dgm:spPr/>
      <dgm:t>
        <a:bodyPr/>
        <a:lstStyle/>
        <a:p>
          <a:endParaRPr lang="en-US"/>
        </a:p>
      </dgm:t>
    </dgm:pt>
    <dgm:pt modelId="{25EDEE7D-5B9F-4DE4-9448-F8C9D150F64B}" type="pres">
      <dgm:prSet presAssocID="{DFC25B9D-7157-4B9E-A66B-6CBC7A375DA6}" presName="negativeSpace" presStyleCnt="0"/>
      <dgm:spPr/>
    </dgm:pt>
    <dgm:pt modelId="{3BCC83E9-EC2F-4ECB-8B51-592A267634DB}" type="pres">
      <dgm:prSet presAssocID="{DFC25B9D-7157-4B9E-A66B-6CBC7A375DA6}" presName="childText" presStyleLbl="conFgAcc1" presStyleIdx="4" presStyleCnt="6">
        <dgm:presLayoutVars>
          <dgm:bulletEnabled val="1"/>
        </dgm:presLayoutVars>
      </dgm:prSet>
      <dgm:spPr/>
      <dgm:t>
        <a:bodyPr/>
        <a:lstStyle/>
        <a:p>
          <a:endParaRPr lang="en-US"/>
        </a:p>
      </dgm:t>
    </dgm:pt>
    <dgm:pt modelId="{0D20FED1-BB89-42E6-824A-FA73302C43B8}" type="pres">
      <dgm:prSet presAssocID="{3AE21B1F-DAC4-40E8-99D6-10C2341663F5}" presName="spaceBetweenRectangles" presStyleCnt="0"/>
      <dgm:spPr/>
    </dgm:pt>
    <dgm:pt modelId="{97F095A7-0045-4785-8426-C516647AD741}" type="pres">
      <dgm:prSet presAssocID="{53B4F9F5-4B66-4943-9CA6-7E7360545E71}" presName="parentLin" presStyleCnt="0"/>
      <dgm:spPr/>
    </dgm:pt>
    <dgm:pt modelId="{E0309BEE-8A4E-4312-B6C9-D97A31268433}" type="pres">
      <dgm:prSet presAssocID="{53B4F9F5-4B66-4943-9CA6-7E7360545E71}" presName="parentLeftMargin" presStyleLbl="node1" presStyleIdx="4" presStyleCnt="6"/>
      <dgm:spPr/>
      <dgm:t>
        <a:bodyPr/>
        <a:lstStyle/>
        <a:p>
          <a:endParaRPr lang="en-US"/>
        </a:p>
      </dgm:t>
    </dgm:pt>
    <dgm:pt modelId="{CB86FA4A-21A2-4182-B2EB-C00AFC551306}" type="pres">
      <dgm:prSet presAssocID="{53B4F9F5-4B66-4943-9CA6-7E7360545E71}" presName="parentText" presStyleLbl="node1" presStyleIdx="5" presStyleCnt="6">
        <dgm:presLayoutVars>
          <dgm:chMax val="0"/>
          <dgm:bulletEnabled val="1"/>
        </dgm:presLayoutVars>
      </dgm:prSet>
      <dgm:spPr/>
      <dgm:t>
        <a:bodyPr/>
        <a:lstStyle/>
        <a:p>
          <a:endParaRPr lang="en-US"/>
        </a:p>
      </dgm:t>
    </dgm:pt>
    <dgm:pt modelId="{CD470726-7677-4E7E-861B-C5871FEA1B71}" type="pres">
      <dgm:prSet presAssocID="{53B4F9F5-4B66-4943-9CA6-7E7360545E71}" presName="negativeSpace" presStyleCnt="0"/>
      <dgm:spPr/>
    </dgm:pt>
    <dgm:pt modelId="{63F3113F-1D6B-44D6-A254-613EF064D419}" type="pres">
      <dgm:prSet presAssocID="{53B4F9F5-4B66-4943-9CA6-7E7360545E71}" presName="childText" presStyleLbl="conFgAcc1" presStyleIdx="5" presStyleCnt="6">
        <dgm:presLayoutVars>
          <dgm:bulletEnabled val="1"/>
        </dgm:presLayoutVars>
      </dgm:prSet>
      <dgm:spPr/>
      <dgm:t>
        <a:bodyPr/>
        <a:lstStyle/>
        <a:p>
          <a:endParaRPr lang="en-US"/>
        </a:p>
      </dgm:t>
    </dgm:pt>
  </dgm:ptLst>
  <dgm:cxnLst>
    <dgm:cxn modelId="{4814F536-2607-43FC-B10D-9E42F231A993}" srcId="{53B4F9F5-4B66-4943-9CA6-7E7360545E71}" destId="{031C414D-45A9-4417-89E5-4F2965E649A3}" srcOrd="0" destOrd="0" parTransId="{5F37FB37-6057-42AF-BDC5-FCF9DA5BA9DB}" sibTransId="{3CA73B1B-38EF-4D01-9FB5-EBB789E55EEB}"/>
    <dgm:cxn modelId="{AF7EB62C-4F32-48C7-94BD-B1BDC700EA88}" type="presOf" srcId="{0B2A9073-420E-406E-AAD5-7D5A5A9B1F0A}" destId="{3BCC83E9-EC2F-4ECB-8B51-592A267634DB}" srcOrd="0" destOrd="0" presId="urn:microsoft.com/office/officeart/2005/8/layout/list1"/>
    <dgm:cxn modelId="{2BB197DF-D192-4D54-AD0A-E007B8B70454}" type="presOf" srcId="{561EAEFD-091B-44FE-B6E4-D7B0E210E6FC}" destId="{36CE8DE7-52CC-416A-9A02-1BE62FFC747D}" srcOrd="0" destOrd="0" presId="urn:microsoft.com/office/officeart/2005/8/layout/list1"/>
    <dgm:cxn modelId="{792756B2-1715-4B22-A871-30D8930CF676}" type="presOf" srcId="{B767473E-115C-43D3-9941-9409F47AA96C}" destId="{471B2162-B7BB-4328-A53D-3E699D4E1E01}" srcOrd="0" destOrd="0" presId="urn:microsoft.com/office/officeart/2005/8/layout/list1"/>
    <dgm:cxn modelId="{B4EEB102-093D-4F4B-984B-DBF4E6E7E776}" type="presOf" srcId="{2EA0EB45-DDD5-440A-9212-BCE54679D83A}" destId="{113F089C-E2FE-4396-AB3B-7105A3F732F7}" srcOrd="0" destOrd="0" presId="urn:microsoft.com/office/officeart/2005/8/layout/list1"/>
    <dgm:cxn modelId="{C25B8493-7FCC-4D98-969C-A556A3CAB7E7}" srcId="{3A084D3D-F133-4C06-8A97-D1D73AABCEC4}" destId="{B767473E-115C-43D3-9941-9409F47AA96C}" srcOrd="0" destOrd="0" parTransId="{0D969BC8-6085-417C-BC0F-35D7835376C8}" sibTransId="{C747D7FF-352E-4F8C-9D50-2C106B7ACCC1}"/>
    <dgm:cxn modelId="{4F4F2126-D682-44DC-BFB3-0DE105D88064}" srcId="{98E8EC2A-604E-4152-A8F5-CF9CB2B6B332}" destId="{0BD69107-0332-45CA-9451-22686652AC91}" srcOrd="0" destOrd="0" parTransId="{DD79DE67-C82F-4F50-8946-20FC5FF2D045}" sibTransId="{F48FF5D8-9DE9-4D14-A5E9-B90E8085E703}"/>
    <dgm:cxn modelId="{F667EB50-E97C-4EE2-9601-0B89EF266EC7}" type="presOf" srcId="{0BD69107-0332-45CA-9451-22686652AC91}" destId="{DBC91169-2FB7-4E53-97A7-35545C314726}" srcOrd="0" destOrd="0" presId="urn:microsoft.com/office/officeart/2005/8/layout/list1"/>
    <dgm:cxn modelId="{1709D47E-0FD7-450B-A59D-1DC9CC94DFCE}" type="presOf" srcId="{98E8EC2A-604E-4152-A8F5-CF9CB2B6B332}" destId="{9C14090E-F7CB-4D9A-B9E2-3BF9C7824F2B}" srcOrd="0" destOrd="0" presId="urn:microsoft.com/office/officeart/2005/8/layout/list1"/>
    <dgm:cxn modelId="{03685B50-071E-45D7-8DA3-B771D39D1D72}" srcId="{561EAEFD-091B-44FE-B6E4-D7B0E210E6FC}" destId="{9D54D325-C142-4D72-A8B1-709B35B58C14}" srcOrd="0" destOrd="0" parTransId="{1CCD92FA-1473-4934-869A-AC3B640E4817}" sibTransId="{8EC213A5-3825-4277-8D1C-362B7DB3FD67}"/>
    <dgm:cxn modelId="{A698E4AE-D0EA-4F44-9269-CD13460315C0}" srcId="{2EA0EB45-DDD5-440A-9212-BCE54679D83A}" destId="{53B4F9F5-4B66-4943-9CA6-7E7360545E71}" srcOrd="5" destOrd="0" parTransId="{375355C0-2099-4A3B-BA92-141681A6863A}" sibTransId="{08F7EF98-01AB-4F17-B607-768BAA4E4AA7}"/>
    <dgm:cxn modelId="{63EFC1B6-EAFB-4E2D-86CC-8057A6DEFF46}" type="presOf" srcId="{031C414D-45A9-4417-89E5-4F2965E649A3}" destId="{63F3113F-1D6B-44D6-A254-613EF064D419}" srcOrd="0" destOrd="0" presId="urn:microsoft.com/office/officeart/2005/8/layout/list1"/>
    <dgm:cxn modelId="{2BF59EA9-62D3-41E9-ABDB-9CAFB6FD1889}" type="presOf" srcId="{21BCAB40-63AC-4D8D-9473-6A0F38FC4F67}" destId="{0822AEC7-D164-450F-9592-A6AACDF51057}" srcOrd="1" destOrd="0" presId="urn:microsoft.com/office/officeart/2005/8/layout/list1"/>
    <dgm:cxn modelId="{5BDC7A80-E194-4FA4-B88A-FB800CA9C663}" type="presOf" srcId="{3A084D3D-F133-4C06-8A97-D1D73AABCEC4}" destId="{2BBAE348-54E2-4B02-85B5-EA16BF8E0887}" srcOrd="0" destOrd="0" presId="urn:microsoft.com/office/officeart/2005/8/layout/list1"/>
    <dgm:cxn modelId="{64C2B064-4B47-421F-A2A9-37FD8B7F0907}" type="presOf" srcId="{561EAEFD-091B-44FE-B6E4-D7B0E210E6FC}" destId="{BC6E1483-55B0-4E96-82C2-A47CEBEEA4CC}" srcOrd="1" destOrd="0" presId="urn:microsoft.com/office/officeart/2005/8/layout/list1"/>
    <dgm:cxn modelId="{D1BE7947-8FBE-4078-8E0F-38F572A5F64D}" srcId="{2EA0EB45-DDD5-440A-9212-BCE54679D83A}" destId="{98E8EC2A-604E-4152-A8F5-CF9CB2B6B332}" srcOrd="1" destOrd="0" parTransId="{6FDC90DF-5AD9-4D13-ABA6-BE53B5AABB2D}" sibTransId="{E68E6C5A-34ED-473F-A7BA-DCFF149A9B55}"/>
    <dgm:cxn modelId="{70017BB1-3DE6-46AB-ACA7-B3053B862914}" type="presOf" srcId="{98E8EC2A-604E-4152-A8F5-CF9CB2B6B332}" destId="{78E5179C-78D0-4FBC-9D79-851412CB6EBB}" srcOrd="1" destOrd="0" presId="urn:microsoft.com/office/officeart/2005/8/layout/list1"/>
    <dgm:cxn modelId="{AF86FBC9-6DE9-442D-B6A1-32062411A669}" type="presOf" srcId="{3A084D3D-F133-4C06-8A97-D1D73AABCEC4}" destId="{C756F742-A3D9-458A-81DD-FA72FF71DFF6}" srcOrd="1" destOrd="0" presId="urn:microsoft.com/office/officeart/2005/8/layout/list1"/>
    <dgm:cxn modelId="{0BFF2039-F109-4280-A992-E9DED82CCAB7}" type="presOf" srcId="{DF8EA4BD-C5FE-4D94-A0AA-BB31CB3C6C84}" destId="{B14FB5EA-A397-4BB4-9320-5924359092A3}" srcOrd="0" destOrd="0" presId="urn:microsoft.com/office/officeart/2005/8/layout/list1"/>
    <dgm:cxn modelId="{FAE751BA-EFDF-431C-AAC6-425D5CDDCAF4}" type="presOf" srcId="{DFC25B9D-7157-4B9E-A66B-6CBC7A375DA6}" destId="{77EF32D1-092F-4AA8-AAEF-26D5635E631F}" srcOrd="1" destOrd="0" presId="urn:microsoft.com/office/officeart/2005/8/layout/list1"/>
    <dgm:cxn modelId="{33FAB075-F4FD-48C7-8B30-3F9B837C99A2}" srcId="{2EA0EB45-DDD5-440A-9212-BCE54679D83A}" destId="{DFC25B9D-7157-4B9E-A66B-6CBC7A375DA6}" srcOrd="4" destOrd="0" parTransId="{E50B908D-30C8-43C5-96DD-F9E94C8D309F}" sibTransId="{3AE21B1F-DAC4-40E8-99D6-10C2341663F5}"/>
    <dgm:cxn modelId="{4A115E0A-3513-4876-B82A-F2EF23B61F12}" type="presOf" srcId="{21BCAB40-63AC-4D8D-9473-6A0F38FC4F67}" destId="{D25B827F-BF92-403B-A8C5-4319E6BAF4C9}" srcOrd="0" destOrd="0" presId="urn:microsoft.com/office/officeart/2005/8/layout/list1"/>
    <dgm:cxn modelId="{413BC6AF-FF53-48CC-9FBD-D01DD7CF8D05}" type="presOf" srcId="{DFC25B9D-7157-4B9E-A66B-6CBC7A375DA6}" destId="{958628EA-282F-4484-AC93-81B283CAE667}" srcOrd="0" destOrd="0" presId="urn:microsoft.com/office/officeart/2005/8/layout/list1"/>
    <dgm:cxn modelId="{871A6F70-50B0-4842-8012-163C36B35AB0}" type="presOf" srcId="{53B4F9F5-4B66-4943-9CA6-7E7360545E71}" destId="{CB86FA4A-21A2-4182-B2EB-C00AFC551306}" srcOrd="1" destOrd="0" presId="urn:microsoft.com/office/officeart/2005/8/layout/list1"/>
    <dgm:cxn modelId="{36E8FCCF-47E6-4B2A-B681-FAF5B1E15445}" srcId="{2EA0EB45-DDD5-440A-9212-BCE54679D83A}" destId="{3A084D3D-F133-4C06-8A97-D1D73AABCEC4}" srcOrd="2" destOrd="0" parTransId="{31EDB3C5-225D-4065-962B-C421BE6C4C4E}" sibTransId="{E42DFAF1-F5FA-44D9-89E7-8522E2EB2FC4}"/>
    <dgm:cxn modelId="{D3F7974F-DC0C-405E-A2AC-9D11CDFDA362}" srcId="{2EA0EB45-DDD5-440A-9212-BCE54679D83A}" destId="{561EAEFD-091B-44FE-B6E4-D7B0E210E6FC}" srcOrd="3" destOrd="0" parTransId="{FF8CCC86-3783-4D5A-BCFA-88D03DBF9CE4}" sibTransId="{7A6A6FD7-7636-4007-9A5C-9745CF457404}"/>
    <dgm:cxn modelId="{BA08D4F1-9C53-4299-9131-8AA8152A4E0B}" type="presOf" srcId="{53B4F9F5-4B66-4943-9CA6-7E7360545E71}" destId="{E0309BEE-8A4E-4312-B6C9-D97A31268433}" srcOrd="0" destOrd="0" presId="urn:microsoft.com/office/officeart/2005/8/layout/list1"/>
    <dgm:cxn modelId="{D4A1E5A9-9AA5-4D59-8C4C-CBDA9ECA74B0}" srcId="{DFC25B9D-7157-4B9E-A66B-6CBC7A375DA6}" destId="{0B2A9073-420E-406E-AAD5-7D5A5A9B1F0A}" srcOrd="0" destOrd="0" parTransId="{94C98FB4-BDB5-43C8-8821-015B5D902EFF}" sibTransId="{EEA19257-C9C6-416C-B309-C217B3CA0E3A}"/>
    <dgm:cxn modelId="{E6457198-751F-4871-A880-FF0DDA40CF0E}" type="presOf" srcId="{9D54D325-C142-4D72-A8B1-709B35B58C14}" destId="{889857AA-32B1-4E65-B1B8-6047A11E279E}" srcOrd="0" destOrd="0" presId="urn:microsoft.com/office/officeart/2005/8/layout/list1"/>
    <dgm:cxn modelId="{3D518949-03A3-4154-A542-8C94129A99EF}" srcId="{21BCAB40-63AC-4D8D-9473-6A0F38FC4F67}" destId="{DF8EA4BD-C5FE-4D94-A0AA-BB31CB3C6C84}" srcOrd="0" destOrd="0" parTransId="{FBC13F8D-E34F-4B7A-935A-50B4209AF3D7}" sibTransId="{BF752B88-7184-4424-86F7-46D0D9480525}"/>
    <dgm:cxn modelId="{7BFB1FEB-42E5-459F-9EEE-6382858A4B3E}" srcId="{2EA0EB45-DDD5-440A-9212-BCE54679D83A}" destId="{21BCAB40-63AC-4D8D-9473-6A0F38FC4F67}" srcOrd="0" destOrd="0" parTransId="{49FED6E0-8FC9-42EB-B09E-D47425A7F22D}" sibTransId="{36E3FDDB-4B8B-4603-88A5-8DD6186BE24B}"/>
    <dgm:cxn modelId="{79FABF7E-EB84-47E8-A00A-DFB5B62C8438}" type="presParOf" srcId="{113F089C-E2FE-4396-AB3B-7105A3F732F7}" destId="{D99F4436-8CF1-4592-8ECF-DC61903ED524}" srcOrd="0" destOrd="0" presId="urn:microsoft.com/office/officeart/2005/8/layout/list1"/>
    <dgm:cxn modelId="{488E5773-3332-4C05-B279-EAB5D056897F}" type="presParOf" srcId="{D99F4436-8CF1-4592-8ECF-DC61903ED524}" destId="{D25B827F-BF92-403B-A8C5-4319E6BAF4C9}" srcOrd="0" destOrd="0" presId="urn:microsoft.com/office/officeart/2005/8/layout/list1"/>
    <dgm:cxn modelId="{20EF8704-42F4-426E-95D8-8644DB0B98A0}" type="presParOf" srcId="{D99F4436-8CF1-4592-8ECF-DC61903ED524}" destId="{0822AEC7-D164-450F-9592-A6AACDF51057}" srcOrd="1" destOrd="0" presId="urn:microsoft.com/office/officeart/2005/8/layout/list1"/>
    <dgm:cxn modelId="{D785DEC2-B017-4D3D-B388-16E0031612FE}" type="presParOf" srcId="{113F089C-E2FE-4396-AB3B-7105A3F732F7}" destId="{AC9E76CD-0604-4CDD-BF83-AC966A88A6D1}" srcOrd="1" destOrd="0" presId="urn:microsoft.com/office/officeart/2005/8/layout/list1"/>
    <dgm:cxn modelId="{40FFFD9A-7793-4D71-AB37-01835AEECEF5}" type="presParOf" srcId="{113F089C-E2FE-4396-AB3B-7105A3F732F7}" destId="{B14FB5EA-A397-4BB4-9320-5924359092A3}" srcOrd="2" destOrd="0" presId="urn:microsoft.com/office/officeart/2005/8/layout/list1"/>
    <dgm:cxn modelId="{DF45CF7F-A2C8-41D5-A3F5-6451286B465F}" type="presParOf" srcId="{113F089C-E2FE-4396-AB3B-7105A3F732F7}" destId="{534B966B-8526-48E4-AABC-9F1BE294C686}" srcOrd="3" destOrd="0" presId="urn:microsoft.com/office/officeart/2005/8/layout/list1"/>
    <dgm:cxn modelId="{B97FC962-138B-4124-AAB0-0D2935DFF185}" type="presParOf" srcId="{113F089C-E2FE-4396-AB3B-7105A3F732F7}" destId="{CB0B3994-FE7D-48C6-B877-25B705D19A89}" srcOrd="4" destOrd="0" presId="urn:microsoft.com/office/officeart/2005/8/layout/list1"/>
    <dgm:cxn modelId="{81B0729D-64DD-4968-B918-4D4782349A4C}" type="presParOf" srcId="{CB0B3994-FE7D-48C6-B877-25B705D19A89}" destId="{9C14090E-F7CB-4D9A-B9E2-3BF9C7824F2B}" srcOrd="0" destOrd="0" presId="urn:microsoft.com/office/officeart/2005/8/layout/list1"/>
    <dgm:cxn modelId="{916735F8-542C-4B46-BEFA-ECD12B617DE6}" type="presParOf" srcId="{CB0B3994-FE7D-48C6-B877-25B705D19A89}" destId="{78E5179C-78D0-4FBC-9D79-851412CB6EBB}" srcOrd="1" destOrd="0" presId="urn:microsoft.com/office/officeart/2005/8/layout/list1"/>
    <dgm:cxn modelId="{86E84C0F-62DD-43DB-BDFF-4E0020F5593F}" type="presParOf" srcId="{113F089C-E2FE-4396-AB3B-7105A3F732F7}" destId="{3007AD24-EA56-4577-A738-9F5ABB694CA8}" srcOrd="5" destOrd="0" presId="urn:microsoft.com/office/officeart/2005/8/layout/list1"/>
    <dgm:cxn modelId="{EC68F70F-47AF-486C-AF7D-981CE0E07207}" type="presParOf" srcId="{113F089C-E2FE-4396-AB3B-7105A3F732F7}" destId="{DBC91169-2FB7-4E53-97A7-35545C314726}" srcOrd="6" destOrd="0" presId="urn:microsoft.com/office/officeart/2005/8/layout/list1"/>
    <dgm:cxn modelId="{FB65E75A-C8FF-4A5D-8914-02CC91373284}" type="presParOf" srcId="{113F089C-E2FE-4396-AB3B-7105A3F732F7}" destId="{A52284CA-837B-49A4-9EC4-F344F3D929BD}" srcOrd="7" destOrd="0" presId="urn:microsoft.com/office/officeart/2005/8/layout/list1"/>
    <dgm:cxn modelId="{5EB443D2-412C-4B84-A4D2-2A14EC5E246F}" type="presParOf" srcId="{113F089C-E2FE-4396-AB3B-7105A3F732F7}" destId="{F9C24C26-49C2-447A-B5C4-AC2F1E00A60F}" srcOrd="8" destOrd="0" presId="urn:microsoft.com/office/officeart/2005/8/layout/list1"/>
    <dgm:cxn modelId="{C4CF87F9-81EC-484C-A249-256CEB1231C2}" type="presParOf" srcId="{F9C24C26-49C2-447A-B5C4-AC2F1E00A60F}" destId="{2BBAE348-54E2-4B02-85B5-EA16BF8E0887}" srcOrd="0" destOrd="0" presId="urn:microsoft.com/office/officeart/2005/8/layout/list1"/>
    <dgm:cxn modelId="{3C7A3656-36A1-4A3B-89D2-2465D25CCF1C}" type="presParOf" srcId="{F9C24C26-49C2-447A-B5C4-AC2F1E00A60F}" destId="{C756F742-A3D9-458A-81DD-FA72FF71DFF6}" srcOrd="1" destOrd="0" presId="urn:microsoft.com/office/officeart/2005/8/layout/list1"/>
    <dgm:cxn modelId="{14E560B1-7B3B-4913-A3C0-B1FD40D11AF7}" type="presParOf" srcId="{113F089C-E2FE-4396-AB3B-7105A3F732F7}" destId="{A358A785-AA04-4131-AE6E-7529A432B397}" srcOrd="9" destOrd="0" presId="urn:microsoft.com/office/officeart/2005/8/layout/list1"/>
    <dgm:cxn modelId="{C899F675-E9E7-4BCA-B797-493537A2454B}" type="presParOf" srcId="{113F089C-E2FE-4396-AB3B-7105A3F732F7}" destId="{471B2162-B7BB-4328-A53D-3E699D4E1E01}" srcOrd="10" destOrd="0" presId="urn:microsoft.com/office/officeart/2005/8/layout/list1"/>
    <dgm:cxn modelId="{ADCC8FD3-DC82-4E88-ADB7-13206805AFE5}" type="presParOf" srcId="{113F089C-E2FE-4396-AB3B-7105A3F732F7}" destId="{F6924E3C-DAA3-474C-AD26-680E06A627D2}" srcOrd="11" destOrd="0" presId="urn:microsoft.com/office/officeart/2005/8/layout/list1"/>
    <dgm:cxn modelId="{BBACA25E-FE0F-4F2E-95FE-7B2FF144A47A}" type="presParOf" srcId="{113F089C-E2FE-4396-AB3B-7105A3F732F7}" destId="{A68EE8E2-F772-4799-994F-5423D283F6E1}" srcOrd="12" destOrd="0" presId="urn:microsoft.com/office/officeart/2005/8/layout/list1"/>
    <dgm:cxn modelId="{B4A4D6BF-AA91-4632-A28F-7B45D4E1D119}" type="presParOf" srcId="{A68EE8E2-F772-4799-994F-5423D283F6E1}" destId="{36CE8DE7-52CC-416A-9A02-1BE62FFC747D}" srcOrd="0" destOrd="0" presId="urn:microsoft.com/office/officeart/2005/8/layout/list1"/>
    <dgm:cxn modelId="{8FB4766B-17A8-4FDD-A3AD-15850D53B963}" type="presParOf" srcId="{A68EE8E2-F772-4799-994F-5423D283F6E1}" destId="{BC6E1483-55B0-4E96-82C2-A47CEBEEA4CC}" srcOrd="1" destOrd="0" presId="urn:microsoft.com/office/officeart/2005/8/layout/list1"/>
    <dgm:cxn modelId="{70DF9988-D9B3-4FA6-9877-0A2AE2CD99AB}" type="presParOf" srcId="{113F089C-E2FE-4396-AB3B-7105A3F732F7}" destId="{2CA6AD9F-2DA9-4866-B8E1-67F83555CDFE}" srcOrd="13" destOrd="0" presId="urn:microsoft.com/office/officeart/2005/8/layout/list1"/>
    <dgm:cxn modelId="{0F8F282C-F97D-4415-927E-3F79C705FE72}" type="presParOf" srcId="{113F089C-E2FE-4396-AB3B-7105A3F732F7}" destId="{889857AA-32B1-4E65-B1B8-6047A11E279E}" srcOrd="14" destOrd="0" presId="urn:microsoft.com/office/officeart/2005/8/layout/list1"/>
    <dgm:cxn modelId="{85736276-61E3-4FE1-9C8D-129928BAC75E}" type="presParOf" srcId="{113F089C-E2FE-4396-AB3B-7105A3F732F7}" destId="{C5830A16-381C-4644-875A-DFF74395A307}" srcOrd="15" destOrd="0" presId="urn:microsoft.com/office/officeart/2005/8/layout/list1"/>
    <dgm:cxn modelId="{6004C6D6-F57B-4B13-AF7A-3D6615E9E7DC}" type="presParOf" srcId="{113F089C-E2FE-4396-AB3B-7105A3F732F7}" destId="{009AA5F4-DDAB-4DAE-B4D9-F140DE9F1F01}" srcOrd="16" destOrd="0" presId="urn:microsoft.com/office/officeart/2005/8/layout/list1"/>
    <dgm:cxn modelId="{B372D262-320B-45FB-8C7F-AA8CE791533A}" type="presParOf" srcId="{009AA5F4-DDAB-4DAE-B4D9-F140DE9F1F01}" destId="{958628EA-282F-4484-AC93-81B283CAE667}" srcOrd="0" destOrd="0" presId="urn:microsoft.com/office/officeart/2005/8/layout/list1"/>
    <dgm:cxn modelId="{E4B566A5-8597-48AB-B9E0-8D66FE496A33}" type="presParOf" srcId="{009AA5F4-DDAB-4DAE-B4D9-F140DE9F1F01}" destId="{77EF32D1-092F-4AA8-AAEF-26D5635E631F}" srcOrd="1" destOrd="0" presId="urn:microsoft.com/office/officeart/2005/8/layout/list1"/>
    <dgm:cxn modelId="{A4BF526B-6966-491A-A220-7D23824E3230}" type="presParOf" srcId="{113F089C-E2FE-4396-AB3B-7105A3F732F7}" destId="{25EDEE7D-5B9F-4DE4-9448-F8C9D150F64B}" srcOrd="17" destOrd="0" presId="urn:microsoft.com/office/officeart/2005/8/layout/list1"/>
    <dgm:cxn modelId="{C41D9CFB-06D1-42D8-AFE4-8610343AB95B}" type="presParOf" srcId="{113F089C-E2FE-4396-AB3B-7105A3F732F7}" destId="{3BCC83E9-EC2F-4ECB-8B51-592A267634DB}" srcOrd="18" destOrd="0" presId="urn:microsoft.com/office/officeart/2005/8/layout/list1"/>
    <dgm:cxn modelId="{F4C26C7B-B727-4CAA-BB50-BF7B62EFF331}" type="presParOf" srcId="{113F089C-E2FE-4396-AB3B-7105A3F732F7}" destId="{0D20FED1-BB89-42E6-824A-FA73302C43B8}" srcOrd="19" destOrd="0" presId="urn:microsoft.com/office/officeart/2005/8/layout/list1"/>
    <dgm:cxn modelId="{A433AFA7-A0D6-47E5-B4DA-39A5830670C0}" type="presParOf" srcId="{113F089C-E2FE-4396-AB3B-7105A3F732F7}" destId="{97F095A7-0045-4785-8426-C516647AD741}" srcOrd="20" destOrd="0" presId="urn:microsoft.com/office/officeart/2005/8/layout/list1"/>
    <dgm:cxn modelId="{AB7DEBF6-29E5-4F55-BE75-CD0B308300DE}" type="presParOf" srcId="{97F095A7-0045-4785-8426-C516647AD741}" destId="{E0309BEE-8A4E-4312-B6C9-D97A31268433}" srcOrd="0" destOrd="0" presId="urn:microsoft.com/office/officeart/2005/8/layout/list1"/>
    <dgm:cxn modelId="{D36E9C89-DECA-4786-8474-E62E15CD29FC}" type="presParOf" srcId="{97F095A7-0045-4785-8426-C516647AD741}" destId="{CB86FA4A-21A2-4182-B2EB-C00AFC551306}" srcOrd="1" destOrd="0" presId="urn:microsoft.com/office/officeart/2005/8/layout/list1"/>
    <dgm:cxn modelId="{C93F40D8-9648-4CF7-856F-7B5C41844DBF}" type="presParOf" srcId="{113F089C-E2FE-4396-AB3B-7105A3F732F7}" destId="{CD470726-7677-4E7E-861B-C5871FEA1B71}" srcOrd="21" destOrd="0" presId="urn:microsoft.com/office/officeart/2005/8/layout/list1"/>
    <dgm:cxn modelId="{A627FA08-7CC6-4FC8-B7ED-0B3056E79339}" type="presParOf" srcId="{113F089C-E2FE-4396-AB3B-7105A3F732F7}" destId="{63F3113F-1D6B-44D6-A254-613EF064D419}"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FB5EA-A397-4BB4-9320-5924359092A3}">
      <dsp:nvSpPr>
        <dsp:cNvPr id="0" name=""/>
        <dsp:cNvSpPr/>
      </dsp:nvSpPr>
      <dsp:spPr>
        <a:xfrm>
          <a:off x="0" y="153873"/>
          <a:ext cx="8128000" cy="882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166624" rIns="63082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 sequence of numbers or characters, or higher-dimensional arrays like matrices</a:t>
          </a:r>
        </a:p>
      </dsp:txBody>
      <dsp:txXfrm>
        <a:off x="0" y="153873"/>
        <a:ext cx="8128000" cy="882000"/>
      </dsp:txXfrm>
    </dsp:sp>
    <dsp:sp modelId="{0822AEC7-D164-450F-9592-A6AACDF51057}">
      <dsp:nvSpPr>
        <dsp:cNvPr id="0" name=""/>
        <dsp:cNvSpPr/>
      </dsp:nvSpPr>
      <dsp:spPr>
        <a:xfrm>
          <a:off x="406400" y="35793"/>
          <a:ext cx="5689600" cy="236160"/>
        </a:xfrm>
        <a:prstGeom prst="roundRect">
          <a:avLst/>
        </a:prstGeom>
        <a:solidFill>
          <a:srgbClr val="F0751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US" sz="2400" kern="1200"/>
            <a:t>Vector</a:t>
          </a:r>
          <a:endParaRPr lang="en-US" sz="2400" kern="1200" dirty="0"/>
        </a:p>
      </dsp:txBody>
      <dsp:txXfrm>
        <a:off x="417928" y="47321"/>
        <a:ext cx="5666544" cy="213104"/>
      </dsp:txXfrm>
    </dsp:sp>
    <dsp:sp modelId="{DBC91169-2FB7-4E53-97A7-35545C314726}">
      <dsp:nvSpPr>
        <dsp:cNvPr id="0" name=""/>
        <dsp:cNvSpPr/>
      </dsp:nvSpPr>
      <dsp:spPr>
        <a:xfrm>
          <a:off x="0" y="1197153"/>
          <a:ext cx="8128000" cy="592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166624" rIns="63082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The basic two dimensional data structure in R is the vector </a:t>
          </a:r>
        </a:p>
      </dsp:txBody>
      <dsp:txXfrm>
        <a:off x="0" y="1197153"/>
        <a:ext cx="8128000" cy="592200"/>
      </dsp:txXfrm>
    </dsp:sp>
    <dsp:sp modelId="{78E5179C-78D0-4FBC-9D79-851412CB6EBB}">
      <dsp:nvSpPr>
        <dsp:cNvPr id="0" name=""/>
        <dsp:cNvSpPr/>
      </dsp:nvSpPr>
      <dsp:spPr>
        <a:xfrm>
          <a:off x="406400" y="1079073"/>
          <a:ext cx="5689600" cy="236160"/>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US" sz="2400" kern="1200" dirty="0"/>
            <a:t>Matrix</a:t>
          </a:r>
        </a:p>
      </dsp:txBody>
      <dsp:txXfrm>
        <a:off x="417928" y="1090601"/>
        <a:ext cx="5666544" cy="213104"/>
      </dsp:txXfrm>
    </dsp:sp>
    <dsp:sp modelId="{471B2162-B7BB-4328-A53D-3E699D4E1E01}">
      <dsp:nvSpPr>
        <dsp:cNvPr id="0" name=""/>
        <dsp:cNvSpPr/>
      </dsp:nvSpPr>
      <dsp:spPr>
        <a:xfrm>
          <a:off x="0" y="1950633"/>
          <a:ext cx="8128000" cy="882000"/>
        </a:xfrm>
        <a:prstGeom prst="rect">
          <a:avLst/>
        </a:prstGeom>
        <a:solidFill>
          <a:schemeClr val="bg1"/>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166624" rIns="630823"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t>If a higher dimension vector is desired, then use the  function to generate the n-dimensional object.</a:t>
          </a:r>
          <a:endParaRPr lang="en-US" sz="2000" kern="1200" dirty="0"/>
        </a:p>
      </dsp:txBody>
      <dsp:txXfrm>
        <a:off x="0" y="1950633"/>
        <a:ext cx="8128000" cy="882000"/>
      </dsp:txXfrm>
    </dsp:sp>
    <dsp:sp modelId="{C756F742-A3D9-458A-81DD-FA72FF71DFF6}">
      <dsp:nvSpPr>
        <dsp:cNvPr id="0" name=""/>
        <dsp:cNvSpPr/>
      </dsp:nvSpPr>
      <dsp:spPr>
        <a:xfrm>
          <a:off x="406400" y="1832553"/>
          <a:ext cx="5689600" cy="236160"/>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US" sz="2400" kern="1200" dirty="0"/>
            <a:t>Array</a:t>
          </a:r>
        </a:p>
      </dsp:txBody>
      <dsp:txXfrm>
        <a:off x="417928" y="1844081"/>
        <a:ext cx="5666544" cy="213104"/>
      </dsp:txXfrm>
    </dsp:sp>
    <dsp:sp modelId="{889857AA-32B1-4E65-B1B8-6047A11E279E}">
      <dsp:nvSpPr>
        <dsp:cNvPr id="0" name=""/>
        <dsp:cNvSpPr/>
      </dsp:nvSpPr>
      <dsp:spPr>
        <a:xfrm>
          <a:off x="0" y="2993913"/>
          <a:ext cx="8128000" cy="592200"/>
        </a:xfrm>
        <a:prstGeom prst="rect">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166624" rIns="630823"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t>An ordered set of components stored in a 1D vector</a:t>
          </a:r>
          <a:endParaRPr lang="en-US" sz="2000" kern="1200" dirty="0"/>
        </a:p>
      </dsp:txBody>
      <dsp:txXfrm>
        <a:off x="0" y="2993913"/>
        <a:ext cx="8128000" cy="592200"/>
      </dsp:txXfrm>
    </dsp:sp>
    <dsp:sp modelId="{BC6E1483-55B0-4E96-82C2-A47CEBEEA4CC}">
      <dsp:nvSpPr>
        <dsp:cNvPr id="0" name=""/>
        <dsp:cNvSpPr/>
      </dsp:nvSpPr>
      <dsp:spPr>
        <a:xfrm>
          <a:off x="406400" y="2875833"/>
          <a:ext cx="5689600" cy="23616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en-US" sz="2000" kern="1200" dirty="0"/>
            <a:t>List</a:t>
          </a:r>
        </a:p>
      </dsp:txBody>
      <dsp:txXfrm>
        <a:off x="417928" y="2887361"/>
        <a:ext cx="5666544" cy="213104"/>
      </dsp:txXfrm>
    </dsp:sp>
    <dsp:sp modelId="{3BCC83E9-EC2F-4ECB-8B51-592A267634DB}">
      <dsp:nvSpPr>
        <dsp:cNvPr id="0" name=""/>
        <dsp:cNvSpPr/>
      </dsp:nvSpPr>
      <dsp:spPr>
        <a:xfrm>
          <a:off x="0" y="3747393"/>
          <a:ext cx="8128000" cy="882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166624" rIns="63082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 table-like structure (experimental results often collected in this form)</a:t>
          </a:r>
        </a:p>
      </dsp:txBody>
      <dsp:txXfrm>
        <a:off x="0" y="3747393"/>
        <a:ext cx="8128000" cy="882000"/>
      </dsp:txXfrm>
    </dsp:sp>
    <dsp:sp modelId="{77EF32D1-092F-4AA8-AAEF-26D5635E631F}">
      <dsp:nvSpPr>
        <dsp:cNvPr id="0" name=""/>
        <dsp:cNvSpPr/>
      </dsp:nvSpPr>
      <dsp:spPr>
        <a:xfrm>
          <a:off x="406400" y="3629313"/>
          <a:ext cx="5689600" cy="23616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en-US" sz="2000" kern="1200" dirty="0" err="1"/>
            <a:t>Data.Frame</a:t>
          </a:r>
          <a:endParaRPr lang="en-US" sz="2000" kern="1200" dirty="0"/>
        </a:p>
      </dsp:txBody>
      <dsp:txXfrm>
        <a:off x="417928" y="3640841"/>
        <a:ext cx="5666544" cy="213104"/>
      </dsp:txXfrm>
    </dsp:sp>
    <dsp:sp modelId="{63F3113F-1D6B-44D6-A254-613EF064D419}">
      <dsp:nvSpPr>
        <dsp:cNvPr id="0" name=""/>
        <dsp:cNvSpPr/>
      </dsp:nvSpPr>
      <dsp:spPr>
        <a:xfrm>
          <a:off x="0" y="4790673"/>
          <a:ext cx="8128000" cy="592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166624" rIns="63082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 </a:t>
          </a:r>
          <a:r>
            <a:rPr lang="en-US" sz="2000" kern="1200" dirty="0"/>
            <a:t>sequence assigning a category to each </a:t>
          </a:r>
          <a:r>
            <a:rPr lang="en-US" sz="2000" kern="1200" dirty="0" smtClean="0"/>
            <a:t>index.</a:t>
          </a:r>
          <a:endParaRPr lang="en-US" sz="2000" kern="1200" dirty="0"/>
        </a:p>
      </dsp:txBody>
      <dsp:txXfrm>
        <a:off x="0" y="4790673"/>
        <a:ext cx="8128000" cy="592200"/>
      </dsp:txXfrm>
    </dsp:sp>
    <dsp:sp modelId="{CB86FA4A-21A2-4182-B2EB-C00AFC551306}">
      <dsp:nvSpPr>
        <dsp:cNvPr id="0" name=""/>
        <dsp:cNvSpPr/>
      </dsp:nvSpPr>
      <dsp:spPr>
        <a:xfrm>
          <a:off x="406400" y="4672593"/>
          <a:ext cx="5689600"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89000">
            <a:lnSpc>
              <a:spcPct val="90000"/>
            </a:lnSpc>
            <a:spcBef>
              <a:spcPct val="0"/>
            </a:spcBef>
            <a:spcAft>
              <a:spcPct val="35000"/>
            </a:spcAft>
          </a:pPr>
          <a:r>
            <a:rPr lang="en-US" sz="2000" kern="1200" dirty="0"/>
            <a:t>Factor</a:t>
          </a:r>
        </a:p>
      </dsp:txBody>
      <dsp:txXfrm>
        <a:off x="417928" y="4684121"/>
        <a:ext cx="5666544" cy="21310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3ECF1-A465-4246-91A2-D038EF6D9352}" type="datetimeFigureOut">
              <a:rPr lang="en-US" smtClean="0"/>
              <a:t>9/23/2020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F5CA7-748A-4683-B5D4-66157667F3EC}" type="slidenum">
              <a:rPr lang="en-US" smtClean="0"/>
              <a:t>‹#›</a:t>
            </a:fld>
            <a:endParaRPr lang="en-US"/>
          </a:p>
        </p:txBody>
      </p:sp>
    </p:spTree>
    <p:extLst>
      <p:ext uri="{BB962C8B-B14F-4D97-AF65-F5344CB8AC3E}">
        <p14:creationId xmlns:p14="http://schemas.microsoft.com/office/powerpoint/2010/main" val="707364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datamentor.io/r-programming/li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datamentor.io/r-programming/factor"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datamentor.io/r-programming/vector"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Basic data types - R Programming works with numerous data types, including: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environment </a:t>
            </a:r>
            <a:r>
              <a:rPr lang="en-US" sz="1200" dirty="0"/>
              <a:t>- hash table. A collection of key-value pairs classes of objects, like expression data, are built from these. Most commands in R involve applying a function to an object.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R’s base data structures can be organized by their dimensionality (1d, 2d, or </a:t>
            </a:r>
            <a:r>
              <a:rPr lang="en-US" dirty="0" err="1"/>
              <a:t>nd</a:t>
            </a:r>
            <a:r>
              <a:rPr lang="en-US" dirty="0"/>
              <a:t>) and whether they’re homogeneous (all contents must be of the same type) or heterogeneous (the contents can be of different types). This gives rise to the five data types most often used in data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smtClean="0"/>
              <a:t>Given </a:t>
            </a:r>
            <a:r>
              <a:rPr lang="en-US" dirty="0"/>
              <a:t>an object, the best way to understand what data structures it’s composed of is to use </a:t>
            </a:r>
            <a:r>
              <a:rPr lang="en-US" dirty="0" err="1"/>
              <a:t>str</a:t>
            </a:r>
            <a:r>
              <a:rPr lang="en-US" dirty="0"/>
              <a:t>(). </a:t>
            </a:r>
            <a:r>
              <a:rPr lang="en-US" dirty="0" err="1"/>
              <a:t>str</a:t>
            </a:r>
            <a:r>
              <a:rPr lang="en-US" dirty="0"/>
              <a:t>() is short for structure and it gives a compact, human readable description of any R data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Matrices in R can be thought of as vectors indexed using </a:t>
            </a:r>
            <a:r>
              <a:rPr lang="en-US" sz="1200" b="0" i="1" kern="1200" dirty="0" smtClean="0">
                <a:solidFill>
                  <a:schemeClr val="tx1"/>
                </a:solidFill>
                <a:effectLst/>
                <a:latin typeface="+mn-lt"/>
                <a:ea typeface="+mn-ea"/>
                <a:cs typeface="+mn-cs"/>
              </a:rPr>
              <a:t>two</a:t>
            </a:r>
            <a:r>
              <a:rPr lang="en-US" sz="1200" b="0" i="0" kern="1200" dirty="0" smtClean="0">
                <a:solidFill>
                  <a:schemeClr val="tx1"/>
                </a:solidFill>
                <a:effectLst/>
                <a:latin typeface="+mn-lt"/>
                <a:ea typeface="+mn-ea"/>
                <a:cs typeface="+mn-cs"/>
              </a:rPr>
              <a:t> indices instead of one.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3</a:t>
            </a:fld>
            <a:endParaRPr lang="en-US"/>
          </a:p>
        </p:txBody>
      </p:sp>
    </p:spTree>
    <p:extLst>
      <p:ext uri="{BB962C8B-B14F-4D97-AF65-F5344CB8AC3E}">
        <p14:creationId xmlns:p14="http://schemas.microsoft.com/office/powerpoint/2010/main" val="23438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Merging</a:t>
            </a:r>
            <a:r>
              <a:rPr lang="en-US" baseline="0" dirty="0" smtClean="0"/>
              <a:t> data:</a:t>
            </a:r>
          </a:p>
          <a:p>
            <a:r>
              <a:rPr lang="en-US" dirty="0" smtClean="0"/>
              <a:t>Add a Column</a:t>
            </a:r>
            <a:r>
              <a:rPr lang="en-US" baseline="0" dirty="0" smtClean="0"/>
              <a:t> bind or Row bind</a:t>
            </a:r>
          </a:p>
          <a:p>
            <a:endParaRPr lang="en-US" baseline="0" dirty="0" smtClean="0"/>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rbind</a:t>
            </a:r>
            <a:r>
              <a:rPr lang="en-US" sz="1200" b="0" i="0" kern="1200" dirty="0" smtClean="0">
                <a:solidFill>
                  <a:schemeClr val="tx1"/>
                </a:solidFill>
                <a:effectLst/>
                <a:latin typeface="+mn-lt"/>
                <a:ea typeface="+mn-ea"/>
                <a:cs typeface="+mn-cs"/>
              </a:rPr>
              <a:t> function can be used to combine several vectors, matrices and/or data frames by rows. To join two data frames (datasets) vertically,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14</a:t>
            </a:fld>
            <a:endParaRPr lang="en-US"/>
          </a:p>
        </p:txBody>
      </p:sp>
    </p:spTree>
    <p:extLst>
      <p:ext uri="{BB962C8B-B14F-4D97-AF65-F5344CB8AC3E}">
        <p14:creationId xmlns:p14="http://schemas.microsoft.com/office/powerpoint/2010/main" val="2951175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Merging</a:t>
            </a:r>
            <a:r>
              <a:rPr lang="en-US" baseline="0" dirty="0" smtClean="0"/>
              <a:t> data:</a:t>
            </a:r>
          </a:p>
          <a:p>
            <a:r>
              <a:rPr lang="en-US" dirty="0" smtClean="0"/>
              <a:t>Add a Column</a:t>
            </a:r>
            <a:r>
              <a:rPr lang="en-US" baseline="0" dirty="0" smtClean="0"/>
              <a:t> bind or Row bind</a:t>
            </a:r>
          </a:p>
          <a:p>
            <a:endParaRPr lang="en-US" baseline="0" dirty="0" smtClean="0"/>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rbind</a:t>
            </a:r>
            <a:r>
              <a:rPr lang="en-US" sz="1200" b="0" i="0" kern="1200" dirty="0" smtClean="0">
                <a:solidFill>
                  <a:schemeClr val="tx1"/>
                </a:solidFill>
                <a:effectLst/>
                <a:latin typeface="+mn-lt"/>
                <a:ea typeface="+mn-ea"/>
                <a:cs typeface="+mn-cs"/>
              </a:rPr>
              <a:t> function can be used to combine several vectors, matrices and/or data frames by rows. To join two data frames (datasets) vertically,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15</a:t>
            </a:fld>
            <a:endParaRPr lang="en-US"/>
          </a:p>
        </p:txBody>
      </p:sp>
    </p:spTree>
    <p:extLst>
      <p:ext uri="{BB962C8B-B14F-4D97-AF65-F5344CB8AC3E}">
        <p14:creationId xmlns:p14="http://schemas.microsoft.com/office/powerpoint/2010/main" val="2945408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It’s</a:t>
            </a:r>
            <a:r>
              <a:rPr lang="en-US" sz="1200" b="0" i="0" kern="1200" baseline="0" dirty="0" smtClean="0">
                <a:solidFill>
                  <a:schemeClr val="tx1"/>
                </a:solidFill>
                <a:effectLst/>
                <a:latin typeface="+mn-lt"/>
                <a:ea typeface="+mn-ea"/>
                <a:cs typeface="+mn-cs"/>
              </a:rPr>
              <a:t> a function of the language.</a:t>
            </a:r>
          </a:p>
          <a:p>
            <a:r>
              <a:rPr lang="en-US" sz="1200" b="0" i="0" kern="1200" dirty="0" smtClean="0">
                <a:solidFill>
                  <a:schemeClr val="tx1"/>
                </a:solidFill>
                <a:effectLst/>
                <a:latin typeface="+mn-lt"/>
                <a:ea typeface="+mn-ea"/>
                <a:cs typeface="+mn-cs"/>
              </a:rPr>
              <a:t>The </a:t>
            </a:r>
            <a:r>
              <a:rPr lang="en-US" sz="1200" b="0" i="0" kern="1200" dirty="0">
                <a:solidFill>
                  <a:schemeClr val="tx1"/>
                </a:solidFill>
                <a:effectLst/>
                <a:latin typeface="+mn-lt"/>
                <a:ea typeface="+mn-ea"/>
                <a:cs typeface="+mn-cs"/>
              </a:rPr>
              <a:t>conversion rules for </a:t>
            </a:r>
            <a:r>
              <a:rPr lang="en-US" dirty="0" err="1"/>
              <a:t>cbind</a:t>
            </a:r>
            <a:r>
              <a:rPr lang="en-US" dirty="0"/>
              <a:t>()</a:t>
            </a:r>
            <a:r>
              <a:rPr lang="en-US" sz="1200" b="0" i="0" kern="1200" dirty="0">
                <a:solidFill>
                  <a:schemeClr val="tx1"/>
                </a:solidFill>
                <a:effectLst/>
                <a:latin typeface="+mn-lt"/>
                <a:ea typeface="+mn-ea"/>
                <a:cs typeface="+mn-cs"/>
              </a:rPr>
              <a:t> are complicated and best avoided by ensuring all inputs are of the same type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Do not </a:t>
            </a:r>
            <a:r>
              <a:rPr lang="en-US" sz="1200" b="0" i="0" kern="1200" dirty="0" err="1" smtClean="0">
                <a:solidFill>
                  <a:schemeClr val="tx1"/>
                </a:solidFill>
                <a:effectLst/>
                <a:latin typeface="+mn-lt"/>
                <a:ea typeface="+mn-ea"/>
                <a:cs typeface="+mn-cs"/>
              </a:rPr>
              <a:t>cbind</a:t>
            </a:r>
            <a:r>
              <a:rPr lang="en-US" sz="1200" b="0" i="0" kern="1200" baseline="0" dirty="0" smtClean="0">
                <a:solidFill>
                  <a:schemeClr val="tx1"/>
                </a:solidFill>
                <a:effectLst/>
                <a:latin typeface="+mn-lt"/>
                <a:ea typeface="+mn-ea"/>
                <a:cs typeface="+mn-cs"/>
              </a:rPr>
              <a:t> vectors. You don’t want the vector as a factor</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create a data frame using </a:t>
            </a:r>
            <a:r>
              <a:rPr lang="en-US" dirty="0" err="1" smtClean="0"/>
              <a:t>data.frame</a:t>
            </a:r>
            <a:r>
              <a:rPr lang="en-US" dirty="0" smtClean="0"/>
              <a:t>()</a:t>
            </a:r>
            <a:r>
              <a:rPr lang="en-US" sz="1200" b="0" i="0" kern="1200" dirty="0" smtClean="0">
                <a:solidFill>
                  <a:schemeClr val="tx1"/>
                </a:solidFill>
                <a:effectLst/>
                <a:latin typeface="+mn-lt"/>
                <a:ea typeface="+mn-ea"/>
                <a:cs typeface="+mn-cs"/>
              </a:rPr>
              <a:t>, which takes named vectors as input:</a:t>
            </a:r>
          </a:p>
          <a:p>
            <a:r>
              <a:rPr lang="en-US" sz="1200" b="0" i="0" kern="1200" dirty="0" smtClean="0">
                <a:solidFill>
                  <a:schemeClr val="tx1"/>
                </a:solidFill>
                <a:effectLst/>
                <a:latin typeface="+mn-lt"/>
                <a:ea typeface="+mn-ea"/>
                <a:cs typeface="+mn-cs"/>
              </a:rPr>
              <a:t>Because the </a:t>
            </a:r>
            <a:r>
              <a:rPr lang="en-US" sz="1200" b="0" i="0" kern="1200" dirty="0" err="1" smtClean="0">
                <a:solidFill>
                  <a:schemeClr val="tx1"/>
                </a:solidFill>
                <a:effectLst/>
                <a:latin typeface="+mn-lt"/>
                <a:ea typeface="+mn-ea"/>
                <a:cs typeface="+mn-cs"/>
              </a:rPr>
              <a:t>df</a:t>
            </a:r>
            <a:r>
              <a:rPr lang="en-US" sz="1200" b="0" i="0" kern="1200" baseline="0" dirty="0" smtClean="0">
                <a:solidFill>
                  <a:schemeClr val="tx1"/>
                </a:solidFill>
                <a:effectLst/>
                <a:latin typeface="+mn-lt"/>
                <a:ea typeface="+mn-ea"/>
                <a:cs typeface="+mn-cs"/>
              </a:rPr>
              <a:t> takes on as a vector and factor is derived type from a vector. The </a:t>
            </a:r>
            <a:r>
              <a:rPr lang="en-US" sz="1200" b="0" i="0" kern="1200" baseline="0" dirty="0" err="1" smtClean="0">
                <a:solidFill>
                  <a:schemeClr val="tx1"/>
                </a:solidFill>
                <a:effectLst/>
                <a:latin typeface="+mn-lt"/>
                <a:ea typeface="+mn-ea"/>
                <a:cs typeface="+mn-cs"/>
              </a:rPr>
              <a:t>stringasfactor</a:t>
            </a:r>
            <a:r>
              <a:rPr lang="en-US" sz="1200" b="0" i="0" kern="1200" baseline="0" dirty="0" smtClean="0">
                <a:solidFill>
                  <a:schemeClr val="tx1"/>
                </a:solidFill>
                <a:effectLst/>
                <a:latin typeface="+mn-lt"/>
                <a:ea typeface="+mn-ea"/>
                <a:cs typeface="+mn-cs"/>
              </a:rPr>
              <a:t> is turned true.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Beware </a:t>
            </a:r>
            <a:r>
              <a:rPr lang="en-US" dirty="0" err="1" smtClean="0"/>
              <a:t>data.frame</a:t>
            </a:r>
            <a:r>
              <a:rPr lang="en-US" dirty="0" smtClean="0"/>
              <a:t>()</a:t>
            </a:r>
            <a:r>
              <a:rPr lang="en-US" sz="1200" b="0" i="0" kern="1200" dirty="0" smtClean="0">
                <a:solidFill>
                  <a:schemeClr val="tx1"/>
                </a:solidFill>
                <a:effectLst/>
                <a:latin typeface="+mn-lt"/>
                <a:ea typeface="+mn-ea"/>
                <a:cs typeface="+mn-cs"/>
              </a:rPr>
              <a:t>’s default behavior which turns strings into factors. Use </a:t>
            </a:r>
            <a:r>
              <a:rPr lang="en-US" dirty="0" err="1" smtClean="0"/>
              <a:t>stringsAsFactors</a:t>
            </a:r>
            <a:r>
              <a:rPr lang="en-US" dirty="0" smtClean="0"/>
              <a:t> = FALSE</a:t>
            </a:r>
            <a:r>
              <a:rPr lang="en-US" sz="1200" b="0" i="0" kern="1200" dirty="0" smtClean="0">
                <a:solidFill>
                  <a:schemeClr val="tx1"/>
                </a:solidFill>
                <a:effectLst/>
                <a:latin typeface="+mn-lt"/>
                <a:ea typeface="+mn-ea"/>
                <a:cs typeface="+mn-cs"/>
              </a:rPr>
              <a:t> to suppress this behavior:</a:t>
            </a:r>
            <a:endParaRPr lang="en-US" dirty="0" smtClean="0"/>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16</a:t>
            </a:fld>
            <a:endParaRPr lang="en-US"/>
          </a:p>
        </p:txBody>
      </p:sp>
    </p:spTree>
    <p:extLst>
      <p:ext uri="{BB962C8B-B14F-4D97-AF65-F5344CB8AC3E}">
        <p14:creationId xmlns:p14="http://schemas.microsoft.com/office/powerpoint/2010/main" val="3209620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important to transform a </a:t>
            </a:r>
            <a:r>
              <a:rPr lang="en-US" sz="1200" b="1" i="0" kern="1200" dirty="0">
                <a:solidFill>
                  <a:schemeClr val="tx1"/>
                </a:solidFill>
                <a:effectLst/>
                <a:latin typeface="+mn-lt"/>
                <a:ea typeface="+mn-ea"/>
                <a:cs typeface="+mn-cs"/>
              </a:rPr>
              <a:t>string</a:t>
            </a:r>
            <a:r>
              <a:rPr lang="en-US" sz="1200" b="0" i="0" kern="1200" dirty="0">
                <a:solidFill>
                  <a:schemeClr val="tx1"/>
                </a:solidFill>
                <a:effectLst/>
                <a:latin typeface="+mn-lt"/>
                <a:ea typeface="+mn-ea"/>
                <a:cs typeface="+mn-cs"/>
              </a:rPr>
              <a:t> into factor when we perform Machine Learning task.</a:t>
            </a:r>
          </a:p>
          <a:p>
            <a:r>
              <a:rPr lang="en-US" sz="1200" b="0" i="0" kern="1200" dirty="0">
                <a:solidFill>
                  <a:schemeClr val="tx1"/>
                </a:solidFill>
                <a:effectLst/>
                <a:latin typeface="+mn-lt"/>
                <a:ea typeface="+mn-ea"/>
                <a:cs typeface="+mn-cs"/>
              </a:rPr>
              <a:t>A categorical variable can be divided into </a:t>
            </a:r>
            <a:r>
              <a:rPr lang="en-US" sz="1200" b="1" i="0" kern="1200" dirty="0">
                <a:solidFill>
                  <a:schemeClr val="tx1"/>
                </a:solidFill>
                <a:effectLst/>
                <a:latin typeface="+mn-lt"/>
                <a:ea typeface="+mn-ea"/>
                <a:cs typeface="+mn-cs"/>
              </a:rPr>
              <a:t>nominal categorical variable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ordinal categorical variable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17</a:t>
            </a:fld>
            <a:endParaRPr lang="en-US"/>
          </a:p>
        </p:txBody>
      </p:sp>
    </p:spTree>
    <p:extLst>
      <p:ext uri="{BB962C8B-B14F-4D97-AF65-F5344CB8AC3E}">
        <p14:creationId xmlns:p14="http://schemas.microsoft.com/office/powerpoint/2010/main" val="367418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This module we are going to learn about data frames in R; how to create them, access their elements and modify them in your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What is a Data Frame?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data frame is a rectangular collection of variables (in the columns) and observations (in the rows).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Data frame is a two dimensional data structure in R. It is a special case of a </a:t>
            </a:r>
            <a:r>
              <a:rPr lang="en-US" sz="1200" b="0" i="0" u="none" strike="noStrike" kern="1200" dirty="0" smtClean="0">
                <a:solidFill>
                  <a:schemeClr val="tx1"/>
                </a:solidFill>
                <a:effectLst/>
                <a:latin typeface="+mn-lt"/>
                <a:ea typeface="+mn-ea"/>
                <a:cs typeface="+mn-cs"/>
                <a:hlinkClick r:id="rId3" tooltip="R list"/>
              </a:rPr>
              <a:t>list</a:t>
            </a:r>
            <a:r>
              <a:rPr lang="en-US" sz="1200" b="0" i="0" kern="1200" dirty="0" smtClean="0">
                <a:solidFill>
                  <a:schemeClr val="tx1"/>
                </a:solidFill>
                <a:effectLst/>
                <a:latin typeface="+mn-lt"/>
                <a:ea typeface="+mn-ea"/>
                <a:cs typeface="+mn-cs"/>
              </a:rPr>
              <a:t> which has each component of equal length.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data frame is the most important data structure for storing data in 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data frame has names(), </a:t>
            </a:r>
            <a:r>
              <a:rPr lang="en-US" sz="1200" dirty="0" err="1" smtClean="0"/>
              <a:t>colnames</a:t>
            </a:r>
            <a:r>
              <a:rPr lang="en-US" sz="1200" dirty="0" smtClean="0"/>
              <a:t>(), and </a:t>
            </a:r>
            <a:r>
              <a:rPr lang="en-US" sz="1200" dirty="0" err="1" smtClean="0"/>
              <a:t>rownames</a:t>
            </a:r>
            <a:r>
              <a:rPr lang="en-US" sz="1200" dirty="0" smtClean="0"/>
              <a:t>(), although names() and </a:t>
            </a:r>
            <a:r>
              <a:rPr lang="en-US" sz="1200" dirty="0" err="1" smtClean="0"/>
              <a:t>colnames</a:t>
            </a:r>
            <a:r>
              <a:rPr lang="en-US" sz="1200" dirty="0" smtClean="0"/>
              <a:t>() are the same thing. The length() of a data frame is the length of the underlying list and so is the same as </a:t>
            </a:r>
            <a:r>
              <a:rPr lang="en-US" sz="1200" dirty="0" err="1" smtClean="0"/>
              <a:t>ncol</a:t>
            </a:r>
            <a:r>
              <a:rPr lang="en-US" sz="1200" dirty="0" smtClean="0"/>
              <a:t>(); </a:t>
            </a:r>
            <a:r>
              <a:rPr lang="en-US" sz="1200" dirty="0" err="1" smtClean="0"/>
              <a:t>nrow</a:t>
            </a:r>
            <a:r>
              <a:rPr lang="en-US" sz="1200" dirty="0" smtClean="0"/>
              <a:t>() gives the number of rows.</a:t>
            </a:r>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4</a:t>
            </a:fld>
            <a:endParaRPr lang="en-US"/>
          </a:p>
        </p:txBody>
      </p:sp>
    </p:spTree>
    <p:extLst>
      <p:ext uri="{BB962C8B-B14F-4D97-AF65-F5344CB8AC3E}">
        <p14:creationId xmlns:p14="http://schemas.microsoft.com/office/powerpoint/2010/main" val="45863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a:t>
            </a:r>
            <a:r>
              <a:rPr lang="en-US" dirty="0" smtClean="0"/>
              <a:t>x</a:t>
            </a:r>
            <a:r>
              <a:rPr lang="en-US" sz="1200" b="0" i="0" kern="1200" dirty="0" smtClean="0">
                <a:solidFill>
                  <a:schemeClr val="tx1"/>
                </a:solidFill>
                <a:effectLst/>
                <a:latin typeface="+mn-lt"/>
                <a:ea typeface="+mn-ea"/>
                <a:cs typeface="+mn-cs"/>
              </a:rPr>
              <a:t> can be considered as a list of 3 components with each component having a two element vector. Some useful functions to know more about a data frame are given below.</a:t>
            </a:r>
            <a:endParaRPr lang="en-US" dirty="0"/>
          </a:p>
        </p:txBody>
      </p:sp>
      <p:sp>
        <p:nvSpPr>
          <p:cNvPr id="4" name="Slide Number Placeholder 3"/>
          <p:cNvSpPr>
            <a:spLocks noGrp="1"/>
          </p:cNvSpPr>
          <p:nvPr>
            <p:ph type="sldNum" sz="quarter" idx="10"/>
          </p:nvPr>
        </p:nvSpPr>
        <p:spPr/>
        <p:txBody>
          <a:bodyPr/>
          <a:lstStyle/>
          <a:p>
            <a:fld id="{91F8B1E3-BC0F-40F4-AD7A-58D34E08D43C}" type="slidenum">
              <a:rPr lang="en-US" smtClean="0"/>
              <a:t>7</a:t>
            </a:fld>
            <a:endParaRPr lang="en-US"/>
          </a:p>
        </p:txBody>
      </p:sp>
    </p:spTree>
    <p:extLst>
      <p:ext uri="{BB962C8B-B14F-4D97-AF65-F5344CB8AC3E}">
        <p14:creationId xmlns:p14="http://schemas.microsoft.com/office/powerpoint/2010/main" val="369062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the above shown data frame can be created as follows.</a:t>
            </a:r>
          </a:p>
          <a:p>
            <a:r>
              <a:rPr lang="en-US" sz="1200" b="0" i="0" kern="1200" dirty="0" smtClean="0">
                <a:solidFill>
                  <a:schemeClr val="tx1"/>
                </a:solidFill>
                <a:effectLst/>
                <a:latin typeface="+mn-lt"/>
                <a:ea typeface="+mn-ea"/>
                <a:cs typeface="+mn-cs"/>
              </a:rPr>
              <a:t>Notice above that the third column, </a:t>
            </a:r>
            <a:r>
              <a:rPr lang="en-US" dirty="0" smtClean="0"/>
              <a:t>Name</a:t>
            </a:r>
            <a:r>
              <a:rPr lang="en-US" sz="1200" b="0" i="0" kern="1200" dirty="0" smtClean="0">
                <a:solidFill>
                  <a:schemeClr val="tx1"/>
                </a:solidFill>
                <a:effectLst/>
                <a:latin typeface="+mn-lt"/>
                <a:ea typeface="+mn-ea"/>
                <a:cs typeface="+mn-cs"/>
              </a:rPr>
              <a:t> is of type </a:t>
            </a:r>
            <a:r>
              <a:rPr lang="en-US" sz="1200" b="0" i="0" u="none" strike="noStrike" kern="1200" dirty="0" smtClean="0">
                <a:solidFill>
                  <a:schemeClr val="tx1"/>
                </a:solidFill>
                <a:effectLst/>
                <a:latin typeface="+mn-lt"/>
                <a:ea typeface="+mn-ea"/>
                <a:cs typeface="+mn-cs"/>
                <a:hlinkClick r:id="rId3" tooltip="R factor"/>
              </a:rPr>
              <a:t>factor</a:t>
            </a:r>
            <a:r>
              <a:rPr lang="en-US" sz="1200" b="0" i="0" kern="1200" dirty="0" smtClean="0">
                <a:solidFill>
                  <a:schemeClr val="tx1"/>
                </a:solidFill>
                <a:effectLst/>
                <a:latin typeface="+mn-lt"/>
                <a:ea typeface="+mn-ea"/>
                <a:cs typeface="+mn-cs"/>
              </a:rPr>
              <a:t>, instead of a character </a:t>
            </a:r>
            <a:r>
              <a:rPr lang="en-US" sz="1200" b="0" i="0" u="none" strike="noStrike" kern="1200" dirty="0" smtClean="0">
                <a:solidFill>
                  <a:schemeClr val="tx1"/>
                </a:solidFill>
                <a:effectLst/>
                <a:latin typeface="+mn-lt"/>
                <a:ea typeface="+mn-ea"/>
                <a:cs typeface="+mn-cs"/>
                <a:hlinkClick r:id="rId4" tooltip="R vector"/>
              </a:rPr>
              <a:t>vector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By default, </a:t>
            </a:r>
            <a:r>
              <a:rPr lang="en-US" dirty="0" err="1" smtClean="0"/>
              <a:t>data.frame</a:t>
            </a:r>
            <a:r>
              <a:rPr lang="en-US" dirty="0" smtClean="0"/>
              <a:t>()</a:t>
            </a:r>
            <a:r>
              <a:rPr lang="en-US" sz="1200" b="0" i="0" kern="1200" dirty="0" smtClean="0">
                <a:solidFill>
                  <a:schemeClr val="tx1"/>
                </a:solidFill>
                <a:effectLst/>
                <a:latin typeface="+mn-lt"/>
                <a:ea typeface="+mn-ea"/>
                <a:cs typeface="+mn-cs"/>
              </a:rPr>
              <a:t> function converts character vector into factor.</a:t>
            </a:r>
          </a:p>
          <a:p>
            <a:r>
              <a:rPr lang="en-US" sz="1200" b="0" i="0" kern="1200" dirty="0" smtClean="0">
                <a:solidFill>
                  <a:schemeClr val="tx1"/>
                </a:solidFill>
                <a:effectLst/>
                <a:latin typeface="+mn-lt"/>
                <a:ea typeface="+mn-ea"/>
                <a:cs typeface="+mn-cs"/>
              </a:rPr>
              <a:t>To suppress this behavior, we can pass the argument </a:t>
            </a:r>
            <a:r>
              <a:rPr lang="en-US" dirty="0" err="1" smtClean="0"/>
              <a:t>stringsAsFactors</a:t>
            </a:r>
            <a:r>
              <a:rPr lang="en-US" dirty="0" smtClean="0"/>
              <a:t>=FALSE</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1F8B1E3-BC0F-40F4-AD7A-58D34E08D43C}" type="slidenum">
              <a:rPr lang="en-US" smtClean="0"/>
              <a:t>8</a:t>
            </a:fld>
            <a:endParaRPr lang="en-US"/>
          </a:p>
        </p:txBody>
      </p:sp>
    </p:spTree>
    <p:extLst>
      <p:ext uri="{BB962C8B-B14F-4D97-AF65-F5344CB8AC3E}">
        <p14:creationId xmlns:p14="http://schemas.microsoft.com/office/powerpoint/2010/main" val="4117909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By default, </a:t>
            </a:r>
            <a:r>
              <a:rPr lang="en-US" sz="1200" b="0" i="0" kern="1200" dirty="0" err="1" smtClean="0">
                <a:solidFill>
                  <a:schemeClr val="tx1"/>
                </a:solidFill>
                <a:effectLst/>
                <a:latin typeface="+mn-lt"/>
                <a:ea typeface="+mn-ea"/>
                <a:cs typeface="+mn-cs"/>
              </a:rPr>
              <a:t>data.frame</a:t>
            </a:r>
            <a:r>
              <a:rPr lang="en-US" sz="1200" b="0" i="0" kern="1200" dirty="0" smtClean="0">
                <a:solidFill>
                  <a:schemeClr val="tx1"/>
                </a:solidFill>
                <a:effectLst/>
                <a:latin typeface="+mn-lt"/>
                <a:ea typeface="+mn-ea"/>
                <a:cs typeface="+mn-cs"/>
              </a:rPr>
              <a:t>() function converts character vector into factor.</a:t>
            </a:r>
          </a:p>
          <a:p>
            <a:r>
              <a:rPr lang="en-US" sz="1200" b="0" i="0" kern="1200" dirty="0" smtClean="0">
                <a:solidFill>
                  <a:schemeClr val="tx1"/>
                </a:solidFill>
                <a:effectLst/>
                <a:latin typeface="+mn-lt"/>
                <a:ea typeface="+mn-ea"/>
                <a:cs typeface="+mn-cs"/>
              </a:rPr>
              <a:t>To suppress this behavior, we can pass the argument </a:t>
            </a:r>
            <a:r>
              <a:rPr lang="en-US" sz="1200" b="0" i="0" kern="1200" dirty="0" err="1" smtClean="0">
                <a:solidFill>
                  <a:schemeClr val="tx1"/>
                </a:solidFill>
                <a:effectLst/>
                <a:latin typeface="+mn-lt"/>
                <a:ea typeface="+mn-ea"/>
                <a:cs typeface="+mn-cs"/>
              </a:rPr>
              <a:t>stringsAsFactors</a:t>
            </a:r>
            <a:r>
              <a:rPr lang="en-US" sz="1200" b="0" i="0" kern="1200" dirty="0" smtClean="0">
                <a:solidFill>
                  <a:schemeClr val="tx1"/>
                </a:solidFill>
                <a:effectLst/>
                <a:latin typeface="+mn-lt"/>
                <a:ea typeface="+mn-ea"/>
                <a:cs typeface="+mn-cs"/>
              </a:rPr>
              <a:t>=FALSE.</a:t>
            </a:r>
          </a:p>
          <a:p>
            <a:r>
              <a:rPr lang="en-US" sz="1200" b="0" i="0" kern="1200" dirty="0" smtClean="0">
                <a:solidFill>
                  <a:schemeClr val="tx1"/>
                </a:solidFill>
                <a:effectLst/>
                <a:latin typeface="+mn-lt"/>
                <a:ea typeface="+mn-ea"/>
                <a:cs typeface="+mn-cs"/>
              </a:rPr>
              <a:t>Many data input functions of R like, </a:t>
            </a:r>
            <a:r>
              <a:rPr lang="en-US" dirty="0" err="1" smtClean="0"/>
              <a:t>read.table</a:t>
            </a:r>
            <a:r>
              <a:rPr lang="en-US" dirty="0" smtClean="0"/>
              <a:t>()</a:t>
            </a:r>
            <a:r>
              <a:rPr lang="en-US" sz="1200" b="0" i="0" kern="1200" dirty="0" smtClean="0">
                <a:solidFill>
                  <a:schemeClr val="tx1"/>
                </a:solidFill>
                <a:effectLst/>
                <a:latin typeface="+mn-lt"/>
                <a:ea typeface="+mn-ea"/>
                <a:cs typeface="+mn-cs"/>
              </a:rPr>
              <a:t>, </a:t>
            </a:r>
            <a:r>
              <a:rPr lang="en-US" dirty="0" smtClean="0"/>
              <a:t>read.csv()</a:t>
            </a:r>
            <a:r>
              <a:rPr lang="en-US" sz="1200" b="0" i="0" kern="1200" dirty="0" smtClean="0">
                <a:solidFill>
                  <a:schemeClr val="tx1"/>
                </a:solidFill>
                <a:effectLst/>
                <a:latin typeface="+mn-lt"/>
                <a:ea typeface="+mn-ea"/>
                <a:cs typeface="+mn-cs"/>
              </a:rPr>
              <a:t>, </a:t>
            </a:r>
            <a:r>
              <a:rPr lang="en-US" dirty="0" err="1" smtClean="0"/>
              <a:t>read.delim</a:t>
            </a:r>
            <a:r>
              <a:rPr lang="en-US" dirty="0" smtClean="0"/>
              <a:t>()</a:t>
            </a:r>
            <a:r>
              <a:rPr lang="en-US" sz="1200" b="0" i="0" kern="1200" dirty="0" smtClean="0">
                <a:solidFill>
                  <a:schemeClr val="tx1"/>
                </a:solidFill>
                <a:effectLst/>
                <a:latin typeface="+mn-lt"/>
                <a:ea typeface="+mn-ea"/>
                <a:cs typeface="+mn-cs"/>
              </a:rPr>
              <a:t>, </a:t>
            </a:r>
            <a:r>
              <a:rPr lang="en-US" dirty="0" err="1" smtClean="0"/>
              <a:t>read.fwf</a:t>
            </a:r>
            <a:r>
              <a:rPr lang="en-US" dirty="0" smtClean="0"/>
              <a:t>()</a:t>
            </a:r>
            <a:r>
              <a:rPr lang="en-US" sz="1200" b="0" i="0" kern="1200" dirty="0" smtClean="0">
                <a:solidFill>
                  <a:schemeClr val="tx1"/>
                </a:solidFill>
                <a:effectLst/>
                <a:latin typeface="+mn-lt"/>
                <a:ea typeface="+mn-ea"/>
                <a:cs typeface="+mn-cs"/>
              </a:rPr>
              <a:t> also read data into a data frame.</a:t>
            </a:r>
            <a:endParaRPr lang="en-US" dirty="0"/>
          </a:p>
        </p:txBody>
      </p:sp>
      <p:sp>
        <p:nvSpPr>
          <p:cNvPr id="4" name="Slide Number Placeholder 3"/>
          <p:cNvSpPr>
            <a:spLocks noGrp="1"/>
          </p:cNvSpPr>
          <p:nvPr>
            <p:ph type="sldNum" sz="quarter" idx="10"/>
          </p:nvPr>
        </p:nvSpPr>
        <p:spPr/>
        <p:txBody>
          <a:bodyPr/>
          <a:lstStyle/>
          <a:p>
            <a:fld id="{91F8B1E3-BC0F-40F4-AD7A-58D34E08D43C}" type="slidenum">
              <a:rPr lang="en-US" smtClean="0"/>
              <a:t>9</a:t>
            </a:fld>
            <a:endParaRPr lang="en-US"/>
          </a:p>
        </p:txBody>
      </p:sp>
    </p:spTree>
    <p:extLst>
      <p:ext uri="{BB962C8B-B14F-4D97-AF65-F5344CB8AC3E}">
        <p14:creationId xmlns:p14="http://schemas.microsoft.com/office/powerpoint/2010/main" val="2288032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create a data frame using </a:t>
            </a:r>
            <a:r>
              <a:rPr lang="en-US" dirty="0" err="1"/>
              <a:t>data.frame</a:t>
            </a:r>
            <a:r>
              <a:rPr lang="en-US" dirty="0"/>
              <a:t>()</a:t>
            </a:r>
            <a:r>
              <a:rPr lang="en-US" sz="1200" b="0" i="0" kern="1200" dirty="0">
                <a:solidFill>
                  <a:schemeClr val="tx1"/>
                </a:solidFill>
                <a:effectLst/>
                <a:latin typeface="+mn-lt"/>
                <a:ea typeface="+mn-ea"/>
                <a:cs typeface="+mn-cs"/>
              </a:rPr>
              <a:t>, which takes named vectors as input:</a:t>
            </a:r>
          </a:p>
          <a:p>
            <a:r>
              <a:rPr lang="en-US" sz="1200" b="0" i="0" kern="1200" dirty="0">
                <a:solidFill>
                  <a:schemeClr val="tx1"/>
                </a:solidFill>
                <a:effectLst/>
                <a:latin typeface="+mn-lt"/>
                <a:ea typeface="+mn-ea"/>
                <a:cs typeface="+mn-cs"/>
              </a:rPr>
              <a:t>Beware </a:t>
            </a:r>
            <a:r>
              <a:rPr lang="en-US" dirty="0" err="1"/>
              <a:t>data.frame</a:t>
            </a:r>
            <a:r>
              <a:rPr lang="en-US" dirty="0"/>
              <a:t>()</a:t>
            </a:r>
            <a:r>
              <a:rPr lang="en-US" sz="1200" b="0" i="0" kern="1200" dirty="0">
                <a:solidFill>
                  <a:schemeClr val="tx1"/>
                </a:solidFill>
                <a:effectLst/>
                <a:latin typeface="+mn-lt"/>
                <a:ea typeface="+mn-ea"/>
                <a:cs typeface="+mn-cs"/>
              </a:rPr>
              <a:t>’s default </a:t>
            </a:r>
            <a:r>
              <a:rPr lang="en-US" sz="1200" b="0" i="0" kern="1200" dirty="0" smtClean="0">
                <a:solidFill>
                  <a:schemeClr val="tx1"/>
                </a:solidFill>
                <a:effectLst/>
                <a:latin typeface="+mn-lt"/>
                <a:ea typeface="+mn-ea"/>
                <a:cs typeface="+mn-cs"/>
              </a:rPr>
              <a:t>behavior </a:t>
            </a:r>
            <a:r>
              <a:rPr lang="en-US" sz="1200" b="0" i="0" kern="1200" dirty="0">
                <a:solidFill>
                  <a:schemeClr val="tx1"/>
                </a:solidFill>
                <a:effectLst/>
                <a:latin typeface="+mn-lt"/>
                <a:ea typeface="+mn-ea"/>
                <a:cs typeface="+mn-cs"/>
              </a:rPr>
              <a:t>which turns strings into factors. Use </a:t>
            </a:r>
            <a:r>
              <a:rPr lang="en-US" dirty="0" err="1"/>
              <a:t>stringsAsFactors</a:t>
            </a:r>
            <a:r>
              <a:rPr lang="en-US" dirty="0"/>
              <a:t> = FALSE</a:t>
            </a:r>
            <a:r>
              <a:rPr lang="en-US" sz="1200" b="0" i="0" kern="1200" dirty="0">
                <a:solidFill>
                  <a:schemeClr val="tx1"/>
                </a:solidFill>
                <a:effectLst/>
                <a:latin typeface="+mn-lt"/>
                <a:ea typeface="+mn-ea"/>
                <a:cs typeface="+mn-cs"/>
              </a:rPr>
              <a:t> to suppress this </a:t>
            </a:r>
            <a:r>
              <a:rPr lang="en-US" sz="1200" b="0" i="0" kern="1200" dirty="0" smtClean="0">
                <a:solidFill>
                  <a:schemeClr val="tx1"/>
                </a:solidFill>
                <a:effectLst/>
                <a:latin typeface="+mn-lt"/>
                <a:ea typeface="+mn-ea"/>
                <a:cs typeface="+mn-cs"/>
              </a:rPr>
              <a:t>behavior:</a:t>
            </a:r>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10</a:t>
            </a:fld>
            <a:endParaRPr lang="en-US"/>
          </a:p>
        </p:txBody>
      </p:sp>
    </p:spTree>
    <p:extLst>
      <p:ext uri="{BB962C8B-B14F-4D97-AF65-F5344CB8AC3E}">
        <p14:creationId xmlns:p14="http://schemas.microsoft.com/office/powerpoint/2010/main" val="3420720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using</a:t>
            </a:r>
            <a:r>
              <a:rPr lang="en-US" baseline="0" dirty="0" smtClean="0"/>
              <a:t> </a:t>
            </a:r>
            <a:r>
              <a:rPr lang="en-US" baseline="0" dirty="0" err="1" smtClean="0"/>
              <a:t>as.data_frame</a:t>
            </a:r>
            <a:endParaRPr lang="en-US" baseline="0" dirty="0" smtClean="0"/>
          </a:p>
          <a:p>
            <a:endParaRPr lang="en-US" baseline="0" dirty="0" smtClean="0"/>
          </a:p>
          <a:p>
            <a:r>
              <a:rPr lang="en-US" sz="1200" b="0" i="0" kern="1200" dirty="0" smtClean="0">
                <a:solidFill>
                  <a:schemeClr val="tx1"/>
                </a:solidFill>
                <a:effectLst/>
                <a:latin typeface="+mn-lt"/>
                <a:ea typeface="+mn-ea"/>
                <a:cs typeface="+mn-cs"/>
              </a:rPr>
              <a:t>S3 class has no formal, predefined definition.</a:t>
            </a:r>
          </a:p>
          <a:p>
            <a:r>
              <a:rPr lang="en-US" sz="1200" b="0" i="0" kern="1200" dirty="0" smtClean="0">
                <a:solidFill>
                  <a:schemeClr val="tx1"/>
                </a:solidFill>
                <a:effectLst/>
                <a:latin typeface="+mn-lt"/>
                <a:ea typeface="+mn-ea"/>
                <a:cs typeface="+mn-cs"/>
              </a:rPr>
              <a:t>Basically, a list with its class attribute set to some class name, is an S3 object. The components of the list become the member variables of the object.</a:t>
            </a:r>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11</a:t>
            </a:fld>
            <a:endParaRPr lang="en-US"/>
          </a:p>
        </p:txBody>
      </p:sp>
    </p:spTree>
    <p:extLst>
      <p:ext uri="{BB962C8B-B14F-4D97-AF65-F5344CB8AC3E}">
        <p14:creationId xmlns:p14="http://schemas.microsoft.com/office/powerpoint/2010/main" val="1879025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Components of data frame can be accessed like a list or like a matrix.</a:t>
            </a:r>
            <a:endParaRPr lang="en-US" dirty="0"/>
          </a:p>
        </p:txBody>
      </p:sp>
      <p:sp>
        <p:nvSpPr>
          <p:cNvPr id="4" name="Slide Number Placeholder 3"/>
          <p:cNvSpPr>
            <a:spLocks noGrp="1"/>
          </p:cNvSpPr>
          <p:nvPr>
            <p:ph type="sldNum" sz="quarter" idx="10"/>
          </p:nvPr>
        </p:nvSpPr>
        <p:spPr/>
        <p:txBody>
          <a:bodyPr/>
          <a:lstStyle/>
          <a:p>
            <a:fld id="{91F8B1E3-BC0F-40F4-AD7A-58D34E08D43C}" type="slidenum">
              <a:rPr lang="en-US" smtClean="0"/>
              <a:t>12</a:t>
            </a:fld>
            <a:endParaRPr lang="en-US"/>
          </a:p>
        </p:txBody>
      </p:sp>
    </p:spTree>
    <p:extLst>
      <p:ext uri="{BB962C8B-B14F-4D97-AF65-F5344CB8AC3E}">
        <p14:creationId xmlns:p14="http://schemas.microsoft.com/office/powerpoint/2010/main" val="340689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Components of data frame can be accessed like a list or like a matrix.</a:t>
            </a:r>
            <a:endParaRPr lang="en-US" dirty="0" smtClean="0"/>
          </a:p>
          <a:p>
            <a:r>
              <a:rPr lang="en-US" sz="1200" b="0" i="0" kern="1200" dirty="0" smtClean="0">
                <a:solidFill>
                  <a:schemeClr val="tx1"/>
                </a:solidFill>
                <a:effectLst/>
                <a:latin typeface="+mn-lt"/>
                <a:ea typeface="+mn-ea"/>
                <a:cs typeface="+mn-cs"/>
              </a:rPr>
              <a:t>Accessing with </a:t>
            </a:r>
            <a:r>
              <a:rPr lang="en-US" dirty="0" smtClean="0"/>
              <a:t>[[</a:t>
            </a:r>
            <a:r>
              <a:rPr lang="en-US" sz="1200" b="0" i="0" kern="1200" dirty="0" smtClean="0">
                <a:solidFill>
                  <a:schemeClr val="tx1"/>
                </a:solidFill>
                <a:effectLst/>
                <a:latin typeface="+mn-lt"/>
                <a:ea typeface="+mn-ea"/>
                <a:cs typeface="+mn-cs"/>
              </a:rPr>
              <a:t> or </a:t>
            </a:r>
            <a:r>
              <a:rPr lang="en-US" dirty="0" smtClean="0"/>
              <a:t>$</a:t>
            </a:r>
            <a:r>
              <a:rPr lang="en-US" sz="1200" b="0" i="0" kern="1200" dirty="0" smtClean="0">
                <a:solidFill>
                  <a:schemeClr val="tx1"/>
                </a:solidFill>
                <a:effectLst/>
                <a:latin typeface="+mn-lt"/>
                <a:ea typeface="+mn-ea"/>
                <a:cs typeface="+mn-cs"/>
              </a:rPr>
              <a:t> is similar. However, it differs for </a:t>
            </a:r>
            <a:r>
              <a:rPr lang="en-US" dirty="0" smtClean="0"/>
              <a:t>[</a:t>
            </a:r>
            <a:r>
              <a:rPr lang="en-US" sz="1200" b="0" i="0" kern="1200" dirty="0" smtClean="0">
                <a:solidFill>
                  <a:schemeClr val="tx1"/>
                </a:solidFill>
                <a:effectLst/>
                <a:latin typeface="+mn-lt"/>
                <a:ea typeface="+mn-ea"/>
                <a:cs typeface="+mn-cs"/>
              </a:rPr>
              <a:t> in that, indexing with </a:t>
            </a:r>
            <a:r>
              <a:rPr lang="en-US" dirty="0" smtClean="0"/>
              <a:t>[</a:t>
            </a:r>
            <a:r>
              <a:rPr lang="en-US" sz="1200" b="0" i="0" kern="1200" dirty="0" smtClean="0">
                <a:solidFill>
                  <a:schemeClr val="tx1"/>
                </a:solidFill>
                <a:effectLst/>
                <a:latin typeface="+mn-lt"/>
                <a:ea typeface="+mn-ea"/>
                <a:cs typeface="+mn-cs"/>
              </a:rPr>
              <a:t> will return us a data frame but the other two will reduce it into a vector.</a:t>
            </a:r>
          </a:p>
          <a:p>
            <a:r>
              <a:rPr lang="en-US" sz="1200" b="0" i="0" kern="1200" dirty="0" smtClean="0">
                <a:solidFill>
                  <a:schemeClr val="tx1"/>
                </a:solidFill>
                <a:effectLst/>
                <a:latin typeface="+mn-lt"/>
                <a:ea typeface="+mn-ea"/>
                <a:cs typeface="+mn-cs"/>
              </a:rPr>
              <a:t>A data frame can be examined using functions like </a:t>
            </a:r>
            <a:r>
              <a:rPr lang="en-US" dirty="0" err="1" smtClean="0"/>
              <a:t>str</a:t>
            </a:r>
            <a:r>
              <a:rPr lang="en-US" dirty="0" smtClean="0"/>
              <a:t>()</a:t>
            </a:r>
            <a:r>
              <a:rPr lang="en-US" sz="1200" b="0" i="0" kern="1200" dirty="0" smtClean="0">
                <a:solidFill>
                  <a:schemeClr val="tx1"/>
                </a:solidFill>
                <a:effectLst/>
                <a:latin typeface="+mn-lt"/>
                <a:ea typeface="+mn-ea"/>
                <a:cs typeface="+mn-cs"/>
              </a:rPr>
              <a:t> and </a:t>
            </a:r>
            <a:r>
              <a:rPr lang="en-US" dirty="0" smtClean="0"/>
              <a:t>head()</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91F8B1E3-BC0F-40F4-AD7A-58D34E08D43C}" type="slidenum">
              <a:rPr lang="en-US" smtClean="0"/>
              <a:t>13</a:t>
            </a:fld>
            <a:endParaRPr lang="en-US"/>
          </a:p>
        </p:txBody>
      </p:sp>
    </p:spTree>
    <p:extLst>
      <p:ext uri="{BB962C8B-B14F-4D97-AF65-F5344CB8AC3E}">
        <p14:creationId xmlns:p14="http://schemas.microsoft.com/office/powerpoint/2010/main" val="1112870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DFB546-DFAC-42B3-8968-F139D83B044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884D-331D-475B-9F60-315A0E179244}" type="slidenum">
              <a:rPr lang="en-US" smtClean="0"/>
              <a:t>‹#›</a:t>
            </a:fld>
            <a:endParaRPr lang="en-US"/>
          </a:p>
        </p:txBody>
      </p:sp>
    </p:spTree>
    <p:extLst>
      <p:ext uri="{BB962C8B-B14F-4D97-AF65-F5344CB8AC3E}">
        <p14:creationId xmlns:p14="http://schemas.microsoft.com/office/powerpoint/2010/main" val="147915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FB546-DFAC-42B3-8968-F139D83B044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884D-331D-475B-9F60-315A0E179244}" type="slidenum">
              <a:rPr lang="en-US" smtClean="0"/>
              <a:t>‹#›</a:t>
            </a:fld>
            <a:endParaRPr lang="en-US"/>
          </a:p>
        </p:txBody>
      </p:sp>
    </p:spTree>
    <p:extLst>
      <p:ext uri="{BB962C8B-B14F-4D97-AF65-F5344CB8AC3E}">
        <p14:creationId xmlns:p14="http://schemas.microsoft.com/office/powerpoint/2010/main" val="100375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FB546-DFAC-42B3-8968-F139D83B044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884D-331D-475B-9F60-315A0E179244}" type="slidenum">
              <a:rPr lang="en-US" smtClean="0"/>
              <a:t>‹#›</a:t>
            </a:fld>
            <a:endParaRPr lang="en-US"/>
          </a:p>
        </p:txBody>
      </p:sp>
    </p:spTree>
    <p:extLst>
      <p:ext uri="{BB962C8B-B14F-4D97-AF65-F5344CB8AC3E}">
        <p14:creationId xmlns:p14="http://schemas.microsoft.com/office/powerpoint/2010/main" val="3223544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FB546-DFAC-42B3-8968-F139D83B044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884D-331D-475B-9F60-315A0E179244}" type="slidenum">
              <a:rPr lang="en-US" smtClean="0"/>
              <a:t>‹#›</a:t>
            </a:fld>
            <a:endParaRPr lang="en-US"/>
          </a:p>
        </p:txBody>
      </p:sp>
    </p:spTree>
    <p:extLst>
      <p:ext uri="{BB962C8B-B14F-4D97-AF65-F5344CB8AC3E}">
        <p14:creationId xmlns:p14="http://schemas.microsoft.com/office/powerpoint/2010/main" val="215464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DFB546-DFAC-42B3-8968-F139D83B044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F884D-331D-475B-9F60-315A0E179244}" type="slidenum">
              <a:rPr lang="en-US" smtClean="0"/>
              <a:t>‹#›</a:t>
            </a:fld>
            <a:endParaRPr lang="en-US"/>
          </a:p>
        </p:txBody>
      </p:sp>
    </p:spTree>
    <p:extLst>
      <p:ext uri="{BB962C8B-B14F-4D97-AF65-F5344CB8AC3E}">
        <p14:creationId xmlns:p14="http://schemas.microsoft.com/office/powerpoint/2010/main" val="339285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DFB546-DFAC-42B3-8968-F139D83B0441}"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F884D-331D-475B-9F60-315A0E179244}" type="slidenum">
              <a:rPr lang="en-US" smtClean="0"/>
              <a:t>‹#›</a:t>
            </a:fld>
            <a:endParaRPr lang="en-US"/>
          </a:p>
        </p:txBody>
      </p:sp>
    </p:spTree>
    <p:extLst>
      <p:ext uri="{BB962C8B-B14F-4D97-AF65-F5344CB8AC3E}">
        <p14:creationId xmlns:p14="http://schemas.microsoft.com/office/powerpoint/2010/main" val="73690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DFB546-DFAC-42B3-8968-F139D83B0441}" type="datetimeFigureOut">
              <a:rPr lang="en-US" smtClean="0"/>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F884D-331D-475B-9F60-315A0E179244}" type="slidenum">
              <a:rPr lang="en-US" smtClean="0"/>
              <a:t>‹#›</a:t>
            </a:fld>
            <a:endParaRPr lang="en-US"/>
          </a:p>
        </p:txBody>
      </p:sp>
    </p:spTree>
    <p:extLst>
      <p:ext uri="{BB962C8B-B14F-4D97-AF65-F5344CB8AC3E}">
        <p14:creationId xmlns:p14="http://schemas.microsoft.com/office/powerpoint/2010/main" val="37064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DFB546-DFAC-42B3-8968-F139D83B0441}" type="datetimeFigureOut">
              <a:rPr lang="en-US" smtClean="0"/>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3F884D-331D-475B-9F60-315A0E179244}" type="slidenum">
              <a:rPr lang="en-US" smtClean="0"/>
              <a:t>‹#›</a:t>
            </a:fld>
            <a:endParaRPr lang="en-US"/>
          </a:p>
        </p:txBody>
      </p:sp>
    </p:spTree>
    <p:extLst>
      <p:ext uri="{BB962C8B-B14F-4D97-AF65-F5344CB8AC3E}">
        <p14:creationId xmlns:p14="http://schemas.microsoft.com/office/powerpoint/2010/main" val="67393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FB546-DFAC-42B3-8968-F139D83B0441}" type="datetimeFigureOut">
              <a:rPr lang="en-US" smtClean="0"/>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3F884D-331D-475B-9F60-315A0E179244}" type="slidenum">
              <a:rPr lang="en-US" smtClean="0"/>
              <a:t>‹#›</a:t>
            </a:fld>
            <a:endParaRPr lang="en-US"/>
          </a:p>
        </p:txBody>
      </p:sp>
    </p:spTree>
    <p:extLst>
      <p:ext uri="{BB962C8B-B14F-4D97-AF65-F5344CB8AC3E}">
        <p14:creationId xmlns:p14="http://schemas.microsoft.com/office/powerpoint/2010/main" val="75299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DFB546-DFAC-42B3-8968-F139D83B0441}"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F884D-331D-475B-9F60-315A0E179244}" type="slidenum">
              <a:rPr lang="en-US" smtClean="0"/>
              <a:t>‹#›</a:t>
            </a:fld>
            <a:endParaRPr lang="en-US"/>
          </a:p>
        </p:txBody>
      </p:sp>
    </p:spTree>
    <p:extLst>
      <p:ext uri="{BB962C8B-B14F-4D97-AF65-F5344CB8AC3E}">
        <p14:creationId xmlns:p14="http://schemas.microsoft.com/office/powerpoint/2010/main" val="263538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DFB546-DFAC-42B3-8968-F139D83B0441}"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F884D-331D-475B-9F60-315A0E179244}" type="slidenum">
              <a:rPr lang="en-US" smtClean="0"/>
              <a:t>‹#›</a:t>
            </a:fld>
            <a:endParaRPr lang="en-US"/>
          </a:p>
        </p:txBody>
      </p:sp>
    </p:spTree>
    <p:extLst>
      <p:ext uri="{BB962C8B-B14F-4D97-AF65-F5344CB8AC3E}">
        <p14:creationId xmlns:p14="http://schemas.microsoft.com/office/powerpoint/2010/main" val="35960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FB546-DFAC-42B3-8968-F139D83B0441}" type="datetimeFigureOut">
              <a:rPr lang="en-US" smtClean="0"/>
              <a:t>9/23/2020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F884D-331D-475B-9F60-315A0E179244}" type="slidenum">
              <a:rPr lang="en-US" smtClean="0"/>
              <a:t>‹#›</a:t>
            </a:fld>
            <a:endParaRPr lang="en-US"/>
          </a:p>
        </p:txBody>
      </p:sp>
    </p:spTree>
    <p:extLst>
      <p:ext uri="{BB962C8B-B14F-4D97-AF65-F5344CB8AC3E}">
        <p14:creationId xmlns:p14="http://schemas.microsoft.com/office/powerpoint/2010/main" val="701773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stat.ethz.ch/R-manual/R-patched/library/utils/html/str.html" TargetMode="External"/><Relationship Id="rId7" Type="http://schemas.openxmlformats.org/officeDocument/2006/relationships/hyperlink" Target="https://stat.ethz.ch/R-manual/R-devel/library/utils/html/View.html" TargetMode="External"/><Relationship Id="rId2" Type="http://schemas.openxmlformats.org/officeDocument/2006/relationships/hyperlink" Target="https://stat.ethz.ch/R-manual/R-devel/library/base/html/dim.html" TargetMode="External"/><Relationship Id="rId1" Type="http://schemas.openxmlformats.org/officeDocument/2006/relationships/slideLayout" Target="../slideLayouts/slideLayout2.xml"/><Relationship Id="rId6" Type="http://schemas.openxmlformats.org/officeDocument/2006/relationships/hyperlink" Target="https://stat.ethz.ch/R-manual/R-devel/library/utils/html/head.html" TargetMode="External"/><Relationship Id="rId5" Type="http://schemas.openxmlformats.org/officeDocument/2006/relationships/hyperlink" Target="https://stat.ethz.ch/R-manual/R-devel/library/base/html/colnames.html" TargetMode="External"/><Relationship Id="rId4" Type="http://schemas.openxmlformats.org/officeDocument/2006/relationships/hyperlink" Target="https://stat.ethz.ch/R-manual/R-devel/library/base/html/summary.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3FA5-35FB-5B4F-9715-238F0D10C2D2}"/>
              </a:ext>
            </a:extLst>
          </p:cNvPr>
          <p:cNvSpPr>
            <a:spLocks noGrp="1"/>
          </p:cNvSpPr>
          <p:nvPr>
            <p:ph type="title"/>
          </p:nvPr>
        </p:nvSpPr>
        <p:spPr>
          <a:xfrm>
            <a:off x="621792" y="2624932"/>
            <a:ext cx="11320272" cy="2852737"/>
          </a:xfrm>
        </p:spPr>
        <p:txBody>
          <a:bodyPr/>
          <a:lstStyle/>
          <a:p>
            <a:r>
              <a:rPr lang="en-US" sz="5400" b="1" dirty="0" smtClean="0">
                <a:solidFill>
                  <a:srgbClr val="1C476E"/>
                </a:solidFill>
              </a:rPr>
              <a:t>Module </a:t>
            </a:r>
            <a:r>
              <a:rPr lang="en-US" sz="5400" b="1" dirty="0" smtClean="0">
                <a:solidFill>
                  <a:srgbClr val="1C476E"/>
                </a:solidFill>
              </a:rPr>
              <a:t>1: R Fundamentals-Data Frames</a:t>
            </a:r>
            <a:r>
              <a:rPr lang="en-US" b="1" dirty="0" smtClean="0">
                <a:solidFill>
                  <a:srgbClr val="1C476E"/>
                </a:solidFill>
              </a:rPr>
              <a:t/>
            </a:r>
            <a:br>
              <a:rPr lang="en-US" b="1" dirty="0" smtClean="0">
                <a:solidFill>
                  <a:srgbClr val="1C476E"/>
                </a:solidFill>
              </a:rPr>
            </a:br>
            <a:endParaRPr lang="en-US" b="1" dirty="0">
              <a:solidFill>
                <a:srgbClr val="1C476E"/>
              </a:solidFill>
            </a:endParaRPr>
          </a:p>
        </p:txBody>
      </p:sp>
      <p:sp>
        <p:nvSpPr>
          <p:cNvPr id="4" name="Slide Number Placeholder 3">
            <a:extLst>
              <a:ext uri="{FF2B5EF4-FFF2-40B4-BE49-F238E27FC236}">
                <a16:creationId xmlns:a16="http://schemas.microsoft.com/office/drawing/2014/main" id="{36CEA778-5DFE-FE49-ADBE-D4EA95A938E6}"/>
              </a:ext>
            </a:extLst>
          </p:cNvPr>
          <p:cNvSpPr>
            <a:spLocks noGrp="1"/>
          </p:cNvSpPr>
          <p:nvPr>
            <p:ph type="sldNum" sz="quarter" idx="12"/>
          </p:nvPr>
        </p:nvSpPr>
        <p:spPr/>
        <p:txBody>
          <a:bodyPr/>
          <a:lstStyle/>
          <a:p>
            <a:fld id="{41B33E5B-0DFA-4B6D-8165-8883EC125E94}" type="slidenum">
              <a:rPr lang="en-US" smtClean="0"/>
              <a:t>1</a:t>
            </a:fld>
            <a:endParaRPr lang="en-US"/>
          </a:p>
        </p:txBody>
      </p:sp>
      <p:pic>
        <p:nvPicPr>
          <p:cNvPr id="5" name="Picture 4">
            <a:extLst>
              <a:ext uri="{FF2B5EF4-FFF2-40B4-BE49-F238E27FC236}">
                <a16:creationId xmlns:a16="http://schemas.microsoft.com/office/drawing/2014/main" id="{29F990D7-2835-3D44-A737-84A629B5778F}"/>
              </a:ext>
            </a:extLst>
          </p:cNvPr>
          <p:cNvPicPr>
            <a:picLocks noChangeAspect="1"/>
          </p:cNvPicPr>
          <p:nvPr/>
        </p:nvPicPr>
        <p:blipFill>
          <a:blip r:embed="rId2"/>
          <a:stretch>
            <a:fillRect/>
          </a:stretch>
        </p:blipFill>
        <p:spPr>
          <a:xfrm>
            <a:off x="8091577" y="681644"/>
            <a:ext cx="3090757" cy="2399882"/>
          </a:xfrm>
          <a:prstGeom prst="rect">
            <a:avLst/>
          </a:prstGeom>
        </p:spPr>
      </p:pic>
      <p:pic>
        <p:nvPicPr>
          <p:cNvPr id="7" name="Picture 6">
            <a:extLst>
              <a:ext uri="{FF2B5EF4-FFF2-40B4-BE49-F238E27FC236}">
                <a16:creationId xmlns:a16="http://schemas.microsoft.com/office/drawing/2014/main" id="{D14273E3-A15B-4D45-A43C-D79D50CFAA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0112" y="6055089"/>
            <a:ext cx="1510711" cy="301261"/>
          </a:xfrm>
          <a:prstGeom prst="rect">
            <a:avLst/>
          </a:prstGeom>
        </p:spPr>
      </p:pic>
    </p:spTree>
    <p:extLst>
      <p:ext uri="{BB962C8B-B14F-4D97-AF65-F5344CB8AC3E}">
        <p14:creationId xmlns:p14="http://schemas.microsoft.com/office/powerpoint/2010/main" val="3295770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B33E5B-0DFA-4B6D-8165-8883EC125E94}" type="slidenum">
              <a:rPr lang="en-US" smtClean="0"/>
              <a:t>10</a:t>
            </a:fld>
            <a:endParaRPr lang="en-US"/>
          </a:p>
        </p:txBody>
      </p:sp>
      <p:sp>
        <p:nvSpPr>
          <p:cNvPr id="5" name="Rectangle 1"/>
          <p:cNvSpPr>
            <a:spLocks noChangeArrowheads="1"/>
          </p:cNvSpPr>
          <p:nvPr/>
        </p:nvSpPr>
        <p:spPr bwMode="auto">
          <a:xfrm>
            <a:off x="463799" y="337222"/>
            <a:ext cx="11353800" cy="5937495"/>
          </a:xfrm>
          <a:prstGeom prst="rect">
            <a:avLst/>
          </a:prstGeom>
          <a:solidFill>
            <a:srgbClr val="FAFAFA"/>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333333"/>
                </a:solidFill>
                <a:latin typeface="Inconsolata"/>
              </a:rPr>
              <a:t># Example </a:t>
            </a:r>
            <a:r>
              <a:rPr lang="en-US" altLang="en-US" sz="2000" dirty="0">
                <a:solidFill>
                  <a:srgbClr val="333333"/>
                </a:solidFill>
                <a:latin typeface="Inconsolata"/>
              </a:rPr>
              <a:t>R program to illustrate </a:t>
            </a:r>
            <a:r>
              <a:rPr lang="en-US" altLang="en-US" sz="2000" dirty="0" err="1">
                <a:solidFill>
                  <a:srgbClr val="333333"/>
                </a:solidFill>
                <a:latin typeface="Inconsolata"/>
              </a:rPr>
              <a:t>dataframe</a:t>
            </a:r>
            <a:r>
              <a:rPr lang="en-US" altLang="en-US" sz="2000" dirty="0">
                <a:solidFill>
                  <a:srgbClr val="333333"/>
                </a:solidFill>
                <a:latin typeface="Inconsolata"/>
              </a:rPr>
              <a:t> </a:t>
            </a:r>
          </a:p>
          <a:p>
            <a:pPr lvl="0" eaLnBrk="0" fontAlgn="base" hangingPunct="0">
              <a:spcBef>
                <a:spcPct val="0"/>
              </a:spcBef>
              <a:spcAft>
                <a:spcPct val="0"/>
              </a:spcAft>
            </a:pPr>
            <a:r>
              <a:rPr lang="en-US" altLang="en-US" sz="2000" dirty="0">
                <a:solidFill>
                  <a:srgbClr val="333333"/>
                </a:solidFill>
                <a:latin typeface="Inconsolata"/>
              </a:rPr>
              <a:t>  </a:t>
            </a:r>
          </a:p>
          <a:p>
            <a:pPr lvl="0" eaLnBrk="0" fontAlgn="base" hangingPunct="0">
              <a:spcBef>
                <a:spcPct val="0"/>
              </a:spcBef>
              <a:spcAft>
                <a:spcPct val="0"/>
              </a:spcAft>
            </a:pPr>
            <a:r>
              <a:rPr lang="en-US" altLang="en-US" sz="2000" dirty="0">
                <a:solidFill>
                  <a:srgbClr val="333333"/>
                </a:solidFill>
                <a:latin typeface="Inconsolata"/>
              </a:rPr>
              <a:t># A vector which is a character vector </a:t>
            </a:r>
          </a:p>
          <a:p>
            <a:pPr lvl="0" eaLnBrk="0" fontAlgn="base" hangingPunct="0">
              <a:spcBef>
                <a:spcPct val="0"/>
              </a:spcBef>
              <a:spcAft>
                <a:spcPct val="0"/>
              </a:spcAft>
            </a:pPr>
            <a:r>
              <a:rPr lang="en-US" altLang="en-US" sz="2000" dirty="0">
                <a:solidFill>
                  <a:srgbClr val="333333"/>
                </a:solidFill>
                <a:latin typeface="Inconsolata"/>
              </a:rPr>
              <a:t>Name = c</a:t>
            </a:r>
            <a:r>
              <a:rPr lang="en-US" altLang="en-US" sz="2000" dirty="0" smtClean="0">
                <a:solidFill>
                  <a:srgbClr val="333333"/>
                </a:solidFill>
                <a:latin typeface="Inconsolata"/>
              </a:rPr>
              <a:t>(“</a:t>
            </a:r>
            <a:r>
              <a:rPr lang="en-US" altLang="en-US" sz="2000" dirty="0" err="1" smtClean="0">
                <a:solidFill>
                  <a:srgbClr val="333333"/>
                </a:solidFill>
                <a:latin typeface="Inconsolata"/>
              </a:rPr>
              <a:t>Auriel</a:t>
            </a:r>
            <a:r>
              <a:rPr lang="en-US" altLang="en-US" sz="2000" dirty="0" smtClean="0">
                <a:solidFill>
                  <a:srgbClr val="333333"/>
                </a:solidFill>
                <a:latin typeface="Inconsolata"/>
              </a:rPr>
              <a:t>", </a:t>
            </a:r>
            <a:r>
              <a:rPr lang="en-US" altLang="en-US" sz="2000" dirty="0">
                <a:solidFill>
                  <a:srgbClr val="333333"/>
                </a:solidFill>
                <a:latin typeface="Inconsolata"/>
              </a:rPr>
              <a:t>"</a:t>
            </a:r>
            <a:r>
              <a:rPr lang="en-US" altLang="en-US" sz="2000" dirty="0" smtClean="0">
                <a:solidFill>
                  <a:srgbClr val="333333"/>
                </a:solidFill>
                <a:latin typeface="Inconsolata"/>
              </a:rPr>
              <a:t>Ray", </a:t>
            </a:r>
            <a:r>
              <a:rPr lang="en-US" altLang="en-US" sz="2000" dirty="0">
                <a:solidFill>
                  <a:srgbClr val="333333"/>
                </a:solidFill>
                <a:latin typeface="Inconsolata"/>
              </a:rPr>
              <a:t>"</a:t>
            </a:r>
            <a:r>
              <a:rPr lang="en-US" altLang="en-US" sz="2000" dirty="0" smtClean="0">
                <a:solidFill>
                  <a:srgbClr val="333333"/>
                </a:solidFill>
                <a:latin typeface="Inconsolata"/>
              </a:rPr>
              <a:t>Asia") </a:t>
            </a:r>
            <a:endParaRPr lang="en-US" altLang="en-US" sz="2000" dirty="0">
              <a:solidFill>
                <a:srgbClr val="333333"/>
              </a:solidFill>
              <a:latin typeface="Inconsolata"/>
            </a:endParaRPr>
          </a:p>
          <a:p>
            <a:pPr lvl="0" eaLnBrk="0" fontAlgn="base" hangingPunct="0">
              <a:spcBef>
                <a:spcPct val="0"/>
              </a:spcBef>
              <a:spcAft>
                <a:spcPct val="0"/>
              </a:spcAft>
            </a:pPr>
            <a:r>
              <a:rPr lang="en-US" altLang="en-US" sz="2000" dirty="0">
                <a:solidFill>
                  <a:srgbClr val="333333"/>
                </a:solidFill>
                <a:latin typeface="Inconsolata"/>
              </a:rPr>
              <a:t>  </a:t>
            </a:r>
          </a:p>
          <a:p>
            <a:pPr lvl="0" eaLnBrk="0" fontAlgn="base" hangingPunct="0">
              <a:spcBef>
                <a:spcPct val="0"/>
              </a:spcBef>
              <a:spcAft>
                <a:spcPct val="0"/>
              </a:spcAft>
            </a:pPr>
            <a:r>
              <a:rPr lang="en-US" altLang="en-US" sz="2000" dirty="0">
                <a:solidFill>
                  <a:srgbClr val="333333"/>
                </a:solidFill>
                <a:latin typeface="Inconsolata"/>
              </a:rPr>
              <a:t># A vector which is a character vector </a:t>
            </a:r>
          </a:p>
          <a:p>
            <a:pPr lvl="0" eaLnBrk="0" fontAlgn="base" hangingPunct="0">
              <a:spcBef>
                <a:spcPct val="0"/>
              </a:spcBef>
              <a:spcAft>
                <a:spcPct val="0"/>
              </a:spcAft>
            </a:pPr>
            <a:r>
              <a:rPr lang="en-US" altLang="en-US" sz="2000" dirty="0" smtClean="0">
                <a:solidFill>
                  <a:srgbClr val="333333"/>
                </a:solidFill>
                <a:latin typeface="Inconsolata"/>
              </a:rPr>
              <a:t>Type </a:t>
            </a:r>
            <a:r>
              <a:rPr lang="en-US" altLang="en-US" sz="2000" dirty="0">
                <a:solidFill>
                  <a:srgbClr val="333333"/>
                </a:solidFill>
                <a:latin typeface="Inconsolata"/>
              </a:rPr>
              <a:t>= c</a:t>
            </a:r>
            <a:r>
              <a:rPr lang="en-US" altLang="en-US" sz="2000" dirty="0" smtClean="0">
                <a:solidFill>
                  <a:srgbClr val="333333"/>
                </a:solidFill>
                <a:latin typeface="Inconsolata"/>
              </a:rPr>
              <a:t>(“O+", “B-”, “A-") </a:t>
            </a:r>
            <a:endParaRPr lang="en-US" altLang="en-US" sz="2000" dirty="0">
              <a:solidFill>
                <a:srgbClr val="333333"/>
              </a:solidFill>
              <a:latin typeface="Inconsolata"/>
            </a:endParaRPr>
          </a:p>
          <a:p>
            <a:pPr lvl="0" eaLnBrk="0" fontAlgn="base" hangingPunct="0">
              <a:spcBef>
                <a:spcPct val="0"/>
              </a:spcBef>
              <a:spcAft>
                <a:spcPct val="0"/>
              </a:spcAft>
            </a:pPr>
            <a:r>
              <a:rPr lang="en-US" altLang="en-US" sz="2000" dirty="0">
                <a:solidFill>
                  <a:srgbClr val="333333"/>
                </a:solidFill>
                <a:latin typeface="Inconsolata"/>
              </a:rPr>
              <a:t>  </a:t>
            </a:r>
          </a:p>
          <a:p>
            <a:pPr lvl="0" eaLnBrk="0" fontAlgn="base" hangingPunct="0">
              <a:spcBef>
                <a:spcPct val="0"/>
              </a:spcBef>
              <a:spcAft>
                <a:spcPct val="0"/>
              </a:spcAft>
            </a:pPr>
            <a:r>
              <a:rPr lang="en-US" altLang="en-US" sz="2000" dirty="0">
                <a:solidFill>
                  <a:srgbClr val="333333"/>
                </a:solidFill>
                <a:latin typeface="Inconsolata"/>
              </a:rPr>
              <a:t># A vector which is a numeric vector </a:t>
            </a:r>
          </a:p>
          <a:p>
            <a:pPr lvl="0" eaLnBrk="0" fontAlgn="base" hangingPunct="0">
              <a:spcBef>
                <a:spcPct val="0"/>
              </a:spcBef>
              <a:spcAft>
                <a:spcPct val="0"/>
              </a:spcAft>
            </a:pPr>
            <a:r>
              <a:rPr lang="en-US" altLang="en-US" sz="2000" dirty="0">
                <a:solidFill>
                  <a:srgbClr val="333333"/>
                </a:solidFill>
                <a:latin typeface="Inconsolata"/>
              </a:rPr>
              <a:t>Age = </a:t>
            </a:r>
            <a:r>
              <a:rPr lang="en-US" altLang="en-US" sz="2000" dirty="0" smtClean="0">
                <a:solidFill>
                  <a:srgbClr val="333333"/>
                </a:solidFill>
                <a:latin typeface="Inconsolata"/>
              </a:rPr>
              <a:t>c(36, 23, 62) </a:t>
            </a:r>
            <a:endParaRPr lang="en-US" altLang="en-US" sz="2000" dirty="0">
              <a:solidFill>
                <a:srgbClr val="333333"/>
              </a:solidFill>
              <a:latin typeface="Inconsolata"/>
            </a:endParaRPr>
          </a:p>
          <a:p>
            <a:pPr lvl="0" eaLnBrk="0" fontAlgn="base" hangingPunct="0">
              <a:spcBef>
                <a:spcPct val="0"/>
              </a:spcBef>
              <a:spcAft>
                <a:spcPct val="0"/>
              </a:spcAft>
            </a:pPr>
            <a:r>
              <a:rPr lang="en-US" altLang="en-US" sz="2000" dirty="0">
                <a:solidFill>
                  <a:srgbClr val="333333"/>
                </a:solidFill>
                <a:latin typeface="Inconsolata"/>
              </a:rPr>
              <a:t>  </a:t>
            </a:r>
          </a:p>
          <a:p>
            <a:pPr lvl="0" eaLnBrk="0" fontAlgn="base" hangingPunct="0">
              <a:spcBef>
                <a:spcPct val="0"/>
              </a:spcBef>
              <a:spcAft>
                <a:spcPct val="0"/>
              </a:spcAft>
            </a:pPr>
            <a:r>
              <a:rPr lang="en-US" altLang="en-US" sz="2000" dirty="0">
                <a:solidFill>
                  <a:srgbClr val="333333"/>
                </a:solidFill>
                <a:latin typeface="Inconsolata"/>
              </a:rPr>
              <a:t># To create </a:t>
            </a:r>
            <a:r>
              <a:rPr lang="en-US" altLang="en-US" sz="2000" dirty="0" err="1">
                <a:solidFill>
                  <a:srgbClr val="333333"/>
                </a:solidFill>
                <a:latin typeface="Inconsolata"/>
              </a:rPr>
              <a:t>dataframe</a:t>
            </a:r>
            <a:r>
              <a:rPr lang="en-US" altLang="en-US" sz="2000" dirty="0">
                <a:solidFill>
                  <a:srgbClr val="333333"/>
                </a:solidFill>
                <a:latin typeface="Inconsolata"/>
              </a:rPr>
              <a:t> use </a:t>
            </a:r>
            <a:r>
              <a:rPr lang="en-US" altLang="en-US" sz="2000" dirty="0" err="1">
                <a:solidFill>
                  <a:srgbClr val="333333"/>
                </a:solidFill>
                <a:latin typeface="Inconsolata"/>
              </a:rPr>
              <a:t>data.frame</a:t>
            </a:r>
            <a:r>
              <a:rPr lang="en-US" altLang="en-US" sz="2000" dirty="0">
                <a:solidFill>
                  <a:srgbClr val="333333"/>
                </a:solidFill>
                <a:latin typeface="Inconsolata"/>
              </a:rPr>
              <a:t> command </a:t>
            </a:r>
          </a:p>
          <a:p>
            <a:pPr lvl="0" eaLnBrk="0" fontAlgn="base" hangingPunct="0">
              <a:spcBef>
                <a:spcPct val="0"/>
              </a:spcBef>
              <a:spcAft>
                <a:spcPct val="0"/>
              </a:spcAft>
            </a:pPr>
            <a:r>
              <a:rPr lang="en-US" altLang="en-US" sz="2000" dirty="0">
                <a:solidFill>
                  <a:srgbClr val="333333"/>
                </a:solidFill>
                <a:latin typeface="Inconsolata"/>
              </a:rPr>
              <a:t># and then pass each of the vectors  </a:t>
            </a:r>
          </a:p>
          <a:p>
            <a:pPr lvl="0" eaLnBrk="0" fontAlgn="base" hangingPunct="0">
              <a:spcBef>
                <a:spcPct val="0"/>
              </a:spcBef>
              <a:spcAft>
                <a:spcPct val="0"/>
              </a:spcAft>
            </a:pPr>
            <a:r>
              <a:rPr lang="en-US" altLang="en-US" sz="2000" dirty="0">
                <a:solidFill>
                  <a:srgbClr val="333333"/>
                </a:solidFill>
                <a:latin typeface="Inconsolata"/>
              </a:rPr>
              <a:t># we have created as arguments </a:t>
            </a:r>
          </a:p>
          <a:p>
            <a:pPr lvl="0" eaLnBrk="0" fontAlgn="base" hangingPunct="0">
              <a:spcBef>
                <a:spcPct val="0"/>
              </a:spcBef>
              <a:spcAft>
                <a:spcPct val="0"/>
              </a:spcAft>
            </a:pPr>
            <a:r>
              <a:rPr lang="en-US" altLang="en-US" sz="2000" dirty="0">
                <a:solidFill>
                  <a:srgbClr val="333333"/>
                </a:solidFill>
                <a:latin typeface="Inconsolata"/>
              </a:rPr>
              <a:t># to the function </a:t>
            </a:r>
            <a:r>
              <a:rPr lang="en-US" altLang="en-US" sz="2000" dirty="0" err="1">
                <a:solidFill>
                  <a:srgbClr val="333333"/>
                </a:solidFill>
                <a:latin typeface="Inconsolata"/>
              </a:rPr>
              <a:t>data.frame</a:t>
            </a:r>
            <a:r>
              <a:rPr lang="en-US" altLang="en-US" sz="2000" dirty="0">
                <a:solidFill>
                  <a:srgbClr val="333333"/>
                </a:solidFill>
                <a:latin typeface="Inconsolata"/>
              </a:rPr>
              <a:t>() </a:t>
            </a:r>
            <a:endParaRPr lang="en-US" altLang="en-US" sz="2000" dirty="0" smtClean="0">
              <a:solidFill>
                <a:srgbClr val="333333"/>
              </a:solidFill>
              <a:latin typeface="Inconsolata"/>
            </a:endParaRPr>
          </a:p>
          <a:p>
            <a:pPr lvl="0" eaLnBrk="0" fontAlgn="base" hangingPunct="0">
              <a:spcBef>
                <a:spcPct val="0"/>
              </a:spcBef>
              <a:spcAft>
                <a:spcPct val="0"/>
              </a:spcAft>
            </a:pPr>
            <a:endParaRPr lang="en-US" altLang="en-US" sz="2000" dirty="0">
              <a:solidFill>
                <a:srgbClr val="333333"/>
              </a:solidFill>
              <a:latin typeface="Inconsolata"/>
            </a:endParaRPr>
          </a:p>
          <a:p>
            <a:pPr lvl="0" eaLnBrk="0" fontAlgn="base" hangingPunct="0">
              <a:spcBef>
                <a:spcPct val="0"/>
              </a:spcBef>
              <a:spcAft>
                <a:spcPct val="0"/>
              </a:spcAft>
            </a:pPr>
            <a:r>
              <a:rPr lang="en-US" altLang="en-US" sz="2000" dirty="0" err="1">
                <a:solidFill>
                  <a:srgbClr val="333333"/>
                </a:solidFill>
                <a:latin typeface="Inconsolata"/>
              </a:rPr>
              <a:t>df</a:t>
            </a:r>
            <a:r>
              <a:rPr lang="en-US" altLang="en-US" sz="2000" dirty="0">
                <a:solidFill>
                  <a:srgbClr val="333333"/>
                </a:solidFill>
                <a:latin typeface="Inconsolata"/>
              </a:rPr>
              <a:t> = </a:t>
            </a:r>
            <a:r>
              <a:rPr lang="en-US" altLang="en-US" sz="2000" dirty="0" err="1">
                <a:solidFill>
                  <a:srgbClr val="333333"/>
                </a:solidFill>
                <a:latin typeface="Inconsolata"/>
              </a:rPr>
              <a:t>data.frame</a:t>
            </a:r>
            <a:r>
              <a:rPr lang="en-US" altLang="en-US" sz="2000" dirty="0">
                <a:solidFill>
                  <a:srgbClr val="333333"/>
                </a:solidFill>
                <a:latin typeface="Inconsolata"/>
              </a:rPr>
              <a:t>(Name, </a:t>
            </a:r>
            <a:r>
              <a:rPr lang="en-US" altLang="en-US" sz="2000" dirty="0" smtClean="0">
                <a:solidFill>
                  <a:srgbClr val="333333"/>
                </a:solidFill>
                <a:latin typeface="Inconsolata"/>
              </a:rPr>
              <a:t>Type, </a:t>
            </a:r>
            <a:r>
              <a:rPr lang="en-US" altLang="en-US" sz="2000" dirty="0">
                <a:solidFill>
                  <a:srgbClr val="333333"/>
                </a:solidFill>
                <a:latin typeface="Inconsolata"/>
              </a:rPr>
              <a:t>Age) </a:t>
            </a:r>
          </a:p>
          <a:p>
            <a:pPr lvl="0" eaLnBrk="0" fontAlgn="base" hangingPunct="0">
              <a:spcBef>
                <a:spcPct val="0"/>
              </a:spcBef>
              <a:spcAft>
                <a:spcPct val="0"/>
              </a:spcAft>
            </a:pPr>
            <a:r>
              <a:rPr lang="en-US" altLang="en-US" sz="2000" dirty="0">
                <a:solidFill>
                  <a:srgbClr val="333333"/>
                </a:solidFill>
                <a:latin typeface="Inconsolata"/>
              </a:rPr>
              <a:t>  </a:t>
            </a:r>
          </a:p>
          <a:p>
            <a:pPr lvl="0" eaLnBrk="0" fontAlgn="base" hangingPunct="0">
              <a:spcBef>
                <a:spcPct val="0"/>
              </a:spcBef>
              <a:spcAft>
                <a:spcPct val="0"/>
              </a:spcAft>
            </a:pPr>
            <a:r>
              <a:rPr lang="en-US" altLang="en-US" sz="2000" dirty="0">
                <a:solidFill>
                  <a:srgbClr val="333333"/>
                </a:solidFill>
                <a:latin typeface="Inconsolata"/>
              </a:rPr>
              <a:t>print(</a:t>
            </a:r>
            <a:r>
              <a:rPr lang="en-US" altLang="en-US" sz="2000" dirty="0" err="1">
                <a:solidFill>
                  <a:srgbClr val="333333"/>
                </a:solidFill>
                <a:latin typeface="Inconsolata"/>
              </a:rPr>
              <a:t>df</a:t>
            </a:r>
            <a:r>
              <a:rPr lang="en-US" altLang="en-US" sz="2000" dirty="0">
                <a:solidFill>
                  <a:srgbClr val="333333"/>
                </a:solidFill>
                <a:latin typeface="Inconsolata"/>
              </a:rPr>
              <a:t>) </a:t>
            </a:r>
          </a:p>
        </p:txBody>
      </p:sp>
    </p:spTree>
    <p:extLst>
      <p:ext uri="{BB962C8B-B14F-4D97-AF65-F5344CB8AC3E}">
        <p14:creationId xmlns:p14="http://schemas.microsoft.com/office/powerpoint/2010/main" val="477044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B33E5B-0DFA-4B6D-8165-8883EC125E94}" type="slidenum">
              <a:rPr lang="en-US" smtClean="0"/>
              <a:t>11</a:t>
            </a:fld>
            <a:endParaRPr lang="en-US"/>
          </a:p>
        </p:txBody>
      </p:sp>
      <p:sp>
        <p:nvSpPr>
          <p:cNvPr id="3" name="Rectangle 2"/>
          <p:cNvSpPr/>
          <p:nvPr/>
        </p:nvSpPr>
        <p:spPr>
          <a:xfrm>
            <a:off x="529389" y="439628"/>
            <a:ext cx="10988842" cy="1200329"/>
          </a:xfrm>
          <a:prstGeom prst="rect">
            <a:avLst/>
          </a:prstGeom>
        </p:spPr>
        <p:txBody>
          <a:bodyPr wrap="square">
            <a:spAutoFit/>
          </a:bodyPr>
          <a:lstStyle/>
          <a:p>
            <a:r>
              <a:rPr lang="en-US" sz="2400" dirty="0"/>
              <a:t>Because a </a:t>
            </a:r>
            <a:r>
              <a:rPr lang="en-US" sz="2400" dirty="0" err="1"/>
              <a:t>data.frame</a:t>
            </a:r>
            <a:r>
              <a:rPr lang="en-US" sz="2400" dirty="0"/>
              <a:t> is an S3 class, its type reflects the underlying vector used to build it: the list. To check if an object is a data frame, use </a:t>
            </a:r>
            <a:r>
              <a:rPr lang="en-US" sz="2400" dirty="0" smtClean="0"/>
              <a:t>() </a:t>
            </a:r>
            <a:r>
              <a:rPr lang="en-US" sz="2400" dirty="0"/>
              <a:t>or test explicitly with </a:t>
            </a:r>
            <a:r>
              <a:rPr lang="en-US" sz="2400" dirty="0" err="1"/>
              <a:t>is.data.frame</a:t>
            </a:r>
            <a:r>
              <a:rPr lang="en-US" sz="2400" dirty="0"/>
              <a:t>():class</a:t>
            </a:r>
          </a:p>
        </p:txBody>
      </p:sp>
      <p:sp>
        <p:nvSpPr>
          <p:cNvPr id="4" name="Rectangle 1"/>
          <p:cNvSpPr>
            <a:spLocks noChangeArrowheads="1"/>
          </p:cNvSpPr>
          <p:nvPr/>
        </p:nvSpPr>
        <p:spPr bwMode="auto">
          <a:xfrm>
            <a:off x="1371600" y="1783459"/>
            <a:ext cx="9737558" cy="2121065"/>
          </a:xfrm>
          <a:prstGeom prst="rect">
            <a:avLst/>
          </a:prstGeom>
          <a:solidFill>
            <a:srgbClr val="FAFAF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555555"/>
                </a:solidFill>
                <a:effectLst/>
                <a:latin typeface="Inconsolata"/>
              </a:rPr>
              <a:t>typeof</a:t>
            </a:r>
            <a:r>
              <a:rPr kumimoji="0" lang="en-US" altLang="en-US" sz="2200" b="0" i="0" u="none" strike="noStrike" cap="none" normalizeH="0" baseline="0" dirty="0">
                <a:ln>
                  <a:noFill/>
                </a:ln>
                <a:solidFill>
                  <a:srgbClr val="333333"/>
                </a:solidFill>
                <a:effectLst/>
                <a:latin typeface="Inconsolata"/>
              </a:rPr>
              <a:t>(</a:t>
            </a:r>
            <a:r>
              <a:rPr kumimoji="0" lang="en-US" altLang="en-US" sz="2200" b="0" i="0" u="none" strike="noStrike" cap="none" normalizeH="0" baseline="0" dirty="0" err="1">
                <a:ln>
                  <a:noFill/>
                </a:ln>
                <a:solidFill>
                  <a:srgbClr val="333333"/>
                </a:solidFill>
                <a:effectLst/>
                <a:latin typeface="Inconsolata"/>
              </a:rPr>
              <a:t>df</a:t>
            </a:r>
            <a:r>
              <a:rPr kumimoji="0" lang="en-US" altLang="en-US" sz="22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888888"/>
                </a:solidFill>
                <a:effectLst/>
                <a:latin typeface="Inconsolata"/>
              </a:rPr>
              <a:t>#&gt; [1] "list"</a:t>
            </a:r>
            <a:r>
              <a:rPr kumimoji="0" lang="en-US" altLang="en-US" sz="22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555555"/>
                </a:solidFill>
                <a:effectLst/>
                <a:latin typeface="Inconsolata"/>
              </a:rPr>
              <a:t>class</a:t>
            </a:r>
            <a:r>
              <a:rPr kumimoji="0" lang="en-US" altLang="en-US" sz="2200" b="0" i="0" u="none" strike="noStrike" cap="none" normalizeH="0" baseline="0" dirty="0">
                <a:ln>
                  <a:noFill/>
                </a:ln>
                <a:solidFill>
                  <a:srgbClr val="333333"/>
                </a:solidFill>
                <a:effectLst/>
                <a:latin typeface="Inconsolata"/>
              </a:rPr>
              <a:t>(</a:t>
            </a:r>
            <a:r>
              <a:rPr kumimoji="0" lang="en-US" altLang="en-US" sz="2200" b="0" i="0" u="none" strike="noStrike" cap="none" normalizeH="0" baseline="0" dirty="0" err="1">
                <a:ln>
                  <a:noFill/>
                </a:ln>
                <a:solidFill>
                  <a:srgbClr val="333333"/>
                </a:solidFill>
                <a:effectLst/>
                <a:latin typeface="Inconsolata"/>
              </a:rPr>
              <a:t>df</a:t>
            </a:r>
            <a:r>
              <a:rPr kumimoji="0" lang="en-US" altLang="en-US" sz="22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888888"/>
                </a:solidFill>
                <a:effectLst/>
                <a:latin typeface="Inconsolata"/>
              </a:rPr>
              <a:t>#&gt; [1] "</a:t>
            </a:r>
            <a:r>
              <a:rPr kumimoji="0" lang="en-US" altLang="en-US" sz="2200" b="0" i="1" u="none" strike="noStrike" cap="none" normalizeH="0" baseline="0" dirty="0" err="1">
                <a:ln>
                  <a:noFill/>
                </a:ln>
                <a:solidFill>
                  <a:srgbClr val="888888"/>
                </a:solidFill>
                <a:effectLst/>
                <a:latin typeface="Inconsolata"/>
              </a:rPr>
              <a:t>data.frame</a:t>
            </a:r>
            <a:r>
              <a:rPr kumimoji="0" lang="en-US" altLang="en-US" sz="2200" b="0" i="1" u="none" strike="noStrike" cap="none" normalizeH="0" baseline="0" dirty="0">
                <a:ln>
                  <a:noFill/>
                </a:ln>
                <a:solidFill>
                  <a:srgbClr val="888888"/>
                </a:solidFill>
                <a:effectLst/>
                <a:latin typeface="Inconsolata"/>
              </a:rPr>
              <a:t>"</a:t>
            </a:r>
            <a:r>
              <a:rPr kumimoji="0" lang="en-US" altLang="en-US" sz="22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555555"/>
                </a:solidFill>
                <a:effectLst/>
                <a:latin typeface="Inconsolata"/>
              </a:rPr>
              <a:t>is.data.frame</a:t>
            </a:r>
            <a:r>
              <a:rPr kumimoji="0" lang="en-US" altLang="en-US" sz="2200" b="0" i="0" u="none" strike="noStrike" cap="none" normalizeH="0" baseline="0" dirty="0">
                <a:ln>
                  <a:noFill/>
                </a:ln>
                <a:solidFill>
                  <a:srgbClr val="333333"/>
                </a:solidFill>
                <a:effectLst/>
                <a:latin typeface="Inconsolata"/>
              </a:rPr>
              <a:t>(</a:t>
            </a:r>
            <a:r>
              <a:rPr kumimoji="0" lang="en-US" altLang="en-US" sz="2200" b="0" i="0" u="none" strike="noStrike" cap="none" normalizeH="0" baseline="0" dirty="0" err="1">
                <a:ln>
                  <a:noFill/>
                </a:ln>
                <a:solidFill>
                  <a:srgbClr val="333333"/>
                </a:solidFill>
                <a:effectLst/>
                <a:latin typeface="Inconsolata"/>
              </a:rPr>
              <a:t>df</a:t>
            </a:r>
            <a:r>
              <a:rPr kumimoji="0" lang="en-US" altLang="en-US" sz="22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888888"/>
                </a:solidFill>
                <a:effectLst/>
                <a:latin typeface="Inconsolata"/>
              </a:rPr>
              <a:t>#&gt; [1] TRUE</a:t>
            </a:r>
            <a:r>
              <a:rPr kumimoji="0" lang="en-US" altLang="en-US" sz="2200" b="0" i="0" u="none" strike="noStrike" cap="none" normalizeH="0" baseline="0" dirty="0">
                <a:ln>
                  <a:noFill/>
                </a:ln>
                <a:solidFill>
                  <a:schemeClr val="tx1"/>
                </a:solidFill>
                <a:effectLst/>
                <a:latin typeface="Arial" panose="020B0604020202020204" pitchFamily="34" charset="0"/>
              </a:rPr>
              <a:t> </a:t>
            </a:r>
          </a:p>
        </p:txBody>
      </p:sp>
      <p:sp>
        <p:nvSpPr>
          <p:cNvPr id="6" name="Rectangle 5"/>
          <p:cNvSpPr/>
          <p:nvPr/>
        </p:nvSpPr>
        <p:spPr>
          <a:xfrm>
            <a:off x="501315" y="4048026"/>
            <a:ext cx="11016916" cy="2308324"/>
          </a:xfrm>
          <a:prstGeom prst="rect">
            <a:avLst/>
          </a:prstGeom>
        </p:spPr>
        <p:txBody>
          <a:bodyPr wrap="square">
            <a:spAutoFit/>
          </a:bodyPr>
          <a:lstStyle/>
          <a:p>
            <a:r>
              <a:rPr lang="en-US" sz="2400" dirty="0"/>
              <a:t>You can coerce an object to a data frame with </a:t>
            </a:r>
            <a:r>
              <a:rPr lang="en-US" sz="2400" dirty="0" err="1"/>
              <a:t>as.data.frame</a:t>
            </a:r>
            <a:r>
              <a:rPr lang="en-US" sz="2400" dirty="0"/>
              <a:t>():</a:t>
            </a:r>
          </a:p>
          <a:p>
            <a:pPr marL="742950" lvl="1" indent="-285750">
              <a:buFont typeface="Arial" panose="020B0604020202020204" pitchFamily="34" charset="0"/>
              <a:buChar char="•"/>
            </a:pPr>
            <a:r>
              <a:rPr lang="en-US" sz="2400" dirty="0"/>
              <a:t>A vector will create a one-column data frame.</a:t>
            </a:r>
          </a:p>
          <a:p>
            <a:pPr marL="742950" lvl="1" indent="-285750">
              <a:buFont typeface="Arial" panose="020B0604020202020204" pitchFamily="34" charset="0"/>
              <a:buChar char="•"/>
            </a:pPr>
            <a:r>
              <a:rPr lang="en-US" sz="2400" dirty="0"/>
              <a:t>A list will create one column for each element; it’s an error if they’re not all the same length.</a:t>
            </a:r>
          </a:p>
          <a:p>
            <a:pPr marL="742950" lvl="1" indent="-285750">
              <a:buFont typeface="Arial" panose="020B0604020202020204" pitchFamily="34" charset="0"/>
              <a:buChar char="•"/>
            </a:pPr>
            <a:r>
              <a:rPr lang="en-US" sz="2400" dirty="0"/>
              <a:t>A matrix will create a data frame with the same number of columns and rows as the matrix.</a:t>
            </a:r>
          </a:p>
        </p:txBody>
      </p:sp>
    </p:spTree>
    <p:extLst>
      <p:ext uri="{BB962C8B-B14F-4D97-AF65-F5344CB8AC3E}">
        <p14:creationId xmlns:p14="http://schemas.microsoft.com/office/powerpoint/2010/main" val="2967743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access </a:t>
            </a:r>
            <a:r>
              <a:rPr lang="en-US" b="1" dirty="0" smtClean="0"/>
              <a:t>components </a:t>
            </a:r>
            <a:r>
              <a:rPr lang="en-US" b="1" dirty="0"/>
              <a:t>of a </a:t>
            </a:r>
            <a:r>
              <a:rPr lang="en-US" b="1" dirty="0" smtClean="0"/>
              <a:t>data frame</a:t>
            </a:r>
            <a:r>
              <a:rPr lang="en-US" b="1" dirty="0"/>
              <a:t>?</a:t>
            </a:r>
            <a:br>
              <a:rPr lang="en-US" b="1" dirty="0"/>
            </a:br>
            <a:endParaRPr lang="en-US" dirty="0"/>
          </a:p>
        </p:txBody>
      </p:sp>
      <p:sp>
        <p:nvSpPr>
          <p:cNvPr id="3" name="Content Placeholder 2"/>
          <p:cNvSpPr>
            <a:spLocks noGrp="1"/>
          </p:cNvSpPr>
          <p:nvPr>
            <p:ph idx="1"/>
          </p:nvPr>
        </p:nvSpPr>
        <p:spPr>
          <a:xfrm>
            <a:off x="838200" y="1304144"/>
            <a:ext cx="10515600" cy="4872819"/>
          </a:xfrm>
        </p:spPr>
        <p:txBody>
          <a:bodyPr/>
          <a:lstStyle/>
          <a:p>
            <a:pPr marL="0" indent="0">
              <a:buNone/>
            </a:pPr>
            <a:r>
              <a:rPr lang="en-US" sz="2400" dirty="0" smtClean="0"/>
              <a:t>Assessing like a list:</a:t>
            </a:r>
          </a:p>
          <a:p>
            <a:pPr marL="0" indent="0">
              <a:buNone/>
            </a:pPr>
            <a:r>
              <a:rPr lang="en-US" sz="2400" dirty="0" smtClean="0"/>
              <a:t>We can use either </a:t>
            </a:r>
            <a:r>
              <a:rPr lang="en-US" sz="2400" dirty="0" smtClean="0">
                <a:solidFill>
                  <a:schemeClr val="accent1">
                    <a:lumMod val="75000"/>
                  </a:schemeClr>
                </a:solidFill>
              </a:rPr>
              <a:t>[</a:t>
            </a:r>
            <a:r>
              <a:rPr lang="en-US" sz="2400" dirty="0" smtClean="0"/>
              <a:t>,</a:t>
            </a:r>
            <a:r>
              <a:rPr lang="en-US" sz="2400" dirty="0" smtClean="0">
                <a:solidFill>
                  <a:schemeClr val="accent1">
                    <a:lumMod val="75000"/>
                  </a:schemeClr>
                </a:solidFill>
              </a:rPr>
              <a:t> [[ </a:t>
            </a:r>
            <a:r>
              <a:rPr lang="en-US" sz="2400" dirty="0" smtClean="0"/>
              <a:t>or </a:t>
            </a:r>
            <a:r>
              <a:rPr lang="en-US" sz="2400" dirty="0" smtClean="0">
                <a:solidFill>
                  <a:schemeClr val="accent1">
                    <a:lumMod val="75000"/>
                  </a:schemeClr>
                </a:solidFill>
              </a:rPr>
              <a:t>$</a:t>
            </a:r>
            <a:r>
              <a:rPr lang="en-US" sz="2400" dirty="0" smtClean="0"/>
              <a:t> operator to access columns of data frame.</a:t>
            </a:r>
          </a:p>
          <a:p>
            <a:pPr marL="0" indent="0">
              <a:buNone/>
            </a:pPr>
            <a:endParaRPr lang="en-US" dirty="0"/>
          </a:p>
        </p:txBody>
      </p:sp>
      <p:sp>
        <p:nvSpPr>
          <p:cNvPr id="4" name="Rectangle 1"/>
          <p:cNvSpPr>
            <a:spLocks noChangeArrowheads="1"/>
          </p:cNvSpPr>
          <p:nvPr/>
        </p:nvSpPr>
        <p:spPr bwMode="auto">
          <a:xfrm>
            <a:off x="3574227" y="2462701"/>
            <a:ext cx="5043545" cy="4027935"/>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x["Name"]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Name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Corbin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2 Melanie</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&gt; </a:t>
            </a:r>
            <a:r>
              <a:rPr kumimoji="0" lang="en-US" altLang="en-US" sz="2400" b="0" i="0" u="none" strike="noStrike" cap="none" normalizeH="0" baseline="0" dirty="0" err="1" smtClean="0">
                <a:ln>
                  <a:noFill/>
                </a:ln>
                <a:solidFill>
                  <a:srgbClr val="252830"/>
                </a:solidFill>
                <a:effectLst/>
                <a:latin typeface="Consolas" panose="020B0609020204030204" pitchFamily="49" charset="0"/>
                <a:cs typeface="Consolas" panose="020B0609020204030204" pitchFamily="49" charset="0"/>
              </a:rPr>
              <a:t>x$Name</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"Corbin" "Melanie"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&gt; x[["Name"]] </a:t>
            </a:r>
          </a:p>
          <a:p>
            <a:pPr lvl="0" eaLnBrk="0" fontAlgn="base" hangingPunct="0">
              <a:spcBef>
                <a:spcPct val="0"/>
              </a:spcBef>
              <a:spcAft>
                <a:spcPct val="0"/>
              </a:spcAf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"Corbin" "Melanie"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&gt; x[[3]] </a:t>
            </a:r>
          </a:p>
          <a:p>
            <a:pPr lvl="0" eaLnBrk="0" fontAlgn="base" hangingPunct="0">
              <a:spcBef>
                <a:spcPct val="0"/>
              </a:spcBef>
              <a:spcAft>
                <a:spcPct val="0"/>
              </a:spcAf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"Corbin" "Melanie"</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7231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access </a:t>
            </a:r>
            <a:r>
              <a:rPr lang="en-US" b="1" dirty="0" smtClean="0"/>
              <a:t>components </a:t>
            </a:r>
            <a:r>
              <a:rPr lang="en-US" b="1" dirty="0"/>
              <a:t>of a </a:t>
            </a:r>
            <a:r>
              <a:rPr lang="en-US" b="1" dirty="0"/>
              <a:t>d</a:t>
            </a:r>
            <a:r>
              <a:rPr lang="en-US" b="1" dirty="0" smtClean="0"/>
              <a:t>ata frame</a:t>
            </a:r>
            <a:r>
              <a:rPr lang="en-US" b="1" dirty="0"/>
              <a:t>?</a:t>
            </a:r>
            <a:br>
              <a:rPr lang="en-US" b="1" dirty="0"/>
            </a:br>
            <a:endParaRPr lang="en-US" dirty="0"/>
          </a:p>
        </p:txBody>
      </p:sp>
      <p:sp>
        <p:nvSpPr>
          <p:cNvPr id="3" name="Content Placeholder 2"/>
          <p:cNvSpPr>
            <a:spLocks noGrp="1"/>
          </p:cNvSpPr>
          <p:nvPr>
            <p:ph idx="1"/>
          </p:nvPr>
        </p:nvSpPr>
        <p:spPr>
          <a:xfrm>
            <a:off x="838200" y="1304144"/>
            <a:ext cx="10644266" cy="5141626"/>
          </a:xfrm>
        </p:spPr>
        <p:txBody>
          <a:bodyPr/>
          <a:lstStyle/>
          <a:p>
            <a:pPr marL="0" indent="0">
              <a:buNone/>
            </a:pPr>
            <a:r>
              <a:rPr lang="en-US" sz="2400" dirty="0" smtClean="0"/>
              <a:t>Assessing like a matrix:</a:t>
            </a:r>
          </a:p>
          <a:p>
            <a:pPr marL="0" indent="0">
              <a:buNone/>
            </a:pPr>
            <a:r>
              <a:rPr lang="en-US" sz="2400" dirty="0"/>
              <a:t>Data frames can be accessed like a matrix by providing index for row and column</a:t>
            </a:r>
            <a:r>
              <a:rPr lang="en-US" sz="2400" dirty="0" smtClean="0"/>
              <a:t>.</a:t>
            </a:r>
          </a:p>
          <a:p>
            <a:pPr marL="0" indent="0">
              <a:buNone/>
            </a:pPr>
            <a:r>
              <a:rPr lang="en-US" sz="2400" dirty="0" smtClean="0"/>
              <a:t>We can use either </a:t>
            </a:r>
            <a:r>
              <a:rPr lang="en-US" sz="2400" dirty="0" smtClean="0">
                <a:solidFill>
                  <a:schemeClr val="accent1">
                    <a:lumMod val="75000"/>
                  </a:schemeClr>
                </a:solidFill>
              </a:rPr>
              <a:t>[</a:t>
            </a:r>
            <a:r>
              <a:rPr lang="en-US" sz="2400" dirty="0" smtClean="0"/>
              <a:t>,</a:t>
            </a:r>
            <a:r>
              <a:rPr lang="en-US" sz="2400" dirty="0" smtClean="0">
                <a:solidFill>
                  <a:schemeClr val="accent1">
                    <a:lumMod val="75000"/>
                  </a:schemeClr>
                </a:solidFill>
              </a:rPr>
              <a:t> [[ </a:t>
            </a:r>
            <a:r>
              <a:rPr lang="en-US" sz="2400" dirty="0" smtClean="0"/>
              <a:t>or </a:t>
            </a:r>
            <a:r>
              <a:rPr lang="en-US" sz="2400" dirty="0" smtClean="0">
                <a:solidFill>
                  <a:schemeClr val="accent1">
                    <a:lumMod val="75000"/>
                  </a:schemeClr>
                </a:solidFill>
              </a:rPr>
              <a:t>$</a:t>
            </a:r>
            <a:r>
              <a:rPr lang="en-US" sz="2400" dirty="0" smtClean="0"/>
              <a:t> operator to access columns of data frame.</a:t>
            </a:r>
          </a:p>
          <a:p>
            <a:pPr marL="0" indent="0">
              <a:buNone/>
            </a:pPr>
            <a:endParaRPr lang="en-US" dirty="0"/>
          </a:p>
        </p:txBody>
      </p:sp>
      <p:sp>
        <p:nvSpPr>
          <p:cNvPr id="4" name="Rectangle 1"/>
          <p:cNvSpPr>
            <a:spLocks noChangeArrowheads="1"/>
          </p:cNvSpPr>
          <p:nvPr/>
        </p:nvSpPr>
        <p:spPr bwMode="auto">
          <a:xfrm>
            <a:off x="3394347" y="2629707"/>
            <a:ext cx="4775292" cy="4027935"/>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x["Name"]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Name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Corbin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2 Melanie</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&gt; </a:t>
            </a:r>
            <a:r>
              <a:rPr kumimoji="0" lang="en-US" altLang="en-US" sz="2400" b="0" i="0" u="none" strike="noStrike" cap="none" normalizeH="0" baseline="0" dirty="0" err="1" smtClean="0">
                <a:ln>
                  <a:noFill/>
                </a:ln>
                <a:solidFill>
                  <a:srgbClr val="252830"/>
                </a:solidFill>
                <a:effectLst/>
                <a:latin typeface="Consolas" panose="020B0609020204030204" pitchFamily="49" charset="0"/>
                <a:cs typeface="Consolas" panose="020B0609020204030204" pitchFamily="49" charset="0"/>
              </a:rPr>
              <a:t>x$Name</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"Corbin" "Melanie"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&gt; x[["Name"]] </a:t>
            </a:r>
          </a:p>
          <a:p>
            <a:pPr lvl="0" eaLnBrk="0" fontAlgn="base" hangingPunct="0">
              <a:spcBef>
                <a:spcPct val="0"/>
              </a:spcBef>
              <a:spcAft>
                <a:spcPct val="0"/>
              </a:spcAf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"Corbin" "Melanie"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&gt; x[[3]] </a:t>
            </a:r>
          </a:p>
          <a:p>
            <a:pPr lvl="0" eaLnBrk="0" fontAlgn="base" hangingPunct="0">
              <a:spcBef>
                <a:spcPct val="0"/>
              </a:spcBef>
              <a:spcAft>
                <a:spcPct val="0"/>
              </a:spcAf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"Corbin" "Melanie"</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8687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736" y="232756"/>
            <a:ext cx="11406711" cy="890192"/>
          </a:xfrm>
        </p:spPr>
        <p:txBody>
          <a:bodyPr>
            <a:noAutofit/>
          </a:bodyPr>
          <a:lstStyle/>
          <a:p>
            <a:r>
              <a:rPr lang="en-US" sz="4000" b="1" dirty="0" smtClean="0"/>
              <a:t>Merging: Combine </a:t>
            </a:r>
            <a:r>
              <a:rPr lang="en-US" sz="4000" b="1" dirty="0"/>
              <a:t>data frames using </a:t>
            </a:r>
            <a:r>
              <a:rPr lang="en-US" sz="4000" b="1" dirty="0" err="1"/>
              <a:t>cbind</a:t>
            </a:r>
            <a:r>
              <a:rPr lang="en-US" sz="4000" b="1" dirty="0"/>
              <a:t>() and </a:t>
            </a:r>
            <a:r>
              <a:rPr lang="en-US" sz="4000" b="1" dirty="0" err="1"/>
              <a:t>rbind</a:t>
            </a:r>
            <a:r>
              <a:rPr lang="en-US" sz="4000" b="1" dirty="0"/>
              <a:t>()</a:t>
            </a:r>
          </a:p>
        </p:txBody>
      </p:sp>
      <p:sp>
        <p:nvSpPr>
          <p:cNvPr id="4" name="Content Placeholder 3"/>
          <p:cNvSpPr>
            <a:spLocks noGrp="1"/>
          </p:cNvSpPr>
          <p:nvPr>
            <p:ph idx="1"/>
          </p:nvPr>
        </p:nvSpPr>
        <p:spPr>
          <a:xfrm>
            <a:off x="639416" y="5104016"/>
            <a:ext cx="10566140" cy="1617460"/>
          </a:xfrm>
        </p:spPr>
        <p:txBody>
          <a:bodyPr>
            <a:normAutofit lnSpcReduction="10000"/>
          </a:bodyPr>
          <a:lstStyle/>
          <a:p>
            <a:r>
              <a:rPr lang="en-US" sz="2400" dirty="0"/>
              <a:t>When combining column-wise, the number of rows must match, but row names are ignored. </a:t>
            </a:r>
            <a:endParaRPr lang="en-US" sz="2400" dirty="0" smtClean="0"/>
          </a:p>
          <a:p>
            <a:r>
              <a:rPr lang="en-US" sz="2400" dirty="0" smtClean="0"/>
              <a:t>When </a:t>
            </a:r>
            <a:r>
              <a:rPr lang="en-US" sz="2400" dirty="0"/>
              <a:t>combining row-wise, both the number and names of columns must </a:t>
            </a:r>
            <a:r>
              <a:rPr lang="en-US" sz="2400" dirty="0" smtClean="0"/>
              <a:t>match.</a:t>
            </a:r>
          </a:p>
          <a:p>
            <a:r>
              <a:rPr lang="en-US" sz="2400" dirty="0" smtClean="0"/>
              <a:t>Use </a:t>
            </a:r>
            <a:r>
              <a:rPr lang="en-US" sz="2400" dirty="0" err="1"/>
              <a:t>plyr</a:t>
            </a:r>
            <a:r>
              <a:rPr lang="en-US" sz="2400" dirty="0"/>
              <a:t>::</a:t>
            </a:r>
            <a:r>
              <a:rPr lang="en-US" sz="2400" dirty="0" err="1"/>
              <a:t>rbind.fill</a:t>
            </a:r>
            <a:r>
              <a:rPr lang="en-US" sz="2400" dirty="0"/>
              <a:t>() to combine data frames that don’t have the same columns.</a:t>
            </a:r>
          </a:p>
        </p:txBody>
      </p:sp>
      <p:sp>
        <p:nvSpPr>
          <p:cNvPr id="2" name="Slide Number Placeholder 1"/>
          <p:cNvSpPr>
            <a:spLocks noGrp="1"/>
          </p:cNvSpPr>
          <p:nvPr>
            <p:ph type="sldNum" sz="quarter" idx="12"/>
          </p:nvPr>
        </p:nvSpPr>
        <p:spPr/>
        <p:txBody>
          <a:bodyPr/>
          <a:lstStyle/>
          <a:p>
            <a:fld id="{41B33E5B-0DFA-4B6D-8165-8883EC125E94}" type="slidenum">
              <a:rPr lang="en-US" smtClean="0"/>
              <a:t>14</a:t>
            </a:fld>
            <a:endParaRPr lang="en-US"/>
          </a:p>
        </p:txBody>
      </p:sp>
      <p:sp>
        <p:nvSpPr>
          <p:cNvPr id="6" name="Rectangle 2"/>
          <p:cNvSpPr>
            <a:spLocks noChangeArrowheads="1"/>
          </p:cNvSpPr>
          <p:nvPr/>
        </p:nvSpPr>
        <p:spPr bwMode="auto">
          <a:xfrm>
            <a:off x="804948" y="1122948"/>
            <a:ext cx="10186140" cy="3864688"/>
          </a:xfrm>
          <a:prstGeom prst="rect">
            <a:avLst/>
          </a:prstGeom>
          <a:solidFill>
            <a:srgbClr val="FAFAF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555555"/>
                </a:solidFill>
                <a:effectLst/>
                <a:latin typeface="Inconsolata"/>
              </a:rPr>
              <a:t>  </a:t>
            </a:r>
            <a:r>
              <a:rPr kumimoji="0" lang="en-US" altLang="en-US" sz="2000" b="1" i="0" u="none" strike="noStrike" cap="none" normalizeH="0" baseline="0" dirty="0" err="1" smtClean="0">
                <a:ln>
                  <a:noFill/>
                </a:ln>
                <a:solidFill>
                  <a:srgbClr val="555555"/>
                </a:solidFill>
                <a:effectLst/>
                <a:latin typeface="Inconsolata"/>
              </a:rPr>
              <a:t>cbind</a:t>
            </a:r>
            <a:r>
              <a:rPr kumimoji="0" lang="en-US" altLang="en-US" sz="2000" b="0" i="0" u="none" strike="noStrike" cap="none" normalizeH="0" baseline="0" dirty="0" smtClean="0">
                <a:ln>
                  <a:noFill/>
                </a:ln>
                <a:solidFill>
                  <a:srgbClr val="333333"/>
                </a:solidFill>
                <a:effectLst/>
                <a:latin typeface="Inconsolata"/>
              </a:rPr>
              <a:t>(</a:t>
            </a:r>
            <a:r>
              <a:rPr kumimoji="0" lang="en-US" altLang="en-US" sz="2000" b="0" i="0" u="none" strike="noStrike" cap="none" normalizeH="0" baseline="0" dirty="0" err="1" smtClean="0">
                <a:ln>
                  <a:noFill/>
                </a:ln>
                <a:solidFill>
                  <a:srgbClr val="333333"/>
                </a:solidFill>
                <a:effectLst/>
                <a:latin typeface="Inconsolata"/>
              </a:rPr>
              <a:t>df</a:t>
            </a:r>
            <a:r>
              <a:rPr kumimoji="0" lang="en-US" altLang="en-US" sz="2000" b="0" i="0" u="none" strike="noStrike" cap="none" normalizeH="0" baseline="0" dirty="0">
                <a:ln>
                  <a:noFill/>
                </a:ln>
                <a:solidFill>
                  <a:srgbClr val="333333"/>
                </a:solidFill>
                <a:effectLst/>
                <a:latin typeface="Inconsolata"/>
              </a:rPr>
              <a:t>, </a:t>
            </a:r>
            <a:r>
              <a:rPr kumimoji="0" lang="en-US" altLang="en-US" sz="2000" b="1" i="0" u="none" strike="noStrike" cap="none" normalizeH="0" baseline="0" dirty="0" err="1" smtClean="0">
                <a:ln>
                  <a:noFill/>
                </a:ln>
                <a:solidFill>
                  <a:srgbClr val="555555"/>
                </a:solidFill>
                <a:effectLst/>
                <a:latin typeface="Inconsolata"/>
              </a:rPr>
              <a:t>data.frame</a:t>
            </a:r>
            <a:r>
              <a:rPr kumimoji="0" lang="en-US" altLang="en-US" sz="2000" b="0" i="0" u="none" strike="noStrike" cap="none" normalizeH="0" baseline="0" dirty="0" smtClean="0">
                <a:ln>
                  <a:noFill/>
                </a:ln>
                <a:solidFill>
                  <a:srgbClr val="333333"/>
                </a:solidFill>
                <a:effectLst/>
                <a:latin typeface="Inconsolata"/>
              </a:rPr>
              <a:t>(</a:t>
            </a:r>
            <a:r>
              <a:rPr kumimoji="0" lang="en-US" altLang="en-US" sz="2000" b="0" i="0" u="none" strike="noStrike" cap="none" normalizeH="0" baseline="0" dirty="0" smtClean="0">
                <a:ln>
                  <a:noFill/>
                </a:ln>
                <a:solidFill>
                  <a:srgbClr val="902000"/>
                </a:solidFill>
                <a:effectLst/>
                <a:latin typeface="Inconsolata"/>
              </a:rPr>
              <a:t>z =</a:t>
            </a:r>
            <a:r>
              <a:rPr kumimoji="0" lang="en-US" altLang="en-US" sz="2000" b="0" i="0" u="none" strike="noStrike" cap="none" normalizeH="0" baseline="0" dirty="0" smtClean="0">
                <a:ln>
                  <a:noFill/>
                </a:ln>
                <a:solidFill>
                  <a:srgbClr val="333333"/>
                </a:solidFill>
                <a:effectLst/>
                <a:latin typeface="Inconsolata"/>
              </a:rPr>
              <a:t> </a:t>
            </a:r>
            <a:r>
              <a:rPr kumimoji="0" lang="en-US" altLang="en-US" sz="2000" b="0" i="0" u="none" strike="noStrike" cap="none" normalizeH="0" baseline="0" dirty="0" smtClean="0">
                <a:ln>
                  <a:noFill/>
                </a:ln>
                <a:solidFill>
                  <a:srgbClr val="40A070"/>
                </a:solidFill>
                <a:effectLst/>
                <a:latin typeface="Inconsolata"/>
              </a:rPr>
              <a:t>3</a:t>
            </a:r>
            <a:r>
              <a:rPr kumimoji="0" lang="en-US" altLang="en-US" sz="2000" b="0" i="0" u="none" strike="noStrike" cap="none" normalizeH="0" baseline="0" dirty="0" smtClean="0">
                <a:ln>
                  <a:noFill/>
                </a:ln>
                <a:solidFill>
                  <a:srgbClr val="333333"/>
                </a:solidFill>
                <a:effectLst/>
                <a:latin typeface="Inconsolata"/>
              </a:rPr>
              <a:t>:</a:t>
            </a:r>
            <a:r>
              <a:rPr kumimoji="0" lang="en-US" altLang="en-US" sz="2000" b="0" i="0" u="none" strike="noStrike" cap="none" normalizeH="0" baseline="0" dirty="0" smtClean="0">
                <a:ln>
                  <a:noFill/>
                </a:ln>
                <a:solidFill>
                  <a:srgbClr val="40A070"/>
                </a:solidFill>
                <a:effectLst/>
                <a:latin typeface="Inconsolata"/>
              </a:rPr>
              <a:t>1</a:t>
            </a:r>
            <a:r>
              <a:rPr kumimoji="0" lang="en-US" altLang="en-US" sz="2000" b="0" i="0" u="none" strike="noStrike" cap="none" normalizeH="0" baseline="0" dirty="0" smtClean="0">
                <a:ln>
                  <a:noFill/>
                </a:ln>
                <a:solidFill>
                  <a:srgbClr val="333333"/>
                </a:solidFill>
                <a:effectLst/>
                <a:latin typeface="Inconsolata"/>
              </a:rPr>
              <a:t>)) </a:t>
            </a:r>
            <a:endParaRPr kumimoji="0" lang="en-US" altLang="en-US" sz="2000" b="0" i="0" u="none" strike="noStrike" cap="none" normalizeH="0" baseline="0" dirty="0">
              <a:ln>
                <a:noFill/>
              </a:ln>
              <a:solidFill>
                <a:srgbClr val="333333"/>
              </a:solidFill>
              <a:effectLst/>
              <a:latin typeface="Inconsolat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888888"/>
                </a:solidFill>
                <a:effectLst/>
                <a:latin typeface="Inconsolata"/>
              </a:rPr>
              <a:t>  #&gt;    </a:t>
            </a:r>
            <a:r>
              <a:rPr kumimoji="0" lang="en-US" altLang="en-US" sz="2000" b="0" i="1" u="none" strike="noStrike" cap="none" normalizeH="0" baseline="0" dirty="0">
                <a:ln>
                  <a:noFill/>
                </a:ln>
                <a:solidFill>
                  <a:srgbClr val="888888"/>
                </a:solidFill>
                <a:effectLst/>
                <a:latin typeface="Inconsolata"/>
              </a:rPr>
              <a:t>x y z</a:t>
            </a:r>
            <a:r>
              <a:rPr kumimoji="0" lang="en-US" altLang="en-US" sz="20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888888"/>
                </a:solidFill>
                <a:effectLst/>
                <a:latin typeface="Inconsolata"/>
              </a:rPr>
              <a:t>  #&gt; </a:t>
            </a:r>
            <a:r>
              <a:rPr kumimoji="0" lang="en-US" altLang="en-US" sz="2000" b="0" i="1" u="none" strike="noStrike" cap="none" normalizeH="0" baseline="0" dirty="0">
                <a:ln>
                  <a:noFill/>
                </a:ln>
                <a:solidFill>
                  <a:srgbClr val="888888"/>
                </a:solidFill>
                <a:effectLst/>
                <a:latin typeface="Inconsolata"/>
              </a:rPr>
              <a:t>1 1 a 3</a:t>
            </a:r>
            <a:r>
              <a:rPr kumimoji="0" lang="en-US" altLang="en-US" sz="20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888888"/>
                </a:solidFill>
                <a:effectLst/>
                <a:latin typeface="Inconsolata"/>
              </a:rPr>
              <a:t>  #&gt; </a:t>
            </a:r>
            <a:r>
              <a:rPr kumimoji="0" lang="en-US" altLang="en-US" sz="2000" b="0" i="1" u="none" strike="noStrike" cap="none" normalizeH="0" baseline="0" dirty="0">
                <a:ln>
                  <a:noFill/>
                </a:ln>
                <a:solidFill>
                  <a:srgbClr val="888888"/>
                </a:solidFill>
                <a:effectLst/>
                <a:latin typeface="Inconsolata"/>
              </a:rPr>
              <a:t>2 2 b 2</a:t>
            </a:r>
            <a:r>
              <a:rPr kumimoji="0" lang="en-US" altLang="en-US" sz="20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888888"/>
                </a:solidFill>
                <a:effectLst/>
                <a:latin typeface="Inconsolata"/>
              </a:rPr>
              <a:t>  #&gt; </a:t>
            </a:r>
            <a:r>
              <a:rPr kumimoji="0" lang="en-US" altLang="en-US" sz="2000" b="0" i="1" u="none" strike="noStrike" cap="none" normalizeH="0" baseline="0" dirty="0">
                <a:ln>
                  <a:noFill/>
                </a:ln>
                <a:solidFill>
                  <a:srgbClr val="888888"/>
                </a:solidFill>
                <a:effectLst/>
                <a:latin typeface="Inconsolata"/>
              </a:rPr>
              <a:t>3 3 c 1</a:t>
            </a:r>
            <a:r>
              <a:rPr kumimoji="0" lang="en-US" altLang="en-US" sz="20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Inconsolat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555555"/>
                </a:solidFill>
                <a:effectLst/>
                <a:latin typeface="Inconsolata"/>
              </a:rPr>
              <a:t>  </a:t>
            </a:r>
            <a:r>
              <a:rPr kumimoji="0" lang="en-US" altLang="en-US" sz="2000" b="1" i="0" u="none" strike="noStrike" cap="none" normalizeH="0" baseline="0" dirty="0" err="1" smtClean="0">
                <a:ln>
                  <a:noFill/>
                </a:ln>
                <a:solidFill>
                  <a:srgbClr val="555555"/>
                </a:solidFill>
                <a:effectLst/>
                <a:latin typeface="Inconsolata"/>
              </a:rPr>
              <a:t>rbind</a:t>
            </a:r>
            <a:r>
              <a:rPr kumimoji="0" lang="en-US" altLang="en-US" sz="2000" b="0" i="0" u="none" strike="noStrike" cap="none" normalizeH="0" baseline="0" dirty="0" smtClean="0">
                <a:ln>
                  <a:noFill/>
                </a:ln>
                <a:solidFill>
                  <a:srgbClr val="333333"/>
                </a:solidFill>
                <a:effectLst/>
                <a:latin typeface="Inconsolata"/>
              </a:rPr>
              <a:t>(</a:t>
            </a:r>
            <a:r>
              <a:rPr kumimoji="0" lang="en-US" altLang="en-US" sz="2000" b="0" i="0" u="none" strike="noStrike" cap="none" normalizeH="0" baseline="0" dirty="0" err="1" smtClean="0">
                <a:ln>
                  <a:noFill/>
                </a:ln>
                <a:solidFill>
                  <a:srgbClr val="333333"/>
                </a:solidFill>
                <a:effectLst/>
                <a:latin typeface="Inconsolata"/>
              </a:rPr>
              <a:t>df</a:t>
            </a:r>
            <a:r>
              <a:rPr kumimoji="0" lang="en-US" altLang="en-US" sz="2000" b="0" i="0" u="none" strike="noStrike" cap="none" normalizeH="0" baseline="0" dirty="0">
                <a:ln>
                  <a:noFill/>
                </a:ln>
                <a:solidFill>
                  <a:srgbClr val="333333"/>
                </a:solidFill>
                <a:effectLst/>
                <a:latin typeface="Inconsolata"/>
              </a:rPr>
              <a:t>, </a:t>
            </a:r>
            <a:r>
              <a:rPr kumimoji="0" lang="en-US" altLang="en-US" sz="2000" b="1" i="0" u="none" strike="noStrike" cap="none" normalizeH="0" baseline="0" dirty="0" err="1">
                <a:ln>
                  <a:noFill/>
                </a:ln>
                <a:solidFill>
                  <a:srgbClr val="555555"/>
                </a:solidFill>
                <a:effectLst/>
                <a:latin typeface="Inconsolata"/>
              </a:rPr>
              <a:t>data.frame</a:t>
            </a:r>
            <a:r>
              <a:rPr kumimoji="0" lang="en-US" altLang="en-US" sz="2000" b="0" i="0" u="none" strike="noStrike" cap="none" normalizeH="0" baseline="0" dirty="0">
                <a:ln>
                  <a:noFill/>
                </a:ln>
                <a:solidFill>
                  <a:srgbClr val="333333"/>
                </a:solidFill>
                <a:effectLst/>
                <a:latin typeface="Inconsolata"/>
              </a:rPr>
              <a:t>(</a:t>
            </a:r>
            <a:r>
              <a:rPr kumimoji="0" lang="en-US" altLang="en-US" sz="2000" b="0" i="0" u="none" strike="noStrike" cap="none" normalizeH="0" baseline="0" dirty="0">
                <a:ln>
                  <a:noFill/>
                </a:ln>
                <a:solidFill>
                  <a:srgbClr val="902000"/>
                </a:solidFill>
                <a:effectLst/>
                <a:latin typeface="Inconsolata"/>
              </a:rPr>
              <a:t>x =</a:t>
            </a:r>
            <a:r>
              <a:rPr kumimoji="0" lang="en-US" altLang="en-US" sz="2000" b="0" i="0" u="none" strike="noStrike" cap="none" normalizeH="0" baseline="0" dirty="0">
                <a:ln>
                  <a:noFill/>
                </a:ln>
                <a:solidFill>
                  <a:srgbClr val="333333"/>
                </a:solidFill>
                <a:effectLst/>
                <a:latin typeface="Inconsolata"/>
              </a:rPr>
              <a:t> </a:t>
            </a:r>
            <a:r>
              <a:rPr kumimoji="0" lang="en-US" altLang="en-US" sz="2000" b="0" i="0" u="none" strike="noStrike" cap="none" normalizeH="0" baseline="0" dirty="0">
                <a:ln>
                  <a:noFill/>
                </a:ln>
                <a:solidFill>
                  <a:srgbClr val="40A070"/>
                </a:solidFill>
                <a:effectLst/>
                <a:latin typeface="Inconsolata"/>
              </a:rPr>
              <a:t>10</a:t>
            </a:r>
            <a:r>
              <a:rPr kumimoji="0" lang="en-US" altLang="en-US" sz="2000" b="0" i="0" u="none" strike="noStrike" cap="none" normalizeH="0" baseline="0" dirty="0">
                <a:ln>
                  <a:noFill/>
                </a:ln>
                <a:solidFill>
                  <a:srgbClr val="333333"/>
                </a:solidFill>
                <a:effectLst/>
                <a:latin typeface="Inconsolata"/>
              </a:rPr>
              <a:t>, </a:t>
            </a:r>
            <a:r>
              <a:rPr kumimoji="0" lang="en-US" altLang="en-US" sz="2000" b="0" i="0" u="none" strike="noStrike" cap="none" normalizeH="0" baseline="0" dirty="0">
                <a:ln>
                  <a:noFill/>
                </a:ln>
                <a:solidFill>
                  <a:srgbClr val="902000"/>
                </a:solidFill>
                <a:effectLst/>
                <a:latin typeface="Inconsolata"/>
              </a:rPr>
              <a:t>y =</a:t>
            </a:r>
            <a:r>
              <a:rPr kumimoji="0" lang="en-US" altLang="en-US" sz="2000" b="0" i="0" u="none" strike="noStrike" cap="none" normalizeH="0" baseline="0" dirty="0">
                <a:ln>
                  <a:noFill/>
                </a:ln>
                <a:solidFill>
                  <a:srgbClr val="333333"/>
                </a:solidFill>
                <a:effectLst/>
                <a:latin typeface="Inconsolata"/>
              </a:rPr>
              <a:t> </a:t>
            </a:r>
            <a:r>
              <a:rPr kumimoji="0" lang="en-US" altLang="en-US" sz="2000" b="0" i="0" u="none" strike="noStrike" cap="none" normalizeH="0" baseline="0" dirty="0">
                <a:ln>
                  <a:noFill/>
                </a:ln>
                <a:solidFill>
                  <a:srgbClr val="DD1144"/>
                </a:solidFill>
                <a:effectLst/>
                <a:latin typeface="Inconsolata"/>
              </a:rPr>
              <a:t>"z"</a:t>
            </a:r>
            <a:r>
              <a:rPr kumimoji="0" lang="en-US" altLang="en-US" sz="20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888888"/>
                </a:solidFill>
                <a:effectLst/>
                <a:latin typeface="Inconsolata"/>
              </a:rPr>
              <a:t>  #&gt;    x </a:t>
            </a:r>
            <a:r>
              <a:rPr kumimoji="0" lang="en-US" altLang="en-US" sz="2000" b="0" i="1" u="none" strike="noStrike" cap="none" normalizeH="0" baseline="0" dirty="0">
                <a:ln>
                  <a:noFill/>
                </a:ln>
                <a:solidFill>
                  <a:srgbClr val="888888"/>
                </a:solidFill>
                <a:effectLst/>
                <a:latin typeface="Inconsolata"/>
              </a:rPr>
              <a:t>y</a:t>
            </a:r>
            <a:r>
              <a:rPr kumimoji="0" lang="en-US" altLang="en-US" sz="20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888888"/>
                </a:solidFill>
                <a:effectLst/>
                <a:latin typeface="Inconsolata"/>
              </a:rPr>
              <a:t>  #&gt; </a:t>
            </a:r>
            <a:r>
              <a:rPr kumimoji="0" lang="en-US" altLang="en-US" sz="2000" b="0" i="1" u="none" strike="noStrike" cap="none" normalizeH="0" baseline="0" dirty="0">
                <a:ln>
                  <a:noFill/>
                </a:ln>
                <a:solidFill>
                  <a:srgbClr val="888888"/>
                </a:solidFill>
                <a:effectLst/>
                <a:latin typeface="Inconsolata"/>
              </a:rPr>
              <a:t>1 1 a</a:t>
            </a:r>
            <a:r>
              <a:rPr kumimoji="0" lang="en-US" altLang="en-US" sz="20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888888"/>
                </a:solidFill>
                <a:effectLst/>
                <a:latin typeface="Inconsolata"/>
              </a:rPr>
              <a:t>  #&gt; </a:t>
            </a:r>
            <a:r>
              <a:rPr kumimoji="0" lang="en-US" altLang="en-US" sz="2000" b="0" i="1" u="none" strike="noStrike" cap="none" normalizeH="0" baseline="0" dirty="0">
                <a:ln>
                  <a:noFill/>
                </a:ln>
                <a:solidFill>
                  <a:srgbClr val="888888"/>
                </a:solidFill>
                <a:effectLst/>
                <a:latin typeface="Inconsolata"/>
              </a:rPr>
              <a:t>2 2 b</a:t>
            </a:r>
            <a:r>
              <a:rPr kumimoji="0" lang="en-US" altLang="en-US" sz="20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888888"/>
                </a:solidFill>
                <a:effectLst/>
                <a:latin typeface="Inconsolata"/>
              </a:rPr>
              <a:t>  #&gt; </a:t>
            </a:r>
            <a:r>
              <a:rPr kumimoji="0" lang="en-US" altLang="en-US" sz="2000" b="0" i="1" u="none" strike="noStrike" cap="none" normalizeH="0" baseline="0" dirty="0">
                <a:ln>
                  <a:noFill/>
                </a:ln>
                <a:solidFill>
                  <a:srgbClr val="888888"/>
                </a:solidFill>
                <a:effectLst/>
                <a:latin typeface="Inconsolata"/>
              </a:rPr>
              <a:t>3 3 c</a:t>
            </a:r>
            <a:r>
              <a:rPr kumimoji="0" lang="en-US" altLang="en-US" sz="20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888888"/>
                </a:solidFill>
                <a:effectLst/>
                <a:latin typeface="Inconsolata"/>
              </a:rPr>
              <a:t>  #&gt; </a:t>
            </a:r>
            <a:r>
              <a:rPr kumimoji="0" lang="en-US" altLang="en-US" sz="2000" b="0" i="1" u="none" strike="noStrike" cap="none" normalizeH="0" baseline="0" dirty="0">
                <a:ln>
                  <a:noFill/>
                </a:ln>
                <a:solidFill>
                  <a:srgbClr val="888888"/>
                </a:solidFill>
                <a:effectLst/>
                <a:latin typeface="Inconsolata"/>
              </a:rPr>
              <a:t>4 10 z</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68104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7660" y="2358265"/>
            <a:ext cx="10566140" cy="472325"/>
          </a:xfrm>
        </p:spPr>
        <p:txBody>
          <a:bodyPr>
            <a:normAutofit/>
          </a:bodyPr>
          <a:lstStyle/>
          <a:p>
            <a:pPr marL="0" indent="0">
              <a:buNone/>
            </a:pPr>
            <a:r>
              <a:rPr lang="en-US" sz="2400" dirty="0" smtClean="0"/>
              <a:t>Data frame columns can be </a:t>
            </a:r>
            <a:r>
              <a:rPr lang="en-US" sz="2400" dirty="0">
                <a:solidFill>
                  <a:schemeClr val="accent1">
                    <a:lumMod val="75000"/>
                  </a:schemeClr>
                </a:solidFill>
              </a:rPr>
              <a:t>deleted</a:t>
            </a:r>
            <a:r>
              <a:rPr lang="en-US" sz="2400" dirty="0" smtClean="0"/>
              <a:t> by assigning NULL to it.</a:t>
            </a:r>
            <a:endParaRPr lang="en-US" sz="2400" dirty="0"/>
          </a:p>
        </p:txBody>
      </p:sp>
      <p:sp>
        <p:nvSpPr>
          <p:cNvPr id="2" name="Slide Number Placeholder 1"/>
          <p:cNvSpPr>
            <a:spLocks noGrp="1"/>
          </p:cNvSpPr>
          <p:nvPr>
            <p:ph type="sldNum" sz="quarter" idx="12"/>
          </p:nvPr>
        </p:nvSpPr>
        <p:spPr/>
        <p:txBody>
          <a:bodyPr/>
          <a:lstStyle/>
          <a:p>
            <a:fld id="{41B33E5B-0DFA-4B6D-8165-8883EC125E94}" type="slidenum">
              <a:rPr lang="en-US" smtClean="0"/>
              <a:t>15</a:t>
            </a:fld>
            <a:endParaRPr lang="en-US"/>
          </a:p>
        </p:txBody>
      </p:sp>
      <p:sp>
        <p:nvSpPr>
          <p:cNvPr id="6" name="Rectangle 2"/>
          <p:cNvSpPr>
            <a:spLocks noChangeArrowheads="1"/>
          </p:cNvSpPr>
          <p:nvPr/>
        </p:nvSpPr>
        <p:spPr bwMode="auto">
          <a:xfrm>
            <a:off x="787660" y="654794"/>
            <a:ext cx="10186140" cy="1628623"/>
          </a:xfrm>
          <a:prstGeom prst="rect">
            <a:avLst/>
          </a:prstGeom>
          <a:solidFill>
            <a:srgbClr val="FAFAF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smtClean="0">
                <a:ln>
                  <a:noFill/>
                </a:ln>
                <a:solidFill>
                  <a:srgbClr val="555555"/>
                </a:solidFill>
                <a:effectLst/>
                <a:latin typeface="Inconsolata"/>
              </a:rPr>
              <a:t> &gt; </a:t>
            </a:r>
            <a:r>
              <a:rPr kumimoji="0" lang="en-US" altLang="en-US" sz="2000" i="0" u="none" strike="noStrike" cap="none" normalizeH="0" baseline="0" dirty="0" err="1" smtClean="0">
                <a:ln>
                  <a:noFill/>
                </a:ln>
                <a:solidFill>
                  <a:srgbClr val="555555"/>
                </a:solidFill>
                <a:effectLst/>
                <a:latin typeface="Inconsolata"/>
              </a:rPr>
              <a:t>x$State</a:t>
            </a:r>
            <a:r>
              <a:rPr kumimoji="0" lang="en-US" altLang="en-US" sz="2000" i="0" u="none" strike="noStrike" cap="none" normalizeH="0" baseline="0" dirty="0" smtClean="0">
                <a:ln>
                  <a:noFill/>
                </a:ln>
                <a:solidFill>
                  <a:srgbClr val="555555"/>
                </a:solidFill>
                <a:effectLst/>
                <a:latin typeface="Inconsolata"/>
              </a:rPr>
              <a:t> &lt;-</a:t>
            </a:r>
            <a:r>
              <a:rPr kumimoji="0" lang="en-US" altLang="en-US" sz="2000" i="0" u="none" strike="noStrike" cap="none" normalizeH="0" dirty="0" smtClean="0">
                <a:ln>
                  <a:noFill/>
                </a:ln>
                <a:solidFill>
                  <a:srgbClr val="555555"/>
                </a:solidFill>
                <a:effectLst/>
                <a:latin typeface="Inconsolata"/>
              </a:rPr>
              <a:t> </a:t>
            </a:r>
            <a:r>
              <a:rPr kumimoji="0" lang="en-US" altLang="en-US" sz="2000" i="0" u="none" strike="noStrike" cap="none" normalizeH="0" baseline="0" dirty="0" smtClean="0">
                <a:ln>
                  <a:noFill/>
                </a:ln>
                <a:solidFill>
                  <a:srgbClr val="555555"/>
                </a:solidFill>
                <a:effectLst/>
                <a:latin typeface="Inconsolata"/>
              </a:rPr>
              <a:t>c(“KY”, “PA”);  x</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rgbClr val="333333"/>
              </a:solidFill>
              <a:effectLst/>
              <a:latin typeface="Inconsolata"/>
            </a:endParaRPr>
          </a:p>
          <a:p>
            <a:pPr lvl="0" eaLnBrk="0" fontAlgn="base" hangingPunct="0">
              <a:spcBef>
                <a:spcPct val="0"/>
              </a:spcBef>
              <a:spcAft>
                <a:spcPct val="0"/>
              </a:spcAft>
            </a:pPr>
            <a:r>
              <a:rPr kumimoji="0" lang="en-US" altLang="en-US" sz="2000" b="0" i="1" u="none" strike="noStrike" cap="none" normalizeH="0" baseline="0" dirty="0" smtClean="0">
                <a:ln>
                  <a:noFill/>
                </a:ln>
                <a:solidFill>
                  <a:srgbClr val="888888"/>
                </a:solidFill>
                <a:effectLst/>
                <a:latin typeface="Inconsolata"/>
              </a:rPr>
              <a:t>  SN Age Name County State</a:t>
            </a:r>
          </a:p>
          <a:p>
            <a:pPr lvl="0" eaLnBrk="0" fontAlgn="base" hangingPunct="0">
              <a:spcBef>
                <a:spcPct val="0"/>
              </a:spcBef>
              <a:spcAft>
                <a:spcPct val="0"/>
              </a:spcAft>
            </a:pPr>
            <a:r>
              <a:rPr kumimoji="0" lang="en-US" altLang="en-US" sz="2000" b="0" i="1" u="none" strike="noStrike" cap="none" normalizeH="0" baseline="0" dirty="0" smtClean="0">
                <a:ln>
                  <a:noFill/>
                </a:ln>
                <a:solidFill>
                  <a:srgbClr val="888888"/>
                </a:solidFill>
                <a:effectLst/>
                <a:latin typeface="Inconsolata"/>
              </a:rPr>
              <a:t>   1   24    Corbin    Jefferson  KY</a:t>
            </a:r>
          </a:p>
          <a:p>
            <a:pPr lvl="0" eaLnBrk="0" fontAlgn="base" hangingPunct="0">
              <a:spcBef>
                <a:spcPct val="0"/>
              </a:spcBef>
              <a:spcAft>
                <a:spcPct val="0"/>
              </a:spcAft>
            </a:pPr>
            <a:r>
              <a:rPr kumimoji="0" lang="en-US" altLang="en-US" sz="2000" b="0" i="1" u="none" strike="noStrike" cap="none" normalizeH="0" baseline="0" dirty="0" smtClean="0">
                <a:ln>
                  <a:noFill/>
                </a:ln>
                <a:solidFill>
                  <a:srgbClr val="888888"/>
                </a:solidFill>
                <a:effectLst/>
                <a:latin typeface="Inconsolata"/>
              </a:rPr>
              <a:t>   2   16    Melanie  </a:t>
            </a:r>
            <a:r>
              <a:rPr kumimoji="0" lang="en-US" altLang="en-US" sz="2000" b="0" i="1" u="none" strike="noStrike" cap="none" normalizeH="0" baseline="0" dirty="0" err="1" smtClean="0">
                <a:ln>
                  <a:noFill/>
                </a:ln>
                <a:solidFill>
                  <a:srgbClr val="888888"/>
                </a:solidFill>
                <a:effectLst/>
                <a:latin typeface="Inconsolata"/>
              </a:rPr>
              <a:t>Montrel</a:t>
            </a:r>
            <a:r>
              <a:rPr kumimoji="0" lang="en-US" altLang="en-US" sz="2000" b="0" i="1" u="none" strike="noStrike" cap="none" normalizeH="0" baseline="0" dirty="0" smtClean="0">
                <a:ln>
                  <a:noFill/>
                </a:ln>
                <a:solidFill>
                  <a:srgbClr val="888888"/>
                </a:solidFill>
                <a:effectLst/>
                <a:latin typeface="Inconsolata"/>
              </a:rPr>
              <a:t>    PA</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Content Placeholder 3"/>
          <p:cNvSpPr txBox="1">
            <a:spLocks/>
          </p:cNvSpPr>
          <p:nvPr/>
        </p:nvSpPr>
        <p:spPr>
          <a:xfrm>
            <a:off x="407660" y="207956"/>
            <a:ext cx="10566140" cy="472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accent1">
                    <a:lumMod val="75000"/>
                  </a:schemeClr>
                </a:solidFill>
              </a:rPr>
              <a:t>Adding </a:t>
            </a:r>
            <a:r>
              <a:rPr lang="en-US" sz="2400" dirty="0" smtClean="0"/>
              <a:t>new columns through simple list-like assignments.</a:t>
            </a:r>
            <a:endParaRPr lang="en-US" sz="2400" dirty="0"/>
          </a:p>
        </p:txBody>
      </p:sp>
      <p:sp>
        <p:nvSpPr>
          <p:cNvPr id="10" name="Content Placeholder 3"/>
          <p:cNvSpPr txBox="1">
            <a:spLocks/>
          </p:cNvSpPr>
          <p:nvPr/>
        </p:nvSpPr>
        <p:spPr>
          <a:xfrm>
            <a:off x="407660" y="4625364"/>
            <a:ext cx="10566140" cy="472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Similarly, rows can be </a:t>
            </a:r>
            <a:r>
              <a:rPr lang="en-US" sz="2400" dirty="0">
                <a:solidFill>
                  <a:schemeClr val="accent1">
                    <a:lumMod val="75000"/>
                  </a:schemeClr>
                </a:solidFill>
              </a:rPr>
              <a:t>deleted</a:t>
            </a:r>
            <a:r>
              <a:rPr lang="en-US" sz="2400" dirty="0" smtClean="0"/>
              <a:t> through assignments.</a:t>
            </a:r>
            <a:endParaRPr lang="en-US" sz="2400" dirty="0"/>
          </a:p>
        </p:txBody>
      </p:sp>
      <p:sp>
        <p:nvSpPr>
          <p:cNvPr id="11" name="Rectangle 2"/>
          <p:cNvSpPr>
            <a:spLocks noChangeArrowheads="1"/>
          </p:cNvSpPr>
          <p:nvPr/>
        </p:nvSpPr>
        <p:spPr bwMode="auto">
          <a:xfrm>
            <a:off x="787660" y="2892738"/>
            <a:ext cx="10186140" cy="1628623"/>
          </a:xfrm>
          <a:prstGeom prst="rect">
            <a:avLst/>
          </a:prstGeom>
          <a:solidFill>
            <a:srgbClr val="FAFAF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smtClean="0">
                <a:ln>
                  <a:noFill/>
                </a:ln>
                <a:solidFill>
                  <a:srgbClr val="555555"/>
                </a:solidFill>
                <a:effectLst/>
                <a:latin typeface="Inconsolata"/>
              </a:rPr>
              <a:t> &gt; </a:t>
            </a:r>
            <a:r>
              <a:rPr kumimoji="0" lang="en-US" altLang="en-US" sz="2000" i="0" u="none" strike="noStrike" cap="none" normalizeH="0" baseline="0" dirty="0" err="1" smtClean="0">
                <a:ln>
                  <a:noFill/>
                </a:ln>
                <a:solidFill>
                  <a:srgbClr val="555555"/>
                </a:solidFill>
                <a:effectLst/>
                <a:latin typeface="Inconsolata"/>
              </a:rPr>
              <a:t>x$State</a:t>
            </a:r>
            <a:r>
              <a:rPr kumimoji="0" lang="en-US" altLang="en-US" sz="2000" i="0" u="none" strike="noStrike" cap="none" normalizeH="0" baseline="0" dirty="0" smtClean="0">
                <a:ln>
                  <a:noFill/>
                </a:ln>
                <a:solidFill>
                  <a:srgbClr val="555555"/>
                </a:solidFill>
                <a:effectLst/>
                <a:latin typeface="Inconsolata"/>
              </a:rPr>
              <a:t> &lt;-</a:t>
            </a:r>
            <a:r>
              <a:rPr kumimoji="0" lang="en-US" altLang="en-US" sz="2000" i="0" u="none" strike="noStrike" cap="none" normalizeH="0" dirty="0" smtClean="0">
                <a:ln>
                  <a:noFill/>
                </a:ln>
                <a:solidFill>
                  <a:srgbClr val="555555"/>
                </a:solidFill>
                <a:effectLst/>
                <a:latin typeface="Inconsolata"/>
              </a:rPr>
              <a:t> </a:t>
            </a:r>
            <a:r>
              <a:rPr kumimoji="0" lang="en-US" altLang="en-US" sz="2000" i="0" u="none" strike="noStrike" cap="none" normalizeH="0" baseline="0" dirty="0" smtClean="0">
                <a:ln>
                  <a:noFill/>
                </a:ln>
                <a:solidFill>
                  <a:srgbClr val="555555"/>
                </a:solidFill>
                <a:effectLst/>
                <a:latin typeface="Inconsolata"/>
              </a:rPr>
              <a:t>NULL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555555"/>
                </a:solidFill>
                <a:latin typeface="Inconsolata"/>
              </a:rPr>
              <a:t> &gt; x</a:t>
            </a:r>
            <a:endParaRPr kumimoji="0" lang="en-US" altLang="en-US" sz="2000" i="0" u="none" strike="noStrike" cap="none" normalizeH="0" baseline="0" dirty="0" smtClean="0">
              <a:ln>
                <a:noFill/>
              </a:ln>
              <a:solidFill>
                <a:srgbClr val="555555"/>
              </a:solidFill>
              <a:effectLst/>
              <a:latin typeface="Inconsolata"/>
            </a:endParaRPr>
          </a:p>
          <a:p>
            <a:pPr lvl="0" eaLnBrk="0" fontAlgn="base" hangingPunct="0">
              <a:spcBef>
                <a:spcPct val="0"/>
              </a:spcBef>
              <a:spcAft>
                <a:spcPct val="0"/>
              </a:spcAft>
            </a:pPr>
            <a:r>
              <a:rPr kumimoji="0" lang="en-US" altLang="en-US" sz="2000" b="0" i="1" u="none" strike="noStrike" cap="none" normalizeH="0" baseline="0" dirty="0" smtClean="0">
                <a:ln>
                  <a:noFill/>
                </a:ln>
                <a:solidFill>
                  <a:srgbClr val="888888"/>
                </a:solidFill>
                <a:effectLst/>
                <a:latin typeface="Inconsolata"/>
              </a:rPr>
              <a:t>  SN Age Name County </a:t>
            </a:r>
          </a:p>
          <a:p>
            <a:pPr lvl="0" eaLnBrk="0" fontAlgn="base" hangingPunct="0">
              <a:spcBef>
                <a:spcPct val="0"/>
              </a:spcBef>
              <a:spcAft>
                <a:spcPct val="0"/>
              </a:spcAft>
            </a:pPr>
            <a:r>
              <a:rPr lang="en-US" altLang="en-US" sz="2000" i="1" dirty="0">
                <a:solidFill>
                  <a:srgbClr val="888888"/>
                </a:solidFill>
                <a:latin typeface="Inconsolata"/>
              </a:rPr>
              <a:t> </a:t>
            </a:r>
            <a:r>
              <a:rPr lang="en-US" altLang="en-US" sz="2000" i="1" dirty="0" smtClean="0">
                <a:solidFill>
                  <a:srgbClr val="888888"/>
                </a:solidFill>
                <a:latin typeface="Inconsolata"/>
              </a:rPr>
              <a:t>  </a:t>
            </a:r>
            <a:r>
              <a:rPr kumimoji="0" lang="en-US" altLang="en-US" sz="2000" b="0" i="1" u="none" strike="noStrike" cap="none" normalizeH="0" baseline="0" dirty="0" smtClean="0">
                <a:ln>
                  <a:noFill/>
                </a:ln>
                <a:solidFill>
                  <a:srgbClr val="888888"/>
                </a:solidFill>
                <a:effectLst/>
                <a:latin typeface="Inconsolata"/>
              </a:rPr>
              <a:t>1   24    Corbin    Jefferson </a:t>
            </a:r>
          </a:p>
          <a:p>
            <a:pPr lvl="0" eaLnBrk="0" fontAlgn="base" hangingPunct="0">
              <a:spcBef>
                <a:spcPct val="0"/>
              </a:spcBef>
              <a:spcAft>
                <a:spcPct val="0"/>
              </a:spcAft>
            </a:pPr>
            <a:r>
              <a:rPr lang="en-US" altLang="en-US" sz="2000" i="1" dirty="0">
                <a:solidFill>
                  <a:srgbClr val="888888"/>
                </a:solidFill>
                <a:latin typeface="Inconsolata"/>
              </a:rPr>
              <a:t> </a:t>
            </a:r>
            <a:r>
              <a:rPr lang="en-US" altLang="en-US" sz="2000" i="1" dirty="0" smtClean="0">
                <a:solidFill>
                  <a:srgbClr val="888888"/>
                </a:solidFill>
                <a:latin typeface="Inconsolata"/>
              </a:rPr>
              <a:t>  </a:t>
            </a:r>
            <a:r>
              <a:rPr kumimoji="0" lang="en-US" altLang="en-US" sz="2000" b="0" i="1" u="none" strike="noStrike" cap="none" normalizeH="0" baseline="0" dirty="0" smtClean="0">
                <a:ln>
                  <a:noFill/>
                </a:ln>
                <a:solidFill>
                  <a:srgbClr val="888888"/>
                </a:solidFill>
                <a:effectLst/>
                <a:latin typeface="Inconsolata"/>
              </a:rPr>
              <a:t>2   16    Melanie  </a:t>
            </a:r>
            <a:r>
              <a:rPr kumimoji="0" lang="en-US" altLang="en-US" sz="2000" b="0" i="1" u="none" strike="noStrike" cap="none" normalizeH="0" baseline="0" dirty="0" err="1" smtClean="0">
                <a:ln>
                  <a:noFill/>
                </a:ln>
                <a:solidFill>
                  <a:srgbClr val="888888"/>
                </a:solidFill>
                <a:effectLst/>
                <a:latin typeface="Inconsolata"/>
              </a:rPr>
              <a:t>Montrel</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787660" y="5079061"/>
            <a:ext cx="10186140" cy="1628623"/>
          </a:xfrm>
          <a:prstGeom prst="rect">
            <a:avLst/>
          </a:prstGeom>
          <a:solidFill>
            <a:srgbClr val="FAFAF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smtClean="0">
                <a:ln>
                  <a:noFill/>
                </a:ln>
                <a:solidFill>
                  <a:srgbClr val="555555"/>
                </a:solidFill>
                <a:effectLst/>
                <a:latin typeface="Inconsolata"/>
              </a:rPr>
              <a:t> &gt; x</a:t>
            </a:r>
            <a:r>
              <a:rPr kumimoji="0" lang="en-US" altLang="en-US" sz="2000" i="0" u="none" strike="noStrike" cap="none" normalizeH="0" dirty="0" smtClean="0">
                <a:ln>
                  <a:noFill/>
                </a:ln>
                <a:solidFill>
                  <a:srgbClr val="555555"/>
                </a:solidFill>
                <a:effectLst/>
                <a:latin typeface="Inconsolata"/>
              </a:rPr>
              <a:t> &lt;- x [-1,]</a:t>
            </a:r>
            <a:endParaRPr kumimoji="0" lang="en-US" altLang="en-US" sz="2000" i="0" u="none" strike="noStrike" cap="none" normalizeH="0" baseline="0" dirty="0" smtClean="0">
              <a:ln>
                <a:noFill/>
              </a:ln>
              <a:solidFill>
                <a:srgbClr val="555555"/>
              </a:solidFill>
              <a:effectLst/>
              <a:latin typeface="Inconsolat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555555"/>
                </a:solidFill>
                <a:latin typeface="Inconsolata"/>
              </a:rPr>
              <a:t> &gt; x</a:t>
            </a:r>
            <a:endParaRPr kumimoji="0" lang="en-US" altLang="en-US" sz="2000" i="0" u="none" strike="noStrike" cap="none" normalizeH="0" baseline="0" dirty="0" smtClean="0">
              <a:ln>
                <a:noFill/>
              </a:ln>
              <a:solidFill>
                <a:srgbClr val="555555"/>
              </a:solidFill>
              <a:effectLst/>
              <a:latin typeface="Inconsolata"/>
            </a:endParaRPr>
          </a:p>
          <a:p>
            <a:pPr lvl="0" eaLnBrk="0" fontAlgn="base" hangingPunct="0">
              <a:spcBef>
                <a:spcPct val="0"/>
              </a:spcBef>
              <a:spcAft>
                <a:spcPct val="0"/>
              </a:spcAft>
            </a:pPr>
            <a:r>
              <a:rPr kumimoji="0" lang="en-US" altLang="en-US" sz="2000" b="0" i="1" u="none" strike="noStrike" cap="none" normalizeH="0" baseline="0" dirty="0" smtClean="0">
                <a:ln>
                  <a:noFill/>
                </a:ln>
                <a:solidFill>
                  <a:srgbClr val="888888"/>
                </a:solidFill>
                <a:effectLst/>
                <a:latin typeface="Inconsolata"/>
              </a:rPr>
              <a:t>  SN Age Name County </a:t>
            </a:r>
          </a:p>
          <a:p>
            <a:pPr lvl="0" eaLnBrk="0" fontAlgn="base" hangingPunct="0">
              <a:spcBef>
                <a:spcPct val="0"/>
              </a:spcBef>
              <a:spcAft>
                <a:spcPct val="0"/>
              </a:spcAft>
            </a:pPr>
            <a:r>
              <a:rPr lang="en-US" altLang="en-US" sz="2000" i="1" dirty="0">
                <a:solidFill>
                  <a:srgbClr val="888888"/>
                </a:solidFill>
                <a:latin typeface="Inconsolata"/>
              </a:rPr>
              <a:t> </a:t>
            </a:r>
            <a:r>
              <a:rPr lang="en-US" altLang="en-US" sz="2000" i="1" dirty="0" smtClean="0">
                <a:solidFill>
                  <a:srgbClr val="888888"/>
                </a:solidFill>
                <a:latin typeface="Inconsolata"/>
              </a:rPr>
              <a:t>  </a:t>
            </a:r>
            <a:r>
              <a:rPr kumimoji="0" lang="en-US" altLang="en-US" sz="2000" b="0" i="1" u="none" strike="noStrike" cap="none" normalizeH="0" baseline="0" dirty="0" smtClean="0">
                <a:ln>
                  <a:noFill/>
                </a:ln>
                <a:solidFill>
                  <a:srgbClr val="888888"/>
                </a:solidFill>
                <a:effectLst/>
                <a:latin typeface="Inconsolata"/>
              </a:rPr>
              <a:t>1   24    Corbin    Jefferson </a:t>
            </a:r>
          </a:p>
          <a:p>
            <a:pPr lvl="0" eaLnBrk="0" fontAlgn="base" hangingPunct="0">
              <a:spcBef>
                <a:spcPct val="0"/>
              </a:spcBef>
              <a:spcAft>
                <a:spcPct val="0"/>
              </a:spcAft>
            </a:pPr>
            <a:r>
              <a:rPr lang="en-US" altLang="en-US" sz="2000" i="1" dirty="0">
                <a:solidFill>
                  <a:srgbClr val="888888"/>
                </a:solidFill>
                <a:latin typeface="Inconsolata"/>
              </a:rPr>
              <a:t> </a:t>
            </a:r>
            <a:r>
              <a:rPr lang="en-US" altLang="en-US" sz="2000" i="1" dirty="0" smtClean="0">
                <a:solidFill>
                  <a:srgbClr val="888888"/>
                </a:solidFill>
                <a:latin typeface="Inconsolata"/>
              </a:rPr>
              <a:t>  </a:t>
            </a:r>
            <a:r>
              <a:rPr kumimoji="0" lang="en-US" altLang="en-US" sz="2000" b="0" i="1" u="none" strike="noStrike" cap="none" normalizeH="0" baseline="0" dirty="0" smtClean="0">
                <a:ln>
                  <a:noFill/>
                </a:ln>
                <a:solidFill>
                  <a:srgbClr val="888888"/>
                </a:solidFill>
                <a:effectLst/>
                <a:latin typeface="Inconsolata"/>
              </a:rPr>
              <a:t>2   16    Melanie  </a:t>
            </a:r>
            <a:r>
              <a:rPr kumimoji="0" lang="en-US" altLang="en-US" sz="2000" b="0" i="1" u="none" strike="noStrike" cap="none" normalizeH="0" baseline="0" dirty="0" err="1" smtClean="0">
                <a:ln>
                  <a:noFill/>
                </a:ln>
                <a:solidFill>
                  <a:srgbClr val="888888"/>
                </a:solidFill>
                <a:effectLst/>
                <a:latin typeface="Inconsolata"/>
              </a:rPr>
              <a:t>Montrel</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3314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B33E5B-0DFA-4B6D-8165-8883EC125E94}" type="slidenum">
              <a:rPr lang="en-US" smtClean="0"/>
              <a:t>16</a:t>
            </a:fld>
            <a:endParaRPr lang="en-US"/>
          </a:p>
        </p:txBody>
      </p:sp>
      <p:sp>
        <p:nvSpPr>
          <p:cNvPr id="3" name="Rectangle 2"/>
          <p:cNvSpPr/>
          <p:nvPr/>
        </p:nvSpPr>
        <p:spPr>
          <a:xfrm>
            <a:off x="689675" y="588647"/>
            <a:ext cx="10395285" cy="1200329"/>
          </a:xfrm>
          <a:prstGeom prst="rect">
            <a:avLst/>
          </a:prstGeom>
        </p:spPr>
        <p:txBody>
          <a:bodyPr wrap="square">
            <a:spAutoFit/>
          </a:bodyPr>
          <a:lstStyle/>
          <a:p>
            <a:r>
              <a:rPr lang="en-US" sz="2400" dirty="0"/>
              <a:t>It’s a common mistake to try and create a data frame by </a:t>
            </a:r>
            <a:r>
              <a:rPr lang="en-US" sz="2400" dirty="0" err="1"/>
              <a:t>cbind</a:t>
            </a:r>
            <a:r>
              <a:rPr lang="en-US" sz="2400" dirty="0"/>
              <a:t>()</a:t>
            </a:r>
            <a:r>
              <a:rPr lang="en-US" sz="2400" dirty="0" err="1"/>
              <a:t>ing</a:t>
            </a:r>
            <a:r>
              <a:rPr lang="en-US" sz="2400" dirty="0"/>
              <a:t> vectors together. This doesn’t work because </a:t>
            </a:r>
            <a:r>
              <a:rPr lang="en-US" sz="2400" dirty="0" err="1"/>
              <a:t>cbind</a:t>
            </a:r>
            <a:r>
              <a:rPr lang="en-US" sz="2400" dirty="0"/>
              <a:t>() will create a matrix unless one of the arguments is already a data frame. Instead use </a:t>
            </a:r>
            <a:r>
              <a:rPr lang="en-US" sz="2400" dirty="0" err="1"/>
              <a:t>data.frame</a:t>
            </a:r>
            <a:r>
              <a:rPr lang="en-US" sz="2400" dirty="0"/>
              <a:t>() directly:</a:t>
            </a:r>
          </a:p>
        </p:txBody>
      </p:sp>
      <p:sp>
        <p:nvSpPr>
          <p:cNvPr id="4" name="Rectangle 1"/>
          <p:cNvSpPr>
            <a:spLocks noChangeArrowheads="1"/>
          </p:cNvSpPr>
          <p:nvPr/>
        </p:nvSpPr>
        <p:spPr bwMode="auto">
          <a:xfrm>
            <a:off x="1026691" y="1996467"/>
            <a:ext cx="9891169" cy="4152391"/>
          </a:xfrm>
          <a:prstGeom prst="rect">
            <a:avLst/>
          </a:prstGeom>
          <a:solidFill>
            <a:srgbClr val="FAFAF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Inconsolata"/>
              </a:rPr>
              <a:t>  bad </a:t>
            </a:r>
            <a:r>
              <a:rPr kumimoji="0" lang="en-US" altLang="en-US" sz="2400" b="0" i="0" u="none" strike="noStrike" cap="none" normalizeH="0" baseline="0" dirty="0">
                <a:ln>
                  <a:noFill/>
                </a:ln>
                <a:solidFill>
                  <a:srgbClr val="333333"/>
                </a:solidFill>
                <a:effectLst/>
                <a:latin typeface="Inconsolata"/>
              </a:rPr>
              <a:t>&lt;-</a:t>
            </a:r>
            <a:r>
              <a:rPr kumimoji="0" lang="en-US" altLang="en-US" sz="2400" b="0" i="0" u="none" strike="noStrike" cap="none" normalizeH="0" baseline="0" dirty="0">
                <a:ln>
                  <a:noFill/>
                </a:ln>
                <a:solidFill>
                  <a:srgbClr val="DD1144"/>
                </a:solidFill>
                <a:effectLst/>
                <a:latin typeface="Inconsolata"/>
              </a:rPr>
              <a:t> </a:t>
            </a:r>
            <a:r>
              <a:rPr kumimoji="0" lang="en-US" altLang="en-US" sz="2400" b="1" i="0" u="none" strike="noStrike" cap="none" normalizeH="0" baseline="0" dirty="0" err="1">
                <a:ln>
                  <a:noFill/>
                </a:ln>
                <a:solidFill>
                  <a:srgbClr val="555555"/>
                </a:solidFill>
                <a:effectLst/>
                <a:latin typeface="Inconsolata"/>
              </a:rPr>
              <a:t>data.frame</a:t>
            </a:r>
            <a:r>
              <a:rPr kumimoji="0" lang="en-US" altLang="en-US" sz="2400" b="0" i="0" u="none" strike="noStrike" cap="none" normalizeH="0" baseline="0" dirty="0">
                <a:ln>
                  <a:noFill/>
                </a:ln>
                <a:solidFill>
                  <a:srgbClr val="333333"/>
                </a:solidFill>
                <a:effectLst/>
                <a:latin typeface="Inconsolata"/>
              </a:rPr>
              <a:t>(</a:t>
            </a:r>
            <a:r>
              <a:rPr kumimoji="0" lang="en-US" altLang="en-US" sz="2400" b="1" i="0" u="none" strike="noStrike" cap="none" normalizeH="0" baseline="0" dirty="0" err="1">
                <a:ln>
                  <a:noFill/>
                </a:ln>
                <a:solidFill>
                  <a:srgbClr val="555555"/>
                </a:solidFill>
                <a:effectLst/>
                <a:latin typeface="Inconsolata"/>
              </a:rPr>
              <a:t>cbind</a:t>
            </a:r>
            <a:r>
              <a:rPr kumimoji="0" lang="en-US" altLang="en-US" sz="2400" b="0" i="0" u="none" strike="noStrike" cap="none" normalizeH="0" baseline="0" dirty="0">
                <a:ln>
                  <a:noFill/>
                </a:ln>
                <a:solidFill>
                  <a:srgbClr val="333333"/>
                </a:solidFill>
                <a:effectLst/>
                <a:latin typeface="Inconsolata"/>
              </a:rPr>
              <a:t>(</a:t>
            </a:r>
            <a:r>
              <a:rPr kumimoji="0" lang="en-US" altLang="en-US" sz="2400" b="0" i="0" u="none" strike="noStrike" cap="none" normalizeH="0" baseline="0" dirty="0">
                <a:ln>
                  <a:noFill/>
                </a:ln>
                <a:solidFill>
                  <a:srgbClr val="902000"/>
                </a:solidFill>
                <a:effectLst/>
                <a:latin typeface="Inconsolata"/>
              </a:rPr>
              <a:t>a =</a:t>
            </a:r>
            <a:r>
              <a:rPr kumimoji="0" lang="en-US" altLang="en-US" sz="2400" b="0" i="0" u="none" strike="noStrike" cap="none" normalizeH="0" baseline="0" dirty="0">
                <a:ln>
                  <a:noFill/>
                </a:ln>
                <a:solidFill>
                  <a:srgbClr val="333333"/>
                </a:solidFill>
                <a:effectLst/>
                <a:latin typeface="Inconsolata"/>
              </a:rPr>
              <a:t> </a:t>
            </a:r>
            <a:r>
              <a:rPr kumimoji="0" lang="en-US" altLang="en-US" sz="2400" b="0" i="0" u="none" strike="noStrike" cap="none" normalizeH="0" baseline="0" dirty="0">
                <a:ln>
                  <a:noFill/>
                </a:ln>
                <a:solidFill>
                  <a:srgbClr val="40A070"/>
                </a:solidFill>
                <a:effectLst/>
                <a:latin typeface="Inconsolata"/>
              </a:rPr>
              <a:t>1</a:t>
            </a:r>
            <a:r>
              <a:rPr kumimoji="0" lang="en-US" altLang="en-US" sz="2400" b="0" i="0" u="none" strike="noStrike" cap="none" normalizeH="0" baseline="0" dirty="0">
                <a:ln>
                  <a:noFill/>
                </a:ln>
                <a:solidFill>
                  <a:srgbClr val="333333"/>
                </a:solidFill>
                <a:effectLst/>
                <a:latin typeface="Inconsolata"/>
              </a:rPr>
              <a:t>:</a:t>
            </a:r>
            <a:r>
              <a:rPr kumimoji="0" lang="en-US" altLang="en-US" sz="2400" b="0" i="0" u="none" strike="noStrike" cap="none" normalizeH="0" baseline="0" dirty="0">
                <a:ln>
                  <a:noFill/>
                </a:ln>
                <a:solidFill>
                  <a:srgbClr val="40A070"/>
                </a:solidFill>
                <a:effectLst/>
                <a:latin typeface="Inconsolata"/>
              </a:rPr>
              <a:t>2</a:t>
            </a:r>
            <a:r>
              <a:rPr kumimoji="0" lang="en-US" altLang="en-US" sz="2400" b="0" i="0" u="none" strike="noStrike" cap="none" normalizeH="0" baseline="0" dirty="0">
                <a:ln>
                  <a:noFill/>
                </a:ln>
                <a:solidFill>
                  <a:srgbClr val="333333"/>
                </a:solidFill>
                <a:effectLst/>
                <a:latin typeface="Inconsolata"/>
              </a:rPr>
              <a:t>, </a:t>
            </a:r>
            <a:r>
              <a:rPr kumimoji="0" lang="en-US" altLang="en-US" sz="2400" b="0" i="0" u="none" strike="noStrike" cap="none" normalizeH="0" baseline="0" dirty="0">
                <a:ln>
                  <a:noFill/>
                </a:ln>
                <a:solidFill>
                  <a:srgbClr val="902000"/>
                </a:solidFill>
                <a:effectLst/>
                <a:latin typeface="Inconsolata"/>
              </a:rPr>
              <a:t>b =</a:t>
            </a:r>
            <a:r>
              <a:rPr kumimoji="0" lang="en-US" altLang="en-US" sz="2400" b="0" i="0" u="none" strike="noStrike" cap="none" normalizeH="0" baseline="0" dirty="0">
                <a:ln>
                  <a:noFill/>
                </a:ln>
                <a:solidFill>
                  <a:srgbClr val="333333"/>
                </a:solidFill>
                <a:effectLst/>
                <a:latin typeface="Inconsolata"/>
              </a:rPr>
              <a:t> </a:t>
            </a:r>
            <a:r>
              <a:rPr kumimoji="0" lang="en-US" altLang="en-US" sz="2400" b="1" i="0" u="none" strike="noStrike" cap="none" normalizeH="0" baseline="0" dirty="0">
                <a:ln>
                  <a:noFill/>
                </a:ln>
                <a:solidFill>
                  <a:srgbClr val="555555"/>
                </a:solidFill>
                <a:effectLst/>
                <a:latin typeface="Inconsolata"/>
              </a:rPr>
              <a:t>c</a:t>
            </a:r>
            <a:r>
              <a:rPr kumimoji="0" lang="en-US" altLang="en-US" sz="2400" b="0" i="0" u="none" strike="noStrike" cap="none" normalizeH="0" baseline="0" dirty="0">
                <a:ln>
                  <a:noFill/>
                </a:ln>
                <a:solidFill>
                  <a:srgbClr val="333333"/>
                </a:solidFill>
                <a:effectLst/>
                <a:latin typeface="Inconsolata"/>
              </a:rPr>
              <a:t>(</a:t>
            </a:r>
            <a:r>
              <a:rPr kumimoji="0" lang="en-US" altLang="en-US" sz="2400" b="0" i="0" u="none" strike="noStrike" cap="none" normalizeH="0" baseline="0" dirty="0">
                <a:ln>
                  <a:noFill/>
                </a:ln>
                <a:solidFill>
                  <a:srgbClr val="DD1144"/>
                </a:solidFill>
                <a:effectLst/>
                <a:latin typeface="Inconsolata"/>
              </a:rPr>
              <a:t>"a"</a:t>
            </a:r>
            <a:r>
              <a:rPr kumimoji="0" lang="en-US" altLang="en-US" sz="2400" b="0" i="0" u="none" strike="noStrike" cap="none" normalizeH="0" baseline="0" dirty="0">
                <a:ln>
                  <a:noFill/>
                </a:ln>
                <a:solidFill>
                  <a:srgbClr val="333333"/>
                </a:solidFill>
                <a:effectLst/>
                <a:latin typeface="Inconsolata"/>
              </a:rPr>
              <a:t>, </a:t>
            </a:r>
            <a:r>
              <a:rPr kumimoji="0" lang="en-US" altLang="en-US" sz="2400" b="0" i="0" u="none" strike="noStrike" cap="none" normalizeH="0" baseline="0" dirty="0">
                <a:ln>
                  <a:noFill/>
                </a:ln>
                <a:solidFill>
                  <a:srgbClr val="DD1144"/>
                </a:solidFill>
                <a:effectLst/>
                <a:latin typeface="Inconsolata"/>
              </a:rPr>
              <a:t>"b"</a:t>
            </a:r>
            <a:r>
              <a:rPr kumimoji="0" lang="en-US" altLang="en-US" sz="24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555555"/>
                </a:solidFill>
                <a:effectLst/>
                <a:latin typeface="Inconsolata"/>
              </a:rPr>
              <a:t>  </a:t>
            </a:r>
            <a:r>
              <a:rPr kumimoji="0" lang="en-US" altLang="en-US" sz="2400" b="1" i="0" u="none" strike="noStrike" cap="none" normalizeH="0" baseline="0" dirty="0" err="1" smtClean="0">
                <a:ln>
                  <a:noFill/>
                </a:ln>
                <a:solidFill>
                  <a:srgbClr val="555555"/>
                </a:solidFill>
                <a:effectLst/>
                <a:latin typeface="Inconsolata"/>
              </a:rPr>
              <a:t>str</a:t>
            </a:r>
            <a:r>
              <a:rPr kumimoji="0" lang="en-US" altLang="en-US" sz="2400" b="0" i="0" u="none" strike="noStrike" cap="none" normalizeH="0" baseline="0" dirty="0" smtClean="0">
                <a:ln>
                  <a:noFill/>
                </a:ln>
                <a:solidFill>
                  <a:srgbClr val="333333"/>
                </a:solidFill>
                <a:effectLst/>
                <a:latin typeface="Inconsolata"/>
              </a:rPr>
              <a:t>(bad</a:t>
            </a:r>
            <a:r>
              <a:rPr kumimoji="0" lang="en-US" altLang="en-US" sz="24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rgbClr val="888888"/>
                </a:solidFill>
                <a:effectLst/>
                <a:latin typeface="Inconsolata"/>
              </a:rPr>
              <a:t>  #&gt; </a:t>
            </a:r>
            <a:r>
              <a:rPr kumimoji="0" lang="en-US" altLang="en-US" sz="2400" b="0" i="1" u="none" strike="noStrike" cap="none" normalizeH="0" baseline="0" dirty="0">
                <a:ln>
                  <a:noFill/>
                </a:ln>
                <a:solidFill>
                  <a:srgbClr val="888888"/>
                </a:solidFill>
                <a:effectLst/>
                <a:latin typeface="Inconsolata"/>
              </a:rPr>
              <a:t>'</a:t>
            </a:r>
            <a:r>
              <a:rPr kumimoji="0" lang="en-US" altLang="en-US" sz="2400" b="0" i="1" u="none" strike="noStrike" cap="none" normalizeH="0" baseline="0" dirty="0" err="1">
                <a:ln>
                  <a:noFill/>
                </a:ln>
                <a:solidFill>
                  <a:srgbClr val="888888"/>
                </a:solidFill>
                <a:effectLst/>
                <a:latin typeface="Inconsolata"/>
              </a:rPr>
              <a:t>data.frame</a:t>
            </a:r>
            <a:r>
              <a:rPr kumimoji="0" lang="en-US" altLang="en-US" sz="2400" b="0" i="1" u="none" strike="noStrike" cap="none" normalizeH="0" baseline="0" dirty="0">
                <a:ln>
                  <a:noFill/>
                </a:ln>
                <a:solidFill>
                  <a:srgbClr val="888888"/>
                </a:solidFill>
                <a:effectLst/>
                <a:latin typeface="Inconsolata"/>
              </a:rPr>
              <a:t>': 2 obs. of 2 variables:</a:t>
            </a:r>
            <a:r>
              <a:rPr kumimoji="0" lang="en-US" altLang="en-US" sz="24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rgbClr val="888888"/>
                </a:solidFill>
                <a:effectLst/>
                <a:latin typeface="Inconsolata"/>
              </a:rPr>
              <a:t>  #&gt; </a:t>
            </a:r>
            <a:r>
              <a:rPr kumimoji="0" lang="en-US" altLang="en-US" sz="2400" b="0" i="1" u="none" strike="noStrike" cap="none" normalizeH="0" baseline="0" dirty="0">
                <a:ln>
                  <a:noFill/>
                </a:ln>
                <a:solidFill>
                  <a:srgbClr val="888888"/>
                </a:solidFill>
                <a:effectLst/>
                <a:latin typeface="Inconsolata"/>
              </a:rPr>
              <a:t>$ a: Factor w/ 2 levels "1","2": 1 2</a:t>
            </a:r>
            <a:r>
              <a:rPr kumimoji="0" lang="en-US" altLang="en-US" sz="24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rgbClr val="888888"/>
                </a:solidFill>
                <a:effectLst/>
                <a:latin typeface="Inconsolata"/>
              </a:rPr>
              <a:t>  #&gt; </a:t>
            </a:r>
            <a:r>
              <a:rPr kumimoji="0" lang="en-US" altLang="en-US" sz="2400" b="0" i="1" u="none" strike="noStrike" cap="none" normalizeH="0" baseline="0" dirty="0">
                <a:ln>
                  <a:noFill/>
                </a:ln>
                <a:solidFill>
                  <a:srgbClr val="888888"/>
                </a:solidFill>
                <a:effectLst/>
                <a:latin typeface="Inconsolata"/>
              </a:rPr>
              <a:t>$ b: Factor w/ 2 levels "</a:t>
            </a:r>
            <a:r>
              <a:rPr kumimoji="0" lang="en-US" altLang="en-US" sz="2400" b="0" i="1" u="none" strike="noStrike" cap="none" normalizeH="0" baseline="0" dirty="0" err="1">
                <a:ln>
                  <a:noFill/>
                </a:ln>
                <a:solidFill>
                  <a:srgbClr val="888888"/>
                </a:solidFill>
                <a:effectLst/>
                <a:latin typeface="Inconsolata"/>
              </a:rPr>
              <a:t>a","b</a:t>
            </a:r>
            <a:r>
              <a:rPr kumimoji="0" lang="en-US" altLang="en-US" sz="2400" b="0" i="1" u="none" strike="noStrike" cap="none" normalizeH="0" baseline="0" dirty="0">
                <a:ln>
                  <a:noFill/>
                </a:ln>
                <a:solidFill>
                  <a:srgbClr val="888888"/>
                </a:solidFill>
                <a:effectLst/>
                <a:latin typeface="Inconsolata"/>
              </a:rPr>
              <a:t>": 1 2</a:t>
            </a:r>
            <a:r>
              <a:rPr kumimoji="0" lang="en-US" altLang="en-US" sz="24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Inconsolat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Inconsolata"/>
              </a:rPr>
              <a:t>  good </a:t>
            </a:r>
            <a:r>
              <a:rPr kumimoji="0" lang="en-US" altLang="en-US" sz="2400" b="0" i="0" u="none" strike="noStrike" cap="none" normalizeH="0" baseline="0" dirty="0">
                <a:ln>
                  <a:noFill/>
                </a:ln>
                <a:solidFill>
                  <a:srgbClr val="333333"/>
                </a:solidFill>
                <a:effectLst/>
                <a:latin typeface="Inconsolata"/>
              </a:rPr>
              <a:t>&lt;-</a:t>
            </a:r>
            <a:r>
              <a:rPr kumimoji="0" lang="en-US" altLang="en-US" sz="2400" b="0" i="0" u="none" strike="noStrike" cap="none" normalizeH="0" baseline="0" dirty="0">
                <a:ln>
                  <a:noFill/>
                </a:ln>
                <a:solidFill>
                  <a:srgbClr val="DD1144"/>
                </a:solidFill>
                <a:effectLst/>
                <a:latin typeface="Inconsolata"/>
              </a:rPr>
              <a:t> </a:t>
            </a:r>
            <a:r>
              <a:rPr kumimoji="0" lang="en-US" altLang="en-US" sz="2400" b="1" i="0" u="none" strike="noStrike" cap="none" normalizeH="0" baseline="0" dirty="0" err="1">
                <a:ln>
                  <a:noFill/>
                </a:ln>
                <a:solidFill>
                  <a:srgbClr val="555555"/>
                </a:solidFill>
                <a:effectLst/>
                <a:latin typeface="Inconsolata"/>
              </a:rPr>
              <a:t>data.frame</a:t>
            </a:r>
            <a:r>
              <a:rPr kumimoji="0" lang="en-US" altLang="en-US" sz="2400" b="0" i="0" u="none" strike="noStrike" cap="none" normalizeH="0" baseline="0" dirty="0">
                <a:ln>
                  <a:noFill/>
                </a:ln>
                <a:solidFill>
                  <a:srgbClr val="333333"/>
                </a:solidFill>
                <a:effectLst/>
                <a:latin typeface="Inconsolata"/>
              </a:rPr>
              <a:t>(</a:t>
            </a:r>
            <a:r>
              <a:rPr kumimoji="0" lang="en-US" altLang="en-US" sz="2400" b="0" i="0" u="none" strike="noStrike" cap="none" normalizeH="0" baseline="0" dirty="0">
                <a:ln>
                  <a:noFill/>
                </a:ln>
                <a:solidFill>
                  <a:srgbClr val="902000"/>
                </a:solidFill>
                <a:effectLst/>
                <a:latin typeface="Inconsolata"/>
              </a:rPr>
              <a:t>a =</a:t>
            </a:r>
            <a:r>
              <a:rPr kumimoji="0" lang="en-US" altLang="en-US" sz="2400" b="0" i="0" u="none" strike="noStrike" cap="none" normalizeH="0" baseline="0" dirty="0">
                <a:ln>
                  <a:noFill/>
                </a:ln>
                <a:solidFill>
                  <a:srgbClr val="333333"/>
                </a:solidFill>
                <a:effectLst/>
                <a:latin typeface="Inconsolata"/>
              </a:rPr>
              <a:t> </a:t>
            </a:r>
            <a:r>
              <a:rPr kumimoji="0" lang="en-US" altLang="en-US" sz="2400" b="0" i="0" u="none" strike="noStrike" cap="none" normalizeH="0" baseline="0" dirty="0">
                <a:ln>
                  <a:noFill/>
                </a:ln>
                <a:solidFill>
                  <a:srgbClr val="40A070"/>
                </a:solidFill>
                <a:effectLst/>
                <a:latin typeface="Inconsolata"/>
              </a:rPr>
              <a:t>1</a:t>
            </a:r>
            <a:r>
              <a:rPr kumimoji="0" lang="en-US" altLang="en-US" sz="2400" b="0" i="0" u="none" strike="noStrike" cap="none" normalizeH="0" baseline="0" dirty="0">
                <a:ln>
                  <a:noFill/>
                </a:ln>
                <a:solidFill>
                  <a:srgbClr val="333333"/>
                </a:solidFill>
                <a:effectLst/>
                <a:latin typeface="Inconsolata"/>
              </a:rPr>
              <a:t>:</a:t>
            </a:r>
            <a:r>
              <a:rPr kumimoji="0" lang="en-US" altLang="en-US" sz="2400" b="0" i="0" u="none" strike="noStrike" cap="none" normalizeH="0" baseline="0" dirty="0">
                <a:ln>
                  <a:noFill/>
                </a:ln>
                <a:solidFill>
                  <a:srgbClr val="40A070"/>
                </a:solidFill>
                <a:effectLst/>
                <a:latin typeface="Inconsolata"/>
              </a:rPr>
              <a:t>2</a:t>
            </a:r>
            <a:r>
              <a:rPr kumimoji="0" lang="en-US" altLang="en-US" sz="2400" b="0" i="0" u="none" strike="noStrike" cap="none" normalizeH="0" baseline="0" dirty="0">
                <a:ln>
                  <a:noFill/>
                </a:ln>
                <a:solidFill>
                  <a:srgbClr val="333333"/>
                </a:solidFill>
                <a:effectLst/>
                <a:latin typeface="Inconsolata"/>
              </a:rPr>
              <a:t>, </a:t>
            </a:r>
            <a:r>
              <a:rPr kumimoji="0" lang="en-US" altLang="en-US" sz="2400" b="0" i="0" u="none" strike="noStrike" cap="none" normalizeH="0" baseline="0" dirty="0">
                <a:ln>
                  <a:noFill/>
                </a:ln>
                <a:solidFill>
                  <a:srgbClr val="902000"/>
                </a:solidFill>
                <a:effectLst/>
                <a:latin typeface="Inconsolata"/>
              </a:rPr>
              <a:t>b =</a:t>
            </a:r>
            <a:r>
              <a:rPr kumimoji="0" lang="en-US" altLang="en-US" sz="2400" b="0" i="0" u="none" strike="noStrike" cap="none" normalizeH="0" baseline="0" dirty="0">
                <a:ln>
                  <a:noFill/>
                </a:ln>
                <a:solidFill>
                  <a:srgbClr val="333333"/>
                </a:solidFill>
                <a:effectLst/>
                <a:latin typeface="Inconsolata"/>
              </a:rPr>
              <a:t> </a:t>
            </a:r>
            <a:r>
              <a:rPr kumimoji="0" lang="en-US" altLang="en-US" sz="2400" b="1" i="0" u="none" strike="noStrike" cap="none" normalizeH="0" baseline="0" dirty="0">
                <a:ln>
                  <a:noFill/>
                </a:ln>
                <a:solidFill>
                  <a:srgbClr val="555555"/>
                </a:solidFill>
                <a:effectLst/>
                <a:latin typeface="Inconsolata"/>
              </a:rPr>
              <a:t>c</a:t>
            </a:r>
            <a:r>
              <a:rPr kumimoji="0" lang="en-US" altLang="en-US" sz="2400" b="0" i="0" u="none" strike="noStrike" cap="none" normalizeH="0" baseline="0" dirty="0">
                <a:ln>
                  <a:noFill/>
                </a:ln>
                <a:solidFill>
                  <a:srgbClr val="333333"/>
                </a:solidFill>
                <a:effectLst/>
                <a:latin typeface="Inconsolata"/>
              </a:rPr>
              <a:t>(</a:t>
            </a:r>
            <a:r>
              <a:rPr kumimoji="0" lang="en-US" altLang="en-US" sz="2400" b="0" i="0" u="none" strike="noStrike" cap="none" normalizeH="0" baseline="0" dirty="0">
                <a:ln>
                  <a:noFill/>
                </a:ln>
                <a:solidFill>
                  <a:srgbClr val="DD1144"/>
                </a:solidFill>
                <a:effectLst/>
                <a:latin typeface="Inconsolata"/>
              </a:rPr>
              <a:t>"a"</a:t>
            </a:r>
            <a:r>
              <a:rPr kumimoji="0" lang="en-US" altLang="en-US" sz="2400" b="0" i="0" u="none" strike="noStrike" cap="none" normalizeH="0" baseline="0" dirty="0">
                <a:ln>
                  <a:noFill/>
                </a:ln>
                <a:solidFill>
                  <a:srgbClr val="333333"/>
                </a:solidFill>
                <a:effectLst/>
                <a:latin typeface="Inconsolata"/>
              </a:rPr>
              <a:t>, </a:t>
            </a:r>
            <a:r>
              <a:rPr kumimoji="0" lang="en-US" altLang="en-US" sz="2400" b="0" i="0" u="none" strike="noStrike" cap="none" normalizeH="0" baseline="0" dirty="0">
                <a:ln>
                  <a:noFill/>
                </a:ln>
                <a:solidFill>
                  <a:srgbClr val="DD1144"/>
                </a:solidFill>
                <a:effectLst/>
                <a:latin typeface="Inconsolata"/>
              </a:rPr>
              <a:t>"b"</a:t>
            </a:r>
            <a:r>
              <a:rPr kumimoji="0" lang="en-US" altLang="en-US" sz="2400" b="0" i="0" u="none" strike="noStrike" cap="none" normalizeH="0" baseline="0" dirty="0">
                <a:ln>
                  <a:noFill/>
                </a:ln>
                <a:solidFill>
                  <a:srgbClr val="333333"/>
                </a:solidFill>
                <a:effectLst/>
                <a:latin typeface="Inconsolata"/>
              </a:rPr>
              <a:t>), </a:t>
            </a:r>
            <a:r>
              <a:rPr kumimoji="0" lang="en-US" altLang="en-US" sz="2400" b="0" i="0" u="none" strike="noStrike" cap="none" normalizeH="0" baseline="0" dirty="0" err="1">
                <a:ln>
                  <a:noFill/>
                </a:ln>
                <a:solidFill>
                  <a:srgbClr val="902000"/>
                </a:solidFill>
                <a:effectLst/>
                <a:latin typeface="Inconsolata"/>
              </a:rPr>
              <a:t>stringsAsFactors</a:t>
            </a:r>
            <a:r>
              <a:rPr kumimoji="0" lang="en-US" altLang="en-US" sz="2400" b="0" i="0" u="none" strike="noStrike" cap="none" normalizeH="0" baseline="0" dirty="0">
                <a:ln>
                  <a:noFill/>
                </a:ln>
                <a:solidFill>
                  <a:srgbClr val="902000"/>
                </a:solidFill>
                <a:effectLst/>
                <a:latin typeface="Inconsolata"/>
              </a:rPr>
              <a:t> =</a:t>
            </a:r>
            <a:r>
              <a:rPr kumimoji="0" lang="en-US" altLang="en-US" sz="2400" b="0" i="0" u="none" strike="noStrike" cap="none" normalizeH="0" baseline="0" dirty="0">
                <a:ln>
                  <a:noFill/>
                </a:ln>
                <a:solidFill>
                  <a:srgbClr val="333333"/>
                </a:solidFill>
                <a:effectLst/>
                <a:latin typeface="Inconsolata"/>
              </a:rPr>
              <a:t> </a:t>
            </a:r>
            <a:r>
              <a:rPr kumimoji="0" lang="en-US" altLang="en-US" sz="2400" b="0" i="0" u="none" strike="noStrike" cap="none" normalizeH="0" baseline="0" dirty="0">
                <a:ln>
                  <a:noFill/>
                </a:ln>
                <a:solidFill>
                  <a:srgbClr val="007020"/>
                </a:solidFill>
                <a:effectLst/>
                <a:latin typeface="Inconsolata"/>
              </a:rPr>
              <a:t>FALSE</a:t>
            </a:r>
            <a:r>
              <a:rPr kumimoji="0" lang="en-US" altLang="en-US" sz="24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555555"/>
                </a:solidFill>
                <a:effectLst/>
                <a:latin typeface="Inconsolata"/>
              </a:rPr>
              <a:t>  </a:t>
            </a:r>
            <a:r>
              <a:rPr kumimoji="0" lang="en-US" altLang="en-US" sz="2400" b="1" i="0" u="none" strike="noStrike" cap="none" normalizeH="0" baseline="0" dirty="0" err="1" smtClean="0">
                <a:ln>
                  <a:noFill/>
                </a:ln>
                <a:solidFill>
                  <a:srgbClr val="555555"/>
                </a:solidFill>
                <a:effectLst/>
                <a:latin typeface="Inconsolata"/>
              </a:rPr>
              <a:t>str</a:t>
            </a:r>
            <a:r>
              <a:rPr kumimoji="0" lang="en-US" altLang="en-US" sz="2400" b="0" i="0" u="none" strike="noStrike" cap="none" normalizeH="0" baseline="0" dirty="0" smtClean="0">
                <a:ln>
                  <a:noFill/>
                </a:ln>
                <a:solidFill>
                  <a:srgbClr val="333333"/>
                </a:solidFill>
                <a:effectLst/>
                <a:latin typeface="Inconsolata"/>
              </a:rPr>
              <a:t>(good</a:t>
            </a:r>
            <a:r>
              <a:rPr kumimoji="0" lang="en-US" altLang="en-US" sz="24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rgbClr val="888888"/>
                </a:solidFill>
                <a:effectLst/>
                <a:latin typeface="Inconsolata"/>
              </a:rPr>
              <a:t>  #&gt; </a:t>
            </a:r>
            <a:r>
              <a:rPr kumimoji="0" lang="en-US" altLang="en-US" sz="2400" b="0" i="1" u="none" strike="noStrike" cap="none" normalizeH="0" baseline="0" dirty="0">
                <a:ln>
                  <a:noFill/>
                </a:ln>
                <a:solidFill>
                  <a:srgbClr val="888888"/>
                </a:solidFill>
                <a:effectLst/>
                <a:latin typeface="Inconsolata"/>
              </a:rPr>
              <a:t>'</a:t>
            </a:r>
            <a:r>
              <a:rPr kumimoji="0" lang="en-US" altLang="en-US" sz="2400" b="0" i="1" u="none" strike="noStrike" cap="none" normalizeH="0" baseline="0" dirty="0" err="1">
                <a:ln>
                  <a:noFill/>
                </a:ln>
                <a:solidFill>
                  <a:srgbClr val="888888"/>
                </a:solidFill>
                <a:effectLst/>
                <a:latin typeface="Inconsolata"/>
              </a:rPr>
              <a:t>data.frame</a:t>
            </a:r>
            <a:r>
              <a:rPr kumimoji="0" lang="en-US" altLang="en-US" sz="2400" b="0" i="1" u="none" strike="noStrike" cap="none" normalizeH="0" baseline="0" dirty="0">
                <a:ln>
                  <a:noFill/>
                </a:ln>
                <a:solidFill>
                  <a:srgbClr val="888888"/>
                </a:solidFill>
                <a:effectLst/>
                <a:latin typeface="Inconsolata"/>
              </a:rPr>
              <a:t>': 2 obs. of 2 variables:</a:t>
            </a:r>
            <a:r>
              <a:rPr kumimoji="0" lang="en-US" altLang="en-US" sz="24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rgbClr val="888888"/>
                </a:solidFill>
                <a:effectLst/>
                <a:latin typeface="Inconsolata"/>
              </a:rPr>
              <a:t>  #&gt; </a:t>
            </a:r>
            <a:r>
              <a:rPr kumimoji="0" lang="en-US" altLang="en-US" sz="2400" b="0" i="1" u="none" strike="noStrike" cap="none" normalizeH="0" baseline="0" dirty="0">
                <a:ln>
                  <a:noFill/>
                </a:ln>
                <a:solidFill>
                  <a:srgbClr val="888888"/>
                </a:solidFill>
                <a:effectLst/>
                <a:latin typeface="Inconsolata"/>
              </a:rPr>
              <a:t>$ a: </a:t>
            </a:r>
            <a:r>
              <a:rPr kumimoji="0" lang="en-US" altLang="en-US" sz="2400" b="0" i="1" u="none" strike="noStrike" cap="none" normalizeH="0" baseline="0" dirty="0" err="1">
                <a:ln>
                  <a:noFill/>
                </a:ln>
                <a:solidFill>
                  <a:srgbClr val="888888"/>
                </a:solidFill>
                <a:effectLst/>
                <a:latin typeface="Inconsolata"/>
              </a:rPr>
              <a:t>int</a:t>
            </a:r>
            <a:r>
              <a:rPr kumimoji="0" lang="en-US" altLang="en-US" sz="2400" b="0" i="1" u="none" strike="noStrike" cap="none" normalizeH="0" baseline="0" dirty="0">
                <a:ln>
                  <a:noFill/>
                </a:ln>
                <a:solidFill>
                  <a:srgbClr val="888888"/>
                </a:solidFill>
                <a:effectLst/>
                <a:latin typeface="Inconsolata"/>
              </a:rPr>
              <a:t> 1 2</a:t>
            </a:r>
            <a:r>
              <a:rPr kumimoji="0" lang="en-US" altLang="en-US" sz="2400" b="0" i="0" u="none" strike="noStrike" cap="none" normalizeH="0" baseline="0" dirty="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smtClean="0">
                <a:ln>
                  <a:noFill/>
                </a:ln>
                <a:solidFill>
                  <a:srgbClr val="888888"/>
                </a:solidFill>
                <a:effectLst/>
                <a:latin typeface="Inconsolata"/>
              </a:rPr>
              <a:t>  #&gt; </a:t>
            </a:r>
            <a:r>
              <a:rPr kumimoji="0" lang="en-US" altLang="en-US" sz="2400" b="0" i="1" u="none" strike="noStrike" cap="none" normalizeH="0" baseline="0" dirty="0">
                <a:ln>
                  <a:noFill/>
                </a:ln>
                <a:solidFill>
                  <a:srgbClr val="888888"/>
                </a:solidFill>
                <a:effectLst/>
                <a:latin typeface="Inconsolata"/>
              </a:rPr>
              <a:t>$ b: </a:t>
            </a:r>
            <a:r>
              <a:rPr kumimoji="0" lang="en-US" altLang="en-US" sz="2400" b="0" i="1" u="none" strike="noStrike" cap="none" normalizeH="0" baseline="0" dirty="0" err="1">
                <a:ln>
                  <a:noFill/>
                </a:ln>
                <a:solidFill>
                  <a:srgbClr val="888888"/>
                </a:solidFill>
                <a:effectLst/>
                <a:latin typeface="Inconsolata"/>
              </a:rPr>
              <a:t>chr</a:t>
            </a:r>
            <a:r>
              <a:rPr kumimoji="0" lang="en-US" altLang="en-US" sz="2400" b="0" i="1" u="none" strike="noStrike" cap="none" normalizeH="0" baseline="0" dirty="0">
                <a:ln>
                  <a:noFill/>
                </a:ln>
                <a:solidFill>
                  <a:srgbClr val="888888"/>
                </a:solidFill>
                <a:effectLst/>
                <a:latin typeface="Inconsolata"/>
              </a:rPr>
              <a:t> "a" "b"</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757850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B33E5B-0DFA-4B6D-8165-8883EC125E94}" type="slidenum">
              <a:rPr lang="en-US" smtClean="0"/>
              <a:t>17</a:t>
            </a:fld>
            <a:endParaRPr lang="en-US"/>
          </a:p>
        </p:txBody>
      </p:sp>
      <p:sp>
        <p:nvSpPr>
          <p:cNvPr id="5" name="Rectangle 4"/>
          <p:cNvSpPr/>
          <p:nvPr/>
        </p:nvSpPr>
        <p:spPr>
          <a:xfrm>
            <a:off x="818147" y="625642"/>
            <a:ext cx="10331116" cy="6001643"/>
          </a:xfrm>
          <a:prstGeom prst="rect">
            <a:avLst/>
          </a:prstGeom>
          <a:ln w="12700">
            <a:solidFill>
              <a:schemeClr val="tx1"/>
            </a:solidFill>
          </a:ln>
        </p:spPr>
        <p:txBody>
          <a:bodyPr wrap="square">
            <a:spAutoFit/>
          </a:bodyPr>
          <a:lstStyle/>
          <a:p>
            <a:r>
              <a:rPr lang="en-US" sz="2400" dirty="0"/>
              <a:t>Example:</a:t>
            </a:r>
          </a:p>
          <a:p>
            <a:endParaRPr lang="en-US" sz="2400" dirty="0"/>
          </a:p>
          <a:p>
            <a:r>
              <a:rPr lang="en-US" sz="2400" dirty="0"/>
              <a:t>Let's create a factor data frame.</a:t>
            </a:r>
          </a:p>
          <a:p>
            <a:endParaRPr lang="en-US" sz="2400" dirty="0"/>
          </a:p>
          <a:p>
            <a:r>
              <a:rPr lang="en-US" sz="2400" dirty="0"/>
              <a:t># Create gender vector</a:t>
            </a:r>
          </a:p>
          <a:p>
            <a:r>
              <a:rPr lang="en-US" sz="2400" dirty="0" err="1"/>
              <a:t>gender_vector</a:t>
            </a:r>
            <a:r>
              <a:rPr lang="en-US" sz="2400" dirty="0"/>
              <a:t> &lt;- c("Male", "Female", "Female", "Male", "Male")</a:t>
            </a:r>
          </a:p>
          <a:p>
            <a:r>
              <a:rPr lang="en-US" sz="2400" dirty="0"/>
              <a:t>class(</a:t>
            </a:r>
            <a:r>
              <a:rPr lang="en-US" sz="2400" dirty="0" err="1"/>
              <a:t>gender_vector</a:t>
            </a:r>
            <a:r>
              <a:rPr lang="en-US" sz="2400" dirty="0"/>
              <a:t>)</a:t>
            </a:r>
          </a:p>
          <a:p>
            <a:endParaRPr lang="en-US" sz="2400" dirty="0"/>
          </a:p>
          <a:p>
            <a:r>
              <a:rPr lang="en-US" sz="2400" dirty="0"/>
              <a:t># Convert </a:t>
            </a:r>
            <a:r>
              <a:rPr lang="en-US" sz="2400" dirty="0" err="1"/>
              <a:t>gender_vector</a:t>
            </a:r>
            <a:r>
              <a:rPr lang="en-US" sz="2400" dirty="0"/>
              <a:t> to a factor</a:t>
            </a:r>
          </a:p>
          <a:p>
            <a:r>
              <a:rPr lang="en-US" sz="2400" dirty="0" err="1"/>
              <a:t>factor_gender_vector</a:t>
            </a:r>
            <a:r>
              <a:rPr lang="en-US" sz="2400" dirty="0"/>
              <a:t> &lt;-factor(</a:t>
            </a:r>
            <a:r>
              <a:rPr lang="en-US" sz="2400" dirty="0" err="1"/>
              <a:t>gender_vector</a:t>
            </a:r>
            <a:r>
              <a:rPr lang="en-US" sz="2400" dirty="0"/>
              <a:t>)</a:t>
            </a:r>
          </a:p>
          <a:p>
            <a:r>
              <a:rPr lang="en-US" sz="2400" dirty="0"/>
              <a:t>class(</a:t>
            </a:r>
            <a:r>
              <a:rPr lang="en-US" sz="2400" dirty="0" err="1"/>
              <a:t>factor_gender_vector</a:t>
            </a:r>
            <a:r>
              <a:rPr lang="en-US" sz="2400" dirty="0"/>
              <a:t>)</a:t>
            </a:r>
          </a:p>
          <a:p>
            <a:endParaRPr lang="en-US" sz="2400" dirty="0"/>
          </a:p>
          <a:p>
            <a:r>
              <a:rPr lang="en-US" sz="2400" dirty="0"/>
              <a:t>Output:</a:t>
            </a:r>
          </a:p>
          <a:p>
            <a:endParaRPr lang="en-US" sz="2400" dirty="0"/>
          </a:p>
          <a:p>
            <a:r>
              <a:rPr lang="en-US" sz="2400" dirty="0"/>
              <a:t>## [1] "character"</a:t>
            </a:r>
          </a:p>
          <a:p>
            <a:r>
              <a:rPr lang="en-US" sz="2400" dirty="0"/>
              <a:t>## [1] "factor"</a:t>
            </a:r>
          </a:p>
        </p:txBody>
      </p:sp>
    </p:spTree>
    <p:extLst>
      <p:ext uri="{BB962C8B-B14F-4D97-AF65-F5344CB8AC3E}">
        <p14:creationId xmlns:p14="http://schemas.microsoft.com/office/powerpoint/2010/main" val="1219507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Examine a Data Frame in R with 7 Basic Functions</a:t>
            </a:r>
          </a:p>
        </p:txBody>
      </p:sp>
      <p:sp>
        <p:nvSpPr>
          <p:cNvPr id="8" name="Content Placeholder 7"/>
          <p:cNvSpPr>
            <a:spLocks noGrp="1"/>
          </p:cNvSpPr>
          <p:nvPr>
            <p:ph idx="1"/>
          </p:nvPr>
        </p:nvSpPr>
        <p:spPr/>
        <p:txBody>
          <a:bodyPr/>
          <a:lstStyle/>
          <a:p>
            <a:pPr fontAlgn="base"/>
            <a:r>
              <a:rPr lang="en-US" u="sng" dirty="0">
                <a:hlinkClick r:id="rId2"/>
              </a:rPr>
              <a:t>dim()</a:t>
            </a:r>
            <a:r>
              <a:rPr lang="en-US" dirty="0"/>
              <a:t>: shows the dimensions of the data frame by row and column</a:t>
            </a:r>
          </a:p>
          <a:p>
            <a:pPr fontAlgn="base"/>
            <a:r>
              <a:rPr lang="en-US" u="sng" dirty="0" err="1">
                <a:hlinkClick r:id="rId3"/>
              </a:rPr>
              <a:t>str</a:t>
            </a:r>
            <a:r>
              <a:rPr lang="en-US" u="sng" dirty="0">
                <a:hlinkClick r:id="rId3"/>
              </a:rPr>
              <a:t>()</a:t>
            </a:r>
            <a:r>
              <a:rPr lang="en-US" dirty="0"/>
              <a:t>: shows the structure of the data frame</a:t>
            </a:r>
          </a:p>
          <a:p>
            <a:pPr fontAlgn="base"/>
            <a:r>
              <a:rPr lang="en-US" u="sng" dirty="0">
                <a:hlinkClick r:id="rId4"/>
              </a:rPr>
              <a:t>summary()</a:t>
            </a:r>
            <a:r>
              <a:rPr lang="en-US" dirty="0"/>
              <a:t>: provides summary statistics on the columns of the data frame</a:t>
            </a:r>
          </a:p>
          <a:p>
            <a:pPr fontAlgn="base"/>
            <a:r>
              <a:rPr lang="en-US" u="sng" dirty="0" err="1">
                <a:hlinkClick r:id="rId5"/>
              </a:rPr>
              <a:t>colnames</a:t>
            </a:r>
            <a:r>
              <a:rPr lang="en-US" u="sng" dirty="0">
                <a:hlinkClick r:id="rId5"/>
              </a:rPr>
              <a:t>()</a:t>
            </a:r>
            <a:r>
              <a:rPr lang="en-US" dirty="0"/>
              <a:t>: shows the name of each column in the data frame</a:t>
            </a:r>
          </a:p>
          <a:p>
            <a:pPr fontAlgn="base"/>
            <a:r>
              <a:rPr lang="en-US" u="sng" dirty="0">
                <a:hlinkClick r:id="rId6"/>
              </a:rPr>
              <a:t>head()</a:t>
            </a:r>
            <a:r>
              <a:rPr lang="en-US" dirty="0"/>
              <a:t>: shows the first 6 rows of the data frame</a:t>
            </a:r>
          </a:p>
          <a:p>
            <a:pPr fontAlgn="base"/>
            <a:r>
              <a:rPr lang="en-US" u="sng" dirty="0">
                <a:hlinkClick r:id="rId6"/>
              </a:rPr>
              <a:t>tail()</a:t>
            </a:r>
            <a:r>
              <a:rPr lang="en-US" dirty="0"/>
              <a:t>: shows the last 6 rows of the data frame</a:t>
            </a:r>
          </a:p>
          <a:p>
            <a:pPr fontAlgn="base"/>
            <a:r>
              <a:rPr lang="en-US" u="sng" dirty="0">
                <a:hlinkClick r:id="rId7"/>
              </a:rPr>
              <a:t>View()</a:t>
            </a:r>
            <a:r>
              <a:rPr lang="en-US" dirty="0"/>
              <a:t>: shows a spreadsheet-like display of the entire data frame</a:t>
            </a:r>
          </a:p>
          <a:p>
            <a:endParaRPr lang="en-US" dirty="0"/>
          </a:p>
        </p:txBody>
      </p:sp>
    </p:spTree>
    <p:extLst>
      <p:ext uri="{BB962C8B-B14F-4D97-AF65-F5344CB8AC3E}">
        <p14:creationId xmlns:p14="http://schemas.microsoft.com/office/powerpoint/2010/main" val="294310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8941"/>
          </a:xfrm>
        </p:spPr>
        <p:txBody>
          <a:bodyPr/>
          <a:lstStyle/>
          <a:p>
            <a:r>
              <a:rPr lang="en-US" dirty="0" smtClean="0"/>
              <a:t>Fixing a broken data frame</a:t>
            </a:r>
            <a:endParaRPr lang="en-US" dirty="0"/>
          </a:p>
        </p:txBody>
      </p:sp>
      <p:sp>
        <p:nvSpPr>
          <p:cNvPr id="3" name="Content Placeholder 2"/>
          <p:cNvSpPr>
            <a:spLocks noGrp="1"/>
          </p:cNvSpPr>
          <p:nvPr>
            <p:ph idx="1"/>
          </p:nvPr>
        </p:nvSpPr>
        <p:spPr>
          <a:xfrm>
            <a:off x="838200" y="1424065"/>
            <a:ext cx="10515600" cy="4871803"/>
          </a:xfrm>
        </p:spPr>
        <p:txBody>
          <a:bodyPr>
            <a:noAutofit/>
          </a:bodyPr>
          <a:lstStyle/>
          <a:p>
            <a:pPr marL="0" indent="0">
              <a:buNone/>
            </a:pPr>
            <a:r>
              <a:rPr lang="en-US" sz="2400" dirty="0"/>
              <a:t>Some useful functions:</a:t>
            </a:r>
          </a:p>
          <a:p>
            <a:pPr lvl="1"/>
            <a:r>
              <a:rPr lang="en-US" dirty="0" smtClean="0"/>
              <a:t>?</a:t>
            </a:r>
            <a:r>
              <a:rPr lang="en-US" dirty="0"/>
              <a:t>read.csv</a:t>
            </a:r>
          </a:p>
          <a:p>
            <a:pPr lvl="1"/>
            <a:r>
              <a:rPr lang="en-US" dirty="0"/>
              <a:t>head()</a:t>
            </a:r>
          </a:p>
          <a:p>
            <a:pPr lvl="1"/>
            <a:r>
              <a:rPr lang="en-US" dirty="0" err="1"/>
              <a:t>str</a:t>
            </a:r>
            <a:r>
              <a:rPr lang="en-US" dirty="0"/>
              <a:t>()</a:t>
            </a:r>
          </a:p>
          <a:p>
            <a:pPr lvl="1"/>
            <a:r>
              <a:rPr lang="en-US" dirty="0"/>
              <a:t>class()</a:t>
            </a:r>
          </a:p>
          <a:p>
            <a:pPr lvl="1"/>
            <a:r>
              <a:rPr lang="en-US" dirty="0"/>
              <a:t>unique()</a:t>
            </a:r>
          </a:p>
          <a:p>
            <a:pPr lvl="1"/>
            <a:r>
              <a:rPr lang="en-US" dirty="0"/>
              <a:t>levels()</a:t>
            </a:r>
          </a:p>
          <a:p>
            <a:pPr lvl="1"/>
            <a:r>
              <a:rPr lang="en-US" dirty="0"/>
              <a:t>which()</a:t>
            </a:r>
          </a:p>
          <a:p>
            <a:pPr lvl="1"/>
            <a:r>
              <a:rPr lang="en-US" dirty="0" err="1"/>
              <a:t>droplevels</a:t>
            </a:r>
            <a:r>
              <a:rPr lang="en-US" dirty="0"/>
              <a:t>()</a:t>
            </a:r>
          </a:p>
          <a:p>
            <a:pPr marL="0" indent="0">
              <a:buNone/>
            </a:pPr>
            <a:endParaRPr lang="en-US" sz="2400" dirty="0" smtClean="0"/>
          </a:p>
          <a:p>
            <a:pPr marL="0" indent="0">
              <a:buNone/>
            </a:pPr>
            <a:r>
              <a:rPr lang="en-US" sz="2400" dirty="0" smtClean="0"/>
              <a:t>Note</a:t>
            </a:r>
            <a:r>
              <a:rPr lang="en-US" sz="2400" dirty="0"/>
              <a:t>: For these functions you have to put the name of the data object in the parentheses (i.e. head(CO2)). </a:t>
            </a:r>
            <a:endParaRPr lang="en-US" sz="2400" dirty="0" smtClean="0"/>
          </a:p>
          <a:p>
            <a:pPr marL="0" indent="0">
              <a:buNone/>
            </a:pPr>
            <a:r>
              <a:rPr lang="en-US" sz="2400" dirty="0" smtClean="0"/>
              <a:t>Also </a:t>
            </a:r>
            <a:r>
              <a:rPr lang="en-US" sz="2400" dirty="0"/>
              <a:t>remember that you can use “?” to look up help for a function (i.e. ?</a:t>
            </a:r>
            <a:r>
              <a:rPr lang="en-US" sz="2400" dirty="0" err="1"/>
              <a:t>str</a:t>
            </a:r>
            <a:r>
              <a:rPr lang="en-US" sz="2400" dirty="0"/>
              <a:t>).</a:t>
            </a:r>
          </a:p>
        </p:txBody>
      </p:sp>
    </p:spTree>
    <p:extLst>
      <p:ext uri="{BB962C8B-B14F-4D97-AF65-F5344CB8AC3E}">
        <p14:creationId xmlns:p14="http://schemas.microsoft.com/office/powerpoint/2010/main" val="106396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77516" y="123234"/>
            <a:ext cx="11225463" cy="6598241"/>
          </a:xfrm>
          <a:prstGeom prst="rect">
            <a:avLst/>
          </a:prstGeom>
        </p:spPr>
      </p:pic>
      <p:sp>
        <p:nvSpPr>
          <p:cNvPr id="4" name="Slide Number Placeholder 3"/>
          <p:cNvSpPr>
            <a:spLocks noGrp="1"/>
          </p:cNvSpPr>
          <p:nvPr>
            <p:ph type="sldNum" sz="quarter" idx="12"/>
          </p:nvPr>
        </p:nvSpPr>
        <p:spPr/>
        <p:txBody>
          <a:bodyPr/>
          <a:lstStyle/>
          <a:p>
            <a:fld id="{41B33E5B-0DFA-4B6D-8165-8883EC125E94}" type="slidenum">
              <a:rPr lang="en-US" smtClean="0"/>
              <a:t>2</a:t>
            </a:fld>
            <a:endParaRPr lang="en-US"/>
          </a:p>
        </p:txBody>
      </p:sp>
    </p:spTree>
    <p:extLst>
      <p:ext uri="{BB962C8B-B14F-4D97-AF65-F5344CB8AC3E}">
        <p14:creationId xmlns:p14="http://schemas.microsoft.com/office/powerpoint/2010/main" val="3695149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952" y="284926"/>
            <a:ext cx="10515600" cy="801522"/>
          </a:xfrm>
        </p:spPr>
        <p:txBody>
          <a:bodyPr>
            <a:normAutofit/>
          </a:bodyPr>
          <a:lstStyle/>
          <a:p>
            <a:r>
              <a:rPr lang="en-US" sz="4000" b="1" dirty="0"/>
              <a:t>Fundamental Data Structures</a:t>
            </a:r>
          </a:p>
        </p:txBody>
      </p:sp>
      <p:sp>
        <p:nvSpPr>
          <p:cNvPr id="4" name="Slide Number Placeholder 3"/>
          <p:cNvSpPr>
            <a:spLocks noGrp="1"/>
          </p:cNvSpPr>
          <p:nvPr>
            <p:ph type="sldNum" sz="quarter" idx="12"/>
          </p:nvPr>
        </p:nvSpPr>
        <p:spPr/>
        <p:txBody>
          <a:bodyPr/>
          <a:lstStyle/>
          <a:p>
            <a:fld id="{41B33E5B-0DFA-4B6D-8165-8883EC125E94}" type="slidenum">
              <a:rPr lang="en-US" smtClean="0"/>
              <a:t>3</a:t>
            </a:fld>
            <a:endParaRPr lang="en-US"/>
          </a:p>
        </p:txBody>
      </p:sp>
      <p:graphicFrame>
        <p:nvGraphicFramePr>
          <p:cNvPr id="6" name="Diagram 5"/>
          <p:cNvGraphicFramePr/>
          <p:nvPr>
            <p:extLst/>
          </p:nvPr>
        </p:nvGraphicFramePr>
        <p:xfrm>
          <a:off x="3923631" y="93768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a:off x="222626" y="2078182"/>
            <a:ext cx="3701006" cy="2745989"/>
          </a:xfrm>
          <a:prstGeom prst="rect">
            <a:avLst/>
          </a:prstGeom>
        </p:spPr>
      </p:pic>
    </p:spTree>
    <p:extLst>
      <p:ext uri="{BB962C8B-B14F-4D97-AF65-F5344CB8AC3E}">
        <p14:creationId xmlns:p14="http://schemas.microsoft.com/office/powerpoint/2010/main" val="2382643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119" y="316082"/>
            <a:ext cx="10515600" cy="1014496"/>
          </a:xfrm>
        </p:spPr>
        <p:txBody>
          <a:bodyPr>
            <a:normAutofit/>
          </a:bodyPr>
          <a:lstStyle/>
          <a:p>
            <a:r>
              <a:rPr lang="en-US" b="1" dirty="0"/>
              <a:t>R </a:t>
            </a:r>
            <a:r>
              <a:rPr lang="en-US" b="1" u="sng" dirty="0">
                <a:solidFill>
                  <a:srgbClr val="FF0000"/>
                </a:solidFill>
              </a:rPr>
              <a:t>Data </a:t>
            </a:r>
            <a:r>
              <a:rPr lang="en-US" b="1" u="sng" dirty="0" smtClean="0">
                <a:solidFill>
                  <a:srgbClr val="FF0000"/>
                </a:solidFill>
              </a:rPr>
              <a:t>Frames</a:t>
            </a:r>
            <a:r>
              <a:rPr lang="en-US" b="1" dirty="0" smtClean="0"/>
              <a:t>:</a:t>
            </a:r>
            <a:endParaRPr lang="en-US" dirty="0"/>
          </a:p>
        </p:txBody>
      </p:sp>
      <p:sp>
        <p:nvSpPr>
          <p:cNvPr id="3" name="Content Placeholder 2"/>
          <p:cNvSpPr>
            <a:spLocks noGrp="1"/>
          </p:cNvSpPr>
          <p:nvPr>
            <p:ph idx="1"/>
          </p:nvPr>
        </p:nvSpPr>
        <p:spPr>
          <a:xfrm>
            <a:off x="821575" y="1586293"/>
            <a:ext cx="10824411" cy="5135182"/>
          </a:xfrm>
        </p:spPr>
        <p:txBody>
          <a:bodyPr>
            <a:noAutofit/>
          </a:bodyPr>
          <a:lstStyle/>
          <a:p>
            <a:r>
              <a:rPr lang="en-US" sz="2400" dirty="0" smtClean="0"/>
              <a:t>Data </a:t>
            </a:r>
            <a:r>
              <a:rPr lang="en-US" sz="2400" dirty="0"/>
              <a:t>frames combine the behavior of lists and matrices to make a structure ideally suited for the needs of statistical data.  The data frame is a list of vectors which are of equal length. </a:t>
            </a:r>
          </a:p>
          <a:p>
            <a:pPr fontAlgn="base"/>
            <a:r>
              <a:rPr lang="en-US" sz="2400" dirty="0" smtClean="0"/>
              <a:t>A </a:t>
            </a:r>
            <a:r>
              <a:rPr lang="en-US" sz="2400" dirty="0"/>
              <a:t>data-frame must have column names and every row should have a unique name</a:t>
            </a:r>
            <a:r>
              <a:rPr lang="en-US" sz="2400" dirty="0" smtClean="0"/>
              <a:t>.</a:t>
            </a:r>
          </a:p>
          <a:p>
            <a:pPr lvl="1" fontAlgn="base"/>
            <a:r>
              <a:rPr lang="en-US" dirty="0"/>
              <a:t>names(), </a:t>
            </a:r>
            <a:r>
              <a:rPr lang="en-US" dirty="0" err="1"/>
              <a:t>colnames</a:t>
            </a:r>
            <a:r>
              <a:rPr lang="en-US" dirty="0"/>
              <a:t>(), and </a:t>
            </a:r>
            <a:r>
              <a:rPr lang="en-US" dirty="0" err="1"/>
              <a:t>rownames</a:t>
            </a:r>
            <a:r>
              <a:rPr lang="en-US" dirty="0" smtClean="0"/>
              <a:t>()</a:t>
            </a:r>
            <a:endParaRPr lang="en-US" dirty="0"/>
          </a:p>
          <a:p>
            <a:pPr fontAlgn="base"/>
            <a:r>
              <a:rPr lang="en-US" sz="2400" dirty="0"/>
              <a:t>Each column must have the identical number of items.</a:t>
            </a:r>
          </a:p>
          <a:p>
            <a:pPr fontAlgn="base"/>
            <a:r>
              <a:rPr lang="en-US" sz="2400" dirty="0"/>
              <a:t>Each item in a single column must be of the same data type.</a:t>
            </a:r>
          </a:p>
          <a:p>
            <a:pPr fontAlgn="base"/>
            <a:r>
              <a:rPr lang="en-US" sz="2400" dirty="0"/>
              <a:t>Different columns may have different data types.</a:t>
            </a:r>
          </a:p>
          <a:p>
            <a:r>
              <a:rPr lang="en-US" sz="2400" dirty="0"/>
              <a:t>A matrix contains only one type of data, while a data frame accepts different data types (numeric, character, factor, etc.). This makes it a 2-dimensional structure, so it shares properties of both the matrix and the list. </a:t>
            </a:r>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41B33E5B-0DFA-4B6D-8165-8883EC125E94}" type="slidenum">
              <a:rPr lang="en-US" smtClean="0"/>
              <a:t>4</a:t>
            </a:fld>
            <a:endParaRPr lang="en-US"/>
          </a:p>
        </p:txBody>
      </p:sp>
    </p:spTree>
    <p:extLst>
      <p:ext uri="{BB962C8B-B14F-4D97-AF65-F5344CB8AC3E}">
        <p14:creationId xmlns:p14="http://schemas.microsoft.com/office/powerpoint/2010/main" val="3169153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data frame</a:t>
            </a:r>
            <a:endParaRPr lang="en-US" dirty="0"/>
          </a:p>
        </p:txBody>
      </p:sp>
      <p:sp>
        <p:nvSpPr>
          <p:cNvPr id="4" name="Rectangle 1"/>
          <p:cNvSpPr>
            <a:spLocks noGrp="1" noChangeArrowheads="1"/>
          </p:cNvSpPr>
          <p:nvPr>
            <p:ph idx="1"/>
          </p:nvPr>
        </p:nvSpPr>
        <p:spPr bwMode="auto">
          <a:xfrm>
            <a:off x="1160995" y="1577812"/>
            <a:ext cx="9870010" cy="4397267"/>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names(x)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"SN" "Age" "Name" “County”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&gt; </a:t>
            </a:r>
            <a:r>
              <a:rPr kumimoji="0" lang="en-US" altLang="en-US" sz="2400" b="0" i="0" u="none" strike="noStrike" cap="none" normalizeH="0" baseline="0" dirty="0" err="1" smtClean="0">
                <a:ln>
                  <a:noFill/>
                </a:ln>
                <a:solidFill>
                  <a:srgbClr val="252830"/>
                </a:solidFill>
                <a:effectLst/>
                <a:latin typeface="Consolas" panose="020B0609020204030204" pitchFamily="49" charset="0"/>
                <a:cs typeface="Consolas" panose="020B0609020204030204" pitchFamily="49" charset="0"/>
              </a:rPr>
              <a:t>ncol</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(x)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4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&gt; </a:t>
            </a:r>
            <a:r>
              <a:rPr kumimoji="0" lang="en-US" altLang="en-US" sz="2400" b="0" i="0" u="none" strike="noStrike" cap="none" normalizeH="0" baseline="0" dirty="0" err="1" smtClean="0">
                <a:ln>
                  <a:noFill/>
                </a:ln>
                <a:solidFill>
                  <a:srgbClr val="252830"/>
                </a:solidFill>
                <a:effectLst/>
                <a:latin typeface="Consolas" panose="020B0609020204030204" pitchFamily="49" charset="0"/>
                <a:cs typeface="Consolas" panose="020B0609020204030204" pitchFamily="49" charset="0"/>
              </a:rPr>
              <a:t>nrow</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(x)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2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&gt; length(x) # returns length of the list, same as </a:t>
            </a:r>
            <a:r>
              <a:rPr kumimoji="0" lang="en-US" altLang="en-US" sz="2400" b="0" i="0" u="none" strike="noStrike" cap="none" normalizeH="0" baseline="0" dirty="0" err="1" smtClean="0">
                <a:ln>
                  <a:noFill/>
                </a:ln>
                <a:solidFill>
                  <a:srgbClr val="252830"/>
                </a:solidFill>
                <a:effectLst/>
                <a:latin typeface="Consolas" panose="020B0609020204030204" pitchFamily="49" charset="0"/>
                <a:cs typeface="Consolas" panose="020B0609020204030204" pitchFamily="49" charset="0"/>
              </a:rPr>
              <a:t>ncol</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4</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9249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593" y="333594"/>
            <a:ext cx="10515600" cy="1325563"/>
          </a:xfrm>
        </p:spPr>
        <p:txBody>
          <a:bodyPr/>
          <a:lstStyle/>
          <a:p>
            <a:r>
              <a:rPr lang="en-US" b="1" dirty="0"/>
              <a:t>How to </a:t>
            </a:r>
            <a:r>
              <a:rPr lang="en-US" b="1" dirty="0" smtClean="0"/>
              <a:t>create </a:t>
            </a:r>
            <a:r>
              <a:rPr lang="en-US" b="1" dirty="0"/>
              <a:t>a </a:t>
            </a:r>
            <a:r>
              <a:rPr lang="en-US" b="1" dirty="0" smtClean="0"/>
              <a:t>data </a:t>
            </a:r>
            <a:r>
              <a:rPr lang="en-US" b="1" dirty="0"/>
              <a:t>f</a:t>
            </a:r>
            <a:r>
              <a:rPr lang="en-US" b="1" dirty="0" smtClean="0"/>
              <a:t>rame</a:t>
            </a:r>
            <a:r>
              <a:rPr lang="en-US" dirty="0"/>
              <a:t/>
            </a:r>
            <a:br>
              <a:rPr lang="en-US" dirty="0"/>
            </a:br>
            <a:endParaRPr lang="en-US" dirty="0"/>
          </a:p>
        </p:txBody>
      </p:sp>
      <p:sp>
        <p:nvSpPr>
          <p:cNvPr id="3" name="Content Placeholder 2"/>
          <p:cNvSpPr>
            <a:spLocks noGrp="1"/>
          </p:cNvSpPr>
          <p:nvPr>
            <p:ph idx="1"/>
          </p:nvPr>
        </p:nvSpPr>
        <p:spPr>
          <a:xfrm>
            <a:off x="838200" y="1299411"/>
            <a:ext cx="10515600" cy="4877552"/>
          </a:xfrm>
        </p:spPr>
        <p:txBody>
          <a:bodyPr>
            <a:normAutofit/>
          </a:bodyPr>
          <a:lstStyle/>
          <a:p>
            <a:r>
              <a:rPr lang="en-US" sz="2400" dirty="0"/>
              <a:t>We can create a data frame by passing the variable </a:t>
            </a:r>
            <a:r>
              <a:rPr lang="en-US" sz="2400" dirty="0" err="1"/>
              <a:t>a,b,c,d</a:t>
            </a:r>
            <a:r>
              <a:rPr lang="en-US" sz="2400" dirty="0"/>
              <a:t> into the </a:t>
            </a:r>
            <a:r>
              <a:rPr lang="en-US" sz="2400" dirty="0" err="1"/>
              <a:t>data.frame</a:t>
            </a:r>
            <a:r>
              <a:rPr lang="en-US" sz="2400" dirty="0"/>
              <a:t>() function. We can name the columns with name() and simply specify the name of the variables.</a:t>
            </a:r>
          </a:p>
          <a:p>
            <a:endParaRPr lang="en-US" sz="2400" dirty="0"/>
          </a:p>
          <a:p>
            <a:r>
              <a:rPr lang="en-US" sz="2400" dirty="0" err="1"/>
              <a:t>data.frame</a:t>
            </a:r>
            <a:r>
              <a:rPr lang="en-US" sz="2400" dirty="0"/>
              <a:t>(</a:t>
            </a:r>
            <a:r>
              <a:rPr lang="en-US" sz="2400" dirty="0" err="1"/>
              <a:t>df</a:t>
            </a:r>
            <a:r>
              <a:rPr lang="en-US" sz="2400" dirty="0"/>
              <a:t>, </a:t>
            </a:r>
            <a:r>
              <a:rPr lang="en-US" sz="2400" dirty="0" err="1"/>
              <a:t>stringsAsFactors</a:t>
            </a:r>
            <a:r>
              <a:rPr lang="en-US" sz="2400" dirty="0"/>
              <a:t> = TRUE)</a:t>
            </a:r>
          </a:p>
          <a:p>
            <a:pPr marL="0" indent="0">
              <a:buNone/>
            </a:pPr>
            <a:endParaRPr lang="en-US" sz="2400" dirty="0"/>
          </a:p>
          <a:p>
            <a:pPr marL="0" indent="0">
              <a:buNone/>
            </a:pPr>
            <a:r>
              <a:rPr lang="en-US" sz="2400" dirty="0"/>
              <a:t>Arguments:</a:t>
            </a:r>
          </a:p>
          <a:p>
            <a:r>
              <a:rPr lang="en-US" sz="2400" dirty="0" err="1"/>
              <a:t>df</a:t>
            </a:r>
            <a:r>
              <a:rPr lang="en-US" sz="2400" dirty="0"/>
              <a:t>: It can be a matrix to convert as a data frame or a collection of variables to join</a:t>
            </a:r>
          </a:p>
          <a:p>
            <a:r>
              <a:rPr lang="en-US" sz="2400" dirty="0" err="1"/>
              <a:t>stringsAsFactors</a:t>
            </a:r>
            <a:r>
              <a:rPr lang="en-US" sz="2400" dirty="0"/>
              <a:t>: Convert string to factor by default</a:t>
            </a:r>
          </a:p>
          <a:p>
            <a:endParaRPr lang="en-US" dirty="0"/>
          </a:p>
        </p:txBody>
      </p:sp>
      <p:sp>
        <p:nvSpPr>
          <p:cNvPr id="4" name="Slide Number Placeholder 3"/>
          <p:cNvSpPr>
            <a:spLocks noGrp="1"/>
          </p:cNvSpPr>
          <p:nvPr>
            <p:ph type="sldNum" sz="quarter" idx="12"/>
          </p:nvPr>
        </p:nvSpPr>
        <p:spPr/>
        <p:txBody>
          <a:bodyPr/>
          <a:lstStyle/>
          <a:p>
            <a:fld id="{41B33E5B-0DFA-4B6D-8165-8883EC125E94}" type="slidenum">
              <a:rPr lang="en-US" smtClean="0"/>
              <a:t>6</a:t>
            </a:fld>
            <a:endParaRPr lang="en-US"/>
          </a:p>
        </p:txBody>
      </p:sp>
    </p:spTree>
    <p:extLst>
      <p:ext uri="{BB962C8B-B14F-4D97-AF65-F5344CB8AC3E}">
        <p14:creationId xmlns:p14="http://schemas.microsoft.com/office/powerpoint/2010/main" val="4246753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if a variable is a data frame or not</a:t>
            </a:r>
            <a:br>
              <a:rPr lang="en-US" b="1" dirty="0"/>
            </a:br>
            <a:endParaRPr lang="en-US" dirty="0"/>
          </a:p>
        </p:txBody>
      </p:sp>
      <p:sp>
        <p:nvSpPr>
          <p:cNvPr id="4" name="Rectangle 1"/>
          <p:cNvSpPr>
            <a:spLocks noGrp="1" noChangeArrowheads="1"/>
          </p:cNvSpPr>
          <p:nvPr>
            <p:ph idx="1"/>
          </p:nvPr>
        </p:nvSpPr>
        <p:spPr bwMode="auto">
          <a:xfrm>
            <a:off x="1542738" y="1307986"/>
            <a:ext cx="8850500" cy="4397267"/>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&gt; x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SN Age Name County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1 24 Corbin Jefferson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2 2 16</a:t>
            </a:r>
            <a:r>
              <a:rPr kumimoji="0" lang="en-US" altLang="en-US" sz="2400" b="0" i="0" u="none" strike="noStrike" cap="none" normalizeH="0" dirty="0" smtClean="0">
                <a:ln>
                  <a:noFill/>
                </a:ln>
                <a:solidFill>
                  <a:srgbClr val="252830"/>
                </a:solidFill>
                <a:effectLst/>
                <a:latin typeface="Consolas" panose="020B0609020204030204" pitchFamily="49" charset="0"/>
                <a:cs typeface="Consolas" panose="020B0609020204030204" pitchFamily="49" charset="0"/>
              </a:rPr>
              <a:t> Melanie </a:t>
            </a:r>
            <a:r>
              <a:rPr kumimoji="0" lang="en-US" altLang="en-US" sz="2400" b="0" i="0" u="none" strike="noStrike" cap="none" normalizeH="0" dirty="0" err="1" smtClean="0">
                <a:ln>
                  <a:noFill/>
                </a:ln>
                <a:solidFill>
                  <a:srgbClr val="252830"/>
                </a:solidFill>
                <a:effectLst/>
                <a:latin typeface="Consolas" panose="020B0609020204030204" pitchFamily="49" charset="0"/>
                <a:cs typeface="Consolas" panose="020B0609020204030204" pitchFamily="49" charset="0"/>
              </a:rPr>
              <a:t>Montrel</a:t>
            </a:r>
            <a:endPar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&gt; </a:t>
            </a:r>
            <a:r>
              <a:rPr kumimoji="0" lang="en-US" altLang="en-US" sz="2400" b="0" i="0" u="none" strike="noStrike" cap="none" normalizeH="0" baseline="0" dirty="0" err="1" smtClean="0">
                <a:ln>
                  <a:noFill/>
                </a:ln>
                <a:solidFill>
                  <a:schemeClr val="accent1">
                    <a:lumMod val="75000"/>
                  </a:schemeClr>
                </a:solidFill>
                <a:effectLst/>
                <a:latin typeface="Consolas" panose="020B0609020204030204" pitchFamily="49" charset="0"/>
                <a:cs typeface="Consolas" panose="020B0609020204030204" pitchFamily="49" charset="0"/>
              </a:rPr>
              <a:t>typeof</a:t>
            </a:r>
            <a:r>
              <a:rPr kumimoji="0" lang="en-US" altLang="en-US" sz="2400" b="0" i="0" u="none" strike="noStrike" cap="none" normalizeH="0" baseline="0" dirty="0" smtClean="0">
                <a:ln>
                  <a:noFill/>
                </a:ln>
                <a:solidFill>
                  <a:schemeClr val="accent1">
                    <a:lumMod val="75000"/>
                  </a:schemeClr>
                </a:solidFill>
                <a:effectLst/>
                <a:latin typeface="Consolas" panose="020B0609020204030204" pitchFamily="49" charset="0"/>
                <a:cs typeface="Consolas" panose="020B0609020204030204" pitchFamily="49" charset="0"/>
              </a:rPr>
              <a:t>(x) </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data frame is a special case of list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"list"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&gt; </a:t>
            </a:r>
            <a:r>
              <a:rPr kumimoji="0" lang="en-US" altLang="en-US" sz="2400" b="0" i="0" u="none" strike="noStrike" cap="none" normalizeH="0" baseline="0" dirty="0" smtClean="0">
                <a:ln>
                  <a:noFill/>
                </a:ln>
                <a:solidFill>
                  <a:schemeClr val="accent1">
                    <a:lumMod val="75000"/>
                  </a:schemeClr>
                </a:solidFill>
                <a:effectLst/>
                <a:latin typeface="Consolas" panose="020B0609020204030204" pitchFamily="49" charset="0"/>
                <a:cs typeface="Consolas" panose="020B0609020204030204" pitchFamily="49" charset="0"/>
              </a:rPr>
              <a:t>class(x)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[1] "</a:t>
            </a:r>
            <a:r>
              <a:rPr kumimoji="0" lang="en-US" altLang="en-US" sz="2400" b="0" i="0" u="none" strike="noStrike" cap="none" normalizeH="0" baseline="0" dirty="0" err="1" smtClean="0">
                <a:ln>
                  <a:noFill/>
                </a:ln>
                <a:solidFill>
                  <a:srgbClr val="252830"/>
                </a:solidFill>
                <a:effectLst/>
                <a:latin typeface="Consolas" panose="020B0609020204030204" pitchFamily="49" charset="0"/>
                <a:cs typeface="Consolas" panose="020B0609020204030204" pitchFamily="49" charset="0"/>
              </a:rPr>
              <a:t>data.frame</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2657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64781" y="1050438"/>
            <a:ext cx="10907109" cy="47665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x &lt;- </a:t>
            </a:r>
            <a:r>
              <a:rPr kumimoji="0" lang="en-US" altLang="en-US" sz="2400" b="0" i="0" u="none" strike="noStrike" cap="none" normalizeH="0" baseline="0" dirty="0" err="1" smtClean="0">
                <a:ln>
                  <a:noFill/>
                </a:ln>
                <a:solidFill>
                  <a:srgbClr val="252830"/>
                </a:solidFill>
                <a:effectLst/>
                <a:latin typeface="Consolas" panose="020B0609020204030204" pitchFamily="49" charset="0"/>
                <a:cs typeface="Consolas" panose="020B0609020204030204" pitchFamily="49" charset="0"/>
              </a:rPr>
              <a:t>data.frame</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("SN" = 1:2, "Age" = c(24,16), "Name" = c(“</a:t>
            </a:r>
            <a:r>
              <a:rPr kumimoji="0" lang="en-US" altLang="en-US" sz="2400" b="0" i="0" u="none" strike="noStrike" cap="none" normalizeH="0" baseline="0" dirty="0" err="1" smtClean="0">
                <a:ln>
                  <a:noFill/>
                </a:ln>
                <a:solidFill>
                  <a:srgbClr val="252830"/>
                </a:solidFill>
                <a:effectLst/>
                <a:latin typeface="Consolas" panose="020B0609020204030204" pitchFamily="49" charset="0"/>
                <a:cs typeface="Consolas" panose="020B0609020204030204" pitchFamily="49" charset="0"/>
              </a:rPr>
              <a:t>Corbin",“Melanie</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“County” = c(“Jefferson”, “</a:t>
            </a:r>
            <a:r>
              <a:rPr kumimoji="0" lang="en-US" altLang="en-US" sz="2400" b="0" i="0" u="none" strike="noStrike" cap="none" normalizeH="0" baseline="0" dirty="0" err="1" smtClean="0">
                <a:ln>
                  <a:noFill/>
                </a:ln>
                <a:solidFill>
                  <a:srgbClr val="252830"/>
                </a:solidFill>
                <a:effectLst/>
                <a:latin typeface="Consolas" panose="020B0609020204030204" pitchFamily="49" charset="0"/>
                <a:cs typeface="Consolas" panose="020B0609020204030204" pitchFamily="49" charset="0"/>
              </a:rPr>
              <a:t>Montrel</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&gt; </a:t>
            </a:r>
            <a:r>
              <a:rPr kumimoji="0" lang="en-US" altLang="en-US" sz="2400" b="0" i="0" u="none" strike="noStrike" cap="none" normalizeH="0" baseline="0" dirty="0" err="1" smtClean="0">
                <a:ln>
                  <a:noFill/>
                </a:ln>
                <a:solidFill>
                  <a:srgbClr val="252830"/>
                </a:solidFill>
                <a:effectLst/>
                <a:latin typeface="Consolas" panose="020B0609020204030204" pitchFamily="49" charset="0"/>
                <a:cs typeface="Consolas" panose="020B0609020204030204" pitchFamily="49" charset="0"/>
              </a:rPr>
              <a:t>str</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(x) # structure of x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252830"/>
                </a:solidFill>
                <a:effectLst/>
                <a:latin typeface="Consolas" panose="020B0609020204030204" pitchFamily="49" charset="0"/>
                <a:cs typeface="Consolas" panose="020B0609020204030204" pitchFamily="49" charset="0"/>
              </a:rPr>
              <a:t>data.frame</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2 obs. of 4 variables: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SN : </a:t>
            </a:r>
            <a:r>
              <a:rPr kumimoji="0" lang="en-US" altLang="en-US" sz="2400" b="0" i="0" u="none" strike="noStrike" cap="none" normalizeH="0" baseline="0" dirty="0" err="1" smtClean="0">
                <a:ln>
                  <a:noFill/>
                </a:ln>
                <a:solidFill>
                  <a:srgbClr val="252830"/>
                </a:solidFill>
                <a:effectLst/>
                <a:latin typeface="Consolas" panose="020B0609020204030204" pitchFamily="49" charset="0"/>
                <a:cs typeface="Consolas" panose="020B0609020204030204" pitchFamily="49" charset="0"/>
              </a:rPr>
              <a:t>int</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1 2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Age : </a:t>
            </a:r>
            <a:r>
              <a:rPr kumimoji="0" lang="en-US" altLang="en-US" sz="2400" b="0" i="0" u="none" strike="noStrike" cap="none" normalizeH="0" baseline="0" dirty="0" err="1" smtClean="0">
                <a:ln>
                  <a:noFill/>
                </a:ln>
                <a:solidFill>
                  <a:srgbClr val="252830"/>
                </a:solidFill>
                <a:effectLst/>
                <a:latin typeface="Consolas" panose="020B0609020204030204" pitchFamily="49" charset="0"/>
                <a:cs typeface="Consolas" panose="020B0609020204030204" pitchFamily="49" charset="0"/>
              </a:rPr>
              <a:t>num</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24 16</a:t>
            </a:r>
            <a:r>
              <a:rPr kumimoji="0" lang="en-US" altLang="en-US" sz="2400" b="0" i="0" u="none" strike="noStrike" cap="none" normalizeH="0" dirty="0" smtClean="0">
                <a:ln>
                  <a:noFill/>
                </a:ln>
                <a:solidFill>
                  <a:srgbClr val="25283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Name: Factor w/ 2 levels “Melanie”, "Corbin": 2 1</a:t>
            </a:r>
            <a:r>
              <a:rPr kumimoji="0" lang="en-US" altLang="en-US" sz="2400" b="0" i="0" u="none" strike="noStrike" cap="none" normalizeH="0" baseline="0" dirty="0" smtClean="0">
                <a:ln>
                  <a:noFill/>
                </a:ln>
                <a:solidFill>
                  <a:schemeClr val="tx1"/>
                </a:solidFill>
                <a:effectLst/>
              </a:rPr>
              <a:t>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 County: Factor w/ 2 levels “</a:t>
            </a:r>
            <a:r>
              <a:rPr kumimoji="0" lang="en-US" altLang="en-US" sz="2400" b="0" i="0" u="none" strike="noStrike" cap="none" normalizeH="0" baseline="0" dirty="0" err="1" smtClean="0">
                <a:ln>
                  <a:noFill/>
                </a:ln>
                <a:solidFill>
                  <a:srgbClr val="252830"/>
                </a:solidFill>
                <a:effectLst/>
                <a:latin typeface="Consolas" panose="020B0609020204030204" pitchFamily="49" charset="0"/>
                <a:cs typeface="Consolas" panose="020B0609020204030204" pitchFamily="49" charset="0"/>
              </a:rPr>
              <a:t>Montre</a:t>
            </a:r>
            <a:r>
              <a:rPr lang="en-US" altLang="en-US" sz="2400" dirty="0" err="1" smtClean="0">
                <a:solidFill>
                  <a:srgbClr val="252830"/>
                </a:solidFill>
                <a:latin typeface="Consolas" panose="020B0609020204030204" pitchFamily="49" charset="0"/>
                <a:cs typeface="Consolas" panose="020B0609020204030204" pitchFamily="49" charset="0"/>
              </a:rPr>
              <a:t>l</a:t>
            </a:r>
            <a:r>
              <a:rPr lang="en-US" altLang="en-US" sz="2400" dirty="0" smtClean="0">
                <a:solidFill>
                  <a:srgbClr val="252830"/>
                </a:solidFill>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252830"/>
                </a:solidFill>
                <a:effectLst/>
                <a:latin typeface="Consolas" panose="020B0609020204030204" pitchFamily="49" charset="0"/>
                <a:cs typeface="Consolas" panose="020B0609020204030204" pitchFamily="49" charset="0"/>
              </a:rPr>
              <a:t>"Jefferson”: 2 1</a:t>
            </a:r>
            <a:r>
              <a:rPr kumimoji="0" lang="en-US" altLang="en-US" sz="2400" b="0" i="0" u="none" strike="noStrike" cap="none" normalizeH="0" baseline="0" dirty="0" smtClean="0">
                <a:ln>
                  <a:noFill/>
                </a:ln>
                <a:solidFill>
                  <a:schemeClr val="tx1"/>
                </a:solidFill>
                <a:effectLst/>
              </a:rPr>
              <a:t> </a:t>
            </a:r>
          </a:p>
          <a:p>
            <a:pPr marL="0" indent="0" eaLnBrk="0" fontAlgn="base" hangingPunct="0">
              <a:lnSpc>
                <a:spcPct val="100000"/>
              </a:lnSpc>
              <a:spcBef>
                <a:spcPct val="0"/>
              </a:spcBef>
              <a:spcAft>
                <a:spcPct val="0"/>
              </a:spcAft>
              <a:buNone/>
            </a:pPr>
            <a:endParaRPr lang="en-US" altLang="en-US" sz="2400" dirty="0">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7059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txBox="1">
            <a:spLocks noChangeArrowheads="1"/>
          </p:cNvSpPr>
          <p:nvPr/>
        </p:nvSpPr>
        <p:spPr bwMode="auto">
          <a:xfrm>
            <a:off x="664781" y="496441"/>
            <a:ext cx="10907109" cy="5874594"/>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8566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en-US" sz="2400" dirty="0" smtClean="0">
                <a:solidFill>
                  <a:srgbClr val="252830"/>
                </a:solidFill>
                <a:latin typeface="Consolas" panose="020B0609020204030204" pitchFamily="49" charset="0"/>
                <a:cs typeface="Consolas" panose="020B0609020204030204" pitchFamily="49" charset="0"/>
              </a:rPr>
              <a:t>x &lt;- </a:t>
            </a:r>
            <a:r>
              <a:rPr lang="en-US" altLang="en-US" sz="2400" dirty="0" err="1" smtClean="0">
                <a:solidFill>
                  <a:srgbClr val="252830"/>
                </a:solidFill>
                <a:latin typeface="Consolas" panose="020B0609020204030204" pitchFamily="49" charset="0"/>
                <a:cs typeface="Consolas" panose="020B0609020204030204" pitchFamily="49" charset="0"/>
              </a:rPr>
              <a:t>data.frame</a:t>
            </a:r>
            <a:r>
              <a:rPr lang="en-US" altLang="en-US" sz="2400" dirty="0" smtClean="0">
                <a:solidFill>
                  <a:srgbClr val="252830"/>
                </a:solidFill>
                <a:latin typeface="Consolas" panose="020B0609020204030204" pitchFamily="49" charset="0"/>
                <a:cs typeface="Consolas" panose="020B0609020204030204" pitchFamily="49" charset="0"/>
              </a:rPr>
              <a:t>("SN" = 1:2, "Age" = c(24,16), "Name" = c(“</a:t>
            </a:r>
            <a:r>
              <a:rPr lang="en-US" altLang="en-US" sz="2400" dirty="0" err="1" smtClean="0">
                <a:solidFill>
                  <a:srgbClr val="252830"/>
                </a:solidFill>
                <a:latin typeface="Consolas" panose="020B0609020204030204" pitchFamily="49" charset="0"/>
                <a:cs typeface="Consolas" panose="020B0609020204030204" pitchFamily="49" charset="0"/>
              </a:rPr>
              <a:t>Corbin",“Melanie</a:t>
            </a:r>
            <a:r>
              <a:rPr lang="en-US" altLang="en-US" sz="2400" dirty="0" smtClean="0">
                <a:solidFill>
                  <a:srgbClr val="252830"/>
                </a:solidFill>
                <a:latin typeface="Consolas" panose="020B0609020204030204" pitchFamily="49" charset="0"/>
                <a:cs typeface="Consolas" panose="020B0609020204030204" pitchFamily="49" charset="0"/>
              </a:rPr>
              <a:t>"), “County” = c(“Jefferson”, “</a:t>
            </a:r>
            <a:r>
              <a:rPr lang="en-US" altLang="en-US" sz="2400" dirty="0" err="1" smtClean="0">
                <a:solidFill>
                  <a:srgbClr val="252830"/>
                </a:solidFill>
                <a:latin typeface="Consolas" panose="020B0609020204030204" pitchFamily="49" charset="0"/>
                <a:cs typeface="Consolas" panose="020B0609020204030204" pitchFamily="49" charset="0"/>
              </a:rPr>
              <a:t>Montrel</a:t>
            </a:r>
            <a:r>
              <a:rPr lang="en-US" altLang="en-US" sz="2400" dirty="0" smtClean="0">
                <a:solidFill>
                  <a:srgbClr val="252830"/>
                </a:solidFill>
                <a:latin typeface="Consolas" panose="020B0609020204030204" pitchFamily="49" charset="0"/>
                <a:cs typeface="Consolas" panose="020B0609020204030204" pitchFamily="49" charset="0"/>
              </a:rPr>
              <a:t>”), </a:t>
            </a:r>
            <a:r>
              <a:rPr lang="en-US" altLang="en-US" sz="2400" dirty="0" err="1" smtClean="0">
                <a:solidFill>
                  <a:srgbClr val="252830"/>
                </a:solidFill>
                <a:latin typeface="Consolas" panose="020B0609020204030204" pitchFamily="49" charset="0"/>
                <a:cs typeface="Consolas" panose="020B0609020204030204" pitchFamily="49" charset="0"/>
              </a:rPr>
              <a:t>stringsAsFactors</a:t>
            </a:r>
            <a:r>
              <a:rPr lang="en-US" altLang="en-US" sz="2400" dirty="0" smtClean="0">
                <a:solidFill>
                  <a:srgbClr val="252830"/>
                </a:solidFill>
                <a:latin typeface="Consolas" panose="020B0609020204030204" pitchFamily="49" charset="0"/>
                <a:cs typeface="Consolas" panose="020B0609020204030204" pitchFamily="49" charset="0"/>
              </a:rPr>
              <a:t> = FALSE) </a:t>
            </a:r>
          </a:p>
          <a:p>
            <a:pPr marL="0" indent="0" eaLnBrk="0" fontAlgn="base" hangingPunct="0">
              <a:lnSpc>
                <a:spcPct val="100000"/>
              </a:lnSpc>
              <a:spcBef>
                <a:spcPct val="0"/>
              </a:spcBef>
              <a:spcAft>
                <a:spcPct val="0"/>
              </a:spcAft>
              <a:buFont typeface="Arial" panose="020B0604020202020204" pitchFamily="34" charset="0"/>
              <a:buNone/>
            </a:pPr>
            <a:endParaRPr lang="en-US" altLang="en-US" sz="2400" dirty="0" smtClean="0">
              <a:solidFill>
                <a:srgbClr val="252830"/>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2400" dirty="0" smtClean="0">
                <a:solidFill>
                  <a:srgbClr val="252830"/>
                </a:solidFill>
                <a:latin typeface="Consolas" panose="020B0609020204030204" pitchFamily="49" charset="0"/>
                <a:cs typeface="Consolas" panose="020B0609020204030204" pitchFamily="49" charset="0"/>
              </a:rPr>
              <a:t># now the third and fourth columns are character vectors</a:t>
            </a:r>
          </a:p>
          <a:p>
            <a:pPr marL="0" indent="0" eaLnBrk="0" fontAlgn="base" hangingPunct="0">
              <a:lnSpc>
                <a:spcPct val="100000"/>
              </a:lnSpc>
              <a:spcBef>
                <a:spcPct val="0"/>
              </a:spcBef>
              <a:spcAft>
                <a:spcPct val="0"/>
              </a:spcAft>
              <a:buNone/>
            </a:pPr>
            <a:endParaRPr lang="en-US" altLang="en-US" sz="2400" dirty="0" smtClean="0">
              <a:solidFill>
                <a:srgbClr val="252830"/>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Font typeface="Arial" panose="020B0604020202020204" pitchFamily="34" charset="0"/>
              <a:buNone/>
            </a:pPr>
            <a:r>
              <a:rPr lang="en-US" altLang="en-US" sz="2400" dirty="0" smtClean="0">
                <a:solidFill>
                  <a:srgbClr val="252830"/>
                </a:solidFill>
                <a:latin typeface="Consolas" panose="020B0609020204030204" pitchFamily="49" charset="0"/>
                <a:cs typeface="Consolas" panose="020B0609020204030204" pitchFamily="49" charset="0"/>
              </a:rPr>
              <a:t>&gt; </a:t>
            </a:r>
            <a:r>
              <a:rPr lang="en-US" altLang="en-US" sz="2400" dirty="0" err="1" smtClean="0">
                <a:solidFill>
                  <a:srgbClr val="252830"/>
                </a:solidFill>
                <a:latin typeface="Consolas" panose="020B0609020204030204" pitchFamily="49" charset="0"/>
                <a:cs typeface="Consolas" panose="020B0609020204030204" pitchFamily="49" charset="0"/>
              </a:rPr>
              <a:t>str</a:t>
            </a:r>
            <a:r>
              <a:rPr lang="en-US" altLang="en-US" sz="2400" dirty="0" smtClean="0">
                <a:solidFill>
                  <a:srgbClr val="252830"/>
                </a:solidFill>
                <a:latin typeface="Consolas" panose="020B0609020204030204" pitchFamily="49" charset="0"/>
                <a:cs typeface="Consolas" panose="020B0609020204030204" pitchFamily="49" charset="0"/>
              </a:rPr>
              <a:t>(x) # structure of x </a:t>
            </a:r>
          </a:p>
          <a:p>
            <a:pPr marL="0" indent="0" eaLnBrk="0" fontAlgn="base" hangingPunct="0">
              <a:lnSpc>
                <a:spcPct val="100000"/>
              </a:lnSpc>
              <a:spcBef>
                <a:spcPct val="0"/>
              </a:spcBef>
              <a:spcAft>
                <a:spcPct val="0"/>
              </a:spcAft>
              <a:buFont typeface="Arial" panose="020B0604020202020204" pitchFamily="34" charset="0"/>
              <a:buNone/>
            </a:pPr>
            <a:r>
              <a:rPr lang="en-US" altLang="en-US" sz="2400" dirty="0" smtClean="0">
                <a:solidFill>
                  <a:srgbClr val="252830"/>
                </a:solidFill>
                <a:latin typeface="Consolas" panose="020B0609020204030204" pitchFamily="49" charset="0"/>
                <a:cs typeface="Consolas" panose="020B0609020204030204" pitchFamily="49" charset="0"/>
              </a:rPr>
              <a:t>'</a:t>
            </a:r>
            <a:r>
              <a:rPr lang="en-US" altLang="en-US" sz="2400" dirty="0" err="1" smtClean="0">
                <a:solidFill>
                  <a:srgbClr val="252830"/>
                </a:solidFill>
                <a:latin typeface="Consolas" panose="020B0609020204030204" pitchFamily="49" charset="0"/>
                <a:cs typeface="Consolas" panose="020B0609020204030204" pitchFamily="49" charset="0"/>
              </a:rPr>
              <a:t>data.frame</a:t>
            </a:r>
            <a:r>
              <a:rPr lang="en-US" altLang="en-US" sz="2400" dirty="0" smtClean="0">
                <a:solidFill>
                  <a:srgbClr val="252830"/>
                </a:solidFill>
                <a:latin typeface="Consolas" panose="020B0609020204030204" pitchFamily="49" charset="0"/>
                <a:cs typeface="Consolas" panose="020B0609020204030204" pitchFamily="49" charset="0"/>
              </a:rPr>
              <a:t>': 2 obs. of 4 variables: </a:t>
            </a:r>
          </a:p>
          <a:p>
            <a:pPr marL="0" indent="0" eaLnBrk="0" fontAlgn="base" hangingPunct="0">
              <a:lnSpc>
                <a:spcPct val="100000"/>
              </a:lnSpc>
              <a:spcBef>
                <a:spcPct val="0"/>
              </a:spcBef>
              <a:spcAft>
                <a:spcPct val="0"/>
              </a:spcAft>
              <a:buFont typeface="Arial" panose="020B0604020202020204" pitchFamily="34" charset="0"/>
              <a:buNone/>
            </a:pPr>
            <a:r>
              <a:rPr lang="en-US" altLang="en-US" sz="2400" dirty="0" smtClean="0">
                <a:solidFill>
                  <a:srgbClr val="252830"/>
                </a:solidFill>
                <a:latin typeface="Consolas" panose="020B0609020204030204" pitchFamily="49" charset="0"/>
                <a:cs typeface="Consolas" panose="020B0609020204030204" pitchFamily="49" charset="0"/>
              </a:rPr>
              <a:t>$ SN : </a:t>
            </a:r>
            <a:r>
              <a:rPr lang="en-US" altLang="en-US" sz="2400" dirty="0" err="1" smtClean="0">
                <a:solidFill>
                  <a:srgbClr val="252830"/>
                </a:solidFill>
                <a:latin typeface="Consolas" panose="020B0609020204030204" pitchFamily="49" charset="0"/>
                <a:cs typeface="Consolas" panose="020B0609020204030204" pitchFamily="49" charset="0"/>
              </a:rPr>
              <a:t>int</a:t>
            </a:r>
            <a:r>
              <a:rPr lang="en-US" altLang="en-US" sz="2400" dirty="0" smtClean="0">
                <a:solidFill>
                  <a:srgbClr val="252830"/>
                </a:solidFill>
                <a:latin typeface="Consolas" panose="020B0609020204030204" pitchFamily="49" charset="0"/>
                <a:cs typeface="Consolas" panose="020B0609020204030204" pitchFamily="49" charset="0"/>
              </a:rPr>
              <a:t> 1 2 </a:t>
            </a:r>
          </a:p>
          <a:p>
            <a:pPr marL="0" indent="0" eaLnBrk="0" fontAlgn="base" hangingPunct="0">
              <a:lnSpc>
                <a:spcPct val="100000"/>
              </a:lnSpc>
              <a:spcBef>
                <a:spcPct val="0"/>
              </a:spcBef>
              <a:spcAft>
                <a:spcPct val="0"/>
              </a:spcAft>
              <a:buFont typeface="Arial" panose="020B0604020202020204" pitchFamily="34" charset="0"/>
              <a:buNone/>
            </a:pPr>
            <a:r>
              <a:rPr lang="en-US" altLang="en-US" sz="2400" dirty="0" smtClean="0">
                <a:solidFill>
                  <a:srgbClr val="252830"/>
                </a:solidFill>
                <a:latin typeface="Consolas" panose="020B0609020204030204" pitchFamily="49" charset="0"/>
                <a:cs typeface="Consolas" panose="020B0609020204030204" pitchFamily="49" charset="0"/>
              </a:rPr>
              <a:t>$ Age : </a:t>
            </a:r>
            <a:r>
              <a:rPr lang="en-US" altLang="en-US" sz="2400" dirty="0" err="1" smtClean="0">
                <a:solidFill>
                  <a:srgbClr val="252830"/>
                </a:solidFill>
                <a:latin typeface="Consolas" panose="020B0609020204030204" pitchFamily="49" charset="0"/>
                <a:cs typeface="Consolas" panose="020B0609020204030204" pitchFamily="49" charset="0"/>
              </a:rPr>
              <a:t>num</a:t>
            </a:r>
            <a:r>
              <a:rPr lang="en-US" altLang="en-US" sz="2400" dirty="0" smtClean="0">
                <a:solidFill>
                  <a:srgbClr val="252830"/>
                </a:solidFill>
                <a:latin typeface="Consolas" panose="020B0609020204030204" pitchFamily="49" charset="0"/>
                <a:cs typeface="Consolas" panose="020B0609020204030204" pitchFamily="49" charset="0"/>
              </a:rPr>
              <a:t> 24 16  </a:t>
            </a:r>
          </a:p>
          <a:p>
            <a:pPr marL="0" indent="0" eaLnBrk="0" fontAlgn="base" hangingPunct="0">
              <a:lnSpc>
                <a:spcPct val="100000"/>
              </a:lnSpc>
              <a:spcBef>
                <a:spcPct val="0"/>
              </a:spcBef>
              <a:spcAft>
                <a:spcPct val="0"/>
              </a:spcAft>
              <a:buFont typeface="Arial" panose="020B0604020202020204" pitchFamily="34" charset="0"/>
              <a:buNone/>
            </a:pPr>
            <a:r>
              <a:rPr lang="en-US" altLang="en-US" sz="2400" dirty="0" smtClean="0">
                <a:solidFill>
                  <a:srgbClr val="252830"/>
                </a:solidFill>
                <a:latin typeface="Consolas" panose="020B0609020204030204" pitchFamily="49" charset="0"/>
                <a:cs typeface="Consolas" panose="020B0609020204030204" pitchFamily="49" charset="0"/>
              </a:rPr>
              <a:t>$ Name: </a:t>
            </a:r>
            <a:r>
              <a:rPr lang="en-US" altLang="en-US" sz="2400" dirty="0" err="1" smtClean="0">
                <a:solidFill>
                  <a:srgbClr val="252830"/>
                </a:solidFill>
                <a:latin typeface="Consolas" panose="020B0609020204030204" pitchFamily="49" charset="0"/>
                <a:cs typeface="Consolas" panose="020B0609020204030204" pitchFamily="49" charset="0"/>
              </a:rPr>
              <a:t>chr</a:t>
            </a:r>
            <a:r>
              <a:rPr lang="en-US" altLang="en-US" sz="2400" dirty="0" smtClean="0">
                <a:solidFill>
                  <a:srgbClr val="252830"/>
                </a:solidFill>
                <a:latin typeface="Consolas" panose="020B0609020204030204" pitchFamily="49" charset="0"/>
                <a:cs typeface="Consolas" panose="020B0609020204030204" pitchFamily="49" charset="0"/>
              </a:rPr>
              <a:t> “Melanie”, "Corbin"</a:t>
            </a:r>
            <a:endParaRPr lang="en-US" altLang="en-US" sz="2400" dirty="0" smtClean="0"/>
          </a:p>
          <a:p>
            <a:pPr marL="0" indent="0" eaLnBrk="0" fontAlgn="base" hangingPunct="0">
              <a:lnSpc>
                <a:spcPct val="100000"/>
              </a:lnSpc>
              <a:spcBef>
                <a:spcPct val="0"/>
              </a:spcBef>
              <a:spcAft>
                <a:spcPct val="0"/>
              </a:spcAft>
              <a:buFont typeface="Arial" panose="020B0604020202020204" pitchFamily="34" charset="0"/>
              <a:buNone/>
            </a:pPr>
            <a:r>
              <a:rPr lang="en-US" altLang="en-US" sz="2400" dirty="0" smtClean="0">
                <a:solidFill>
                  <a:srgbClr val="252830"/>
                </a:solidFill>
                <a:latin typeface="Consolas" panose="020B0609020204030204" pitchFamily="49" charset="0"/>
                <a:cs typeface="Consolas" panose="020B0609020204030204" pitchFamily="49" charset="0"/>
              </a:rPr>
              <a:t>$ County: </a:t>
            </a:r>
            <a:r>
              <a:rPr lang="en-US" altLang="en-US" sz="2400" dirty="0" err="1" smtClean="0">
                <a:solidFill>
                  <a:srgbClr val="252830"/>
                </a:solidFill>
                <a:latin typeface="Consolas" panose="020B0609020204030204" pitchFamily="49" charset="0"/>
                <a:cs typeface="Consolas" panose="020B0609020204030204" pitchFamily="49" charset="0"/>
              </a:rPr>
              <a:t>chr</a:t>
            </a:r>
            <a:r>
              <a:rPr lang="en-US" altLang="en-US" sz="2400" dirty="0" smtClean="0">
                <a:solidFill>
                  <a:srgbClr val="252830"/>
                </a:solidFill>
                <a:latin typeface="Consolas" panose="020B0609020204030204" pitchFamily="49" charset="0"/>
                <a:cs typeface="Consolas" panose="020B0609020204030204" pitchFamily="49" charset="0"/>
              </a:rPr>
              <a:t> “</a:t>
            </a:r>
            <a:r>
              <a:rPr lang="en-US" altLang="en-US" sz="2400" dirty="0" err="1" smtClean="0">
                <a:solidFill>
                  <a:srgbClr val="252830"/>
                </a:solidFill>
                <a:latin typeface="Consolas" panose="020B0609020204030204" pitchFamily="49" charset="0"/>
                <a:cs typeface="Consolas" panose="020B0609020204030204" pitchFamily="49" charset="0"/>
              </a:rPr>
              <a:t>Montrel</a:t>
            </a:r>
            <a:r>
              <a:rPr lang="en-US" altLang="en-US" sz="2400" dirty="0" smtClean="0">
                <a:solidFill>
                  <a:srgbClr val="252830"/>
                </a:solidFill>
                <a:latin typeface="Consolas" panose="020B0609020204030204" pitchFamily="49" charset="0"/>
                <a:cs typeface="Consolas" panose="020B0609020204030204" pitchFamily="49" charset="0"/>
              </a:rPr>
              <a:t>” "Jefferson”</a:t>
            </a:r>
            <a:r>
              <a:rPr lang="en-US" altLang="en-US" sz="2400" dirty="0" smtClean="0"/>
              <a:t> </a:t>
            </a:r>
          </a:p>
          <a:p>
            <a:pPr marL="0" indent="0" eaLnBrk="0" fontAlgn="base" hangingPunct="0">
              <a:lnSpc>
                <a:spcPct val="100000"/>
              </a:lnSpc>
              <a:spcBef>
                <a:spcPct val="0"/>
              </a:spcBef>
              <a:spcAft>
                <a:spcPct val="0"/>
              </a:spcAft>
              <a:buFont typeface="Arial" panose="020B0604020202020204" pitchFamily="34" charset="0"/>
              <a:buNone/>
            </a:pPr>
            <a:endParaRPr lang="en-US" altLang="en-US" sz="2400" dirty="0" smtClean="0">
              <a:latin typeface="Arial" panose="020B0604020202020204" pitchFamily="34" charset="0"/>
            </a:endParaRPr>
          </a:p>
          <a:p>
            <a:pPr marL="0" indent="0" eaLnBrk="0" fontAlgn="base" hangingPunct="0">
              <a:lnSpc>
                <a:spcPct val="100000"/>
              </a:lnSpc>
              <a:spcBef>
                <a:spcPct val="0"/>
              </a:spcBef>
              <a:spcAft>
                <a:spcPct val="0"/>
              </a:spcAft>
              <a:buFont typeface="Arial" panose="020B0604020202020204" pitchFamily="34" charset="0"/>
              <a:buNone/>
            </a:pPr>
            <a:endParaRPr lang="en-US" altLang="en-US" sz="2400" dirty="0" smtClean="0">
              <a:latin typeface="Arial" panose="020B0604020202020204" pitchFamily="34" charset="0"/>
            </a:endParaRPr>
          </a:p>
          <a:p>
            <a:pPr marL="0" indent="0" eaLnBrk="0" fontAlgn="base" hangingPunct="0">
              <a:lnSpc>
                <a:spcPct val="100000"/>
              </a:lnSpc>
              <a:spcBef>
                <a:spcPct val="0"/>
              </a:spcBef>
              <a:spcAft>
                <a:spcPct val="0"/>
              </a:spcAft>
              <a:buFont typeface="Arial" panose="020B0604020202020204" pitchFamily="34" charset="0"/>
              <a:buNone/>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1605247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1946</Words>
  <Application>Microsoft Office PowerPoint</Application>
  <PresentationFormat>Widescreen</PresentationFormat>
  <Paragraphs>291</Paragraphs>
  <Slides>19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Consolas</vt:lpstr>
      <vt:lpstr>Inconsolata</vt:lpstr>
      <vt:lpstr>Wingdings</vt:lpstr>
      <vt:lpstr>Office Theme</vt:lpstr>
      <vt:lpstr>Module 1: R Fundamentals-Data Frames </vt:lpstr>
      <vt:lpstr>PowerPoint Presentation</vt:lpstr>
      <vt:lpstr>Fundamental Data Structures</vt:lpstr>
      <vt:lpstr>R Data Frames:</vt:lpstr>
      <vt:lpstr>Functions of data frame</vt:lpstr>
      <vt:lpstr>How to create a data frame </vt:lpstr>
      <vt:lpstr>Check if a variable is a data frame or not </vt:lpstr>
      <vt:lpstr>PowerPoint Presentation</vt:lpstr>
      <vt:lpstr>PowerPoint Presentation</vt:lpstr>
      <vt:lpstr>PowerPoint Presentation</vt:lpstr>
      <vt:lpstr>PowerPoint Presentation</vt:lpstr>
      <vt:lpstr>How to access components of a data frame? </vt:lpstr>
      <vt:lpstr>How to access components of a data frame? </vt:lpstr>
      <vt:lpstr>Merging: Combine data frames using cbind() and rbind()</vt:lpstr>
      <vt:lpstr>PowerPoint Presentation</vt:lpstr>
      <vt:lpstr>PowerPoint Presentation</vt:lpstr>
      <vt:lpstr>PowerPoint Presentation</vt:lpstr>
      <vt:lpstr>Examine a Data Frame in R with 7 Basic Functions</vt:lpstr>
      <vt:lpstr>Fixing a broken data frame</vt:lpstr>
    </vt:vector>
  </TitlesOfParts>
  <Company>LexisNexis Risk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R Fundamentals-Data Frames </dc:title>
  <dc:creator>Phillips, Yvonne (RIS-ATL)</dc:creator>
  <cp:lastModifiedBy>Phillips, Yvonne (RIS-ATL)</cp:lastModifiedBy>
  <cp:revision>1</cp:revision>
  <dcterms:created xsi:type="dcterms:W3CDTF">2020-09-23T11:55:59Z</dcterms:created>
  <dcterms:modified xsi:type="dcterms:W3CDTF">2020-09-23T11:56:16Z</dcterms:modified>
</cp:coreProperties>
</file>