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8" d="100"/>
          <a:sy n="78" d="100"/>
        </p:scale>
        <p:origin x="4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BC65A2-37B3-448B-BCF1-E7C8C39F529A}" type="doc">
      <dgm:prSet loTypeId="urn:microsoft.com/office/officeart/2005/8/layout/radial5" loCatId="relationship" qsTypeId="urn:microsoft.com/office/officeart/2005/8/quickstyle/simple1" qsCatId="simple" csTypeId="urn:microsoft.com/office/officeart/2005/8/colors/accent1_2" csCatId="accent1" phldr="1"/>
      <dgm:spPr/>
      <dgm:t>
        <a:bodyPr/>
        <a:lstStyle/>
        <a:p>
          <a:endParaRPr lang="en-US"/>
        </a:p>
      </dgm:t>
    </dgm:pt>
    <dgm:pt modelId="{1D763935-3E2E-48BE-B2EC-B1B5576F5580}">
      <dgm:prSet phldrT="[Text]"/>
      <dgm:spPr>
        <a:solidFill>
          <a:schemeClr val="tx1">
            <a:lumMod val="75000"/>
            <a:lumOff val="25000"/>
          </a:schemeClr>
        </a:solidFill>
      </dgm:spPr>
      <dgm:t>
        <a:bodyPr/>
        <a:lstStyle/>
        <a:p>
          <a:r>
            <a:rPr lang="en-US" dirty="0" smtClean="0"/>
            <a:t>Data Wrangling</a:t>
          </a:r>
          <a:endParaRPr lang="en-US" dirty="0"/>
        </a:p>
      </dgm:t>
    </dgm:pt>
    <dgm:pt modelId="{76A72407-EF1C-44F1-9472-7A824EF52DE5}" type="parTrans" cxnId="{4B6F4EAF-3A3B-4386-955B-C57218983F44}">
      <dgm:prSet/>
      <dgm:spPr/>
      <dgm:t>
        <a:bodyPr/>
        <a:lstStyle/>
        <a:p>
          <a:endParaRPr lang="en-US"/>
        </a:p>
      </dgm:t>
    </dgm:pt>
    <dgm:pt modelId="{B5388436-638C-4CDE-82C4-4B2DD60AFFBF}" type="sibTrans" cxnId="{4B6F4EAF-3A3B-4386-955B-C57218983F44}">
      <dgm:prSet/>
      <dgm:spPr/>
      <dgm:t>
        <a:bodyPr/>
        <a:lstStyle/>
        <a:p>
          <a:endParaRPr lang="en-US"/>
        </a:p>
      </dgm:t>
    </dgm:pt>
    <dgm:pt modelId="{36BFA3EB-C79A-401A-9A76-EC4B158A7D07}">
      <dgm:prSet phldrT="[Text]"/>
      <dgm:spPr>
        <a:solidFill>
          <a:schemeClr val="accent2">
            <a:lumMod val="75000"/>
          </a:schemeClr>
        </a:solidFill>
      </dgm:spPr>
      <dgm:t>
        <a:bodyPr/>
        <a:lstStyle/>
        <a:p>
          <a:r>
            <a:rPr lang="en-US" b="1" dirty="0" smtClean="0"/>
            <a:t>Importation Cleaning Structuring</a:t>
          </a:r>
          <a:endParaRPr lang="en-US" b="1" dirty="0"/>
        </a:p>
      </dgm:t>
    </dgm:pt>
    <dgm:pt modelId="{2895A75C-85F8-4742-8BFC-18E0ED1F8B36}" type="parTrans" cxnId="{A1304BF3-1340-4072-AB63-96CF15D05EE4}">
      <dgm:prSet/>
      <dgm:spPr>
        <a:solidFill>
          <a:schemeClr val="tx1"/>
        </a:solidFill>
      </dgm:spPr>
      <dgm:t>
        <a:bodyPr/>
        <a:lstStyle/>
        <a:p>
          <a:endParaRPr lang="en-US"/>
        </a:p>
      </dgm:t>
    </dgm:pt>
    <dgm:pt modelId="{FFD5D76C-41D9-4E71-B8FA-9FC1F87B461E}" type="sibTrans" cxnId="{A1304BF3-1340-4072-AB63-96CF15D05EE4}">
      <dgm:prSet/>
      <dgm:spPr/>
      <dgm:t>
        <a:bodyPr/>
        <a:lstStyle/>
        <a:p>
          <a:endParaRPr lang="en-US"/>
        </a:p>
      </dgm:t>
    </dgm:pt>
    <dgm:pt modelId="{B5479A84-8597-412C-9E73-B45AC4E4E640}">
      <dgm:prSet phldrT="[Text]" custT="1"/>
      <dgm:spPr>
        <a:solidFill>
          <a:schemeClr val="accent6">
            <a:lumMod val="75000"/>
          </a:schemeClr>
        </a:solidFill>
      </dgm:spPr>
      <dgm:t>
        <a:bodyPr/>
        <a:lstStyle/>
        <a:p>
          <a:r>
            <a:rPr lang="en-US" sz="2400" b="1" dirty="0" smtClean="0"/>
            <a:t>Missing Data</a:t>
          </a:r>
          <a:endParaRPr lang="en-US" sz="2400" b="1" dirty="0"/>
        </a:p>
      </dgm:t>
    </dgm:pt>
    <dgm:pt modelId="{50D34291-46DB-4760-BEE9-D9CF9DFECFCD}" type="parTrans" cxnId="{3797D839-854D-4D4C-BE3B-0E539424F3F8}">
      <dgm:prSet/>
      <dgm:spPr>
        <a:solidFill>
          <a:schemeClr val="tx1"/>
        </a:solidFill>
      </dgm:spPr>
      <dgm:t>
        <a:bodyPr/>
        <a:lstStyle/>
        <a:p>
          <a:endParaRPr lang="en-US"/>
        </a:p>
      </dgm:t>
    </dgm:pt>
    <dgm:pt modelId="{56A30FB0-3AD7-4B65-B891-80A722E7A0D8}" type="sibTrans" cxnId="{3797D839-854D-4D4C-BE3B-0E539424F3F8}">
      <dgm:prSet/>
      <dgm:spPr/>
      <dgm:t>
        <a:bodyPr/>
        <a:lstStyle/>
        <a:p>
          <a:endParaRPr lang="en-US"/>
        </a:p>
      </dgm:t>
    </dgm:pt>
    <dgm:pt modelId="{CB72C27B-429A-4F89-A5E9-E0E18F2BF128}">
      <dgm:prSet phldrT="[Text]" custT="1"/>
      <dgm:spPr>
        <a:solidFill>
          <a:schemeClr val="accent1">
            <a:lumMod val="50000"/>
          </a:schemeClr>
        </a:solidFill>
      </dgm:spPr>
      <dgm:t>
        <a:bodyPr/>
        <a:lstStyle/>
        <a:p>
          <a:r>
            <a:rPr lang="en-US" sz="2400" b="1" dirty="0" smtClean="0"/>
            <a:t>Dates &amp; Time HTML Parsing</a:t>
          </a:r>
          <a:endParaRPr lang="en-US" sz="2400" b="1" dirty="0"/>
        </a:p>
      </dgm:t>
    </dgm:pt>
    <dgm:pt modelId="{6EFC1D99-6F04-445C-A8FD-296F67B53D4C}" type="parTrans" cxnId="{6308D8FE-6ADF-4F12-B704-8D338294FE66}">
      <dgm:prSet/>
      <dgm:spPr>
        <a:solidFill>
          <a:schemeClr val="tx1"/>
        </a:solidFill>
      </dgm:spPr>
      <dgm:t>
        <a:bodyPr/>
        <a:lstStyle/>
        <a:p>
          <a:endParaRPr lang="en-US"/>
        </a:p>
      </dgm:t>
    </dgm:pt>
    <dgm:pt modelId="{7137CC63-BF46-49B4-996E-887E6B7210FF}" type="sibTrans" cxnId="{6308D8FE-6ADF-4F12-B704-8D338294FE66}">
      <dgm:prSet/>
      <dgm:spPr/>
      <dgm:t>
        <a:bodyPr/>
        <a:lstStyle/>
        <a:p>
          <a:endParaRPr lang="en-US"/>
        </a:p>
      </dgm:t>
    </dgm:pt>
    <dgm:pt modelId="{FB6B22A3-6A95-4B85-9950-8A153F71317C}">
      <dgm:prSet phldrT="[Text]" custT="1"/>
      <dgm:spPr>
        <a:solidFill>
          <a:schemeClr val="accent4">
            <a:lumMod val="60000"/>
            <a:lumOff val="40000"/>
          </a:schemeClr>
        </a:solidFill>
      </dgm:spPr>
      <dgm:t>
        <a:bodyPr/>
        <a:lstStyle/>
        <a:p>
          <a:r>
            <a:rPr lang="en-US" sz="2100" b="1" dirty="0" smtClean="0"/>
            <a:t>String Processing Text Mining</a:t>
          </a:r>
          <a:endParaRPr lang="en-US" sz="2100" b="1" dirty="0"/>
        </a:p>
      </dgm:t>
    </dgm:pt>
    <dgm:pt modelId="{4DAFF22F-2EC0-4BED-B514-811E4E7DAD85}" type="parTrans" cxnId="{7A8374F0-430F-46CB-88D0-E114E8815BBA}">
      <dgm:prSet/>
      <dgm:spPr>
        <a:solidFill>
          <a:schemeClr val="tx1"/>
        </a:solidFill>
      </dgm:spPr>
      <dgm:t>
        <a:bodyPr/>
        <a:lstStyle/>
        <a:p>
          <a:endParaRPr lang="en-US"/>
        </a:p>
      </dgm:t>
    </dgm:pt>
    <dgm:pt modelId="{DCFB580A-231E-43C1-93C3-6D5A9A5608FF}" type="sibTrans" cxnId="{7A8374F0-430F-46CB-88D0-E114E8815BBA}">
      <dgm:prSet/>
      <dgm:spPr/>
      <dgm:t>
        <a:bodyPr/>
        <a:lstStyle/>
        <a:p>
          <a:endParaRPr lang="en-US"/>
        </a:p>
      </dgm:t>
    </dgm:pt>
    <dgm:pt modelId="{FE9A6FB9-503E-4AAF-9448-322308CECD46}" type="pres">
      <dgm:prSet presAssocID="{AFBC65A2-37B3-448B-BCF1-E7C8C39F529A}" presName="Name0" presStyleCnt="0">
        <dgm:presLayoutVars>
          <dgm:chMax val="1"/>
          <dgm:dir/>
          <dgm:animLvl val="ctr"/>
          <dgm:resizeHandles val="exact"/>
        </dgm:presLayoutVars>
      </dgm:prSet>
      <dgm:spPr/>
      <dgm:t>
        <a:bodyPr/>
        <a:lstStyle/>
        <a:p>
          <a:endParaRPr lang="en-US"/>
        </a:p>
      </dgm:t>
    </dgm:pt>
    <dgm:pt modelId="{B475AD23-D72C-4339-ACE5-723379CE795A}" type="pres">
      <dgm:prSet presAssocID="{1D763935-3E2E-48BE-B2EC-B1B5576F5580}" presName="centerShape" presStyleLbl="node0" presStyleIdx="0" presStyleCnt="1"/>
      <dgm:spPr/>
      <dgm:t>
        <a:bodyPr/>
        <a:lstStyle/>
        <a:p>
          <a:endParaRPr lang="en-US"/>
        </a:p>
      </dgm:t>
    </dgm:pt>
    <dgm:pt modelId="{586DF8E6-6BFD-4575-B589-76BB9EE840C0}" type="pres">
      <dgm:prSet presAssocID="{2895A75C-85F8-4742-8BFC-18E0ED1F8B36}" presName="parTrans" presStyleLbl="sibTrans2D1" presStyleIdx="0" presStyleCnt="4"/>
      <dgm:spPr/>
      <dgm:t>
        <a:bodyPr/>
        <a:lstStyle/>
        <a:p>
          <a:endParaRPr lang="en-US"/>
        </a:p>
      </dgm:t>
    </dgm:pt>
    <dgm:pt modelId="{9CB6884E-DEBC-441C-BA2B-4120B21B4A5C}" type="pres">
      <dgm:prSet presAssocID="{2895A75C-85F8-4742-8BFC-18E0ED1F8B36}" presName="connectorText" presStyleLbl="sibTrans2D1" presStyleIdx="0" presStyleCnt="4"/>
      <dgm:spPr/>
      <dgm:t>
        <a:bodyPr/>
        <a:lstStyle/>
        <a:p>
          <a:endParaRPr lang="en-US"/>
        </a:p>
      </dgm:t>
    </dgm:pt>
    <dgm:pt modelId="{8E812CAF-79DF-4186-BB75-CFC18097F612}" type="pres">
      <dgm:prSet presAssocID="{36BFA3EB-C79A-401A-9A76-EC4B158A7D07}" presName="node" presStyleLbl="node1" presStyleIdx="0" presStyleCnt="4">
        <dgm:presLayoutVars>
          <dgm:bulletEnabled val="1"/>
        </dgm:presLayoutVars>
      </dgm:prSet>
      <dgm:spPr/>
      <dgm:t>
        <a:bodyPr/>
        <a:lstStyle/>
        <a:p>
          <a:endParaRPr lang="en-US"/>
        </a:p>
      </dgm:t>
    </dgm:pt>
    <dgm:pt modelId="{BEF00988-AA2A-4AB7-A04E-2F40A4033298}" type="pres">
      <dgm:prSet presAssocID="{50D34291-46DB-4760-BEE9-D9CF9DFECFCD}" presName="parTrans" presStyleLbl="sibTrans2D1" presStyleIdx="1" presStyleCnt="4"/>
      <dgm:spPr/>
      <dgm:t>
        <a:bodyPr/>
        <a:lstStyle/>
        <a:p>
          <a:endParaRPr lang="en-US"/>
        </a:p>
      </dgm:t>
    </dgm:pt>
    <dgm:pt modelId="{81AABF5C-2488-4223-B109-653D58AC200D}" type="pres">
      <dgm:prSet presAssocID="{50D34291-46DB-4760-BEE9-D9CF9DFECFCD}" presName="connectorText" presStyleLbl="sibTrans2D1" presStyleIdx="1" presStyleCnt="4"/>
      <dgm:spPr/>
      <dgm:t>
        <a:bodyPr/>
        <a:lstStyle/>
        <a:p>
          <a:endParaRPr lang="en-US"/>
        </a:p>
      </dgm:t>
    </dgm:pt>
    <dgm:pt modelId="{47F13D52-141A-44D3-ADA7-282CDA84BC69}" type="pres">
      <dgm:prSet presAssocID="{B5479A84-8597-412C-9E73-B45AC4E4E640}" presName="node" presStyleLbl="node1" presStyleIdx="1" presStyleCnt="4">
        <dgm:presLayoutVars>
          <dgm:bulletEnabled val="1"/>
        </dgm:presLayoutVars>
      </dgm:prSet>
      <dgm:spPr/>
      <dgm:t>
        <a:bodyPr/>
        <a:lstStyle/>
        <a:p>
          <a:endParaRPr lang="en-US"/>
        </a:p>
      </dgm:t>
    </dgm:pt>
    <dgm:pt modelId="{6209A0EE-028E-494D-9A29-A6F25492D5B0}" type="pres">
      <dgm:prSet presAssocID="{6EFC1D99-6F04-445C-A8FD-296F67B53D4C}" presName="parTrans" presStyleLbl="sibTrans2D1" presStyleIdx="2" presStyleCnt="4"/>
      <dgm:spPr/>
      <dgm:t>
        <a:bodyPr/>
        <a:lstStyle/>
        <a:p>
          <a:endParaRPr lang="en-US"/>
        </a:p>
      </dgm:t>
    </dgm:pt>
    <dgm:pt modelId="{435B8CDB-AD17-4FF2-8912-0CEE17EFCB30}" type="pres">
      <dgm:prSet presAssocID="{6EFC1D99-6F04-445C-A8FD-296F67B53D4C}" presName="connectorText" presStyleLbl="sibTrans2D1" presStyleIdx="2" presStyleCnt="4"/>
      <dgm:spPr/>
      <dgm:t>
        <a:bodyPr/>
        <a:lstStyle/>
        <a:p>
          <a:endParaRPr lang="en-US"/>
        </a:p>
      </dgm:t>
    </dgm:pt>
    <dgm:pt modelId="{9CD372F8-A5E9-4980-8CB3-6376E35CD457}" type="pres">
      <dgm:prSet presAssocID="{CB72C27B-429A-4F89-A5E9-E0E18F2BF128}" presName="node" presStyleLbl="node1" presStyleIdx="2" presStyleCnt="4">
        <dgm:presLayoutVars>
          <dgm:bulletEnabled val="1"/>
        </dgm:presLayoutVars>
      </dgm:prSet>
      <dgm:spPr/>
      <dgm:t>
        <a:bodyPr/>
        <a:lstStyle/>
        <a:p>
          <a:endParaRPr lang="en-US"/>
        </a:p>
      </dgm:t>
    </dgm:pt>
    <dgm:pt modelId="{2E5B8B7A-142E-48AE-9CB7-83ABF2716F42}" type="pres">
      <dgm:prSet presAssocID="{4DAFF22F-2EC0-4BED-B514-811E4E7DAD85}" presName="parTrans" presStyleLbl="sibTrans2D1" presStyleIdx="3" presStyleCnt="4"/>
      <dgm:spPr/>
      <dgm:t>
        <a:bodyPr/>
        <a:lstStyle/>
        <a:p>
          <a:endParaRPr lang="en-US"/>
        </a:p>
      </dgm:t>
    </dgm:pt>
    <dgm:pt modelId="{BDC677BD-8593-49F1-BF30-7F9C7480FF76}" type="pres">
      <dgm:prSet presAssocID="{4DAFF22F-2EC0-4BED-B514-811E4E7DAD85}" presName="connectorText" presStyleLbl="sibTrans2D1" presStyleIdx="3" presStyleCnt="4"/>
      <dgm:spPr/>
      <dgm:t>
        <a:bodyPr/>
        <a:lstStyle/>
        <a:p>
          <a:endParaRPr lang="en-US"/>
        </a:p>
      </dgm:t>
    </dgm:pt>
    <dgm:pt modelId="{1CB8D303-C294-4207-923E-BE57ACDA63EC}" type="pres">
      <dgm:prSet presAssocID="{FB6B22A3-6A95-4B85-9950-8A153F71317C}" presName="node" presStyleLbl="node1" presStyleIdx="3" presStyleCnt="4">
        <dgm:presLayoutVars>
          <dgm:bulletEnabled val="1"/>
        </dgm:presLayoutVars>
      </dgm:prSet>
      <dgm:spPr/>
      <dgm:t>
        <a:bodyPr/>
        <a:lstStyle/>
        <a:p>
          <a:endParaRPr lang="en-US"/>
        </a:p>
      </dgm:t>
    </dgm:pt>
  </dgm:ptLst>
  <dgm:cxnLst>
    <dgm:cxn modelId="{7202E61F-9AA1-4CD1-B8DA-AB3896EF9079}" type="presOf" srcId="{50D34291-46DB-4760-BEE9-D9CF9DFECFCD}" destId="{81AABF5C-2488-4223-B109-653D58AC200D}" srcOrd="1" destOrd="0" presId="urn:microsoft.com/office/officeart/2005/8/layout/radial5"/>
    <dgm:cxn modelId="{0B240B8C-0ED8-4E8A-A40D-6D74FCA81511}" type="presOf" srcId="{6EFC1D99-6F04-445C-A8FD-296F67B53D4C}" destId="{435B8CDB-AD17-4FF2-8912-0CEE17EFCB30}" srcOrd="1" destOrd="0" presId="urn:microsoft.com/office/officeart/2005/8/layout/radial5"/>
    <dgm:cxn modelId="{32761591-B0C4-46BD-81D3-A0866173C959}" type="presOf" srcId="{B5479A84-8597-412C-9E73-B45AC4E4E640}" destId="{47F13D52-141A-44D3-ADA7-282CDA84BC69}" srcOrd="0" destOrd="0" presId="urn:microsoft.com/office/officeart/2005/8/layout/radial5"/>
    <dgm:cxn modelId="{6E71ADDB-442A-4DFB-9BEB-9A80B170B0A1}" type="presOf" srcId="{AFBC65A2-37B3-448B-BCF1-E7C8C39F529A}" destId="{FE9A6FB9-503E-4AAF-9448-322308CECD46}" srcOrd="0" destOrd="0" presId="urn:microsoft.com/office/officeart/2005/8/layout/radial5"/>
    <dgm:cxn modelId="{3797D839-854D-4D4C-BE3B-0E539424F3F8}" srcId="{1D763935-3E2E-48BE-B2EC-B1B5576F5580}" destId="{B5479A84-8597-412C-9E73-B45AC4E4E640}" srcOrd="1" destOrd="0" parTransId="{50D34291-46DB-4760-BEE9-D9CF9DFECFCD}" sibTransId="{56A30FB0-3AD7-4B65-B891-80A722E7A0D8}"/>
    <dgm:cxn modelId="{8AAEC4A0-42B8-4C4E-B32D-1C9250FF7DC1}" type="presOf" srcId="{1D763935-3E2E-48BE-B2EC-B1B5576F5580}" destId="{B475AD23-D72C-4339-ACE5-723379CE795A}" srcOrd="0" destOrd="0" presId="urn:microsoft.com/office/officeart/2005/8/layout/radial5"/>
    <dgm:cxn modelId="{6308D8FE-6ADF-4F12-B704-8D338294FE66}" srcId="{1D763935-3E2E-48BE-B2EC-B1B5576F5580}" destId="{CB72C27B-429A-4F89-A5E9-E0E18F2BF128}" srcOrd="2" destOrd="0" parTransId="{6EFC1D99-6F04-445C-A8FD-296F67B53D4C}" sibTransId="{7137CC63-BF46-49B4-996E-887E6B7210FF}"/>
    <dgm:cxn modelId="{33E9F008-C9C5-4E1A-939B-BF8C4C0482B4}" type="presOf" srcId="{4DAFF22F-2EC0-4BED-B514-811E4E7DAD85}" destId="{2E5B8B7A-142E-48AE-9CB7-83ABF2716F42}" srcOrd="0" destOrd="0" presId="urn:microsoft.com/office/officeart/2005/8/layout/radial5"/>
    <dgm:cxn modelId="{FF4E08FD-E450-4D06-8AEE-3ABB255CDAB0}" type="presOf" srcId="{CB72C27B-429A-4F89-A5E9-E0E18F2BF128}" destId="{9CD372F8-A5E9-4980-8CB3-6376E35CD457}" srcOrd="0" destOrd="0" presId="urn:microsoft.com/office/officeart/2005/8/layout/radial5"/>
    <dgm:cxn modelId="{17C463D8-928C-44ED-B3DC-93221C8D6B4E}" type="presOf" srcId="{4DAFF22F-2EC0-4BED-B514-811E4E7DAD85}" destId="{BDC677BD-8593-49F1-BF30-7F9C7480FF76}" srcOrd="1" destOrd="0" presId="urn:microsoft.com/office/officeart/2005/8/layout/radial5"/>
    <dgm:cxn modelId="{569F913D-021A-4252-A968-ECA2EBB6DB0D}" type="presOf" srcId="{36BFA3EB-C79A-401A-9A76-EC4B158A7D07}" destId="{8E812CAF-79DF-4186-BB75-CFC18097F612}" srcOrd="0" destOrd="0" presId="urn:microsoft.com/office/officeart/2005/8/layout/radial5"/>
    <dgm:cxn modelId="{F713BD45-6379-4489-89D8-59D64206CEDE}" type="presOf" srcId="{6EFC1D99-6F04-445C-A8FD-296F67B53D4C}" destId="{6209A0EE-028E-494D-9A29-A6F25492D5B0}" srcOrd="0" destOrd="0" presId="urn:microsoft.com/office/officeart/2005/8/layout/radial5"/>
    <dgm:cxn modelId="{4D4A6144-F26F-498B-B4E8-1E3D50B9810C}" type="presOf" srcId="{FB6B22A3-6A95-4B85-9950-8A153F71317C}" destId="{1CB8D303-C294-4207-923E-BE57ACDA63EC}" srcOrd="0" destOrd="0" presId="urn:microsoft.com/office/officeart/2005/8/layout/radial5"/>
    <dgm:cxn modelId="{7A8374F0-430F-46CB-88D0-E114E8815BBA}" srcId="{1D763935-3E2E-48BE-B2EC-B1B5576F5580}" destId="{FB6B22A3-6A95-4B85-9950-8A153F71317C}" srcOrd="3" destOrd="0" parTransId="{4DAFF22F-2EC0-4BED-B514-811E4E7DAD85}" sibTransId="{DCFB580A-231E-43C1-93C3-6D5A9A5608FF}"/>
    <dgm:cxn modelId="{A1304BF3-1340-4072-AB63-96CF15D05EE4}" srcId="{1D763935-3E2E-48BE-B2EC-B1B5576F5580}" destId="{36BFA3EB-C79A-401A-9A76-EC4B158A7D07}" srcOrd="0" destOrd="0" parTransId="{2895A75C-85F8-4742-8BFC-18E0ED1F8B36}" sibTransId="{FFD5D76C-41D9-4E71-B8FA-9FC1F87B461E}"/>
    <dgm:cxn modelId="{851EC11C-34AD-4F27-9909-25F0AD968C25}" type="presOf" srcId="{50D34291-46DB-4760-BEE9-D9CF9DFECFCD}" destId="{BEF00988-AA2A-4AB7-A04E-2F40A4033298}" srcOrd="0" destOrd="0" presId="urn:microsoft.com/office/officeart/2005/8/layout/radial5"/>
    <dgm:cxn modelId="{FE1419E4-DB2B-4A12-9A3F-AEF072347239}" type="presOf" srcId="{2895A75C-85F8-4742-8BFC-18E0ED1F8B36}" destId="{586DF8E6-6BFD-4575-B589-76BB9EE840C0}" srcOrd="0" destOrd="0" presId="urn:microsoft.com/office/officeart/2005/8/layout/radial5"/>
    <dgm:cxn modelId="{4B6F4EAF-3A3B-4386-955B-C57218983F44}" srcId="{AFBC65A2-37B3-448B-BCF1-E7C8C39F529A}" destId="{1D763935-3E2E-48BE-B2EC-B1B5576F5580}" srcOrd="0" destOrd="0" parTransId="{76A72407-EF1C-44F1-9472-7A824EF52DE5}" sibTransId="{B5388436-638C-4CDE-82C4-4B2DD60AFFBF}"/>
    <dgm:cxn modelId="{CA73447B-A76E-4BB2-B95E-E374F684ABE2}" type="presOf" srcId="{2895A75C-85F8-4742-8BFC-18E0ED1F8B36}" destId="{9CB6884E-DEBC-441C-BA2B-4120B21B4A5C}" srcOrd="1" destOrd="0" presId="urn:microsoft.com/office/officeart/2005/8/layout/radial5"/>
    <dgm:cxn modelId="{1DE9A7D7-9E56-4159-834E-FEABBC7D7342}" type="presParOf" srcId="{FE9A6FB9-503E-4AAF-9448-322308CECD46}" destId="{B475AD23-D72C-4339-ACE5-723379CE795A}" srcOrd="0" destOrd="0" presId="urn:microsoft.com/office/officeart/2005/8/layout/radial5"/>
    <dgm:cxn modelId="{AA8321FF-400A-4D67-A847-06AD78B01B90}" type="presParOf" srcId="{FE9A6FB9-503E-4AAF-9448-322308CECD46}" destId="{586DF8E6-6BFD-4575-B589-76BB9EE840C0}" srcOrd="1" destOrd="0" presId="urn:microsoft.com/office/officeart/2005/8/layout/radial5"/>
    <dgm:cxn modelId="{7363567F-A41E-49A2-9710-3F1C4FAA2C11}" type="presParOf" srcId="{586DF8E6-6BFD-4575-B589-76BB9EE840C0}" destId="{9CB6884E-DEBC-441C-BA2B-4120B21B4A5C}" srcOrd="0" destOrd="0" presId="urn:microsoft.com/office/officeart/2005/8/layout/radial5"/>
    <dgm:cxn modelId="{13CB3C17-6682-4661-B6FC-BAAACC24A381}" type="presParOf" srcId="{FE9A6FB9-503E-4AAF-9448-322308CECD46}" destId="{8E812CAF-79DF-4186-BB75-CFC18097F612}" srcOrd="2" destOrd="0" presId="urn:microsoft.com/office/officeart/2005/8/layout/radial5"/>
    <dgm:cxn modelId="{471131C2-0A94-46A1-8E78-5D94C72DDCB6}" type="presParOf" srcId="{FE9A6FB9-503E-4AAF-9448-322308CECD46}" destId="{BEF00988-AA2A-4AB7-A04E-2F40A4033298}" srcOrd="3" destOrd="0" presId="urn:microsoft.com/office/officeart/2005/8/layout/radial5"/>
    <dgm:cxn modelId="{8E09057C-F347-4C25-ACFE-24340DBE5731}" type="presParOf" srcId="{BEF00988-AA2A-4AB7-A04E-2F40A4033298}" destId="{81AABF5C-2488-4223-B109-653D58AC200D}" srcOrd="0" destOrd="0" presId="urn:microsoft.com/office/officeart/2005/8/layout/radial5"/>
    <dgm:cxn modelId="{CEBE2786-CC8F-44B1-917F-B252309834F0}" type="presParOf" srcId="{FE9A6FB9-503E-4AAF-9448-322308CECD46}" destId="{47F13D52-141A-44D3-ADA7-282CDA84BC69}" srcOrd="4" destOrd="0" presId="urn:microsoft.com/office/officeart/2005/8/layout/radial5"/>
    <dgm:cxn modelId="{BF7976DE-4B16-4718-9283-40BEF2DDD581}" type="presParOf" srcId="{FE9A6FB9-503E-4AAF-9448-322308CECD46}" destId="{6209A0EE-028E-494D-9A29-A6F25492D5B0}" srcOrd="5" destOrd="0" presId="urn:microsoft.com/office/officeart/2005/8/layout/radial5"/>
    <dgm:cxn modelId="{D6C3B3D8-7579-4702-B4C7-FF8E4166302B}" type="presParOf" srcId="{6209A0EE-028E-494D-9A29-A6F25492D5B0}" destId="{435B8CDB-AD17-4FF2-8912-0CEE17EFCB30}" srcOrd="0" destOrd="0" presId="urn:microsoft.com/office/officeart/2005/8/layout/radial5"/>
    <dgm:cxn modelId="{12B17448-84D4-48A6-A485-AB7775ECC295}" type="presParOf" srcId="{FE9A6FB9-503E-4AAF-9448-322308CECD46}" destId="{9CD372F8-A5E9-4980-8CB3-6376E35CD457}" srcOrd="6" destOrd="0" presId="urn:microsoft.com/office/officeart/2005/8/layout/radial5"/>
    <dgm:cxn modelId="{57AE0BBD-6542-4D65-9A24-78583D990E96}" type="presParOf" srcId="{FE9A6FB9-503E-4AAF-9448-322308CECD46}" destId="{2E5B8B7A-142E-48AE-9CB7-83ABF2716F42}" srcOrd="7" destOrd="0" presId="urn:microsoft.com/office/officeart/2005/8/layout/radial5"/>
    <dgm:cxn modelId="{38580584-4C6D-4DD0-9AD0-0F68EA5FD1B8}" type="presParOf" srcId="{2E5B8B7A-142E-48AE-9CB7-83ABF2716F42}" destId="{BDC677BD-8593-49F1-BF30-7F9C7480FF76}" srcOrd="0" destOrd="0" presId="urn:microsoft.com/office/officeart/2005/8/layout/radial5"/>
    <dgm:cxn modelId="{4E32FA1C-C99D-4E1B-9615-E25A30C58096}" type="presParOf" srcId="{FE9A6FB9-503E-4AAF-9448-322308CECD46}" destId="{1CB8D303-C294-4207-923E-BE57ACDA63EC}" srcOrd="8"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75AD23-D72C-4339-ACE5-723379CE795A}">
      <dsp:nvSpPr>
        <dsp:cNvPr id="0" name=""/>
        <dsp:cNvSpPr/>
      </dsp:nvSpPr>
      <dsp:spPr>
        <a:xfrm>
          <a:off x="4477568" y="2528233"/>
          <a:ext cx="1801531" cy="1801531"/>
        </a:xfrm>
        <a:prstGeom prst="ellipse">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en-US" sz="2300" kern="1200" dirty="0" smtClean="0"/>
            <a:t>Data Wrangling</a:t>
          </a:r>
          <a:endParaRPr lang="en-US" sz="2300" kern="1200" dirty="0"/>
        </a:p>
      </dsp:txBody>
      <dsp:txXfrm>
        <a:off x="4741396" y="2792061"/>
        <a:ext cx="1273875" cy="1273875"/>
      </dsp:txXfrm>
    </dsp:sp>
    <dsp:sp modelId="{586DF8E6-6BFD-4575-B589-76BB9EE840C0}">
      <dsp:nvSpPr>
        <dsp:cNvPr id="0" name=""/>
        <dsp:cNvSpPr/>
      </dsp:nvSpPr>
      <dsp:spPr>
        <a:xfrm rot="16200000">
          <a:off x="5186973" y="1871747"/>
          <a:ext cx="382721" cy="61252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5244381" y="2051659"/>
        <a:ext cx="267905" cy="367512"/>
      </dsp:txXfrm>
    </dsp:sp>
    <dsp:sp modelId="{8E812CAF-79DF-4186-BB75-CFC18097F612}">
      <dsp:nvSpPr>
        <dsp:cNvPr id="0" name=""/>
        <dsp:cNvSpPr/>
      </dsp:nvSpPr>
      <dsp:spPr>
        <a:xfrm>
          <a:off x="4477568" y="4586"/>
          <a:ext cx="1801531" cy="1801531"/>
        </a:xfrm>
        <a:prstGeom prst="ellipse">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b="1" kern="1200" dirty="0" smtClean="0"/>
            <a:t>Importation Cleaning Structuring</a:t>
          </a:r>
          <a:endParaRPr lang="en-US" sz="1900" b="1" kern="1200" dirty="0"/>
        </a:p>
      </dsp:txBody>
      <dsp:txXfrm>
        <a:off x="4741396" y="268414"/>
        <a:ext cx="1273875" cy="1273875"/>
      </dsp:txXfrm>
    </dsp:sp>
    <dsp:sp modelId="{BEF00988-AA2A-4AB7-A04E-2F40A4033298}">
      <dsp:nvSpPr>
        <dsp:cNvPr id="0" name=""/>
        <dsp:cNvSpPr/>
      </dsp:nvSpPr>
      <dsp:spPr>
        <a:xfrm>
          <a:off x="6437965" y="3122739"/>
          <a:ext cx="382721" cy="61252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6437965" y="3245243"/>
        <a:ext cx="267905" cy="367512"/>
      </dsp:txXfrm>
    </dsp:sp>
    <dsp:sp modelId="{47F13D52-141A-44D3-ADA7-282CDA84BC69}">
      <dsp:nvSpPr>
        <dsp:cNvPr id="0" name=""/>
        <dsp:cNvSpPr/>
      </dsp:nvSpPr>
      <dsp:spPr>
        <a:xfrm>
          <a:off x="7001215" y="2528233"/>
          <a:ext cx="1801531" cy="1801531"/>
        </a:xfrm>
        <a:prstGeom prst="ellipse">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b="1" kern="1200" dirty="0" smtClean="0"/>
            <a:t>Missing Data</a:t>
          </a:r>
          <a:endParaRPr lang="en-US" sz="2400" b="1" kern="1200" dirty="0"/>
        </a:p>
      </dsp:txBody>
      <dsp:txXfrm>
        <a:off x="7265043" y="2792061"/>
        <a:ext cx="1273875" cy="1273875"/>
      </dsp:txXfrm>
    </dsp:sp>
    <dsp:sp modelId="{6209A0EE-028E-494D-9A29-A6F25492D5B0}">
      <dsp:nvSpPr>
        <dsp:cNvPr id="0" name=""/>
        <dsp:cNvSpPr/>
      </dsp:nvSpPr>
      <dsp:spPr>
        <a:xfrm rot="5400000">
          <a:off x="5186973" y="4373730"/>
          <a:ext cx="382721" cy="61252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5244381" y="4438826"/>
        <a:ext cx="267905" cy="367512"/>
      </dsp:txXfrm>
    </dsp:sp>
    <dsp:sp modelId="{9CD372F8-A5E9-4980-8CB3-6376E35CD457}">
      <dsp:nvSpPr>
        <dsp:cNvPr id="0" name=""/>
        <dsp:cNvSpPr/>
      </dsp:nvSpPr>
      <dsp:spPr>
        <a:xfrm>
          <a:off x="4477568" y="5051880"/>
          <a:ext cx="1801531" cy="1801531"/>
        </a:xfrm>
        <a:prstGeom prst="ellipse">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b="1" kern="1200" dirty="0" smtClean="0"/>
            <a:t>Dates &amp; Time HTML Parsing</a:t>
          </a:r>
          <a:endParaRPr lang="en-US" sz="2400" b="1" kern="1200" dirty="0"/>
        </a:p>
      </dsp:txBody>
      <dsp:txXfrm>
        <a:off x="4741396" y="5315708"/>
        <a:ext cx="1273875" cy="1273875"/>
      </dsp:txXfrm>
    </dsp:sp>
    <dsp:sp modelId="{2E5B8B7A-142E-48AE-9CB7-83ABF2716F42}">
      <dsp:nvSpPr>
        <dsp:cNvPr id="0" name=""/>
        <dsp:cNvSpPr/>
      </dsp:nvSpPr>
      <dsp:spPr>
        <a:xfrm rot="10800000">
          <a:off x="3935982" y="3122739"/>
          <a:ext cx="382721" cy="612520"/>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rot="10800000">
        <a:off x="4050798" y="3245243"/>
        <a:ext cx="267905" cy="367512"/>
      </dsp:txXfrm>
    </dsp:sp>
    <dsp:sp modelId="{1CB8D303-C294-4207-923E-BE57ACDA63EC}">
      <dsp:nvSpPr>
        <dsp:cNvPr id="0" name=""/>
        <dsp:cNvSpPr/>
      </dsp:nvSpPr>
      <dsp:spPr>
        <a:xfrm>
          <a:off x="1953921" y="2528233"/>
          <a:ext cx="1801531" cy="1801531"/>
        </a:xfrm>
        <a:prstGeom prst="ellipse">
          <a:avLst/>
        </a:prstGeom>
        <a:solidFill>
          <a:schemeClr val="accent4">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b="1" kern="1200" dirty="0" smtClean="0"/>
            <a:t>String Processing Text Mining</a:t>
          </a:r>
          <a:endParaRPr lang="en-US" sz="2100" b="1" kern="1200" dirty="0"/>
        </a:p>
      </dsp:txBody>
      <dsp:txXfrm>
        <a:off x="2217749" y="2792061"/>
        <a:ext cx="1273875" cy="1273875"/>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8C1312-CAC6-4DCB-AAFE-D83EC71BB78E}" type="datetimeFigureOut">
              <a:rPr lang="en-US" smtClean="0"/>
              <a:t>9/23/2020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BCFD4C-817A-4AC6-BEC7-B2C61F5D45C3}" type="slidenum">
              <a:rPr lang="en-US" smtClean="0"/>
              <a:t>‹#›</a:t>
            </a:fld>
            <a:endParaRPr lang="en-US"/>
          </a:p>
        </p:txBody>
      </p:sp>
    </p:spTree>
    <p:extLst>
      <p:ext uri="{BB962C8B-B14F-4D97-AF65-F5344CB8AC3E}">
        <p14:creationId xmlns:p14="http://schemas.microsoft.com/office/powerpoint/2010/main" val="18728474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tat.ethz.ch/R-manual/R-devel/library/utils/html/head.html" TargetMode="External"/><Relationship Id="rId2" Type="http://schemas.openxmlformats.org/officeDocument/2006/relationships/slide" Target="../slides/slide17.xml"/><Relationship Id="rId1" Type="http://schemas.openxmlformats.org/officeDocument/2006/relationships/notesMaster" Target="../notesMasters/notesMaster1.xml"/><Relationship Id="rId5" Type="http://schemas.openxmlformats.org/officeDocument/2006/relationships/hyperlink" Target="http://stat.ethz.ch/R-manual/R-devel/library/stats/html/filter.html" TargetMode="External"/><Relationship Id="rId4" Type="http://schemas.openxmlformats.org/officeDocument/2006/relationships/hyperlink" Target="http://stat.ethz.ch/R-manual/R-devel/library/datasets/html/airquality.html"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tat.ethz.ch/R-manual/R-devel/library/datasets/html/airquality.html"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tat.ethz.ch/R-manual/R-devel/library/stats/html/filter.html" TargetMode="External"/></Relationships>
</file>

<file path=ppt/notesSlides/_rels/notesSlide15.xml.rels><?xml version="1.0" encoding="UTF-8" standalone="yes"?>
<Relationships xmlns="http://schemas.openxmlformats.org/package/2006/relationships"><Relationship Id="rId8" Type="http://schemas.openxmlformats.org/officeDocument/2006/relationships/hyperlink" Target="http://stat.ethz.ch/R-manual/R-devel/library/graphics/html/frame.html" TargetMode="External"/><Relationship Id="rId3" Type="http://schemas.openxmlformats.org/officeDocument/2006/relationships/hyperlink" Target="http://stat.ethz.ch/R-manual/R-devel/library/datasets/html/airquality.html" TargetMode="External"/><Relationship Id="rId7" Type="http://schemas.openxmlformats.org/officeDocument/2006/relationships/hyperlink" Target="http://stat.ethz.ch/R-manual/R-devel/library/utils/html/data.html"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stat.ethz.ch/R-manual/R-devel/library/base/html/local.html" TargetMode="External"/><Relationship Id="rId5" Type="http://schemas.openxmlformats.org/officeDocument/2006/relationships/hyperlink" Target="http://stat.ethz.ch/R-manual/R-devel/library/stats/html/sd.html" TargetMode="External"/><Relationship Id="rId4" Type="http://schemas.openxmlformats.org/officeDocument/2006/relationships/hyperlink" Target="http://stat.ethz.ch/R-manual/R-devel/library/base/html/mean.html"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tat.ethz.ch/R-manual/R-devel/library/datasets/html/airquality.html"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tat.ethz.ch/R-manual/R-devel/library/base/html/c.html" TargetMode="External"/><Relationship Id="rId5" Type="http://schemas.openxmlformats.org/officeDocument/2006/relationships/hyperlink" Target="http://stat.ethz.ch/R-manual/R-devel/library/base/html/data.frame.html" TargetMode="External"/><Relationship Id="rId4" Type="http://schemas.openxmlformats.org/officeDocument/2006/relationships/hyperlink" Target="http://stat.ethz.ch/R-manual/R-devel/library/utils/html/head.html"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Steps of</a:t>
            </a:r>
            <a:r>
              <a:rPr lang="en-US" sz="1200" b="0" i="0" kern="1200" baseline="0" dirty="0" smtClean="0">
                <a:solidFill>
                  <a:schemeClr val="tx1"/>
                </a:solidFill>
                <a:effectLst/>
                <a:latin typeface="+mn-lt"/>
                <a:ea typeface="+mn-ea"/>
                <a:cs typeface="+mn-cs"/>
              </a:rPr>
              <a:t> data analysis</a:t>
            </a:r>
          </a:p>
          <a:p>
            <a:r>
              <a:rPr lang="en-US" sz="1200" b="0" i="0" kern="1200" dirty="0" smtClean="0">
                <a:solidFill>
                  <a:schemeClr val="tx1"/>
                </a:solidFill>
                <a:effectLst/>
                <a:latin typeface="+mn-lt"/>
                <a:ea typeface="+mn-ea"/>
                <a:cs typeface="+mn-cs"/>
              </a:rPr>
              <a:t>1. Data collection - combination of the following: a) answering other related questions, b) dealing with data quality issues that are later realized, and, c) including new data sets to the analysis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2. Quality</a:t>
            </a:r>
            <a:r>
              <a:rPr lang="en-US" sz="1200" b="0" i="0" kern="1200" baseline="0" dirty="0" smtClean="0">
                <a:solidFill>
                  <a:schemeClr val="tx1"/>
                </a:solidFill>
                <a:effectLst/>
                <a:latin typeface="+mn-lt"/>
                <a:ea typeface="+mn-ea"/>
                <a:cs typeface="+mn-cs"/>
              </a:rPr>
              <a:t> checks and cleaning </a:t>
            </a:r>
            <a:r>
              <a:rPr lang="en-US" sz="1200" b="0" i="0" kern="1200" dirty="0" smtClean="0">
                <a:solidFill>
                  <a:schemeClr val="tx1"/>
                </a:solidFill>
                <a:effectLst/>
                <a:latin typeface="+mn-lt"/>
                <a:ea typeface="+mn-ea"/>
                <a:cs typeface="+mn-cs"/>
              </a:rPr>
              <a:t>with imperfect data. It is common to have missing values or measurements that are noisy. </a:t>
            </a:r>
          </a:p>
          <a:p>
            <a:r>
              <a:rPr lang="en-US" sz="1200" b="0" i="0" kern="1200" dirty="0" smtClean="0">
                <a:solidFill>
                  <a:schemeClr val="tx1"/>
                </a:solidFill>
                <a:effectLst/>
                <a:latin typeface="+mn-lt"/>
                <a:ea typeface="+mn-ea"/>
                <a:cs typeface="+mn-cs"/>
              </a:rPr>
              <a:t>High-throughput genomics data embeds technical biases into the data</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3. Data</a:t>
            </a:r>
            <a:r>
              <a:rPr lang="en-US" sz="1200" b="0" i="0" kern="1200" baseline="0" dirty="0" smtClean="0">
                <a:solidFill>
                  <a:schemeClr val="tx1"/>
                </a:solidFill>
                <a:effectLst/>
                <a:latin typeface="+mn-lt"/>
                <a:ea typeface="+mn-ea"/>
                <a:cs typeface="+mn-cs"/>
              </a:rPr>
              <a:t> processing - </a:t>
            </a:r>
            <a:r>
              <a:rPr lang="en-US" sz="1200" b="0" i="0" kern="1200" dirty="0" smtClean="0">
                <a:solidFill>
                  <a:schemeClr val="tx1"/>
                </a:solidFill>
                <a:effectLst/>
                <a:latin typeface="+mn-lt"/>
                <a:ea typeface="+mn-ea"/>
                <a:cs typeface="+mn-cs"/>
              </a:rPr>
              <a:t>How to combat data not coming into</a:t>
            </a:r>
            <a:r>
              <a:rPr lang="en-US" sz="1200" b="0" i="0" kern="1200" baseline="0" dirty="0" smtClean="0">
                <a:solidFill>
                  <a:schemeClr val="tx1"/>
                </a:solidFill>
                <a:effectLst/>
                <a:latin typeface="+mn-lt"/>
                <a:ea typeface="+mn-ea"/>
                <a:cs typeface="+mn-cs"/>
              </a:rPr>
              <a:t> a</a:t>
            </a:r>
            <a:r>
              <a:rPr lang="en-US" sz="1200" b="0" i="0" kern="1200" dirty="0" smtClean="0">
                <a:solidFill>
                  <a:schemeClr val="tx1"/>
                </a:solidFill>
                <a:effectLst/>
                <a:latin typeface="+mn-lt"/>
                <a:ea typeface="+mn-ea"/>
                <a:cs typeface="+mn-cs"/>
              </a:rPr>
              <a:t> ready to analyze format</a:t>
            </a:r>
          </a:p>
          <a:p>
            <a:r>
              <a:rPr lang="en-US" sz="1200" b="0" i="0" kern="1200" dirty="0" smtClean="0">
                <a:solidFill>
                  <a:schemeClr val="tx1"/>
                </a:solidFill>
                <a:effectLst/>
                <a:latin typeface="+mn-lt"/>
                <a:ea typeface="+mn-ea"/>
                <a:cs typeface="+mn-cs"/>
              </a:rPr>
              <a:t>see relationship between variables measured, relationship between samples based on the variables measured.</a:t>
            </a:r>
          </a:p>
          <a:p>
            <a:r>
              <a:rPr lang="en-US" sz="1200" b="0" i="0" kern="1200" dirty="0" smtClean="0">
                <a:solidFill>
                  <a:schemeClr val="tx1"/>
                </a:solidFill>
                <a:effectLst/>
                <a:latin typeface="+mn-lt"/>
                <a:ea typeface="+mn-ea"/>
                <a:cs typeface="+mn-cs"/>
              </a:rPr>
              <a:t>EDA</a:t>
            </a:r>
            <a:r>
              <a:rPr lang="en-US" sz="1200" b="0" i="0" kern="1200" baseline="0" dirty="0" smtClean="0">
                <a:solidFill>
                  <a:schemeClr val="tx1"/>
                </a:solidFill>
                <a:effectLst/>
                <a:latin typeface="+mn-lt"/>
                <a:ea typeface="+mn-ea"/>
                <a:cs typeface="+mn-cs"/>
              </a:rPr>
              <a:t> and </a:t>
            </a:r>
            <a:r>
              <a:rPr lang="en-US" sz="1200" b="0" i="0" kern="1200" dirty="0" smtClean="0">
                <a:solidFill>
                  <a:schemeClr val="tx1"/>
                </a:solidFill>
                <a:effectLst/>
                <a:latin typeface="+mn-lt"/>
                <a:ea typeface="+mn-ea"/>
                <a:cs typeface="+mn-cs"/>
              </a:rPr>
              <a:t>modeling.</a:t>
            </a:r>
          </a:p>
          <a:p>
            <a:r>
              <a:rPr lang="en-US" sz="1200" b="0" i="0" kern="1200" dirty="0" smtClean="0">
                <a:solidFill>
                  <a:schemeClr val="tx1"/>
                </a:solidFill>
                <a:effectLst/>
                <a:latin typeface="+mn-lt"/>
                <a:ea typeface="+mn-ea"/>
                <a:cs typeface="+mn-cs"/>
              </a:rPr>
              <a:t>This generally refers to modeling your variable of interest based on other variables you measured. In the context of genomics, it could be that you are trying to predict disease status of the patients from expression of genes you measured from their tissue samples. Then your variable of interest is the disease status and</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4. Visualization Basic plots: Histograms, scatter plots, bar plots, box plots, </a:t>
            </a:r>
            <a:r>
              <a:rPr lang="en-US" sz="1200" b="0" i="0" kern="1200" dirty="0" err="1" smtClean="0">
                <a:solidFill>
                  <a:schemeClr val="tx1"/>
                </a:solidFill>
                <a:effectLst/>
                <a:latin typeface="+mn-lt"/>
                <a:ea typeface="+mn-ea"/>
                <a:cs typeface="+mn-cs"/>
              </a:rPr>
              <a:t>heatmaps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ideograms and </a:t>
            </a:r>
            <a:r>
              <a:rPr lang="en-US" sz="1200" b="0" i="0" kern="1200" dirty="0" err="1" smtClean="0">
                <a:solidFill>
                  <a:schemeClr val="tx1"/>
                </a:solidFill>
                <a:effectLst/>
                <a:latin typeface="+mn-lt"/>
                <a:ea typeface="+mn-ea"/>
                <a:cs typeface="+mn-cs"/>
              </a:rPr>
              <a:t>circos</a:t>
            </a:r>
            <a:r>
              <a:rPr lang="en-US" sz="1200" b="0" i="0" kern="1200" dirty="0" smtClean="0">
                <a:solidFill>
                  <a:schemeClr val="tx1"/>
                </a:solidFill>
                <a:effectLst/>
                <a:latin typeface="+mn-lt"/>
                <a:ea typeface="+mn-ea"/>
                <a:cs typeface="+mn-cs"/>
              </a:rPr>
              <a:t> plots for genomics provides visualization of different features over the whole genome.</a:t>
            </a:r>
          </a:p>
          <a:p>
            <a:endParaRPr lang="en-US" dirty="0"/>
          </a:p>
        </p:txBody>
      </p:sp>
      <p:sp>
        <p:nvSpPr>
          <p:cNvPr id="4" name="Slide Number Placeholder 3"/>
          <p:cNvSpPr>
            <a:spLocks noGrp="1"/>
          </p:cNvSpPr>
          <p:nvPr>
            <p:ph type="sldNum" sz="quarter" idx="10"/>
          </p:nvPr>
        </p:nvSpPr>
        <p:spPr/>
        <p:txBody>
          <a:bodyPr/>
          <a:lstStyle/>
          <a:p>
            <a:fld id="{934BDAED-5C75-431B-AFF5-6C0AEB100A1B}" type="slidenum">
              <a:rPr lang="en-US" smtClean="0"/>
              <a:t>5</a:t>
            </a:fld>
            <a:endParaRPr lang="en-US"/>
          </a:p>
        </p:txBody>
      </p:sp>
    </p:spTree>
    <p:extLst>
      <p:ext uri="{BB962C8B-B14F-4D97-AF65-F5344CB8AC3E}">
        <p14:creationId xmlns:p14="http://schemas.microsoft.com/office/powerpoint/2010/main" val="29298152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Introduction to Data Analysis</a:t>
            </a:r>
          </a:p>
          <a:p>
            <a:r>
              <a:rPr lang="en-US" sz="1200" b="0" i="0" kern="1200" dirty="0" smtClean="0">
                <a:solidFill>
                  <a:schemeClr val="tx1"/>
                </a:solidFill>
                <a:effectLst/>
                <a:latin typeface="+mn-lt"/>
                <a:ea typeface="+mn-ea"/>
                <a:cs typeface="+mn-cs"/>
              </a:rPr>
              <a:t>Data analysis can be divided into three parts</a:t>
            </a:r>
          </a:p>
          <a:p>
            <a:r>
              <a:rPr lang="en-US" sz="1200" b="0" i="0" kern="1200" dirty="0" smtClean="0">
                <a:solidFill>
                  <a:schemeClr val="tx1"/>
                </a:solidFill>
                <a:effectLst/>
                <a:latin typeface="+mn-lt"/>
                <a:ea typeface="+mn-ea"/>
                <a:cs typeface="+mn-cs"/>
              </a:rPr>
              <a:t>Extraction: First, we need to collect the data from many sources and combine them. - </a:t>
            </a:r>
            <a:r>
              <a:rPr lang="en-US" sz="1200" b="0" i="0" kern="1200" dirty="0" err="1" smtClean="0">
                <a:solidFill>
                  <a:schemeClr val="tx1"/>
                </a:solidFill>
                <a:effectLst/>
                <a:latin typeface="+mn-lt"/>
                <a:ea typeface="+mn-ea"/>
                <a:cs typeface="+mn-cs"/>
              </a:rPr>
              <a:t>dplyr</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Transform: This step involves the data manipulation. Once we have consolidated all the sources of data, we can begin to clean the data.</a:t>
            </a:r>
          </a:p>
          <a:p>
            <a:r>
              <a:rPr lang="en-US" sz="1200" b="0" i="0" kern="1200" dirty="0" smtClean="0">
                <a:solidFill>
                  <a:schemeClr val="tx1"/>
                </a:solidFill>
                <a:effectLst/>
                <a:latin typeface="+mn-lt"/>
                <a:ea typeface="+mn-ea"/>
                <a:cs typeface="+mn-cs"/>
              </a:rPr>
              <a:t>Visualize: The last move is to visualize our data to check irregularity.</a:t>
            </a:r>
          </a:p>
          <a:p>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Useful data manipulation packages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dplyr</a:t>
            </a:r>
            <a:r>
              <a:rPr lang="en-US" sz="1200" b="0" i="0" kern="1200" dirty="0" smtClean="0">
                <a:solidFill>
                  <a:schemeClr val="tx1"/>
                </a:solidFill>
                <a:effectLst/>
                <a:latin typeface="+mn-lt"/>
                <a:ea typeface="+mn-ea"/>
                <a:cs typeface="+mn-cs"/>
              </a:rPr>
              <a:t> library is fundamentally created around four functions to manipulate the data and five verbs to clean the data. After that, we can use the </a:t>
            </a:r>
            <a:r>
              <a:rPr lang="en-US" sz="1200" b="0" i="0" kern="1200" dirty="0" err="1" smtClean="0">
                <a:solidFill>
                  <a:schemeClr val="tx1"/>
                </a:solidFill>
                <a:effectLst/>
                <a:latin typeface="+mn-lt"/>
                <a:ea typeface="+mn-ea"/>
                <a:cs typeface="+mn-cs"/>
              </a:rPr>
              <a:t>ggplot</a:t>
            </a:r>
            <a:r>
              <a:rPr lang="en-US" sz="1200" b="0" i="0" kern="1200" dirty="0" smtClean="0">
                <a:solidFill>
                  <a:schemeClr val="tx1"/>
                </a:solidFill>
                <a:effectLst/>
                <a:latin typeface="+mn-lt"/>
                <a:ea typeface="+mn-ea"/>
                <a:cs typeface="+mn-cs"/>
              </a:rPr>
              <a:t> library to analyze and visualize the data.</a:t>
            </a:r>
          </a:p>
          <a:p>
            <a:endParaRPr lang="en-US" sz="1200" b="0" i="0" kern="1200" dirty="0" smtClean="0">
              <a:solidFill>
                <a:schemeClr val="tx1"/>
              </a:solidFill>
              <a:effectLst/>
              <a:latin typeface="+mn-lt"/>
              <a:ea typeface="+mn-ea"/>
              <a:cs typeface="+mn-cs"/>
            </a:endParaRPr>
          </a:p>
          <a:p>
            <a:r>
              <a:rPr lang="en-US" dirty="0" smtClean="0"/>
              <a:t>the basic tools needed to make your data behave, including data reshaping, regular expressions and other text manipulation tools.</a:t>
            </a:r>
          </a:p>
          <a:p>
            <a:r>
              <a:rPr lang="en-US" dirty="0" smtClean="0"/>
              <a:t>Select</a:t>
            </a:r>
          </a:p>
          <a:p>
            <a:r>
              <a:rPr lang="en-US" dirty="0" smtClean="0"/>
              <a:t>Mutate</a:t>
            </a:r>
          </a:p>
          <a:p>
            <a:endParaRPr lang="en-US" dirty="0" smtClean="0"/>
          </a:p>
          <a:p>
            <a:r>
              <a:rPr lang="en-US" dirty="0" smtClean="0"/>
              <a:t> work with “</a:t>
            </a:r>
            <a:r>
              <a:rPr lang="en-US" dirty="0" err="1" smtClean="0"/>
              <a:t>tibbles</a:t>
            </a:r>
            <a:r>
              <a:rPr lang="en-US" dirty="0" smtClean="0"/>
              <a:t>” instead of R’s traditional </a:t>
            </a:r>
            <a:r>
              <a:rPr lang="en-US" dirty="0" err="1" smtClean="0"/>
              <a:t>data.frame</a:t>
            </a:r>
            <a:r>
              <a:rPr lang="en-US" dirty="0" smtClean="0"/>
              <a:t>. Tibbles are data frames, but they tweak some older </a:t>
            </a:r>
            <a:r>
              <a:rPr lang="en-US" dirty="0" err="1" smtClean="0"/>
              <a:t>behaviours</a:t>
            </a:r>
            <a:r>
              <a:rPr lang="en-US" dirty="0" smtClean="0"/>
              <a:t> to make life a little easier.</a:t>
            </a:r>
          </a:p>
          <a:p>
            <a:endParaRPr lang="en-US" dirty="0"/>
          </a:p>
        </p:txBody>
      </p:sp>
      <p:sp>
        <p:nvSpPr>
          <p:cNvPr id="4" name="Slide Number Placeholder 3"/>
          <p:cNvSpPr>
            <a:spLocks noGrp="1"/>
          </p:cNvSpPr>
          <p:nvPr>
            <p:ph type="sldNum" sz="quarter" idx="10"/>
          </p:nvPr>
        </p:nvSpPr>
        <p:spPr/>
        <p:txBody>
          <a:bodyPr/>
          <a:lstStyle/>
          <a:p>
            <a:fld id="{934BDAED-5C75-431B-AFF5-6C0AEB100A1B}" type="slidenum">
              <a:rPr lang="en-US" smtClean="0"/>
              <a:t>14</a:t>
            </a:fld>
            <a:endParaRPr lang="en-US"/>
          </a:p>
        </p:txBody>
      </p:sp>
    </p:spTree>
    <p:extLst>
      <p:ext uri="{BB962C8B-B14F-4D97-AF65-F5344CB8AC3E}">
        <p14:creationId xmlns:p14="http://schemas.microsoft.com/office/powerpoint/2010/main" val="27111956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One of the most time consuming steps in any </a:t>
            </a:r>
            <a:r>
              <a:rPr lang="en-US" sz="1200" b="1" i="0" kern="1200" dirty="0" smtClean="0">
                <a:solidFill>
                  <a:schemeClr val="tx1"/>
                </a:solidFill>
                <a:effectLst/>
                <a:latin typeface="+mn-lt"/>
                <a:ea typeface="+mn-ea"/>
                <a:cs typeface="+mn-cs"/>
              </a:rPr>
              <a:t>data</a:t>
            </a:r>
            <a:r>
              <a:rPr lang="en-US" sz="1200" b="0" i="0" kern="1200" dirty="0" smtClean="0">
                <a:solidFill>
                  <a:schemeClr val="tx1"/>
                </a:solidFill>
                <a:effectLst/>
                <a:latin typeface="+mn-lt"/>
                <a:ea typeface="+mn-ea"/>
                <a:cs typeface="+mn-cs"/>
              </a:rPr>
              <a:t> analysis is cleaning the </a:t>
            </a:r>
            <a:r>
              <a:rPr lang="en-US" sz="1200" b="1" i="0" kern="1200" dirty="0" smtClean="0">
                <a:solidFill>
                  <a:schemeClr val="tx1"/>
                </a:solidFill>
                <a:effectLst/>
                <a:latin typeface="+mn-lt"/>
                <a:ea typeface="+mn-ea"/>
                <a:cs typeface="+mn-cs"/>
              </a:rPr>
              <a:t>data</a:t>
            </a:r>
            <a:r>
              <a:rPr lang="en-US" sz="1200" b="0" i="0" kern="1200" dirty="0" smtClean="0">
                <a:solidFill>
                  <a:schemeClr val="tx1"/>
                </a:solidFill>
                <a:effectLst/>
                <a:latin typeface="+mn-lt"/>
                <a:ea typeface="+mn-ea"/>
                <a:cs typeface="+mn-cs"/>
              </a:rPr>
              <a:t> and getting it into a format that allows analysis. In this section, you will learn all about tools in </a:t>
            </a:r>
            <a:r>
              <a:rPr lang="en-US" sz="1200" b="1" i="0" kern="1200" dirty="0" smtClean="0">
                <a:solidFill>
                  <a:schemeClr val="tx1"/>
                </a:solidFill>
                <a:effectLst/>
                <a:latin typeface="+mn-lt"/>
                <a:ea typeface="+mn-ea"/>
                <a:cs typeface="+mn-cs"/>
              </a:rPr>
              <a:t>R</a:t>
            </a:r>
            <a:r>
              <a:rPr lang="en-US" sz="1200" b="0" i="0" kern="1200" dirty="0" smtClean="0">
                <a:solidFill>
                  <a:schemeClr val="tx1"/>
                </a:solidFill>
                <a:effectLst/>
                <a:latin typeface="+mn-lt"/>
                <a:ea typeface="+mn-ea"/>
                <a:cs typeface="+mn-cs"/>
              </a:rPr>
              <a:t> that make </a:t>
            </a:r>
            <a:r>
              <a:rPr lang="en-US" sz="1200" b="1" i="0" kern="1200" dirty="0" smtClean="0">
                <a:solidFill>
                  <a:schemeClr val="tx1"/>
                </a:solidFill>
                <a:effectLst/>
                <a:latin typeface="+mn-lt"/>
                <a:ea typeface="+mn-ea"/>
                <a:cs typeface="+mn-cs"/>
              </a:rPr>
              <a:t>data wrangling</a:t>
            </a:r>
            <a:r>
              <a:rPr lang="en-US" sz="1200" b="0" i="0" kern="120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dplyr</a:t>
            </a:r>
            <a:r>
              <a:rPr lang="en-US" sz="1200" b="0" i="0" kern="1200" dirty="0" smtClean="0">
                <a:solidFill>
                  <a:schemeClr val="tx1"/>
                </a:solidFill>
                <a:effectLst/>
                <a:latin typeface="+mn-lt"/>
                <a:ea typeface="+mn-ea"/>
                <a:cs typeface="+mn-cs"/>
              </a:rPr>
              <a:t> library is fundamentally created around four functions to manipulate the data and five verbs to clean the data. After that, we can use the </a:t>
            </a:r>
            <a:r>
              <a:rPr lang="en-US" sz="1200" b="0" i="0" kern="1200" dirty="0" err="1" smtClean="0">
                <a:solidFill>
                  <a:schemeClr val="tx1"/>
                </a:solidFill>
                <a:effectLst/>
                <a:latin typeface="+mn-lt"/>
                <a:ea typeface="+mn-ea"/>
                <a:cs typeface="+mn-cs"/>
              </a:rPr>
              <a:t>ggplot</a:t>
            </a:r>
            <a:r>
              <a:rPr lang="en-US" sz="1200" b="0" i="0" kern="1200" dirty="0" smtClean="0">
                <a:solidFill>
                  <a:schemeClr val="tx1"/>
                </a:solidFill>
                <a:effectLst/>
                <a:latin typeface="+mn-lt"/>
                <a:ea typeface="+mn-ea"/>
                <a:cs typeface="+mn-cs"/>
              </a:rPr>
              <a:t> library to analyze and visualize the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fontAlgn="base"/>
            <a:r>
              <a:rPr lang="en-US" sz="1200" b="0" i="0" kern="1200" dirty="0" err="1" smtClean="0">
                <a:solidFill>
                  <a:schemeClr val="tx1"/>
                </a:solidFill>
                <a:effectLst/>
                <a:latin typeface="+mn-lt"/>
                <a:ea typeface="+mn-ea"/>
                <a:cs typeface="+mn-cs"/>
              </a:rPr>
              <a:t>dplyr</a:t>
            </a:r>
            <a:r>
              <a:rPr lang="en-US" sz="1200" b="0" i="0" kern="1200" dirty="0" smtClean="0">
                <a:solidFill>
                  <a:schemeClr val="tx1"/>
                </a:solidFill>
                <a:effectLst/>
                <a:latin typeface="+mn-lt"/>
                <a:ea typeface="+mn-ea"/>
                <a:cs typeface="+mn-cs"/>
              </a:rPr>
              <a:t> supersedes previous packages from Hadley Wickham</a:t>
            </a:r>
          </a:p>
          <a:p>
            <a:pPr fontAlgn="base"/>
            <a:r>
              <a:rPr lang="en-US" sz="1200" b="0" i="0" kern="1200" dirty="0" smtClean="0">
                <a:solidFill>
                  <a:schemeClr val="tx1"/>
                </a:solidFill>
                <a:effectLst/>
                <a:latin typeface="+mn-lt"/>
                <a:ea typeface="+mn-ea"/>
                <a:cs typeface="+mn-cs"/>
              </a:rPr>
              <a:t>reshape</a:t>
            </a:r>
          </a:p>
          <a:p>
            <a:pPr fontAlgn="base"/>
            <a:r>
              <a:rPr lang="en-US" sz="1200" b="0" i="0" kern="1200" dirty="0" smtClean="0">
                <a:solidFill>
                  <a:schemeClr val="tx1"/>
                </a:solidFill>
                <a:effectLst/>
                <a:latin typeface="+mn-lt"/>
                <a:ea typeface="+mn-ea"/>
                <a:cs typeface="+mn-cs"/>
              </a:rPr>
              <a:t>reshape2</a:t>
            </a:r>
          </a:p>
          <a:p>
            <a:pPr fontAlgn="base"/>
            <a:r>
              <a:rPr lang="en-US" sz="1200" b="0" i="0" kern="1200" dirty="0" err="1" smtClean="0">
                <a:solidFill>
                  <a:schemeClr val="tx1"/>
                </a:solidFill>
                <a:effectLst/>
                <a:latin typeface="+mn-lt"/>
                <a:ea typeface="+mn-ea"/>
                <a:cs typeface="+mn-cs"/>
              </a:rPr>
              <a:t>plyr</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Do not use these packages! All functionality can be found in </a:t>
            </a:r>
            <a:r>
              <a:rPr lang="en-US" sz="1200" b="0" i="0" kern="1200" dirty="0" err="1" smtClean="0">
                <a:solidFill>
                  <a:schemeClr val="tx1"/>
                </a:solidFill>
                <a:effectLst/>
                <a:latin typeface="+mn-lt"/>
                <a:ea typeface="+mn-ea"/>
                <a:cs typeface="+mn-cs"/>
              </a:rPr>
              <a:t>dplyr</a:t>
            </a:r>
            <a:r>
              <a:rPr lang="en-US" sz="1200" b="0" i="0" kern="1200" dirty="0" smtClean="0">
                <a:solidFill>
                  <a:schemeClr val="tx1"/>
                </a:solidFill>
                <a:effectLst/>
                <a:latin typeface="+mn-lt"/>
                <a:ea typeface="+mn-ea"/>
                <a:cs typeface="+mn-cs"/>
              </a:rPr>
              <a:t> or </a:t>
            </a:r>
            <a:r>
              <a:rPr lang="en-US" sz="1200" b="0" i="0" kern="1200" dirty="0" err="1" smtClean="0">
                <a:solidFill>
                  <a:schemeClr val="tx1"/>
                </a:solidFill>
                <a:effectLst/>
                <a:latin typeface="+mn-lt"/>
                <a:ea typeface="+mn-ea"/>
                <a:cs typeface="+mn-cs"/>
              </a:rPr>
              <a:t>tidyr</a:t>
            </a:r>
            <a:r>
              <a:rPr lang="en-US" sz="1200" b="0" i="0" kern="120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34BDAED-5C75-431B-AFF5-6C0AEB100A1B}" type="slidenum">
              <a:rPr lang="en-US" smtClean="0"/>
              <a:t>15</a:t>
            </a:fld>
            <a:endParaRPr lang="en-US"/>
          </a:p>
        </p:txBody>
      </p:sp>
    </p:spTree>
    <p:extLst>
      <p:ext uri="{BB962C8B-B14F-4D97-AF65-F5344CB8AC3E}">
        <p14:creationId xmlns:p14="http://schemas.microsoft.com/office/powerpoint/2010/main" val="42302753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built around a core set of “verbs”</a:t>
            </a:r>
          </a:p>
          <a:p>
            <a:r>
              <a:rPr lang="en-US" sz="1200" b="0" i="0" kern="1200" dirty="0" smtClean="0">
                <a:solidFill>
                  <a:schemeClr val="tx1"/>
                </a:solidFill>
                <a:effectLst/>
                <a:latin typeface="+mn-lt"/>
                <a:ea typeface="+mn-ea"/>
                <a:cs typeface="+mn-cs"/>
              </a:rPr>
              <a:t>select(): select columns from a data frame</a:t>
            </a:r>
          </a:p>
          <a:p>
            <a:r>
              <a:rPr lang="en-US" sz="1200" b="0" i="0" kern="1200" dirty="0" smtClean="0">
                <a:solidFill>
                  <a:schemeClr val="tx1"/>
                </a:solidFill>
                <a:effectLst/>
                <a:latin typeface="+mn-lt"/>
                <a:ea typeface="+mn-ea"/>
                <a:cs typeface="+mn-cs"/>
              </a:rPr>
              <a:t>filter(): filter rows according to defined criteria</a:t>
            </a:r>
          </a:p>
          <a:p>
            <a:r>
              <a:rPr lang="en-US" sz="1200" b="0" i="0" kern="1200" dirty="0" smtClean="0">
                <a:solidFill>
                  <a:schemeClr val="tx1"/>
                </a:solidFill>
                <a:effectLst/>
                <a:latin typeface="+mn-lt"/>
                <a:ea typeface="+mn-ea"/>
                <a:cs typeface="+mn-cs"/>
              </a:rPr>
              <a:t>arrange(): re-order data based on criteria (e.g. ascending, descending)</a:t>
            </a:r>
          </a:p>
          <a:p>
            <a:r>
              <a:rPr lang="en-US" sz="1200" b="0" i="0" kern="1200" dirty="0" smtClean="0">
                <a:solidFill>
                  <a:schemeClr val="tx1"/>
                </a:solidFill>
                <a:effectLst/>
                <a:latin typeface="+mn-lt"/>
                <a:ea typeface="+mn-ea"/>
                <a:cs typeface="+mn-cs"/>
              </a:rPr>
              <a:t>mutate(): create or transform values in a column</a:t>
            </a:r>
          </a:p>
          <a:p>
            <a:endParaRPr lang="en-US" dirty="0"/>
          </a:p>
        </p:txBody>
      </p:sp>
      <p:sp>
        <p:nvSpPr>
          <p:cNvPr id="4" name="Slide Number Placeholder 3"/>
          <p:cNvSpPr>
            <a:spLocks noGrp="1"/>
          </p:cNvSpPr>
          <p:nvPr>
            <p:ph type="sldNum" sz="quarter" idx="10"/>
          </p:nvPr>
        </p:nvSpPr>
        <p:spPr/>
        <p:txBody>
          <a:bodyPr/>
          <a:lstStyle/>
          <a:p>
            <a:fld id="{91F8B1E3-BC0F-40F4-AD7A-58D34E08D43C}" type="slidenum">
              <a:rPr lang="en-US" smtClean="0"/>
              <a:t>16</a:t>
            </a:fld>
            <a:endParaRPr lang="en-US"/>
          </a:p>
        </p:txBody>
      </p:sp>
    </p:spTree>
    <p:extLst>
      <p:ext uri="{BB962C8B-B14F-4D97-AF65-F5344CB8AC3E}">
        <p14:creationId xmlns:p14="http://schemas.microsoft.com/office/powerpoint/2010/main" val="18131129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select(data, column1, column2) # select columns 1 and 2</a:t>
            </a:r>
          </a:p>
          <a:p>
            <a:r>
              <a:rPr lang="en-US" dirty="0" smtClean="0"/>
              <a:t>select(data, c(3:5,8) # select columns 3 to 5 and 8</a:t>
            </a:r>
          </a:p>
          <a:p>
            <a:r>
              <a:rPr lang="en-US" dirty="0" smtClean="0"/>
              <a:t>select(data, -column2) # select all columns except column 2</a:t>
            </a:r>
          </a:p>
          <a:p>
            <a:r>
              <a:rPr lang="en-US" dirty="0" smtClean="0"/>
              <a:t>select(data, </a:t>
            </a:r>
            <a:r>
              <a:rPr lang="en-US" dirty="0" err="1" smtClean="0"/>
              <a:t>start_with</a:t>
            </a:r>
            <a:r>
              <a:rPr lang="en-US" dirty="0" smtClean="0"/>
              <a:t>(y.)) # select all columns that start with “y.“</a:t>
            </a:r>
          </a:p>
          <a:p>
            <a:endParaRPr lang="en-US" dirty="0" smtClean="0"/>
          </a:p>
          <a:p>
            <a:pPr marL="171450" indent="-171450">
              <a:buFont typeface="Wingdings" panose="05000000000000000000" pitchFamily="2" charset="2"/>
              <a:buChar char="Ø"/>
            </a:pPr>
            <a:r>
              <a:rPr lang="en-US" sz="1200" u="sng" kern="1200" dirty="0" smtClean="0">
                <a:solidFill>
                  <a:schemeClr val="tx1"/>
                </a:solidFill>
                <a:effectLst/>
                <a:latin typeface="+mn-lt"/>
                <a:ea typeface="+mn-ea"/>
                <a:cs typeface="+mn-cs"/>
                <a:hlinkClick r:id="rId3"/>
              </a:rPr>
              <a:t>head</a:t>
            </a:r>
            <a:r>
              <a:rPr lang="en-US" sz="1200" kern="1200" dirty="0" smtClean="0">
                <a:solidFill>
                  <a:schemeClr val="tx1"/>
                </a:solidFill>
                <a:effectLst/>
                <a:latin typeface="+mn-lt"/>
                <a:ea typeface="+mn-ea"/>
                <a:cs typeface="+mn-cs"/>
              </a:rPr>
              <a:t>(</a:t>
            </a:r>
            <a:r>
              <a:rPr lang="en-US" sz="1200" u="none" strike="noStrike" kern="1200" dirty="0" err="1" smtClean="0">
                <a:solidFill>
                  <a:schemeClr val="tx1"/>
                </a:solidFill>
                <a:effectLst/>
                <a:latin typeface="+mn-lt"/>
                <a:ea typeface="+mn-ea"/>
                <a:cs typeface="+mn-cs"/>
                <a:hlinkClick r:id="rId4"/>
              </a:rPr>
              <a:t>airquality</a:t>
            </a:r>
            <a:r>
              <a:rPr lang="en-US" sz="1200" kern="1200" dirty="0" smtClean="0">
                <a:solidFill>
                  <a:schemeClr val="tx1"/>
                </a:solidFill>
                <a:effectLst/>
                <a:latin typeface="+mn-lt"/>
                <a:ea typeface="+mn-ea"/>
                <a:cs typeface="+mn-cs"/>
              </a:rPr>
              <a:t>)</a:t>
            </a:r>
          </a:p>
          <a:p>
            <a:pPr marL="171450" indent="-171450">
              <a:buFont typeface="Wingdings" panose="05000000000000000000" pitchFamily="2" charset="2"/>
              <a:buChar char="Ø"/>
            </a:pPr>
            <a:r>
              <a:rPr lang="en-US" sz="1200" kern="1200" dirty="0" smtClean="0">
                <a:solidFill>
                  <a:schemeClr val="tx1"/>
                </a:solidFill>
                <a:effectLst/>
                <a:latin typeface="+mn-lt"/>
                <a:ea typeface="+mn-ea"/>
                <a:cs typeface="+mn-cs"/>
              </a:rPr>
              <a:t>&gt;</a:t>
            </a:r>
            <a:r>
              <a:rPr lang="en-US" dirty="0" smtClean="0"/>
              <a:t> ozone </a:t>
            </a:r>
            <a:r>
              <a:rPr lang="en-US" sz="1200" kern="1200" dirty="0" smtClean="0">
                <a:solidFill>
                  <a:schemeClr val="tx1"/>
                </a:solidFill>
                <a:effectLst/>
                <a:latin typeface="+mn-lt"/>
                <a:ea typeface="+mn-ea"/>
                <a:cs typeface="+mn-cs"/>
              </a:rPr>
              <a:t>&lt;-</a:t>
            </a:r>
            <a:r>
              <a:rPr lang="en-US" dirty="0" smtClean="0"/>
              <a:t> select</a:t>
            </a:r>
            <a:r>
              <a:rPr lang="en-US" sz="1200" kern="1200" dirty="0" smtClean="0">
                <a:solidFill>
                  <a:schemeClr val="tx1"/>
                </a:solidFill>
                <a:effectLst/>
                <a:latin typeface="+mn-lt"/>
                <a:ea typeface="+mn-ea"/>
                <a:cs typeface="+mn-cs"/>
              </a:rPr>
              <a:t>(</a:t>
            </a:r>
            <a:r>
              <a:rPr lang="en-US" sz="1200" u="none" strike="noStrike" kern="1200" dirty="0" err="1" smtClean="0">
                <a:solidFill>
                  <a:schemeClr val="tx1"/>
                </a:solidFill>
                <a:effectLst/>
                <a:latin typeface="+mn-lt"/>
                <a:ea typeface="+mn-ea"/>
                <a:cs typeface="+mn-cs"/>
                <a:hlinkClick r:id="rId4"/>
              </a:rPr>
              <a:t>airquality</a:t>
            </a:r>
            <a:r>
              <a:rPr lang="en-US" dirty="0" smtClean="0"/>
              <a:t>, Ozone, Month, Day</a:t>
            </a:r>
            <a:r>
              <a:rPr lang="en-US" sz="1200" kern="1200" dirty="0" smtClean="0">
                <a:solidFill>
                  <a:schemeClr val="tx1"/>
                </a:solidFill>
                <a:effectLst/>
                <a:latin typeface="+mn-lt"/>
                <a:ea typeface="+mn-ea"/>
                <a:cs typeface="+mn-cs"/>
              </a:rPr>
              <a:t>)</a:t>
            </a:r>
          </a:p>
          <a:p>
            <a:pPr marL="171450" indent="-171450">
              <a:buFont typeface="Wingdings" panose="05000000000000000000" pitchFamily="2" charset="2"/>
              <a:buChar char="Ø"/>
            </a:pPr>
            <a:endParaRPr lang="en-US" sz="1200" kern="1200" dirty="0" smtClean="0">
              <a:solidFill>
                <a:schemeClr val="tx1"/>
              </a:solidFill>
              <a:effectLst/>
              <a:latin typeface="+mn-lt"/>
              <a:ea typeface="+mn-ea"/>
              <a:cs typeface="+mn-cs"/>
            </a:endParaRPr>
          </a:p>
          <a:p>
            <a:pPr marL="171450" indent="-171450">
              <a:buFont typeface="Wingdings" panose="05000000000000000000" pitchFamily="2" charset="2"/>
              <a:buChar char="Ø"/>
            </a:pPr>
            <a:r>
              <a:rPr lang="en-US" sz="1200" kern="1200" dirty="0" smtClean="0">
                <a:solidFill>
                  <a:schemeClr val="tx1"/>
                </a:solidFill>
                <a:effectLst/>
                <a:latin typeface="+mn-lt"/>
                <a:ea typeface="+mn-ea"/>
                <a:cs typeface="+mn-cs"/>
              </a:rPr>
              <a:t>&gt;</a:t>
            </a:r>
            <a:r>
              <a:rPr lang="en-US" dirty="0" smtClean="0"/>
              <a:t> </a:t>
            </a:r>
            <a:r>
              <a:rPr lang="en-US" dirty="0" err="1" smtClean="0"/>
              <a:t>september</a:t>
            </a:r>
            <a:r>
              <a:rPr lang="en-US" dirty="0" smtClean="0"/>
              <a:t> </a:t>
            </a:r>
            <a:r>
              <a:rPr lang="en-US" sz="1200" kern="1200" dirty="0" smtClean="0">
                <a:solidFill>
                  <a:schemeClr val="tx1"/>
                </a:solidFill>
                <a:effectLst/>
                <a:latin typeface="+mn-lt"/>
                <a:ea typeface="+mn-ea"/>
                <a:cs typeface="+mn-cs"/>
              </a:rPr>
              <a:t>&lt;-</a:t>
            </a:r>
            <a:r>
              <a:rPr lang="en-US" dirty="0" smtClean="0"/>
              <a:t> </a:t>
            </a:r>
            <a:r>
              <a:rPr lang="en-US" sz="1200" u="none" strike="noStrike" kern="1200" dirty="0" smtClean="0">
                <a:solidFill>
                  <a:schemeClr val="tx1"/>
                </a:solidFill>
                <a:effectLst/>
                <a:latin typeface="+mn-lt"/>
                <a:ea typeface="+mn-ea"/>
                <a:cs typeface="+mn-cs"/>
                <a:hlinkClick r:id="rId5"/>
              </a:rPr>
              <a:t>filter</a:t>
            </a:r>
            <a:r>
              <a:rPr lang="en-US" sz="1200" kern="1200" dirty="0" smtClean="0">
                <a:solidFill>
                  <a:schemeClr val="tx1"/>
                </a:solidFill>
                <a:effectLst/>
                <a:latin typeface="+mn-lt"/>
                <a:ea typeface="+mn-ea"/>
                <a:cs typeface="+mn-cs"/>
              </a:rPr>
              <a:t>(</a:t>
            </a:r>
            <a:r>
              <a:rPr lang="en-US" sz="1200" u="none" strike="noStrike" kern="1200" dirty="0" err="1" smtClean="0">
                <a:solidFill>
                  <a:schemeClr val="tx1"/>
                </a:solidFill>
                <a:effectLst/>
                <a:latin typeface="+mn-lt"/>
                <a:ea typeface="+mn-ea"/>
                <a:cs typeface="+mn-cs"/>
                <a:hlinkClick r:id="rId4"/>
              </a:rPr>
              <a:t>airquality</a:t>
            </a:r>
            <a:r>
              <a:rPr lang="en-US" dirty="0" smtClean="0"/>
              <a:t>, Month </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9</a:t>
            </a:r>
            <a:r>
              <a:rPr lang="en-US" dirty="0" smtClean="0"/>
              <a:t>, Temp </a:t>
            </a:r>
            <a:r>
              <a:rPr lang="en-US" sz="1200" kern="1200" dirty="0" smtClean="0">
                <a:solidFill>
                  <a:schemeClr val="tx1"/>
                </a:solidFill>
                <a:effectLst/>
                <a:latin typeface="+mn-lt"/>
                <a:ea typeface="+mn-ea"/>
                <a:cs typeface="+mn-cs"/>
              </a:rPr>
              <a:t>&gt;=</a:t>
            </a:r>
            <a:r>
              <a:rPr lang="en-US" dirty="0" smtClean="0"/>
              <a:t> </a:t>
            </a:r>
            <a:r>
              <a:rPr lang="en-US" sz="1200" kern="1200" dirty="0" smtClean="0">
                <a:solidFill>
                  <a:schemeClr val="tx1"/>
                </a:solidFill>
                <a:effectLst/>
                <a:latin typeface="+mn-lt"/>
                <a:ea typeface="+mn-ea"/>
                <a:cs typeface="+mn-cs"/>
              </a:rPr>
              <a:t>90)</a:t>
            </a:r>
            <a:r>
              <a:rPr lang="en-US" dirty="0" smtClean="0"/>
              <a:t> </a:t>
            </a:r>
            <a:r>
              <a:rPr lang="en-US" sz="1200" kern="1200" dirty="0" smtClean="0">
                <a:solidFill>
                  <a:schemeClr val="tx1"/>
                </a:solidFill>
                <a:effectLst/>
                <a:latin typeface="+mn-lt"/>
                <a:ea typeface="+mn-ea"/>
                <a:cs typeface="+mn-cs"/>
              </a:rPr>
              <a:t>&gt;</a:t>
            </a:r>
            <a:r>
              <a:rPr lang="en-US" dirty="0" smtClean="0"/>
              <a:t> </a:t>
            </a:r>
            <a:r>
              <a:rPr lang="en-US" sz="1200" u="none" strike="noStrike" kern="1200" dirty="0" smtClean="0">
                <a:solidFill>
                  <a:schemeClr val="tx1"/>
                </a:solidFill>
                <a:effectLst/>
                <a:latin typeface="+mn-lt"/>
                <a:ea typeface="+mn-ea"/>
                <a:cs typeface="+mn-cs"/>
                <a:hlinkClick r:id="rId3"/>
              </a:rPr>
              <a:t>head</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september</a:t>
            </a:r>
            <a:r>
              <a:rPr lang="en-US" sz="1200" kern="1200" dirty="0" smtClean="0">
                <a:solidFill>
                  <a:schemeClr val="tx1"/>
                </a:solidFill>
                <a:effectLst/>
                <a:latin typeface="+mn-lt"/>
                <a:ea typeface="+mn-ea"/>
                <a:cs typeface="+mn-cs"/>
              </a:rPr>
              <a:t>)</a:t>
            </a:r>
            <a:endParaRPr lang="en-US" dirty="0" smtClean="0"/>
          </a:p>
          <a:p>
            <a:pPr marL="171450" indent="-171450">
              <a:buFont typeface="Wingdings" panose="05000000000000000000" pitchFamily="2" charset="2"/>
              <a:buChar char="Ø"/>
            </a:pPr>
            <a:endParaRPr lang="en-US" dirty="0" smtClean="0"/>
          </a:p>
          <a:p>
            <a:pPr marL="171450" indent="-171450">
              <a:buFont typeface="Wingdings" panose="05000000000000000000" pitchFamily="2" charset="2"/>
              <a:buChar char="Ø"/>
            </a:pPr>
            <a:endParaRPr lang="en-US" dirty="0" smtClean="0"/>
          </a:p>
          <a:p>
            <a:pPr marL="171450" indent="-171450">
              <a:buFont typeface="Wingdings" panose="05000000000000000000" pitchFamily="2" charset="2"/>
              <a:buChar char="Ø"/>
            </a:pPr>
            <a:r>
              <a:rPr lang="en-US" sz="1200" kern="1200" dirty="0" smtClean="0">
                <a:solidFill>
                  <a:schemeClr val="tx1"/>
                </a:solidFill>
                <a:effectLst/>
                <a:latin typeface="+mn-lt"/>
                <a:ea typeface="+mn-ea"/>
                <a:cs typeface="+mn-cs"/>
              </a:rPr>
              <a:t>&gt;</a:t>
            </a:r>
            <a:r>
              <a:rPr lang="en-US" dirty="0" smtClean="0"/>
              <a:t> </a:t>
            </a:r>
            <a:r>
              <a:rPr lang="en-US" dirty="0" err="1" smtClean="0"/>
              <a:t>air_mess</a:t>
            </a:r>
            <a:r>
              <a:rPr lang="en-US" dirty="0" smtClean="0"/>
              <a:t> </a:t>
            </a:r>
            <a:r>
              <a:rPr lang="en-US" sz="1200" kern="1200" dirty="0" smtClean="0">
                <a:solidFill>
                  <a:schemeClr val="tx1"/>
                </a:solidFill>
                <a:effectLst/>
                <a:latin typeface="+mn-lt"/>
                <a:ea typeface="+mn-ea"/>
                <a:cs typeface="+mn-cs"/>
              </a:rPr>
              <a:t>&lt;-</a:t>
            </a:r>
            <a:r>
              <a:rPr lang="en-US" dirty="0" smtClean="0"/>
              <a:t> </a:t>
            </a:r>
            <a:r>
              <a:rPr lang="en-US" dirty="0" err="1" smtClean="0"/>
              <a:t>sample_frac</a:t>
            </a:r>
            <a:r>
              <a:rPr lang="en-US" sz="1200" kern="1200" dirty="0" smtClean="0">
                <a:solidFill>
                  <a:schemeClr val="tx1"/>
                </a:solidFill>
                <a:effectLst/>
                <a:latin typeface="+mn-lt"/>
                <a:ea typeface="+mn-ea"/>
                <a:cs typeface="+mn-cs"/>
              </a:rPr>
              <a:t>(</a:t>
            </a:r>
            <a:r>
              <a:rPr lang="en-US" sz="1200" u="none" strike="noStrike" kern="1200" dirty="0" err="1" smtClean="0">
                <a:solidFill>
                  <a:schemeClr val="tx1"/>
                </a:solidFill>
                <a:effectLst/>
                <a:latin typeface="+mn-lt"/>
                <a:ea typeface="+mn-ea"/>
                <a:cs typeface="+mn-cs"/>
                <a:hlinkClick r:id="rId4"/>
              </a:rPr>
              <a:t>airquality</a:t>
            </a:r>
            <a:r>
              <a:rPr lang="en-US" dirty="0" smtClean="0"/>
              <a:t>, </a:t>
            </a:r>
            <a:r>
              <a:rPr lang="en-US" sz="1200" kern="1200" dirty="0" smtClean="0">
                <a:solidFill>
                  <a:schemeClr val="tx1"/>
                </a:solidFill>
                <a:effectLst/>
                <a:latin typeface="+mn-lt"/>
                <a:ea typeface="+mn-ea"/>
                <a:cs typeface="+mn-cs"/>
              </a:rPr>
              <a:t>1)</a:t>
            </a:r>
            <a:r>
              <a:rPr lang="en-US" dirty="0" smtClean="0"/>
              <a:t> </a:t>
            </a:r>
          </a:p>
          <a:p>
            <a:pPr marL="171450" indent="-171450">
              <a:buFont typeface="Wingdings" panose="05000000000000000000" pitchFamily="2" charset="2"/>
              <a:buChar char="Ø"/>
            </a:pPr>
            <a:r>
              <a:rPr lang="en-US" sz="1200" kern="1200" dirty="0" smtClean="0">
                <a:solidFill>
                  <a:schemeClr val="tx1"/>
                </a:solidFill>
                <a:effectLst/>
                <a:latin typeface="+mn-lt"/>
                <a:ea typeface="+mn-ea"/>
                <a:cs typeface="+mn-cs"/>
              </a:rPr>
              <a:t>&gt;</a:t>
            </a:r>
            <a:r>
              <a:rPr lang="en-US" dirty="0" smtClean="0"/>
              <a:t> </a:t>
            </a:r>
            <a:r>
              <a:rPr lang="en-US" sz="1200" u="none" strike="noStrike" kern="1200" dirty="0" smtClean="0">
                <a:solidFill>
                  <a:schemeClr val="tx1"/>
                </a:solidFill>
                <a:effectLst/>
                <a:latin typeface="+mn-lt"/>
                <a:ea typeface="+mn-ea"/>
                <a:cs typeface="+mn-cs"/>
                <a:hlinkClick r:id="rId3"/>
              </a:rPr>
              <a:t>head</a:t>
            </a:r>
            <a:r>
              <a:rPr lang="en-US" sz="1200" kern="1200" dirty="0" smtClean="0">
                <a:solidFill>
                  <a:schemeClr val="tx1"/>
                </a:solidFill>
                <a:effectLst/>
                <a:latin typeface="+mn-lt"/>
                <a:ea typeface="+mn-ea"/>
                <a:cs typeface="+mn-cs"/>
              </a:rPr>
              <a:t>(</a:t>
            </a:r>
            <a:r>
              <a:rPr lang="en-US" dirty="0" err="1" smtClean="0"/>
              <a:t>air_mess</a:t>
            </a:r>
            <a:r>
              <a:rPr lang="en-US" sz="1200" kern="1200" dirty="0" smtClean="0">
                <a:solidFill>
                  <a:schemeClr val="tx1"/>
                </a:solidFill>
                <a:effectLst/>
                <a:latin typeface="+mn-lt"/>
                <a:ea typeface="+mn-ea"/>
                <a:cs typeface="+mn-cs"/>
              </a:rPr>
              <a:t>)</a:t>
            </a:r>
          </a:p>
          <a:p>
            <a:pPr marL="171450" indent="-171450">
              <a:buFont typeface="Wingdings" panose="05000000000000000000" pitchFamily="2" charset="2"/>
              <a:buChar char="Ø"/>
            </a:pPr>
            <a:endParaRPr lang="en-US" sz="1200" kern="1200" dirty="0" smtClean="0">
              <a:solidFill>
                <a:schemeClr val="tx1"/>
              </a:solidFill>
              <a:effectLst/>
              <a:latin typeface="+mn-lt"/>
              <a:ea typeface="+mn-ea"/>
              <a:cs typeface="+mn-cs"/>
            </a:endParaRPr>
          </a:p>
          <a:p>
            <a:pPr marL="171450" indent="-171450">
              <a:buFont typeface="Wingdings" panose="05000000000000000000" pitchFamily="2" charset="2"/>
              <a:buChar char="Ø"/>
            </a:pPr>
            <a:r>
              <a:rPr lang="en-US" sz="1200" kern="1200" dirty="0" smtClean="0">
                <a:solidFill>
                  <a:schemeClr val="tx1"/>
                </a:solidFill>
                <a:effectLst/>
                <a:latin typeface="+mn-lt"/>
                <a:ea typeface="+mn-ea"/>
                <a:cs typeface="+mn-cs"/>
              </a:rPr>
              <a:t>&gt;</a:t>
            </a:r>
            <a:r>
              <a:rPr lang="en-US" dirty="0" smtClean="0"/>
              <a:t> </a:t>
            </a:r>
            <a:r>
              <a:rPr lang="en-US" dirty="0" err="1" smtClean="0"/>
              <a:t>air_chron</a:t>
            </a:r>
            <a:r>
              <a:rPr lang="en-US" dirty="0" smtClean="0"/>
              <a:t> </a:t>
            </a:r>
            <a:r>
              <a:rPr lang="en-US" sz="1200" kern="1200" dirty="0" smtClean="0">
                <a:solidFill>
                  <a:schemeClr val="tx1"/>
                </a:solidFill>
                <a:effectLst/>
                <a:latin typeface="+mn-lt"/>
                <a:ea typeface="+mn-ea"/>
                <a:cs typeface="+mn-cs"/>
              </a:rPr>
              <a:t>&lt;-</a:t>
            </a:r>
            <a:r>
              <a:rPr lang="en-US" dirty="0" smtClean="0"/>
              <a:t> arrange</a:t>
            </a:r>
            <a:r>
              <a:rPr lang="en-US" sz="1200" kern="1200" dirty="0" smtClean="0">
                <a:solidFill>
                  <a:schemeClr val="tx1"/>
                </a:solidFill>
                <a:effectLst/>
                <a:latin typeface="+mn-lt"/>
                <a:ea typeface="+mn-ea"/>
                <a:cs typeface="+mn-cs"/>
              </a:rPr>
              <a:t>(</a:t>
            </a:r>
            <a:r>
              <a:rPr lang="en-US" dirty="0" err="1" smtClean="0"/>
              <a:t>air_mess</a:t>
            </a:r>
            <a:r>
              <a:rPr lang="en-US" dirty="0" smtClean="0"/>
              <a:t>, Month, Day</a:t>
            </a:r>
            <a:r>
              <a:rPr lang="en-US" sz="1200" kern="1200" dirty="0" smtClean="0">
                <a:solidFill>
                  <a:schemeClr val="tx1"/>
                </a:solidFill>
                <a:effectLst/>
                <a:latin typeface="+mn-lt"/>
                <a:ea typeface="+mn-ea"/>
                <a:cs typeface="+mn-cs"/>
              </a:rPr>
              <a:t>)</a:t>
            </a:r>
            <a:r>
              <a:rPr lang="en-US" dirty="0" smtClean="0"/>
              <a:t> </a:t>
            </a:r>
          </a:p>
          <a:p>
            <a:pPr marL="171450" indent="-171450">
              <a:buFont typeface="Wingdings" panose="05000000000000000000" pitchFamily="2" charset="2"/>
              <a:buChar char="Ø"/>
            </a:pPr>
            <a:r>
              <a:rPr lang="en-US" sz="1200" kern="1200" dirty="0" smtClean="0">
                <a:solidFill>
                  <a:schemeClr val="tx1"/>
                </a:solidFill>
                <a:effectLst/>
                <a:latin typeface="+mn-lt"/>
                <a:ea typeface="+mn-ea"/>
                <a:cs typeface="+mn-cs"/>
              </a:rPr>
              <a:t>&gt;</a:t>
            </a:r>
            <a:r>
              <a:rPr lang="en-US" dirty="0" smtClean="0"/>
              <a:t> </a:t>
            </a:r>
            <a:r>
              <a:rPr lang="en-US" sz="1200" u="none" strike="noStrike" kern="1200" dirty="0" smtClean="0">
                <a:solidFill>
                  <a:schemeClr val="tx1"/>
                </a:solidFill>
                <a:effectLst/>
                <a:latin typeface="+mn-lt"/>
                <a:ea typeface="+mn-ea"/>
                <a:cs typeface="+mn-cs"/>
                <a:hlinkClick r:id="rId3"/>
              </a:rPr>
              <a:t>head</a:t>
            </a:r>
            <a:r>
              <a:rPr lang="en-US" sz="1200" kern="1200" dirty="0" smtClean="0">
                <a:solidFill>
                  <a:schemeClr val="tx1"/>
                </a:solidFill>
                <a:effectLst/>
                <a:latin typeface="+mn-lt"/>
                <a:ea typeface="+mn-ea"/>
                <a:cs typeface="+mn-cs"/>
              </a:rPr>
              <a:t>(</a:t>
            </a:r>
            <a:r>
              <a:rPr lang="en-US" dirty="0" err="1" smtClean="0"/>
              <a:t>air_chron</a:t>
            </a:r>
            <a:r>
              <a:rPr lang="en-US" sz="1200" kern="1200" dirty="0" smtClean="0">
                <a:solidFill>
                  <a:schemeClr val="tx1"/>
                </a:solidFill>
                <a:effectLst/>
                <a:latin typeface="+mn-lt"/>
                <a:ea typeface="+mn-ea"/>
                <a:cs typeface="+mn-cs"/>
              </a:rPr>
              <a:t>)</a:t>
            </a:r>
          </a:p>
          <a:p>
            <a:pPr marL="171450" indent="-171450">
              <a:buFont typeface="Wingdings" panose="05000000000000000000" pitchFamily="2" charset="2"/>
              <a:buChar char="Ø"/>
            </a:pPr>
            <a:endParaRPr lang="en-US" dirty="0" smtClean="0"/>
          </a:p>
          <a:p>
            <a:pPr marL="171450" indent="-171450">
              <a:buFont typeface="Wingdings" panose="05000000000000000000" pitchFamily="2" charset="2"/>
              <a:buChar char="Ø"/>
            </a:pPr>
            <a:r>
              <a:rPr lang="en-US" dirty="0" err="1" smtClean="0"/>
              <a:t>airquality_C</a:t>
            </a:r>
            <a:r>
              <a:rPr lang="en-US" dirty="0" smtClean="0"/>
              <a:t> </a:t>
            </a:r>
            <a:r>
              <a:rPr lang="en-US" sz="1200" kern="1200" dirty="0" smtClean="0">
                <a:solidFill>
                  <a:schemeClr val="tx1"/>
                </a:solidFill>
                <a:effectLst/>
                <a:latin typeface="+mn-lt"/>
                <a:ea typeface="+mn-ea"/>
                <a:cs typeface="+mn-cs"/>
              </a:rPr>
              <a:t>&lt;-</a:t>
            </a:r>
            <a:r>
              <a:rPr lang="en-US" dirty="0" smtClean="0"/>
              <a:t> mutate</a:t>
            </a:r>
            <a:r>
              <a:rPr lang="en-US" sz="1200" kern="1200" dirty="0" smtClean="0">
                <a:solidFill>
                  <a:schemeClr val="tx1"/>
                </a:solidFill>
                <a:effectLst/>
                <a:latin typeface="+mn-lt"/>
                <a:ea typeface="+mn-ea"/>
                <a:cs typeface="+mn-cs"/>
              </a:rPr>
              <a:t>(</a:t>
            </a:r>
            <a:r>
              <a:rPr lang="en-US" sz="1200" u="none" strike="noStrike" kern="1200" dirty="0" err="1" smtClean="0">
                <a:solidFill>
                  <a:schemeClr val="tx1"/>
                </a:solidFill>
                <a:effectLst/>
                <a:latin typeface="+mn-lt"/>
                <a:ea typeface="+mn-ea"/>
                <a:cs typeface="+mn-cs"/>
                <a:hlinkClick r:id="rId4"/>
              </a:rPr>
              <a:t>airquality</a:t>
            </a:r>
            <a:r>
              <a:rPr lang="en-US" dirty="0" smtClean="0"/>
              <a:t>, </a:t>
            </a:r>
            <a:r>
              <a:rPr lang="en-US" dirty="0" err="1" smtClean="0"/>
              <a:t>Temp_C</a:t>
            </a:r>
            <a:r>
              <a:rPr lang="en-US" dirty="0" smtClean="0"/>
              <a:t> </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a:t>
            </a:r>
            <a:r>
              <a:rPr lang="en-US" dirty="0" smtClean="0"/>
              <a:t>Temp</a:t>
            </a:r>
            <a:r>
              <a:rPr lang="en-US" sz="1200" kern="1200" dirty="0" smtClean="0">
                <a:solidFill>
                  <a:schemeClr val="tx1"/>
                </a:solidFill>
                <a:effectLst/>
                <a:latin typeface="+mn-lt"/>
                <a:ea typeface="+mn-ea"/>
                <a:cs typeface="+mn-cs"/>
              </a:rPr>
              <a:t>-32)*(5/9))</a:t>
            </a:r>
          </a:p>
          <a:p>
            <a:pPr marL="171450" indent="-171450">
              <a:buFont typeface="Wingdings" panose="05000000000000000000" pitchFamily="2" charset="2"/>
              <a:buChar char="Ø"/>
            </a:pPr>
            <a:r>
              <a:rPr lang="en-US" dirty="0" smtClean="0"/>
              <a:t> </a:t>
            </a:r>
            <a:r>
              <a:rPr lang="en-US" sz="1200" kern="1200" dirty="0" smtClean="0">
                <a:solidFill>
                  <a:schemeClr val="tx1"/>
                </a:solidFill>
                <a:effectLst/>
                <a:latin typeface="+mn-lt"/>
                <a:ea typeface="+mn-ea"/>
                <a:cs typeface="+mn-cs"/>
              </a:rPr>
              <a:t>&gt;</a:t>
            </a:r>
            <a:r>
              <a:rPr lang="en-US" dirty="0" smtClean="0"/>
              <a:t> </a:t>
            </a:r>
            <a:r>
              <a:rPr lang="en-US" sz="1200" u="none" strike="noStrike" kern="1200" dirty="0" smtClean="0">
                <a:solidFill>
                  <a:schemeClr val="tx1"/>
                </a:solidFill>
                <a:effectLst/>
                <a:latin typeface="+mn-lt"/>
                <a:ea typeface="+mn-ea"/>
                <a:cs typeface="+mn-cs"/>
                <a:hlinkClick r:id="rId3"/>
              </a:rPr>
              <a:t>head</a:t>
            </a:r>
            <a:r>
              <a:rPr lang="en-US" sz="1200" kern="1200" dirty="0" smtClean="0">
                <a:solidFill>
                  <a:schemeClr val="tx1"/>
                </a:solidFill>
                <a:effectLst/>
                <a:latin typeface="+mn-lt"/>
                <a:ea typeface="+mn-ea"/>
                <a:cs typeface="+mn-cs"/>
              </a:rPr>
              <a:t>(</a:t>
            </a:r>
            <a:r>
              <a:rPr lang="en-US" dirty="0" err="1" smtClean="0"/>
              <a:t>airquality_C</a:t>
            </a: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91F8B1E3-BC0F-40F4-AD7A-58D34E08D43C}" type="slidenum">
              <a:rPr lang="en-US" smtClean="0"/>
              <a:t>17</a:t>
            </a:fld>
            <a:endParaRPr lang="en-US"/>
          </a:p>
        </p:txBody>
      </p:sp>
    </p:spTree>
    <p:extLst>
      <p:ext uri="{BB962C8B-B14F-4D97-AF65-F5344CB8AC3E}">
        <p14:creationId xmlns:p14="http://schemas.microsoft.com/office/powerpoint/2010/main" val="18694752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advantages of this approach are that our code is less redundant and functions are executed in the same order we read and write them, which makes its easier and quicker to both translate our thoughts into code and read someone else's code and grasp what is being accomplished.</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a:t>
            </a:r>
            <a:r>
              <a:rPr lang="en-US" sz="1200" b="0" i="0" kern="1200" dirty="0" err="1" smtClean="0">
                <a:solidFill>
                  <a:schemeClr val="tx1"/>
                </a:solidFill>
                <a:effectLst/>
                <a:latin typeface="+mn-lt"/>
                <a:ea typeface="+mn-ea"/>
                <a:cs typeface="+mn-cs"/>
              </a:rPr>
              <a:t>RStudio</a:t>
            </a:r>
            <a:r>
              <a:rPr lang="en-US" sz="1200" b="0" i="0" kern="1200" dirty="0" smtClean="0">
                <a:solidFill>
                  <a:schemeClr val="tx1"/>
                </a:solidFill>
                <a:effectLst/>
                <a:latin typeface="+mn-lt"/>
                <a:ea typeface="+mn-ea"/>
                <a:cs typeface="+mn-cs"/>
              </a:rPr>
              <a:t> we can insert this pipe quickly using the following hotkey: </a:t>
            </a:r>
            <a:r>
              <a:rPr lang="en-US" dirty="0" smtClean="0"/>
              <a:t>Ctrl</a:t>
            </a:r>
            <a:r>
              <a:rPr lang="en-US" sz="1200" b="0" i="0" kern="1200" dirty="0" smtClean="0">
                <a:solidFill>
                  <a:schemeClr val="tx1"/>
                </a:solidFill>
                <a:effectLst/>
                <a:latin typeface="+mn-lt"/>
                <a:ea typeface="+mn-ea"/>
                <a:cs typeface="+mn-cs"/>
              </a:rPr>
              <a:t> (or </a:t>
            </a:r>
            <a:r>
              <a:rPr lang="en-US" dirty="0" err="1" smtClean="0"/>
              <a:t>Cmd</a:t>
            </a:r>
            <a:r>
              <a:rPr lang="en-US" sz="1200" b="0" i="0" kern="1200" dirty="0" smtClean="0">
                <a:solidFill>
                  <a:schemeClr val="tx1"/>
                </a:solidFill>
                <a:effectLst/>
                <a:latin typeface="+mn-lt"/>
                <a:ea typeface="+mn-ea"/>
                <a:cs typeface="+mn-cs"/>
              </a:rPr>
              <a:t> for Mac) +</a:t>
            </a:r>
            <a:r>
              <a:rPr lang="en-US" dirty="0" err="1" smtClean="0"/>
              <a:t>Shift</a:t>
            </a:r>
            <a:r>
              <a:rPr lang="en-US" sz="1200" b="0" i="0" kern="1200" dirty="0" err="1" smtClean="0">
                <a:solidFill>
                  <a:schemeClr val="tx1"/>
                </a:solidFill>
                <a:effectLst/>
                <a:latin typeface="+mn-lt"/>
                <a:ea typeface="+mn-ea"/>
                <a:cs typeface="+mn-cs"/>
              </a:rPr>
              <a:t>+</a:t>
            </a:r>
            <a:r>
              <a:rPr lang="en-US" dirty="0" err="1" smtClean="0"/>
              <a:t>M</a:t>
            </a:r>
            <a:endParaRPr lang="en-US" dirty="0" smtClean="0"/>
          </a:p>
          <a:p>
            <a:endParaRPr lang="en-US" dirty="0" smtClean="0"/>
          </a:p>
          <a:p>
            <a:r>
              <a:rPr lang="en-US" dirty="0" err="1" smtClean="0"/>
              <a:t>june_C</a:t>
            </a:r>
            <a:r>
              <a:rPr lang="en-US" dirty="0" smtClean="0"/>
              <a:t> </a:t>
            </a:r>
            <a:r>
              <a:rPr lang="en-US" sz="1200" kern="1200" dirty="0" smtClean="0">
                <a:solidFill>
                  <a:schemeClr val="tx1"/>
                </a:solidFill>
                <a:effectLst/>
                <a:latin typeface="+mn-lt"/>
                <a:ea typeface="+mn-ea"/>
                <a:cs typeface="+mn-cs"/>
              </a:rPr>
              <a:t>&lt;-</a:t>
            </a:r>
            <a:r>
              <a:rPr lang="en-US" dirty="0" smtClean="0"/>
              <a:t> </a:t>
            </a:r>
            <a:r>
              <a:rPr lang="en-US" sz="1200" u="none" strike="noStrike" kern="1200" dirty="0" err="1" smtClean="0">
                <a:solidFill>
                  <a:schemeClr val="tx1"/>
                </a:solidFill>
                <a:effectLst/>
                <a:latin typeface="+mn-lt"/>
                <a:ea typeface="+mn-ea"/>
                <a:cs typeface="+mn-cs"/>
                <a:hlinkClick r:id="rId3"/>
              </a:rPr>
              <a:t>airquality</a:t>
            </a:r>
            <a:r>
              <a:rPr lang="en-US" dirty="0" smtClean="0"/>
              <a:t> </a:t>
            </a:r>
            <a:r>
              <a:rPr lang="en-US" sz="1200" kern="1200" dirty="0" smtClean="0">
                <a:solidFill>
                  <a:schemeClr val="tx1"/>
                </a:solidFill>
                <a:effectLst/>
                <a:latin typeface="+mn-lt"/>
                <a:ea typeface="+mn-ea"/>
                <a:cs typeface="+mn-cs"/>
              </a:rPr>
              <a:t>%&gt;%</a:t>
            </a:r>
            <a:r>
              <a:rPr lang="en-US" dirty="0" smtClean="0"/>
              <a:t> </a:t>
            </a:r>
            <a:r>
              <a:rPr lang="en-US" sz="1200" u="none" strike="noStrike" kern="1200" dirty="0" smtClean="0">
                <a:solidFill>
                  <a:schemeClr val="tx1"/>
                </a:solidFill>
                <a:effectLst/>
                <a:latin typeface="+mn-lt"/>
                <a:ea typeface="+mn-ea"/>
                <a:cs typeface="+mn-cs"/>
                <a:hlinkClick r:id="rId4"/>
              </a:rPr>
              <a:t>filter</a:t>
            </a:r>
            <a:r>
              <a:rPr lang="en-US" sz="1200" kern="1200" dirty="0" smtClean="0">
                <a:solidFill>
                  <a:schemeClr val="tx1"/>
                </a:solidFill>
                <a:effectLst/>
                <a:latin typeface="+mn-lt"/>
                <a:ea typeface="+mn-ea"/>
                <a:cs typeface="+mn-cs"/>
              </a:rPr>
              <a:t>(</a:t>
            </a:r>
            <a:r>
              <a:rPr lang="en-US" dirty="0" smtClean="0"/>
              <a:t>Month </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6)</a:t>
            </a:r>
            <a:r>
              <a:rPr lang="en-US" dirty="0" smtClean="0"/>
              <a:t> </a:t>
            </a:r>
            <a:r>
              <a:rPr lang="en-US" sz="1200" kern="1200" dirty="0" smtClean="0">
                <a:solidFill>
                  <a:schemeClr val="tx1"/>
                </a:solidFill>
                <a:effectLst/>
                <a:latin typeface="+mn-lt"/>
                <a:ea typeface="+mn-ea"/>
                <a:cs typeface="+mn-cs"/>
              </a:rPr>
              <a:t>%&gt;%</a:t>
            </a:r>
            <a:r>
              <a:rPr lang="en-US" dirty="0" smtClean="0"/>
              <a:t> mutate</a:t>
            </a:r>
            <a:r>
              <a:rPr lang="en-US" sz="1200" kern="1200" dirty="0" smtClean="0">
                <a:solidFill>
                  <a:schemeClr val="tx1"/>
                </a:solidFill>
                <a:effectLst/>
                <a:latin typeface="+mn-lt"/>
                <a:ea typeface="+mn-ea"/>
                <a:cs typeface="+mn-cs"/>
              </a:rPr>
              <a:t>(</a:t>
            </a:r>
            <a:r>
              <a:rPr lang="en-US" dirty="0" err="1" smtClean="0"/>
              <a:t>Temp_C</a:t>
            </a:r>
            <a:r>
              <a:rPr lang="en-US" dirty="0" smtClean="0"/>
              <a:t> </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a:t>
            </a:r>
            <a:r>
              <a:rPr lang="en-US" dirty="0" smtClean="0"/>
              <a:t>Temp</a:t>
            </a:r>
            <a:r>
              <a:rPr lang="en-US" sz="1200" kern="1200" dirty="0" smtClean="0">
                <a:solidFill>
                  <a:schemeClr val="tx1"/>
                </a:solidFill>
                <a:effectLst/>
                <a:latin typeface="+mn-lt"/>
                <a:ea typeface="+mn-ea"/>
                <a:cs typeface="+mn-cs"/>
              </a:rPr>
              <a:t>-32)*(5/9))</a:t>
            </a:r>
            <a:endParaRPr lang="en-US" dirty="0"/>
          </a:p>
        </p:txBody>
      </p:sp>
      <p:sp>
        <p:nvSpPr>
          <p:cNvPr id="4" name="Slide Number Placeholder 3"/>
          <p:cNvSpPr>
            <a:spLocks noGrp="1"/>
          </p:cNvSpPr>
          <p:nvPr>
            <p:ph type="sldNum" sz="quarter" idx="10"/>
          </p:nvPr>
        </p:nvSpPr>
        <p:spPr/>
        <p:txBody>
          <a:bodyPr/>
          <a:lstStyle/>
          <a:p>
            <a:fld id="{91F8B1E3-BC0F-40F4-AD7A-58D34E08D43C}" type="slidenum">
              <a:rPr lang="en-US" smtClean="0"/>
              <a:t>18</a:t>
            </a:fld>
            <a:endParaRPr lang="en-US"/>
          </a:p>
        </p:txBody>
      </p:sp>
    </p:spTree>
    <p:extLst>
      <p:ext uri="{BB962C8B-B14F-4D97-AF65-F5344CB8AC3E}">
        <p14:creationId xmlns:p14="http://schemas.microsoft.com/office/powerpoint/2010/main" val="15034057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The verbs are powerful when we link them with each other </a:t>
            </a:r>
            <a:r>
              <a:rPr lang="en-US" sz="1200" b="1" i="0" kern="1200" dirty="0" smtClean="0">
                <a:solidFill>
                  <a:schemeClr val="tx1"/>
                </a:solidFill>
                <a:effectLst/>
                <a:latin typeface="+mn-lt"/>
                <a:ea typeface="+mn-ea"/>
                <a:cs typeface="+mn-cs"/>
              </a:rPr>
              <a:t>using the pipe operator (</a:t>
            </a:r>
            <a:r>
              <a:rPr lang="en-US" b="1" dirty="0" smtClean="0"/>
              <a:t>%&gt;%</a:t>
            </a:r>
            <a:r>
              <a:rPr lang="en-US" sz="1200" b="1" i="0" kern="1200" dirty="0" smtClean="0">
                <a:solidFill>
                  <a:schemeClr val="tx1"/>
                </a:solidFill>
                <a:effectLst/>
                <a:latin typeface="+mn-lt"/>
                <a:ea typeface="+mn-ea"/>
                <a:cs typeface="+mn-cs"/>
              </a:rPr>
              <a:t>) and by </a:t>
            </a:r>
            <a:r>
              <a:rPr lang="en-US" sz="1200" b="0" i="0" kern="1200" dirty="0" smtClean="0">
                <a:solidFill>
                  <a:schemeClr val="tx1"/>
                </a:solidFill>
                <a:effectLst/>
                <a:latin typeface="+mn-lt"/>
                <a:ea typeface="+mn-ea"/>
                <a:cs typeface="+mn-cs"/>
              </a:rPr>
              <a:t>applying them to groups of observations. </a:t>
            </a:r>
          </a:p>
          <a:p>
            <a:r>
              <a:rPr lang="en-US" sz="1200" b="0" i="0" kern="1200" dirty="0" smtClean="0">
                <a:solidFill>
                  <a:schemeClr val="tx1"/>
                </a:solidFill>
                <a:effectLst/>
                <a:latin typeface="+mn-lt"/>
                <a:ea typeface="+mn-ea"/>
                <a:cs typeface="+mn-cs"/>
              </a:rPr>
              <a:t>- functions allow us to split our data frame into distinct groups on which we can then perform operations individually, such as aggregating/</a:t>
            </a:r>
            <a:r>
              <a:rPr lang="en-US" sz="1200" b="0" i="0" kern="1200" dirty="0" err="1" smtClean="0">
                <a:solidFill>
                  <a:schemeClr val="tx1"/>
                </a:solidFill>
                <a:effectLst/>
                <a:latin typeface="+mn-lt"/>
                <a:ea typeface="+mn-ea"/>
                <a:cs typeface="+mn-cs"/>
              </a:rPr>
              <a:t>summarising</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Old</a:t>
            </a:r>
            <a:r>
              <a:rPr lang="en-US" sz="1200" b="0" i="0" kern="1200" baseline="0" dirty="0" smtClean="0">
                <a:solidFill>
                  <a:schemeClr val="tx1"/>
                </a:solidFill>
                <a:effectLst/>
                <a:latin typeface="+mn-lt"/>
                <a:ea typeface="+mn-ea"/>
                <a:cs typeface="+mn-cs"/>
              </a:rPr>
              <a:t> strategy is the </a:t>
            </a:r>
            <a:r>
              <a:rPr lang="en-US" sz="1200" b="0" i="0" kern="1200" dirty="0" smtClean="0">
                <a:solidFill>
                  <a:schemeClr val="tx1"/>
                </a:solidFill>
                <a:effectLst/>
                <a:latin typeface="+mn-lt"/>
                <a:ea typeface="+mn-ea"/>
                <a:cs typeface="+mn-cs"/>
              </a:rPr>
              <a:t>Split-Apply-Combine strategy that was initially implemented in the </a:t>
            </a:r>
            <a:r>
              <a:rPr lang="en-US" dirty="0" err="1" smtClean="0"/>
              <a:t>plyr</a:t>
            </a:r>
            <a:r>
              <a:rPr lang="en-US" sz="1200" b="0" i="0" kern="1200" dirty="0" smtClean="0">
                <a:solidFill>
                  <a:schemeClr val="tx1"/>
                </a:solidFill>
                <a:effectLst/>
                <a:latin typeface="+mn-lt"/>
                <a:ea typeface="+mn-ea"/>
                <a:cs typeface="+mn-cs"/>
              </a:rPr>
              <a:t> package on which </a:t>
            </a:r>
            <a:r>
              <a:rPr lang="en-US" dirty="0" err="1" smtClean="0"/>
              <a:t>dplyr</a:t>
            </a:r>
            <a:r>
              <a:rPr lang="en-US" sz="1200" b="0" i="0" kern="1200" dirty="0" smtClean="0">
                <a:solidFill>
                  <a:schemeClr val="tx1"/>
                </a:solidFill>
                <a:effectLst/>
                <a:latin typeface="+mn-lt"/>
                <a:ea typeface="+mn-ea"/>
                <a:cs typeface="+mn-cs"/>
              </a:rPr>
              <a:t> is built.</a:t>
            </a:r>
          </a:p>
          <a:p>
            <a:endParaRPr lang="en-US" sz="1200" b="0" i="0" kern="1200" dirty="0" smtClean="0">
              <a:solidFill>
                <a:schemeClr val="tx1"/>
              </a:solidFill>
              <a:effectLst/>
              <a:latin typeface="+mn-lt"/>
              <a:ea typeface="+mn-ea"/>
              <a:cs typeface="+mn-cs"/>
            </a:endParaRPr>
          </a:p>
          <a:p>
            <a:pPr marL="171450" indent="-171450">
              <a:buFont typeface="Wingdings" panose="05000000000000000000" pitchFamily="2" charset="2"/>
              <a:buChar char="Ø"/>
            </a:pPr>
            <a:r>
              <a:rPr lang="en-US" dirty="0" err="1" smtClean="0"/>
              <a:t>month_sum</a:t>
            </a:r>
            <a:r>
              <a:rPr lang="en-US" dirty="0" smtClean="0"/>
              <a:t> </a:t>
            </a:r>
            <a:r>
              <a:rPr lang="en-US" sz="1200" kern="1200" dirty="0" smtClean="0">
                <a:solidFill>
                  <a:schemeClr val="tx1"/>
                </a:solidFill>
                <a:effectLst/>
                <a:latin typeface="+mn-lt"/>
                <a:ea typeface="+mn-ea"/>
                <a:cs typeface="+mn-cs"/>
              </a:rPr>
              <a:t>&lt;-</a:t>
            </a:r>
            <a:r>
              <a:rPr lang="en-US" dirty="0" smtClean="0"/>
              <a:t> </a:t>
            </a:r>
            <a:r>
              <a:rPr lang="en-US" sz="1200" u="none" strike="noStrike" kern="1200" dirty="0" err="1" smtClean="0">
                <a:solidFill>
                  <a:schemeClr val="tx1"/>
                </a:solidFill>
                <a:effectLst/>
                <a:latin typeface="+mn-lt"/>
                <a:ea typeface="+mn-ea"/>
                <a:cs typeface="+mn-cs"/>
                <a:hlinkClick r:id="rId3"/>
              </a:rPr>
              <a:t>airquality</a:t>
            </a:r>
            <a:r>
              <a:rPr lang="en-US" dirty="0" smtClean="0"/>
              <a:t> </a:t>
            </a:r>
            <a:r>
              <a:rPr lang="en-US" sz="1200" kern="1200" dirty="0" smtClean="0">
                <a:solidFill>
                  <a:schemeClr val="tx1"/>
                </a:solidFill>
                <a:effectLst/>
                <a:latin typeface="+mn-lt"/>
                <a:ea typeface="+mn-ea"/>
                <a:cs typeface="+mn-cs"/>
              </a:rPr>
              <a:t>%&gt;%</a:t>
            </a:r>
            <a:r>
              <a:rPr lang="en-US" dirty="0" smtClean="0"/>
              <a:t> </a:t>
            </a:r>
            <a:r>
              <a:rPr lang="en-US" dirty="0" err="1" smtClean="0"/>
              <a:t>group_by</a:t>
            </a:r>
            <a:r>
              <a:rPr lang="en-US" sz="1200" kern="1200" dirty="0" smtClean="0">
                <a:solidFill>
                  <a:schemeClr val="tx1"/>
                </a:solidFill>
                <a:effectLst/>
                <a:latin typeface="+mn-lt"/>
                <a:ea typeface="+mn-ea"/>
                <a:cs typeface="+mn-cs"/>
              </a:rPr>
              <a:t>(</a:t>
            </a:r>
            <a:r>
              <a:rPr lang="en-US" dirty="0" smtClean="0"/>
              <a:t>Month</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%&gt;%</a:t>
            </a:r>
            <a:r>
              <a:rPr lang="en-US" dirty="0" smtClean="0"/>
              <a:t> </a:t>
            </a:r>
            <a:r>
              <a:rPr lang="en-US" dirty="0" err="1" smtClean="0"/>
              <a:t>summarise</a:t>
            </a:r>
            <a:r>
              <a:rPr lang="en-US" sz="1200" kern="1200" dirty="0" smtClean="0">
                <a:solidFill>
                  <a:schemeClr val="tx1"/>
                </a:solidFill>
                <a:effectLst/>
                <a:latin typeface="+mn-lt"/>
                <a:ea typeface="+mn-ea"/>
                <a:cs typeface="+mn-cs"/>
              </a:rPr>
              <a:t>(</a:t>
            </a:r>
            <a:r>
              <a:rPr lang="en-US" dirty="0" err="1" smtClean="0"/>
              <a:t>mean_temp</a:t>
            </a:r>
            <a:r>
              <a:rPr lang="en-US" dirty="0" smtClean="0"/>
              <a:t> </a:t>
            </a:r>
            <a:r>
              <a:rPr lang="en-US" sz="1200" kern="1200" dirty="0" smtClean="0">
                <a:solidFill>
                  <a:schemeClr val="tx1"/>
                </a:solidFill>
                <a:effectLst/>
                <a:latin typeface="+mn-lt"/>
                <a:ea typeface="+mn-ea"/>
                <a:cs typeface="+mn-cs"/>
              </a:rPr>
              <a:t>=</a:t>
            </a:r>
            <a:r>
              <a:rPr lang="en-US" dirty="0" smtClean="0"/>
              <a:t> </a:t>
            </a:r>
            <a:r>
              <a:rPr lang="en-US" sz="1200" b="1" u="none" strike="noStrike" kern="1200" dirty="0" smtClean="0">
                <a:solidFill>
                  <a:schemeClr val="tx1"/>
                </a:solidFill>
                <a:effectLst/>
                <a:latin typeface="+mn-lt"/>
                <a:ea typeface="+mn-ea"/>
                <a:cs typeface="+mn-cs"/>
                <a:hlinkClick r:id="rId4"/>
              </a:rPr>
              <a:t>mean</a:t>
            </a:r>
            <a:r>
              <a:rPr lang="en-US" sz="1200" kern="1200" dirty="0" smtClean="0">
                <a:solidFill>
                  <a:schemeClr val="tx1"/>
                </a:solidFill>
                <a:effectLst/>
                <a:latin typeface="+mn-lt"/>
                <a:ea typeface="+mn-ea"/>
                <a:cs typeface="+mn-cs"/>
              </a:rPr>
              <a:t>(</a:t>
            </a:r>
            <a:r>
              <a:rPr lang="en-US" dirty="0" smtClean="0"/>
              <a:t>Temp</a:t>
            </a:r>
            <a:r>
              <a:rPr lang="en-US" sz="1200" kern="1200" dirty="0" smtClean="0">
                <a:solidFill>
                  <a:schemeClr val="tx1"/>
                </a:solidFill>
                <a:effectLst/>
                <a:latin typeface="+mn-lt"/>
                <a:ea typeface="+mn-ea"/>
                <a:cs typeface="+mn-cs"/>
              </a:rPr>
              <a:t>)</a:t>
            </a:r>
            <a:r>
              <a:rPr lang="en-US" dirty="0" smtClean="0"/>
              <a:t>, </a:t>
            </a:r>
            <a:r>
              <a:rPr lang="en-US" dirty="0" err="1" smtClean="0"/>
              <a:t>sd_temp</a:t>
            </a:r>
            <a:r>
              <a:rPr lang="en-US" dirty="0" smtClean="0"/>
              <a:t> </a:t>
            </a:r>
            <a:r>
              <a:rPr lang="en-US" sz="1200" kern="1200" dirty="0" smtClean="0">
                <a:solidFill>
                  <a:schemeClr val="tx1"/>
                </a:solidFill>
                <a:effectLst/>
                <a:latin typeface="+mn-lt"/>
                <a:ea typeface="+mn-ea"/>
                <a:cs typeface="+mn-cs"/>
              </a:rPr>
              <a:t>=</a:t>
            </a:r>
            <a:r>
              <a:rPr lang="en-US" dirty="0" smtClean="0"/>
              <a:t> </a:t>
            </a:r>
            <a:r>
              <a:rPr lang="en-US" sz="1200" u="none" strike="noStrike" kern="1200" dirty="0" err="1" smtClean="0">
                <a:solidFill>
                  <a:schemeClr val="tx1"/>
                </a:solidFill>
                <a:effectLst/>
                <a:latin typeface="+mn-lt"/>
                <a:ea typeface="+mn-ea"/>
                <a:cs typeface="+mn-cs"/>
                <a:hlinkClick r:id="rId5"/>
              </a:rPr>
              <a:t>sd</a:t>
            </a:r>
            <a:r>
              <a:rPr lang="en-US" sz="1200" kern="1200" dirty="0" smtClean="0">
                <a:solidFill>
                  <a:schemeClr val="tx1"/>
                </a:solidFill>
                <a:effectLst/>
                <a:latin typeface="+mn-lt"/>
                <a:ea typeface="+mn-ea"/>
                <a:cs typeface="+mn-cs"/>
              </a:rPr>
              <a:t>(</a:t>
            </a:r>
            <a:r>
              <a:rPr lang="en-US" dirty="0" smtClean="0"/>
              <a:t>Temp</a:t>
            </a:r>
            <a:r>
              <a:rPr lang="en-US" sz="1200" kern="1200" dirty="0" smtClean="0">
                <a:solidFill>
                  <a:schemeClr val="tx1"/>
                </a:solidFill>
                <a:effectLst/>
                <a:latin typeface="+mn-lt"/>
                <a:ea typeface="+mn-ea"/>
                <a:cs typeface="+mn-cs"/>
              </a:rPr>
              <a:t>))</a:t>
            </a:r>
            <a:r>
              <a:rPr lang="en-US" dirty="0" smtClean="0"/>
              <a:t> </a:t>
            </a:r>
          </a:p>
          <a:p>
            <a:pPr marL="171450" indent="-171450">
              <a:buFont typeface="Wingdings" panose="05000000000000000000" pitchFamily="2" charset="2"/>
              <a:buChar char="Ø"/>
            </a:pPr>
            <a:r>
              <a:rPr lang="en-US" dirty="0" err="1" smtClean="0"/>
              <a:t>month_sum</a:t>
            </a:r>
            <a:r>
              <a:rPr lang="en-US" dirty="0" smtClean="0"/>
              <a:t> </a:t>
            </a:r>
          </a:p>
          <a:p>
            <a:pPr marL="171450" indent="-171450">
              <a:buFont typeface="Wingdings" panose="05000000000000000000" pitchFamily="2" charset="2"/>
              <a:buChar char="Ø"/>
            </a:pPr>
            <a:r>
              <a:rPr lang="en-US" dirty="0" smtClean="0"/>
              <a:t>Source</a:t>
            </a:r>
            <a:r>
              <a:rPr lang="en-US" sz="1200" kern="1200" dirty="0" smtClean="0">
                <a:solidFill>
                  <a:schemeClr val="tx1"/>
                </a:solidFill>
                <a:effectLst/>
                <a:latin typeface="+mn-lt"/>
                <a:ea typeface="+mn-ea"/>
                <a:cs typeface="+mn-cs"/>
              </a:rPr>
              <a:t>:</a:t>
            </a:r>
            <a:r>
              <a:rPr lang="en-US" dirty="0" smtClean="0"/>
              <a:t> </a:t>
            </a:r>
            <a:r>
              <a:rPr lang="en-US" sz="1200" b="1" u="none" strike="noStrike" kern="1200" dirty="0" smtClean="0">
                <a:solidFill>
                  <a:schemeClr val="tx1"/>
                </a:solidFill>
                <a:effectLst/>
                <a:latin typeface="+mn-lt"/>
                <a:ea typeface="+mn-ea"/>
                <a:cs typeface="+mn-cs"/>
                <a:hlinkClick r:id="rId6"/>
              </a:rPr>
              <a:t>local</a:t>
            </a:r>
            <a:r>
              <a:rPr lang="en-US" dirty="0" smtClean="0"/>
              <a:t> </a:t>
            </a:r>
            <a:r>
              <a:rPr lang="en-US" sz="1200" u="none" strike="noStrike" kern="1200" dirty="0" smtClean="0">
                <a:solidFill>
                  <a:schemeClr val="tx1"/>
                </a:solidFill>
                <a:effectLst/>
                <a:latin typeface="+mn-lt"/>
                <a:ea typeface="+mn-ea"/>
                <a:cs typeface="+mn-cs"/>
                <a:hlinkClick r:id="rId7"/>
              </a:rPr>
              <a:t>data</a:t>
            </a:r>
            <a:r>
              <a:rPr lang="en-US" dirty="0" smtClean="0"/>
              <a:t> </a:t>
            </a:r>
            <a:r>
              <a:rPr lang="en-US" sz="1200" u="none" strike="noStrike" kern="1200" dirty="0" smtClean="0">
                <a:solidFill>
                  <a:schemeClr val="tx1"/>
                </a:solidFill>
                <a:effectLst/>
                <a:latin typeface="+mn-lt"/>
                <a:ea typeface="+mn-ea"/>
                <a:cs typeface="+mn-cs"/>
                <a:hlinkClick r:id="rId8"/>
              </a:rPr>
              <a:t>frame</a:t>
            </a:r>
            <a:r>
              <a:rPr lang="en-US" dirty="0" smtClean="0"/>
              <a:t> </a:t>
            </a:r>
            <a:r>
              <a:rPr lang="en-US" sz="1200" kern="1200" dirty="0" smtClean="0">
                <a:solidFill>
                  <a:schemeClr val="tx1"/>
                </a:solidFill>
                <a:effectLst/>
                <a:latin typeface="+mn-lt"/>
                <a:ea typeface="+mn-ea"/>
                <a:cs typeface="+mn-cs"/>
              </a:rPr>
              <a:t>[5</a:t>
            </a:r>
            <a:r>
              <a:rPr lang="en-US" dirty="0" smtClean="0"/>
              <a:t> x </a:t>
            </a:r>
            <a:r>
              <a:rPr lang="en-US" sz="1200" kern="1200" dirty="0" smtClean="0">
                <a:solidFill>
                  <a:schemeClr val="tx1"/>
                </a:solidFill>
                <a:effectLst/>
                <a:latin typeface="+mn-lt"/>
                <a:ea typeface="+mn-ea"/>
                <a:cs typeface="+mn-cs"/>
              </a:rPr>
              <a:t>3]</a:t>
            </a:r>
          </a:p>
          <a:p>
            <a:pPr marL="171450" indent="-171450">
              <a:buFont typeface="Wingdings" panose="05000000000000000000" pitchFamily="2" charset="2"/>
              <a:buChar char="Ø"/>
            </a:pPr>
            <a:endParaRPr lang="en-US" sz="1200" kern="1200" dirty="0" smtClean="0">
              <a:solidFill>
                <a:schemeClr val="tx1"/>
              </a:solidFill>
              <a:effectLst/>
              <a:latin typeface="+mn-lt"/>
              <a:ea typeface="+mn-ea"/>
              <a:cs typeface="+mn-cs"/>
            </a:endParaRPr>
          </a:p>
          <a:p>
            <a:pPr marL="171450" indent="-171450">
              <a:buFont typeface="Wingdings" panose="05000000000000000000" pitchFamily="2" charset="2"/>
              <a:buChar char="Ø"/>
            </a:pPr>
            <a:r>
              <a:rPr lang="en-US" dirty="0" smtClean="0"/>
              <a:t>Month </a:t>
            </a:r>
            <a:r>
              <a:rPr lang="en-US" dirty="0" err="1" smtClean="0"/>
              <a:t>mean_temp</a:t>
            </a:r>
            <a:r>
              <a:rPr lang="en-US" dirty="0" smtClean="0"/>
              <a:t> </a:t>
            </a:r>
            <a:r>
              <a:rPr lang="en-US" dirty="0" err="1" smtClean="0"/>
              <a:t>sd_temp</a:t>
            </a:r>
            <a:r>
              <a:rPr lang="en-US" dirty="0" smtClean="0"/>
              <a:t> </a:t>
            </a:r>
          </a:p>
          <a:p>
            <a:pPr marL="171450" indent="-171450">
              <a:buFont typeface="Wingdings" panose="05000000000000000000" pitchFamily="2" charset="2"/>
              <a:buChar char="Ø"/>
            </a:pPr>
            <a:r>
              <a:rPr lang="en-US" sz="1200" kern="1200" dirty="0" smtClean="0">
                <a:solidFill>
                  <a:schemeClr val="tx1"/>
                </a:solidFill>
                <a:effectLst/>
                <a:latin typeface="+mn-lt"/>
                <a:ea typeface="+mn-ea"/>
                <a:cs typeface="+mn-cs"/>
              </a:rPr>
              <a:t>(</a:t>
            </a:r>
            <a:r>
              <a:rPr lang="en-US" dirty="0" err="1" smtClean="0"/>
              <a:t>int</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a:t>
            </a:r>
            <a:r>
              <a:rPr lang="en-US" dirty="0" err="1" smtClean="0"/>
              <a:t>dbl</a:t>
            </a:r>
            <a:r>
              <a:rPr lang="en-US" sz="1200" kern="1200" dirty="0" smtClean="0">
                <a:solidFill>
                  <a:schemeClr val="tx1"/>
                </a:solidFill>
                <a:effectLst/>
                <a:latin typeface="+mn-lt"/>
                <a:ea typeface="+mn-ea"/>
                <a:cs typeface="+mn-cs"/>
              </a:rPr>
              <a:t>)</a:t>
            </a:r>
            <a:r>
              <a:rPr lang="en-US" dirty="0" smtClean="0"/>
              <a:t> </a:t>
            </a:r>
            <a:r>
              <a:rPr lang="en-US" sz="1200" kern="1200" dirty="0" smtClean="0">
                <a:solidFill>
                  <a:schemeClr val="tx1"/>
                </a:solidFill>
                <a:effectLst/>
                <a:latin typeface="+mn-lt"/>
                <a:ea typeface="+mn-ea"/>
                <a:cs typeface="+mn-cs"/>
              </a:rPr>
              <a:t>(</a:t>
            </a:r>
            <a:r>
              <a:rPr lang="en-US" dirty="0" err="1" smtClean="0"/>
              <a:t>dbl</a:t>
            </a:r>
            <a:r>
              <a:rPr lang="en-US" sz="1200" kern="1200" dirty="0" smtClean="0">
                <a:solidFill>
                  <a:schemeClr val="tx1"/>
                </a:solidFill>
                <a:effectLst/>
                <a:latin typeface="+mn-lt"/>
                <a:ea typeface="+mn-ea"/>
                <a:cs typeface="+mn-cs"/>
              </a:rPr>
              <a:t>)</a:t>
            </a:r>
            <a:r>
              <a:rPr lang="en-US" dirty="0" smtClean="0"/>
              <a:t> </a:t>
            </a:r>
          </a:p>
          <a:p>
            <a:pPr marL="171450" indent="-171450">
              <a:buFont typeface="Wingdings" panose="05000000000000000000" pitchFamily="2" charset="2"/>
              <a:buChar char="Ø"/>
            </a:pPr>
            <a:r>
              <a:rPr lang="en-US" sz="1200" kern="1200" dirty="0" smtClean="0">
                <a:solidFill>
                  <a:schemeClr val="tx1"/>
                </a:solidFill>
                <a:effectLst/>
                <a:latin typeface="+mn-lt"/>
                <a:ea typeface="+mn-ea"/>
                <a:cs typeface="+mn-cs"/>
              </a:rPr>
              <a:t>1</a:t>
            </a:r>
            <a:r>
              <a:rPr lang="en-US" dirty="0" smtClean="0"/>
              <a:t> </a:t>
            </a:r>
            <a:r>
              <a:rPr lang="en-US" sz="1200" kern="1200" dirty="0" smtClean="0">
                <a:solidFill>
                  <a:schemeClr val="tx1"/>
                </a:solidFill>
                <a:effectLst/>
                <a:latin typeface="+mn-lt"/>
                <a:ea typeface="+mn-ea"/>
                <a:cs typeface="+mn-cs"/>
              </a:rPr>
              <a:t>5</a:t>
            </a:r>
            <a:r>
              <a:rPr lang="en-US" dirty="0" smtClean="0"/>
              <a:t> </a:t>
            </a:r>
            <a:r>
              <a:rPr lang="en-US" sz="1200" kern="1200" dirty="0" smtClean="0">
                <a:solidFill>
                  <a:schemeClr val="tx1"/>
                </a:solidFill>
                <a:effectLst/>
                <a:latin typeface="+mn-lt"/>
                <a:ea typeface="+mn-ea"/>
                <a:cs typeface="+mn-cs"/>
              </a:rPr>
              <a:t>65.54839</a:t>
            </a:r>
            <a:r>
              <a:rPr lang="en-US" dirty="0" smtClean="0"/>
              <a:t> </a:t>
            </a:r>
            <a:r>
              <a:rPr lang="en-US" sz="1200" kern="1200" dirty="0" smtClean="0">
                <a:solidFill>
                  <a:schemeClr val="tx1"/>
                </a:solidFill>
                <a:effectLst/>
                <a:latin typeface="+mn-lt"/>
                <a:ea typeface="+mn-ea"/>
                <a:cs typeface="+mn-cs"/>
              </a:rPr>
              <a:t>6.854870</a:t>
            </a:r>
            <a:r>
              <a:rPr lang="en-US" dirty="0" smtClean="0"/>
              <a:t> </a:t>
            </a:r>
          </a:p>
          <a:p>
            <a:pPr marL="171450" indent="-171450">
              <a:buFont typeface="Wingdings" panose="05000000000000000000" pitchFamily="2" charset="2"/>
              <a:buChar char="Ø"/>
            </a:pPr>
            <a:r>
              <a:rPr lang="en-US" sz="1200" kern="1200" dirty="0" smtClean="0">
                <a:solidFill>
                  <a:schemeClr val="tx1"/>
                </a:solidFill>
                <a:effectLst/>
                <a:latin typeface="+mn-lt"/>
                <a:ea typeface="+mn-ea"/>
                <a:cs typeface="+mn-cs"/>
              </a:rPr>
              <a:t>2</a:t>
            </a:r>
            <a:r>
              <a:rPr lang="en-US" dirty="0" smtClean="0"/>
              <a:t> </a:t>
            </a:r>
            <a:r>
              <a:rPr lang="en-US" sz="1200" kern="1200" dirty="0" smtClean="0">
                <a:solidFill>
                  <a:schemeClr val="tx1"/>
                </a:solidFill>
                <a:effectLst/>
                <a:latin typeface="+mn-lt"/>
                <a:ea typeface="+mn-ea"/>
                <a:cs typeface="+mn-cs"/>
              </a:rPr>
              <a:t>6</a:t>
            </a:r>
            <a:r>
              <a:rPr lang="en-US" dirty="0" smtClean="0"/>
              <a:t> </a:t>
            </a:r>
            <a:r>
              <a:rPr lang="en-US" sz="1200" kern="1200" dirty="0" smtClean="0">
                <a:solidFill>
                  <a:schemeClr val="tx1"/>
                </a:solidFill>
                <a:effectLst/>
                <a:latin typeface="+mn-lt"/>
                <a:ea typeface="+mn-ea"/>
                <a:cs typeface="+mn-cs"/>
              </a:rPr>
              <a:t>79.10000</a:t>
            </a:r>
            <a:r>
              <a:rPr lang="en-US" dirty="0" smtClean="0"/>
              <a:t> </a:t>
            </a:r>
            <a:r>
              <a:rPr lang="en-US" sz="1200" kern="1200" dirty="0" smtClean="0">
                <a:solidFill>
                  <a:schemeClr val="tx1"/>
                </a:solidFill>
                <a:effectLst/>
                <a:latin typeface="+mn-lt"/>
                <a:ea typeface="+mn-ea"/>
                <a:cs typeface="+mn-cs"/>
              </a:rPr>
              <a:t>6.598589</a:t>
            </a:r>
            <a:r>
              <a:rPr lang="en-US" dirty="0" smtClean="0"/>
              <a:t> </a:t>
            </a:r>
          </a:p>
          <a:p>
            <a:pPr marL="171450" indent="-171450">
              <a:buFont typeface="Wingdings" panose="05000000000000000000" pitchFamily="2" charset="2"/>
              <a:buChar char="Ø"/>
            </a:pPr>
            <a:r>
              <a:rPr lang="en-US" sz="1200" kern="1200" dirty="0" smtClean="0">
                <a:solidFill>
                  <a:schemeClr val="tx1"/>
                </a:solidFill>
                <a:effectLst/>
                <a:latin typeface="+mn-lt"/>
                <a:ea typeface="+mn-ea"/>
                <a:cs typeface="+mn-cs"/>
              </a:rPr>
              <a:t>3</a:t>
            </a:r>
            <a:r>
              <a:rPr lang="en-US" dirty="0" smtClean="0"/>
              <a:t> </a:t>
            </a:r>
            <a:r>
              <a:rPr lang="en-US" sz="1200" kern="1200" dirty="0" smtClean="0">
                <a:solidFill>
                  <a:schemeClr val="tx1"/>
                </a:solidFill>
                <a:effectLst/>
                <a:latin typeface="+mn-lt"/>
                <a:ea typeface="+mn-ea"/>
                <a:cs typeface="+mn-cs"/>
              </a:rPr>
              <a:t>7</a:t>
            </a:r>
            <a:r>
              <a:rPr lang="en-US" dirty="0" smtClean="0"/>
              <a:t> </a:t>
            </a:r>
            <a:r>
              <a:rPr lang="en-US" sz="1200" kern="1200" dirty="0" smtClean="0">
                <a:solidFill>
                  <a:schemeClr val="tx1"/>
                </a:solidFill>
                <a:effectLst/>
                <a:latin typeface="+mn-lt"/>
                <a:ea typeface="+mn-ea"/>
                <a:cs typeface="+mn-cs"/>
              </a:rPr>
              <a:t>83.90323</a:t>
            </a:r>
            <a:r>
              <a:rPr lang="en-US" dirty="0" smtClean="0"/>
              <a:t> </a:t>
            </a:r>
            <a:r>
              <a:rPr lang="en-US" sz="1200" kern="1200" dirty="0" smtClean="0">
                <a:solidFill>
                  <a:schemeClr val="tx1"/>
                </a:solidFill>
                <a:effectLst/>
                <a:latin typeface="+mn-lt"/>
                <a:ea typeface="+mn-ea"/>
                <a:cs typeface="+mn-cs"/>
              </a:rPr>
              <a:t>4.315513</a:t>
            </a:r>
            <a:r>
              <a:rPr lang="en-US" dirty="0" smtClean="0"/>
              <a:t> </a:t>
            </a:r>
          </a:p>
          <a:p>
            <a:pPr marL="171450" indent="-171450">
              <a:buFont typeface="Wingdings" panose="05000000000000000000" pitchFamily="2" charset="2"/>
              <a:buChar char="Ø"/>
            </a:pPr>
            <a:r>
              <a:rPr lang="en-US" sz="1200" kern="1200" dirty="0" smtClean="0">
                <a:solidFill>
                  <a:schemeClr val="tx1"/>
                </a:solidFill>
                <a:effectLst/>
                <a:latin typeface="+mn-lt"/>
                <a:ea typeface="+mn-ea"/>
                <a:cs typeface="+mn-cs"/>
              </a:rPr>
              <a:t>4</a:t>
            </a:r>
            <a:r>
              <a:rPr lang="en-US" dirty="0" smtClean="0"/>
              <a:t> </a:t>
            </a:r>
            <a:r>
              <a:rPr lang="en-US" sz="1200" kern="1200" dirty="0" smtClean="0">
                <a:solidFill>
                  <a:schemeClr val="tx1"/>
                </a:solidFill>
                <a:effectLst/>
                <a:latin typeface="+mn-lt"/>
                <a:ea typeface="+mn-ea"/>
                <a:cs typeface="+mn-cs"/>
              </a:rPr>
              <a:t>8</a:t>
            </a:r>
            <a:r>
              <a:rPr lang="en-US" dirty="0" smtClean="0"/>
              <a:t> </a:t>
            </a:r>
            <a:r>
              <a:rPr lang="en-US" sz="1200" kern="1200" dirty="0" smtClean="0">
                <a:solidFill>
                  <a:schemeClr val="tx1"/>
                </a:solidFill>
                <a:effectLst/>
                <a:latin typeface="+mn-lt"/>
                <a:ea typeface="+mn-ea"/>
                <a:cs typeface="+mn-cs"/>
              </a:rPr>
              <a:t>83.96774</a:t>
            </a:r>
            <a:r>
              <a:rPr lang="en-US" dirty="0" smtClean="0"/>
              <a:t> </a:t>
            </a:r>
            <a:r>
              <a:rPr lang="en-US" sz="1200" kern="1200" dirty="0" smtClean="0">
                <a:solidFill>
                  <a:schemeClr val="tx1"/>
                </a:solidFill>
                <a:effectLst/>
                <a:latin typeface="+mn-lt"/>
                <a:ea typeface="+mn-ea"/>
                <a:cs typeface="+mn-cs"/>
              </a:rPr>
              <a:t>6.585256</a:t>
            </a:r>
            <a:r>
              <a:rPr lang="en-US" dirty="0" smtClean="0"/>
              <a:t> </a:t>
            </a:r>
          </a:p>
          <a:p>
            <a:pPr marL="171450" indent="-171450">
              <a:buFont typeface="Wingdings" panose="05000000000000000000" pitchFamily="2" charset="2"/>
              <a:buChar char="Ø"/>
            </a:pPr>
            <a:r>
              <a:rPr lang="en-US" sz="1200" kern="1200" dirty="0" smtClean="0">
                <a:solidFill>
                  <a:schemeClr val="tx1"/>
                </a:solidFill>
                <a:effectLst/>
                <a:latin typeface="+mn-lt"/>
                <a:ea typeface="+mn-ea"/>
                <a:cs typeface="+mn-cs"/>
              </a:rPr>
              <a:t>5</a:t>
            </a:r>
            <a:r>
              <a:rPr lang="en-US" dirty="0" smtClean="0"/>
              <a:t> </a:t>
            </a:r>
            <a:r>
              <a:rPr lang="en-US" sz="1200" kern="1200" dirty="0" smtClean="0">
                <a:solidFill>
                  <a:schemeClr val="tx1"/>
                </a:solidFill>
                <a:effectLst/>
                <a:latin typeface="+mn-lt"/>
                <a:ea typeface="+mn-ea"/>
                <a:cs typeface="+mn-cs"/>
              </a:rPr>
              <a:t>9</a:t>
            </a:r>
            <a:r>
              <a:rPr lang="en-US" dirty="0" smtClean="0"/>
              <a:t> </a:t>
            </a:r>
            <a:r>
              <a:rPr lang="en-US" sz="1200" kern="1200" dirty="0" smtClean="0">
                <a:solidFill>
                  <a:schemeClr val="tx1"/>
                </a:solidFill>
                <a:effectLst/>
                <a:latin typeface="+mn-lt"/>
                <a:ea typeface="+mn-ea"/>
                <a:cs typeface="+mn-cs"/>
              </a:rPr>
              <a:t>76.90000</a:t>
            </a:r>
            <a:r>
              <a:rPr lang="en-US" dirty="0" smtClean="0"/>
              <a:t> </a:t>
            </a:r>
            <a:r>
              <a:rPr lang="en-US" sz="1200" kern="1200" dirty="0" smtClean="0">
                <a:solidFill>
                  <a:schemeClr val="tx1"/>
                </a:solidFill>
                <a:effectLst/>
                <a:latin typeface="+mn-lt"/>
                <a:ea typeface="+mn-ea"/>
                <a:cs typeface="+mn-cs"/>
              </a:rPr>
              <a:t>8.355671</a:t>
            </a:r>
            <a:endParaRPr lang="en-US" dirty="0"/>
          </a:p>
        </p:txBody>
      </p:sp>
      <p:sp>
        <p:nvSpPr>
          <p:cNvPr id="4" name="Slide Number Placeholder 3"/>
          <p:cNvSpPr>
            <a:spLocks noGrp="1"/>
          </p:cNvSpPr>
          <p:nvPr>
            <p:ph type="sldNum" sz="quarter" idx="10"/>
          </p:nvPr>
        </p:nvSpPr>
        <p:spPr/>
        <p:txBody>
          <a:bodyPr/>
          <a:lstStyle/>
          <a:p>
            <a:fld id="{91F8B1E3-BC0F-40F4-AD7A-58D34E08D43C}" type="slidenum">
              <a:rPr lang="en-US" smtClean="0"/>
              <a:t>19</a:t>
            </a:fld>
            <a:endParaRPr lang="en-US"/>
          </a:p>
        </p:txBody>
      </p:sp>
    </p:spTree>
    <p:extLst>
      <p:ext uri="{BB962C8B-B14F-4D97-AF65-F5344CB8AC3E}">
        <p14:creationId xmlns:p14="http://schemas.microsoft.com/office/powerpoint/2010/main" val="3172552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err="1" smtClean="0"/>
              <a:t>left_join</a:t>
            </a:r>
            <a:r>
              <a:rPr lang="en-US" sz="1200" dirty="0" smtClean="0"/>
              <a:t>()</a:t>
            </a:r>
          </a:p>
          <a:p>
            <a:r>
              <a:rPr lang="en-US" sz="1200" dirty="0" err="1" smtClean="0"/>
              <a:t>right_join</a:t>
            </a:r>
            <a:r>
              <a:rPr lang="en-US" sz="1200" dirty="0" smtClean="0"/>
              <a:t>()</a:t>
            </a:r>
          </a:p>
          <a:p>
            <a:r>
              <a:rPr lang="en-US" sz="1200" dirty="0" err="1" smtClean="0"/>
              <a:t>inner_join</a:t>
            </a:r>
            <a:r>
              <a:rPr lang="en-US" sz="1200" dirty="0" smtClean="0"/>
              <a:t>()</a:t>
            </a:r>
          </a:p>
          <a:p>
            <a:r>
              <a:rPr lang="en-US" sz="1200" dirty="0" err="1" smtClean="0"/>
              <a:t>anti_join</a:t>
            </a:r>
            <a:r>
              <a:rPr lang="en-US" sz="1200" dirty="0" smtClean="0"/>
              <a:t>()</a:t>
            </a:r>
          </a:p>
          <a:p>
            <a:endParaRPr lang="en-US" dirty="0"/>
          </a:p>
        </p:txBody>
      </p:sp>
      <p:sp>
        <p:nvSpPr>
          <p:cNvPr id="4" name="Slide Number Placeholder 3"/>
          <p:cNvSpPr>
            <a:spLocks noGrp="1"/>
          </p:cNvSpPr>
          <p:nvPr>
            <p:ph type="sldNum" sz="quarter" idx="10"/>
          </p:nvPr>
        </p:nvSpPr>
        <p:spPr/>
        <p:txBody>
          <a:bodyPr/>
          <a:lstStyle/>
          <a:p>
            <a:fld id="{91F8B1E3-BC0F-40F4-AD7A-58D34E08D43C}" type="slidenum">
              <a:rPr lang="en-US" smtClean="0"/>
              <a:t>20</a:t>
            </a:fld>
            <a:endParaRPr lang="en-US"/>
          </a:p>
        </p:txBody>
      </p:sp>
    </p:spTree>
    <p:extLst>
      <p:ext uri="{BB962C8B-B14F-4D97-AF65-F5344CB8AC3E}">
        <p14:creationId xmlns:p14="http://schemas.microsoft.com/office/powerpoint/2010/main" val="1143305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D</a:t>
            </a:r>
          </a:p>
          <a:p>
            <a:r>
              <a:rPr lang="en-US" sz="1200" dirty="0" err="1" smtClean="0"/>
              <a:t>ata</a:t>
            </a:r>
            <a:r>
              <a:rPr lang="en-US" sz="1200" dirty="0" smtClean="0"/>
              <a:t> Wrangling with </a:t>
            </a:r>
            <a:r>
              <a:rPr lang="en-US" sz="1200" dirty="0" err="1" smtClean="0"/>
              <a:t>dplyr</a:t>
            </a:r>
            <a:r>
              <a:rPr lang="en-US" sz="1200" dirty="0" smtClean="0"/>
              <a:t> and </a:t>
            </a:r>
            <a:r>
              <a:rPr lang="en-US" sz="1200" dirty="0" err="1" smtClean="0"/>
              <a:t>tidyr</a:t>
            </a:r>
            <a:r>
              <a:rPr lang="en-US" sz="1200" dirty="0" smtClean="0"/>
              <a:t> </a:t>
            </a:r>
            <a:r>
              <a:rPr lang="en-US" dirty="0" smtClean="0"/>
              <a:t>1</a:t>
            </a:r>
            <a:r>
              <a:rPr lang="en-US" dirty="0" smtClean="0"/>
              <a:t>. Source data ➡️</a:t>
            </a:r>
          </a:p>
          <a:p>
            <a:r>
              <a:rPr lang="en-US" dirty="0" smtClean="0"/>
              <a:t>Experimental data</a:t>
            </a:r>
          </a:p>
          <a:p>
            <a:r>
              <a:rPr lang="en-US" dirty="0" smtClean="0"/>
              <a:t>External data sets</a:t>
            </a:r>
          </a:p>
          <a:p>
            <a:r>
              <a:rPr lang="en-US" dirty="0" smtClean="0"/>
              <a:t>Manually collected data and meta data</a:t>
            </a:r>
          </a:p>
          <a:p>
            <a:endParaRPr lang="en-US" dirty="0" smtClean="0"/>
          </a:p>
          <a:p>
            <a:r>
              <a:rPr lang="en-US" dirty="0" smtClean="0"/>
              <a:t>2. Intermediate ➡️</a:t>
            </a:r>
          </a:p>
          <a:p>
            <a:r>
              <a:rPr lang="en-US" dirty="0" smtClean="0"/>
              <a:t>Derived data</a:t>
            </a:r>
          </a:p>
          <a:p>
            <a:r>
              <a:rPr lang="en-US" dirty="0" err="1" smtClean="0"/>
              <a:t>Computatation</a:t>
            </a:r>
            <a:endParaRPr lang="en-US" dirty="0" smtClean="0"/>
          </a:p>
          <a:p>
            <a:r>
              <a:rPr lang="en-US" dirty="0" smtClean="0"/>
              <a:t>Manual curation</a:t>
            </a:r>
          </a:p>
          <a:p>
            <a:r>
              <a:rPr lang="en-US" dirty="0" smtClean="0"/>
              <a:t>Tidy data - Definitions</a:t>
            </a:r>
          </a:p>
          <a:p>
            <a:r>
              <a:rPr lang="en-US" dirty="0" smtClean="0"/>
              <a:t>Principles of tidy data to structure data</a:t>
            </a:r>
          </a:p>
          <a:p>
            <a:r>
              <a:rPr lang="en-US" dirty="0" smtClean="0"/>
              <a:t>Find errors in existing data sets</a:t>
            </a:r>
          </a:p>
          <a:p>
            <a:r>
              <a:rPr lang="en-US" dirty="0" smtClean="0"/>
              <a:t>Structure data</a:t>
            </a:r>
          </a:p>
          <a:p>
            <a:r>
              <a:rPr lang="en-US" dirty="0" smtClean="0"/>
              <a:t>Some reshaping data with </a:t>
            </a:r>
            <a:r>
              <a:rPr lang="en-US" dirty="0" err="1" smtClean="0"/>
              <a:t>tidyr</a:t>
            </a:r>
            <a:endParaRPr lang="en-US" dirty="0" smtClean="0"/>
          </a:p>
          <a:p>
            <a:pPr marL="0" marR="0" lvl="0" indent="0" algn="l" defTabSz="914400" rtl="0" eaLnBrk="0" fontAlgn="base" latinLnBrk="0" hangingPunct="0">
              <a:lnSpc>
                <a:spcPct val="100000"/>
              </a:lnSpc>
              <a:spcBef>
                <a:spcPct val="0"/>
              </a:spcBef>
              <a:spcAft>
                <a:spcPct val="0"/>
              </a:spcAft>
              <a:buClrTx/>
              <a:buSzTx/>
              <a:buFontTx/>
              <a:buNone/>
              <a:tabLst/>
            </a:pPr>
            <a:r>
              <a:rPr lang="en-US" dirty="0" smtClean="0"/>
              <a:t> - </a:t>
            </a:r>
            <a:r>
              <a:rPr kumimoji="0" lang="en-US" altLang="en-US" sz="1400" b="1" i="0" u="none" strike="noStrike" cap="none" normalizeH="0" baseline="0" dirty="0" smtClean="0">
                <a:ln>
                  <a:noFill/>
                </a:ln>
                <a:solidFill>
                  <a:srgbClr val="000000"/>
                </a:solidFill>
                <a:effectLst/>
                <a:latin typeface="inherit"/>
              </a:rPr>
              <a:t>Comments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smtClean="0">
                <a:ln>
                  <a:noFill/>
                </a:ln>
                <a:solidFill>
                  <a:srgbClr val="000000"/>
                </a:solidFill>
                <a:effectLst/>
                <a:latin typeface="inherit"/>
              </a:rPr>
              <a:t>Cleaning data also requires </a:t>
            </a:r>
            <a:r>
              <a:rPr kumimoji="0" lang="en-US" altLang="en-US" sz="1100" b="0" i="0" u="none" strike="noStrike" cap="none" normalizeH="0" baseline="0" dirty="0" err="1" smtClean="0">
                <a:ln>
                  <a:noFill/>
                </a:ln>
                <a:solidFill>
                  <a:srgbClr val="C7254E"/>
                </a:solidFill>
                <a:effectLst/>
                <a:latin typeface="Source Code Pro"/>
              </a:rPr>
              <a:t>dplyr</a:t>
            </a:r>
            <a:endParaRPr kumimoji="0" lang="en-US" altLang="en-US" sz="1200" b="0" i="0" u="none" strike="noStrike" cap="none" normalizeH="0" baseline="0" dirty="0" smtClean="0">
              <a:ln>
                <a:noFill/>
              </a:ln>
              <a:solidFill>
                <a:srgbClr val="000000"/>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err="1" smtClean="0">
                <a:ln>
                  <a:noFill/>
                </a:ln>
                <a:solidFill>
                  <a:srgbClr val="C7254E"/>
                </a:solidFill>
                <a:effectLst/>
                <a:latin typeface="Source Code Pro"/>
              </a:rPr>
              <a:t>tidyr</a:t>
            </a:r>
            <a:r>
              <a:rPr kumimoji="0" lang="en-US" altLang="en-US" sz="1200" b="0" i="0" u="none" strike="noStrike" cap="none" normalizeH="0" baseline="0" dirty="0" smtClean="0">
                <a:ln>
                  <a:noFill/>
                </a:ln>
                <a:solidFill>
                  <a:srgbClr val="000000"/>
                </a:solidFill>
                <a:effectLst/>
                <a:latin typeface="inherit"/>
              </a:rPr>
              <a:t> and </a:t>
            </a:r>
            <a:r>
              <a:rPr kumimoji="0" lang="en-US" altLang="en-US" sz="1100" b="0" i="0" u="none" strike="noStrike" cap="none" normalizeH="0" baseline="0" dirty="0" err="1" smtClean="0">
                <a:ln>
                  <a:noFill/>
                </a:ln>
                <a:solidFill>
                  <a:srgbClr val="C7254E"/>
                </a:solidFill>
                <a:effectLst/>
                <a:latin typeface="Source Code Pro"/>
              </a:rPr>
              <a:t>dplyr</a:t>
            </a:r>
            <a:r>
              <a:rPr kumimoji="0" lang="en-US" altLang="en-US" sz="1200" b="0" i="0" u="none" strike="noStrike" cap="none" normalizeH="0" baseline="0" dirty="0" smtClean="0">
                <a:ln>
                  <a:noFill/>
                </a:ln>
                <a:solidFill>
                  <a:srgbClr val="000000"/>
                </a:solidFill>
                <a:effectLst/>
                <a:latin typeface="inherit"/>
              </a:rPr>
              <a:t> are intertwined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smtClean="0">
                <a:ln>
                  <a:noFill/>
                </a:ln>
                <a:solidFill>
                  <a:srgbClr val="000000"/>
                </a:solidFill>
                <a:effectLst/>
                <a:latin typeface="inherit"/>
              </a:rPr>
              <a:t>Focus on </a:t>
            </a:r>
            <a:r>
              <a:rPr kumimoji="0" lang="en-US" altLang="en-US" sz="1200" b="0" i="1" u="none" strike="noStrike" cap="none" normalizeH="0" baseline="0" dirty="0" smtClean="0">
                <a:ln>
                  <a:noFill/>
                </a:ln>
                <a:solidFill>
                  <a:srgbClr val="000000"/>
                </a:solidFill>
                <a:effectLst/>
                <a:latin typeface="inherit"/>
              </a:rPr>
              <a:t>tidy data</a:t>
            </a:r>
            <a:endParaRPr kumimoji="0" lang="en-US" altLang="en-US" sz="1200" b="0" i="0" u="none" strike="noStrike" cap="none" normalizeH="0" baseline="0" dirty="0" smtClean="0">
              <a:ln>
                <a:noFill/>
              </a:ln>
              <a:solidFill>
                <a:srgbClr val="000000"/>
              </a:solidFill>
              <a:effectLst/>
              <a:latin typeface="inheri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smtClean="0">
                <a:ln>
                  <a:noFill/>
                </a:ln>
                <a:solidFill>
                  <a:srgbClr val="000000"/>
                </a:solidFill>
                <a:effectLst/>
                <a:latin typeface="inherit"/>
              </a:rPr>
              <a:t>Introduction of </a:t>
            </a:r>
            <a:r>
              <a:rPr kumimoji="0" lang="en-US" altLang="en-US" sz="1100" b="0" i="0" u="none" strike="noStrike" cap="none" normalizeH="0" baseline="0" dirty="0" err="1" smtClean="0">
                <a:ln>
                  <a:noFill/>
                </a:ln>
                <a:solidFill>
                  <a:srgbClr val="C7254E"/>
                </a:solidFill>
                <a:effectLst/>
                <a:latin typeface="Source Code Pro"/>
              </a:rPr>
              <a:t>tidyr</a:t>
            </a:r>
            <a:r>
              <a:rPr kumimoji="0" lang="en-US" altLang="en-US" sz="1200" b="0" i="0" u="none" strike="noStrike" cap="none" normalizeH="0" baseline="0" dirty="0" smtClean="0">
                <a:ln>
                  <a:noFill/>
                </a:ln>
                <a:solidFill>
                  <a:srgbClr val="000000"/>
                </a:solidFill>
                <a:effectLst/>
                <a:latin typeface="inherit"/>
              </a:rPr>
              <a:t> ways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smtClean="0">
                <a:ln>
                  <a:noFill/>
                </a:ln>
                <a:solidFill>
                  <a:srgbClr val="000000"/>
                </a:solidFill>
                <a:effectLst/>
                <a:latin typeface="inherit"/>
              </a:rPr>
              <a:t>Other </a:t>
            </a:r>
            <a:r>
              <a:rPr kumimoji="0" lang="en-US" altLang="en-US" sz="1100" b="0" i="0" u="none" strike="noStrike" cap="none" normalizeH="0" baseline="0" dirty="0" err="1" smtClean="0">
                <a:ln>
                  <a:noFill/>
                </a:ln>
                <a:solidFill>
                  <a:srgbClr val="C7254E"/>
                </a:solidFill>
                <a:effectLst/>
                <a:latin typeface="Source Code Pro"/>
              </a:rPr>
              <a:t>tidyr</a:t>
            </a:r>
            <a:r>
              <a:rPr kumimoji="0" lang="en-US" altLang="en-US" sz="1200" b="0" i="0" u="none" strike="noStrike" cap="none" normalizeH="0" baseline="0" dirty="0" smtClean="0">
                <a:ln>
                  <a:noFill/>
                </a:ln>
                <a:solidFill>
                  <a:srgbClr val="000000"/>
                </a:solidFill>
                <a:effectLst/>
                <a:latin typeface="inherit"/>
              </a:rPr>
              <a:t> functionality will be covered in </a:t>
            </a:r>
            <a:r>
              <a:rPr kumimoji="0" lang="en-US" altLang="en-US" sz="1100" b="0" i="0" u="none" strike="noStrike" cap="none" normalizeH="0" baseline="0" dirty="0" err="1" smtClean="0">
                <a:ln>
                  <a:noFill/>
                </a:ln>
                <a:solidFill>
                  <a:srgbClr val="C7254E"/>
                </a:solidFill>
                <a:effectLst/>
                <a:latin typeface="Source Code Pro"/>
              </a:rPr>
              <a:t>dplyr</a:t>
            </a:r>
            <a:r>
              <a:rPr kumimoji="0" lang="en-US" altLang="en-US" sz="1200" b="0" i="0" u="none" strike="noStrike" cap="none" normalizeH="0" baseline="0" dirty="0" smtClean="0">
                <a:ln>
                  <a:noFill/>
                </a:ln>
                <a:solidFill>
                  <a:srgbClr val="000000"/>
                </a:solidFill>
                <a:effectLst/>
                <a:latin typeface="inherit"/>
              </a:rPr>
              <a:t> and </a:t>
            </a:r>
            <a:r>
              <a:rPr kumimoji="0" lang="en-US" altLang="en-US" sz="1100" b="0" i="0" u="none" strike="noStrike" cap="none" normalizeH="0" baseline="0" dirty="0" smtClean="0">
                <a:ln>
                  <a:noFill/>
                </a:ln>
                <a:solidFill>
                  <a:srgbClr val="C7254E"/>
                </a:solidFill>
                <a:effectLst/>
                <a:latin typeface="Source Code Pro"/>
              </a:rPr>
              <a:t>broom</a:t>
            </a:r>
            <a:r>
              <a:rPr kumimoji="0" lang="en-US" altLang="en-US" sz="1200" b="0" i="0" u="none" strike="noStrike" cap="none" normalizeH="0" baseline="0" dirty="0" smtClean="0">
                <a:ln>
                  <a:noFill/>
                </a:ln>
                <a:solidFill>
                  <a:srgbClr val="000000"/>
                </a:solidFill>
                <a:effectLst/>
                <a:latin typeface="inherit"/>
              </a:rPr>
              <a:t> lectures.</a:t>
            </a:r>
          </a:p>
          <a:p>
            <a:endParaRPr lang="en-US" dirty="0" smtClean="0"/>
          </a:p>
          <a:p>
            <a:endParaRPr lang="en-US" dirty="0" smtClean="0"/>
          </a:p>
          <a:p>
            <a:endParaRPr lang="en-US" dirty="0" smtClean="0"/>
          </a:p>
          <a:p>
            <a:r>
              <a:rPr lang="en-US" dirty="0" smtClean="0"/>
              <a:t>3. Analysis ➡️</a:t>
            </a:r>
          </a:p>
          <a:p>
            <a:r>
              <a:rPr lang="en-US" dirty="0" smtClean="0"/>
              <a:t>Exploratory analysis</a:t>
            </a:r>
          </a:p>
          <a:p>
            <a:r>
              <a:rPr lang="en-US" dirty="0" smtClean="0"/>
              <a:t>Statistical models</a:t>
            </a:r>
          </a:p>
          <a:p>
            <a:r>
              <a:rPr lang="en-US" dirty="0" smtClean="0"/>
              <a:t>Hypothesis testing</a:t>
            </a:r>
          </a:p>
          <a:p>
            <a:endParaRPr lang="en-US" dirty="0" smtClean="0"/>
          </a:p>
          <a:p>
            <a:pPr fontAlgn="base"/>
            <a:r>
              <a:rPr lang="en-US" dirty="0" smtClean="0"/>
              <a:t>4. </a:t>
            </a:r>
            <a:r>
              <a:rPr lang="en-US" sz="1200" b="1" i="0" kern="1200" dirty="0" smtClean="0">
                <a:solidFill>
                  <a:schemeClr val="tx1"/>
                </a:solidFill>
                <a:effectLst/>
                <a:latin typeface="+mn-lt"/>
                <a:ea typeface="+mn-ea"/>
                <a:cs typeface="+mn-cs"/>
              </a:rPr>
              <a:t>Manuscript</a:t>
            </a:r>
          </a:p>
          <a:p>
            <a:pPr fontAlgn="base"/>
            <a:r>
              <a:rPr lang="en-US" sz="1200" b="0" i="0" kern="1200" dirty="0" smtClean="0">
                <a:solidFill>
                  <a:schemeClr val="tx1"/>
                </a:solidFill>
                <a:effectLst/>
                <a:latin typeface="+mn-lt"/>
                <a:ea typeface="+mn-ea"/>
                <a:cs typeface="+mn-cs"/>
              </a:rPr>
              <a:t>Can you reproduce your work?</a:t>
            </a:r>
          </a:p>
          <a:p>
            <a:pPr lvl="1" fontAlgn="base"/>
            <a:r>
              <a:rPr lang="en-US" sz="1200" b="0" i="0" kern="1200" dirty="0" smtClean="0">
                <a:solidFill>
                  <a:schemeClr val="tx1"/>
                </a:solidFill>
                <a:effectLst/>
                <a:latin typeface="+mn-lt"/>
                <a:ea typeface="+mn-ea"/>
                <a:cs typeface="+mn-cs"/>
              </a:rPr>
              <a:t>All numbers</a:t>
            </a:r>
          </a:p>
          <a:p>
            <a:pPr lvl="1" fontAlgn="base"/>
            <a:r>
              <a:rPr lang="en-US" sz="1200" b="0" i="0" kern="1200" dirty="0" smtClean="0">
                <a:solidFill>
                  <a:schemeClr val="tx1"/>
                </a:solidFill>
                <a:effectLst/>
                <a:latin typeface="+mn-lt"/>
                <a:ea typeface="+mn-ea"/>
                <a:cs typeface="+mn-cs"/>
              </a:rPr>
              <a:t>Summaries</a:t>
            </a:r>
          </a:p>
          <a:p>
            <a:pPr lvl="1" fontAlgn="base"/>
            <a:r>
              <a:rPr lang="en-US" sz="1200" b="0" i="0" kern="1200" dirty="0" smtClean="0">
                <a:solidFill>
                  <a:schemeClr val="tx1"/>
                </a:solidFill>
                <a:effectLst/>
                <a:latin typeface="+mn-lt"/>
                <a:ea typeface="+mn-ea"/>
                <a:cs typeface="+mn-cs"/>
              </a:rPr>
              <a:t>Images</a:t>
            </a:r>
          </a:p>
          <a:p>
            <a:endParaRPr lang="en-US" dirty="0"/>
          </a:p>
        </p:txBody>
      </p:sp>
      <p:sp>
        <p:nvSpPr>
          <p:cNvPr id="4" name="Slide Number Placeholder 3"/>
          <p:cNvSpPr>
            <a:spLocks noGrp="1"/>
          </p:cNvSpPr>
          <p:nvPr>
            <p:ph type="sldNum" sz="quarter" idx="10"/>
          </p:nvPr>
        </p:nvSpPr>
        <p:spPr/>
        <p:txBody>
          <a:bodyPr/>
          <a:lstStyle/>
          <a:p>
            <a:fld id="{934BDAED-5C75-431B-AFF5-6C0AEB100A1B}" type="slidenum">
              <a:rPr lang="en-US" smtClean="0"/>
              <a:t>6</a:t>
            </a:fld>
            <a:endParaRPr lang="en-US"/>
          </a:p>
        </p:txBody>
      </p:sp>
    </p:spTree>
    <p:extLst>
      <p:ext uri="{BB962C8B-B14F-4D97-AF65-F5344CB8AC3E}">
        <p14:creationId xmlns:p14="http://schemas.microsoft.com/office/powerpoint/2010/main" val="827554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Using </a:t>
            </a:r>
            <a:r>
              <a:rPr lang="en-US" sz="1200" b="1" i="0" kern="1200" dirty="0" err="1" smtClean="0">
                <a:solidFill>
                  <a:schemeClr val="tx1"/>
                </a:solidFill>
                <a:effectLst/>
                <a:latin typeface="+mn-lt"/>
                <a:ea typeface="+mn-ea"/>
                <a:cs typeface="+mn-cs"/>
              </a:rPr>
              <a:t>tidyr</a:t>
            </a:r>
            <a:r>
              <a:rPr lang="en-US" sz="1200" b="1" i="0" kern="1200" dirty="0" smtClean="0">
                <a:solidFill>
                  <a:schemeClr val="tx1"/>
                </a:solidFill>
                <a:effectLst/>
                <a:latin typeface="+mn-lt"/>
                <a:ea typeface="+mn-ea"/>
                <a:cs typeface="+mn-cs"/>
              </a:rPr>
              <a:t> to reshape data frames</a:t>
            </a:r>
          </a:p>
          <a:p>
            <a:endParaRPr lang="en-US" dirty="0"/>
          </a:p>
        </p:txBody>
      </p:sp>
      <p:sp>
        <p:nvSpPr>
          <p:cNvPr id="4" name="Slide Number Placeholder 3"/>
          <p:cNvSpPr>
            <a:spLocks noGrp="1"/>
          </p:cNvSpPr>
          <p:nvPr>
            <p:ph type="sldNum" sz="quarter" idx="10"/>
          </p:nvPr>
        </p:nvSpPr>
        <p:spPr/>
        <p:txBody>
          <a:bodyPr/>
          <a:lstStyle/>
          <a:p>
            <a:fld id="{91F8B1E3-BC0F-40F4-AD7A-58D34E08D43C}" type="slidenum">
              <a:rPr lang="en-US" smtClean="0"/>
              <a:t>7</a:t>
            </a:fld>
            <a:endParaRPr lang="en-US"/>
          </a:p>
        </p:txBody>
      </p:sp>
    </p:spTree>
    <p:extLst>
      <p:ext uri="{BB962C8B-B14F-4D97-AF65-F5344CB8AC3E}">
        <p14:creationId xmlns:p14="http://schemas.microsoft.com/office/powerpoint/2010/main" val="1099748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fontAlgn="base">
              <a:buFontTx/>
              <a:buChar char="-"/>
            </a:pPr>
            <a:r>
              <a:rPr lang="en-US" sz="1200" b="0" i="0" kern="1200" dirty="0" smtClean="0">
                <a:solidFill>
                  <a:schemeClr val="tx1"/>
                </a:solidFill>
                <a:effectLst/>
                <a:latin typeface="+mn-lt"/>
                <a:ea typeface="+mn-ea"/>
                <a:cs typeface="+mn-cs"/>
              </a:rPr>
              <a:t>Data </a:t>
            </a:r>
            <a:r>
              <a:rPr lang="en-US" sz="1200" b="0" i="0" kern="1200" dirty="0" smtClean="0">
                <a:solidFill>
                  <a:schemeClr val="tx1"/>
                </a:solidFill>
                <a:effectLst/>
                <a:latin typeface="+mn-lt"/>
                <a:ea typeface="+mn-ea"/>
                <a:cs typeface="+mn-cs"/>
              </a:rPr>
              <a:t>wrangling is the process of cleaning messy and complex data sets to enable convenient consumption and further analysis. </a:t>
            </a:r>
            <a:r>
              <a:rPr lang="en-US" sz="1200" b="0" i="0" kern="1200" dirty="0" smtClean="0">
                <a:solidFill>
                  <a:schemeClr val="tx1"/>
                </a:solidFill>
                <a:effectLst/>
                <a:latin typeface="+mn-lt"/>
                <a:ea typeface="+mn-ea"/>
                <a:cs typeface="+mn-cs"/>
              </a:rPr>
              <a:t>This </a:t>
            </a:r>
            <a:r>
              <a:rPr lang="en-US" sz="1200" b="0" i="0" kern="1200" dirty="0" smtClean="0">
                <a:solidFill>
                  <a:schemeClr val="tx1"/>
                </a:solidFill>
                <a:effectLst/>
                <a:latin typeface="+mn-lt"/>
                <a:ea typeface="+mn-ea"/>
                <a:cs typeface="+mn-cs"/>
              </a:rPr>
              <a:t>is a very important and time taking process in data science. R has an extensive library of tools for database manipulation and wrangling. </a:t>
            </a:r>
            <a:endParaRPr lang="en-US" sz="1200" b="0" i="0" kern="1200" dirty="0" smtClean="0">
              <a:solidFill>
                <a:schemeClr val="tx1"/>
              </a:solidFill>
              <a:effectLst/>
              <a:latin typeface="+mn-lt"/>
              <a:ea typeface="+mn-ea"/>
              <a:cs typeface="+mn-cs"/>
            </a:endParaRPr>
          </a:p>
          <a:p>
            <a:pPr marL="171450" indent="-171450" fontAlgn="base">
              <a:buFontTx/>
              <a:buChar char="-"/>
            </a:pP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Tidying allows you to manipulate the structure of your data while preserving all original information. Many functions in R require (or work better) with a data structure that isn't always easily readable by people.</a:t>
            </a:r>
          </a:p>
          <a:p>
            <a:r>
              <a:rPr lang="en-US" sz="1200" b="0" i="0" kern="1200" dirty="0" smtClean="0">
                <a:solidFill>
                  <a:schemeClr val="tx1"/>
                </a:solidFill>
                <a:effectLst/>
                <a:latin typeface="+mn-lt"/>
                <a:ea typeface="+mn-ea"/>
                <a:cs typeface="+mn-cs"/>
              </a:rPr>
              <a:t>In contrast to aggregation, which reduces many cells in the original data set to one cell in the new dataset, tidying preserves a one-to-one connection. Although aggregation can be done with many functions in R, the </a:t>
            </a:r>
            <a:r>
              <a:rPr lang="en-US" sz="1200" b="0" i="0" kern="1200" dirty="0" err="1" smtClean="0">
                <a:solidFill>
                  <a:schemeClr val="tx1"/>
                </a:solidFill>
                <a:effectLst/>
                <a:latin typeface="+mn-lt"/>
                <a:ea typeface="+mn-ea"/>
                <a:cs typeface="+mn-cs"/>
              </a:rPr>
              <a:t>tidyr</a:t>
            </a:r>
            <a:r>
              <a:rPr lang="en-US" sz="1200" b="0" i="0" kern="1200" dirty="0" smtClean="0">
                <a:solidFill>
                  <a:schemeClr val="tx1"/>
                </a:solidFill>
                <a:effectLst/>
                <a:latin typeface="+mn-lt"/>
                <a:ea typeface="+mn-ea"/>
                <a:cs typeface="+mn-cs"/>
              </a:rPr>
              <a:t> package allows you to both reshape and aggregate within a single syntax.</a:t>
            </a:r>
          </a:p>
          <a:p>
            <a:pPr marL="171450" indent="-171450" fontAlgn="base">
              <a:buFontTx/>
              <a:buChar char="-"/>
            </a:pPr>
            <a:endParaRPr lang="en-US" sz="1200" b="0" i="0" kern="1200" dirty="0" smtClean="0">
              <a:solidFill>
                <a:schemeClr val="tx1"/>
              </a:solidFill>
              <a:effectLst/>
              <a:latin typeface="+mn-lt"/>
              <a:ea typeface="+mn-ea"/>
              <a:cs typeface="+mn-cs"/>
            </a:endParaRP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 Some of the popular packages for data manipulation in R include:</a:t>
            </a:r>
          </a:p>
          <a:p>
            <a:pPr fontAlgn="base"/>
            <a:r>
              <a:rPr lang="en-US" sz="1200" b="0" i="0" kern="1200" dirty="0" err="1" smtClean="0">
                <a:solidFill>
                  <a:schemeClr val="tx1"/>
                </a:solidFill>
                <a:effectLst/>
                <a:latin typeface="+mn-lt"/>
                <a:ea typeface="+mn-ea"/>
                <a:cs typeface="+mn-cs"/>
              </a:rPr>
              <a:t>dplyr</a:t>
            </a:r>
            <a:r>
              <a:rPr lang="en-US" sz="1200" b="0" i="0" kern="1200" dirty="0" smtClean="0">
                <a:solidFill>
                  <a:schemeClr val="tx1"/>
                </a:solidFill>
                <a:effectLst/>
                <a:latin typeface="+mn-lt"/>
                <a:ea typeface="+mn-ea"/>
                <a:cs typeface="+mn-cs"/>
              </a:rPr>
              <a:t> Package – Created and maintained by Hadley Wickham, </a:t>
            </a:r>
            <a:r>
              <a:rPr lang="en-US" sz="1200" b="0" i="0" kern="1200" dirty="0" err="1" smtClean="0">
                <a:solidFill>
                  <a:schemeClr val="tx1"/>
                </a:solidFill>
                <a:effectLst/>
                <a:latin typeface="+mn-lt"/>
                <a:ea typeface="+mn-ea"/>
                <a:cs typeface="+mn-cs"/>
              </a:rPr>
              <a:t>dplyr</a:t>
            </a:r>
            <a:r>
              <a:rPr lang="en-US" sz="1200" b="0" i="0" kern="1200" dirty="0" smtClean="0">
                <a:solidFill>
                  <a:schemeClr val="tx1"/>
                </a:solidFill>
                <a:effectLst/>
                <a:latin typeface="+mn-lt"/>
                <a:ea typeface="+mn-ea"/>
                <a:cs typeface="+mn-cs"/>
              </a:rPr>
              <a:t> is best known for its data exploration and transformation capabilities and highly adaptive chaining syntax.</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data.table</a:t>
            </a:r>
            <a:r>
              <a:rPr lang="en-US" sz="1200" b="0" i="0" kern="1200" dirty="0" smtClean="0">
                <a:solidFill>
                  <a:schemeClr val="tx1"/>
                </a:solidFill>
                <a:effectLst/>
                <a:latin typeface="+mn-lt"/>
                <a:ea typeface="+mn-ea"/>
                <a:cs typeface="+mn-cs"/>
              </a:rPr>
              <a:t> Package – It allows for faster manipulation of data set with minimum coding. It simplifies data aggregation and drastically reduces the compute time.</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readr</a:t>
            </a:r>
            <a:r>
              <a:rPr lang="en-US" sz="1200" b="0" i="0" kern="1200" dirty="0" smtClean="0">
                <a:solidFill>
                  <a:schemeClr val="tx1"/>
                </a:solidFill>
                <a:effectLst/>
                <a:latin typeface="+mn-lt"/>
                <a:ea typeface="+mn-ea"/>
                <a:cs typeface="+mn-cs"/>
              </a:rPr>
              <a:t> Package – ‘</a:t>
            </a:r>
            <a:r>
              <a:rPr lang="en-US" sz="1200" b="0" i="0" kern="1200" dirty="0" err="1" smtClean="0">
                <a:solidFill>
                  <a:schemeClr val="tx1"/>
                </a:solidFill>
                <a:effectLst/>
                <a:latin typeface="+mn-lt"/>
                <a:ea typeface="+mn-ea"/>
                <a:cs typeface="+mn-cs"/>
              </a:rPr>
              <a:t>readr</a:t>
            </a:r>
            <a:r>
              <a:rPr lang="en-US" sz="1200" b="0" i="0" kern="1200" dirty="0" smtClean="0">
                <a:solidFill>
                  <a:schemeClr val="tx1"/>
                </a:solidFill>
                <a:effectLst/>
                <a:latin typeface="+mn-lt"/>
                <a:ea typeface="+mn-ea"/>
                <a:cs typeface="+mn-cs"/>
              </a:rPr>
              <a:t>’ helps in reading various forms of data into R. By not converting characters into factors it performs the task at 10x faster speed.</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Problem – </a:t>
            </a:r>
          </a:p>
          <a:p>
            <a:pPr fontAlgn="base"/>
            <a:r>
              <a:rPr lang="en-US" sz="1200" b="0" i="0" kern="1200" dirty="0" smtClean="0">
                <a:solidFill>
                  <a:schemeClr val="tx1"/>
                </a:solidFill>
                <a:effectLst/>
                <a:latin typeface="+mn-lt"/>
                <a:ea typeface="+mn-ea"/>
                <a:cs typeface="+mn-cs"/>
              </a:rPr>
              <a:t>Column headers are values, not variable names (gather)</a:t>
            </a:r>
          </a:p>
          <a:p>
            <a:pPr fontAlgn="base"/>
            <a:r>
              <a:rPr lang="en-US" sz="1200" b="0" i="0" kern="1200" dirty="0" smtClean="0">
                <a:solidFill>
                  <a:schemeClr val="tx1"/>
                </a:solidFill>
                <a:effectLst/>
                <a:latin typeface="+mn-lt"/>
                <a:ea typeface="+mn-ea"/>
                <a:cs typeface="+mn-cs"/>
              </a:rPr>
              <a:t>Multiple variables stored in one column (separate)</a:t>
            </a:r>
          </a:p>
          <a:p>
            <a:pPr fontAlgn="base"/>
            <a:r>
              <a:rPr lang="en-US" sz="1200" b="0" i="0" kern="1200" dirty="0" smtClean="0">
                <a:solidFill>
                  <a:schemeClr val="tx1"/>
                </a:solidFill>
                <a:effectLst/>
                <a:latin typeface="+mn-lt"/>
                <a:ea typeface="+mn-ea"/>
                <a:cs typeface="+mn-cs"/>
              </a:rPr>
              <a:t>Variables are stored in both rows and columns (gather-spread)</a:t>
            </a:r>
          </a:p>
          <a:p>
            <a:pPr fontAlgn="base"/>
            <a:r>
              <a:rPr lang="en-US" sz="1200" b="0" i="0" kern="1200" dirty="0" smtClean="0">
                <a:solidFill>
                  <a:schemeClr val="tx1"/>
                </a:solidFill>
                <a:effectLst/>
                <a:latin typeface="+mn-lt"/>
                <a:ea typeface="+mn-ea"/>
                <a:cs typeface="+mn-cs"/>
              </a:rPr>
              <a:t>Repeated observations (nest or table)</a:t>
            </a:r>
          </a:p>
          <a:p>
            <a:pPr fontAlgn="base"/>
            <a:r>
              <a:rPr lang="en-US" sz="1200" b="0" i="0" kern="1200" dirty="0" smtClean="0">
                <a:solidFill>
                  <a:schemeClr val="tx1"/>
                </a:solidFill>
                <a:effectLst/>
                <a:latin typeface="+mn-lt"/>
                <a:ea typeface="+mn-ea"/>
                <a:cs typeface="+mn-cs"/>
              </a:rPr>
              <a:t>Multiple types in one table (</a:t>
            </a:r>
            <a:r>
              <a:rPr lang="en-US" sz="1200" b="0" i="0" kern="1200" dirty="0" err="1" smtClean="0">
                <a:solidFill>
                  <a:schemeClr val="tx1"/>
                </a:solidFill>
                <a:effectLst/>
                <a:latin typeface="+mn-lt"/>
                <a:ea typeface="+mn-ea"/>
                <a:cs typeface="+mn-cs"/>
              </a:rPr>
              <a:t>dplyr</a:t>
            </a:r>
            <a:r>
              <a:rPr lang="en-US" sz="1200" b="0" i="0" kern="1200" dirty="0" smtClean="0">
                <a:solidFill>
                  <a:schemeClr val="tx1"/>
                </a:solidFill>
                <a:effectLst/>
                <a:latin typeface="+mn-lt"/>
                <a:ea typeface="+mn-ea"/>
                <a:cs typeface="+mn-cs"/>
              </a:rPr>
              <a:t> data transformation)</a:t>
            </a:r>
          </a:p>
          <a:p>
            <a:pPr fontAlgn="base"/>
            <a:r>
              <a:rPr lang="en-US" sz="1200" b="0" i="0" kern="1200" dirty="0" smtClean="0">
                <a:solidFill>
                  <a:schemeClr val="tx1"/>
                </a:solidFill>
                <a:effectLst/>
                <a:latin typeface="+mn-lt"/>
                <a:ea typeface="+mn-ea"/>
                <a:cs typeface="+mn-cs"/>
              </a:rPr>
              <a:t>One type in multiple tables (</a:t>
            </a:r>
            <a:r>
              <a:rPr lang="en-US" sz="1200" b="0" i="0" kern="1200" dirty="0" err="1" smtClean="0">
                <a:solidFill>
                  <a:schemeClr val="tx1"/>
                </a:solidFill>
                <a:effectLst/>
                <a:latin typeface="+mn-lt"/>
                <a:ea typeface="+mn-ea"/>
                <a:cs typeface="+mn-cs"/>
              </a:rPr>
              <a:t>dplyr</a:t>
            </a:r>
            <a:r>
              <a:rPr lang="en-US" sz="1200" b="0" i="0" kern="1200" dirty="0" smtClean="0">
                <a:solidFill>
                  <a:schemeClr val="tx1"/>
                </a:solidFill>
                <a:effectLst/>
                <a:latin typeface="+mn-lt"/>
                <a:ea typeface="+mn-ea"/>
                <a:cs typeface="+mn-cs"/>
              </a:rPr>
              <a:t>, combine into single table)</a:t>
            </a:r>
          </a:p>
          <a:p>
            <a:endParaRPr lang="en-US" dirty="0" smtClean="0"/>
          </a:p>
          <a:p>
            <a:pPr fontAlgn="base"/>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34BDAED-5C75-431B-AFF5-6C0AEB100A1B}" type="slidenum">
              <a:rPr lang="en-US" smtClean="0"/>
              <a:t>8</a:t>
            </a:fld>
            <a:endParaRPr lang="en-US"/>
          </a:p>
        </p:txBody>
      </p:sp>
    </p:spTree>
    <p:extLst>
      <p:ext uri="{BB962C8B-B14F-4D97-AF65-F5344CB8AC3E}">
        <p14:creationId xmlns:p14="http://schemas.microsoft.com/office/powerpoint/2010/main" val="7785463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The wide format is generally </a:t>
            </a:r>
            <a:r>
              <a:rPr lang="en-US" sz="1200" b="1" i="0" kern="1200" dirty="0" smtClean="0">
                <a:solidFill>
                  <a:schemeClr val="tx1"/>
                </a:solidFill>
                <a:effectLst/>
                <a:latin typeface="+mn-lt"/>
                <a:ea typeface="+mn-ea"/>
                <a:cs typeface="+mn-cs"/>
              </a:rPr>
              <a:t>untidy</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but</a:t>
            </a:r>
            <a:r>
              <a:rPr lang="en-US" sz="1200" b="0" i="0" kern="1200" dirty="0" smtClean="0">
                <a:solidFill>
                  <a:schemeClr val="tx1"/>
                </a:solidFill>
                <a:effectLst/>
                <a:latin typeface="+mn-lt"/>
                <a:ea typeface="+mn-ea"/>
                <a:cs typeface="+mn-cs"/>
              </a:rPr>
              <a:t> found in the majority of datasets</a:t>
            </a:r>
          </a:p>
          <a:p>
            <a:endParaRPr lang="en-US" dirty="0" smtClean="0"/>
          </a:p>
          <a:p>
            <a:r>
              <a:rPr lang="en-US" dirty="0" smtClean="0"/>
              <a:t>Tame data does not equal tidy data</a:t>
            </a:r>
          </a:p>
          <a:p>
            <a:r>
              <a:rPr lang="en-GB" sz="1200" dirty="0" smtClean="0"/>
              <a:t>Each variable forms a column</a:t>
            </a:r>
          </a:p>
          <a:p>
            <a:r>
              <a:rPr lang="en-GB" sz="1200" dirty="0" smtClean="0"/>
              <a:t>Each observation forms a row</a:t>
            </a:r>
          </a:p>
          <a:p>
            <a:r>
              <a:rPr lang="en-GB" sz="1200" dirty="0" smtClean="0"/>
              <a:t>Each type of observational unit forms a table</a:t>
            </a:r>
          </a:p>
          <a:p>
            <a:endParaRPr lang="en-GB" sz="1200" dirty="0" smtClean="0"/>
          </a:p>
          <a:p>
            <a:r>
              <a:rPr lang="en-US" sz="1200" b="1" i="0" kern="1200" dirty="0" smtClean="0">
                <a:solidFill>
                  <a:schemeClr val="tx1"/>
                </a:solidFill>
                <a:effectLst/>
                <a:latin typeface="+mn-lt"/>
                <a:ea typeface="+mn-ea"/>
                <a:cs typeface="+mn-cs"/>
              </a:rPr>
              <a:t>Wide vs. long data</a:t>
            </a:r>
          </a:p>
          <a:p>
            <a:r>
              <a:rPr lang="en-US" sz="1200" b="1" i="0" kern="1200" dirty="0" smtClean="0">
                <a:solidFill>
                  <a:schemeClr val="tx1"/>
                </a:solidFill>
                <a:effectLst/>
                <a:latin typeface="+mn-lt"/>
                <a:ea typeface="+mn-ea"/>
                <a:cs typeface="+mn-cs"/>
              </a:rPr>
              <a:t>Wide</a:t>
            </a:r>
            <a:r>
              <a:rPr lang="en-US" sz="1200" b="0" i="0" kern="1200" dirty="0" smtClean="0">
                <a:solidFill>
                  <a:schemeClr val="tx1"/>
                </a:solidFill>
                <a:effectLst/>
                <a:latin typeface="+mn-lt"/>
                <a:ea typeface="+mn-ea"/>
                <a:cs typeface="+mn-cs"/>
              </a:rPr>
              <a:t> format data has a separate column for each variable or each factor in your study. One row therefore can therefore include several different observations.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The </a:t>
            </a:r>
            <a:r>
              <a:rPr lang="en-US" sz="1200" b="1" i="0" kern="1200" dirty="0" smtClean="0">
                <a:solidFill>
                  <a:schemeClr val="tx1"/>
                </a:solidFill>
                <a:effectLst/>
                <a:latin typeface="+mn-lt"/>
                <a:ea typeface="+mn-ea"/>
                <a:cs typeface="+mn-cs"/>
              </a:rPr>
              <a:t>wide</a:t>
            </a:r>
            <a:r>
              <a:rPr lang="en-US" sz="1200" b="0" i="0" kern="1200" dirty="0" smtClean="0">
                <a:solidFill>
                  <a:schemeClr val="tx1"/>
                </a:solidFill>
                <a:effectLst/>
                <a:latin typeface="+mn-lt"/>
                <a:ea typeface="+mn-ea"/>
                <a:cs typeface="+mn-cs"/>
              </a:rPr>
              <a:t> format makes computation on columns sometimes easier</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Long</a:t>
            </a:r>
            <a:r>
              <a:rPr lang="en-US" sz="1200" b="0" i="0" kern="1200" dirty="0" smtClean="0">
                <a:solidFill>
                  <a:schemeClr val="tx1"/>
                </a:solidFill>
                <a:effectLst/>
                <a:latin typeface="+mn-lt"/>
                <a:ea typeface="+mn-ea"/>
                <a:cs typeface="+mn-cs"/>
              </a:rPr>
              <a:t> format data has a column stating the measured variable types and a column containing the values associated to those variables (each column is a variable, each row is one observation). This is considered “tidy” data because it is easily interpreted by most packages for visualization and analysis in R.</a:t>
            </a:r>
          </a:p>
          <a:p>
            <a:r>
              <a:rPr lang="en-US" sz="1200" b="0" i="0" kern="1200" dirty="0" smtClean="0">
                <a:solidFill>
                  <a:schemeClr val="tx1"/>
                </a:solidFill>
                <a:effectLst/>
                <a:latin typeface="+mn-lt"/>
                <a:ea typeface="+mn-ea"/>
                <a:cs typeface="+mn-cs"/>
              </a:rPr>
              <a:t>The format of your data depends on your specific needs, but some functions and packages such as </a:t>
            </a:r>
            <a:r>
              <a:rPr lang="en-US" sz="1200" b="0" i="0" kern="1200" dirty="0" err="1" smtClean="0">
                <a:solidFill>
                  <a:schemeClr val="tx1"/>
                </a:solidFill>
                <a:effectLst/>
                <a:latin typeface="+mn-lt"/>
                <a:ea typeface="+mn-ea"/>
                <a:cs typeface="+mn-cs"/>
              </a:rPr>
              <a:t>dplyr</a:t>
            </a:r>
            <a:r>
              <a:rPr lang="en-US" sz="1200" b="0" i="0" kern="1200" dirty="0" smtClean="0">
                <a:solidFill>
                  <a:schemeClr val="tx1"/>
                </a:solidFill>
                <a:effectLst/>
                <a:latin typeface="+mn-lt"/>
                <a:ea typeface="+mn-ea"/>
                <a:cs typeface="+mn-cs"/>
              </a:rPr>
              <a:t>, lm(), </a:t>
            </a:r>
            <a:r>
              <a:rPr lang="en-US" sz="1200" b="0" i="0" kern="1200" dirty="0" err="1" smtClean="0">
                <a:solidFill>
                  <a:schemeClr val="tx1"/>
                </a:solidFill>
                <a:effectLst/>
                <a:latin typeface="+mn-lt"/>
                <a:ea typeface="+mn-ea"/>
                <a:cs typeface="+mn-cs"/>
              </a:rPr>
              <a:t>glm</a:t>
            </a:r>
            <a:r>
              <a:rPr lang="en-US" sz="1200" b="0" i="0" kern="1200" dirty="0" smtClean="0">
                <a:solidFill>
                  <a:schemeClr val="tx1"/>
                </a:solidFill>
                <a:effectLst/>
                <a:latin typeface="+mn-lt"/>
                <a:ea typeface="+mn-ea"/>
                <a:cs typeface="+mn-cs"/>
              </a:rPr>
              <a:t>(), gam() require long format data. The ggplot2 package can use wide data format for some basic plotting, but more complex plots require the long format (example to come).</a:t>
            </a:r>
          </a:p>
          <a:p>
            <a:r>
              <a:rPr lang="en-US" sz="1200" b="0" i="0" kern="1200" dirty="0" smtClean="0">
                <a:solidFill>
                  <a:schemeClr val="tx1"/>
                </a:solidFill>
                <a:effectLst/>
                <a:latin typeface="+mn-lt"/>
                <a:ea typeface="+mn-ea"/>
                <a:cs typeface="+mn-cs"/>
              </a:rPr>
              <a:t>Additionally, long form data can more easily be aggregated and converted back into wide form data to provide summaries, or to check the balance of sampling designs.</a:t>
            </a:r>
          </a:p>
          <a:p>
            <a:endParaRPr lang="en-GB" sz="120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934BDAED-5C75-431B-AFF5-6C0AEB100A1B}" type="slidenum">
              <a:rPr lang="en-US" smtClean="0"/>
              <a:t>9</a:t>
            </a:fld>
            <a:endParaRPr lang="en-US"/>
          </a:p>
        </p:txBody>
      </p:sp>
    </p:spTree>
    <p:extLst>
      <p:ext uri="{BB962C8B-B14F-4D97-AF65-F5344CB8AC3E}">
        <p14:creationId xmlns:p14="http://schemas.microsoft.com/office/powerpoint/2010/main" val="5188559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Tidyr</a:t>
            </a:r>
            <a:r>
              <a:rPr lang="en-US" dirty="0" smtClean="0"/>
              <a:t> functionality (</a:t>
            </a:r>
            <a:r>
              <a:rPr lang="en-US" dirty="0" err="1" smtClean="0"/>
              <a:t>cheatsheets</a:t>
            </a:r>
            <a:r>
              <a:rPr lang="en-US" dirty="0" smtClean="0"/>
              <a:t>)</a:t>
            </a:r>
          </a:p>
          <a:p>
            <a:r>
              <a:rPr lang="en-US" dirty="0" smtClean="0"/>
              <a:t>-</a:t>
            </a:r>
            <a:r>
              <a:rPr lang="en-US" baseline="0" dirty="0" smtClean="0"/>
              <a:t> </a:t>
            </a:r>
            <a:r>
              <a:rPr lang="en-US" dirty="0" smtClean="0"/>
              <a:t>Tidy</a:t>
            </a:r>
            <a:r>
              <a:rPr lang="en-US" baseline="0" dirty="0" smtClean="0"/>
              <a:t> data coverage</a:t>
            </a:r>
          </a:p>
          <a:p>
            <a:pPr fontAlgn="base"/>
            <a:r>
              <a:rPr lang="en-US" sz="1200" b="0" i="0" kern="1200" dirty="0" smtClean="0">
                <a:solidFill>
                  <a:schemeClr val="tx1"/>
                </a:solidFill>
                <a:effectLst/>
                <a:latin typeface="+mn-lt"/>
                <a:ea typeface="+mn-ea"/>
                <a:cs typeface="+mn-cs"/>
              </a:rPr>
              <a:t>Basic column-wise manipulation</a:t>
            </a:r>
          </a:p>
          <a:p>
            <a:pPr fontAlgn="base"/>
            <a:r>
              <a:rPr lang="en-US" sz="1200" b="0" i="0" kern="1200" dirty="0" smtClean="0">
                <a:solidFill>
                  <a:schemeClr val="tx1"/>
                </a:solidFill>
                <a:effectLst/>
                <a:latin typeface="+mn-lt"/>
                <a:ea typeface="+mn-ea"/>
                <a:cs typeface="+mn-cs"/>
              </a:rPr>
              <a:t>now</a:t>
            </a:r>
          </a:p>
          <a:p>
            <a:pPr fontAlgn="base"/>
            <a:r>
              <a:rPr lang="en-US" sz="1200" b="0" i="0" kern="1200" dirty="0" smtClean="0">
                <a:solidFill>
                  <a:schemeClr val="tx1"/>
                </a:solidFill>
                <a:effectLst/>
                <a:latin typeface="+mn-lt"/>
                <a:ea typeface="+mn-ea"/>
                <a:cs typeface="+mn-cs"/>
              </a:rPr>
              <a:t>Reshaping operations</a:t>
            </a:r>
          </a:p>
          <a:p>
            <a:pPr fontAlgn="base"/>
            <a:r>
              <a:rPr lang="en-US" sz="1200" b="0" i="0" kern="1200" dirty="0" smtClean="0">
                <a:solidFill>
                  <a:schemeClr val="tx1"/>
                </a:solidFill>
                <a:effectLst/>
                <a:latin typeface="+mn-lt"/>
                <a:ea typeface="+mn-ea"/>
                <a:cs typeface="+mn-cs"/>
              </a:rPr>
              <a:t>after </a:t>
            </a:r>
            <a:r>
              <a:rPr lang="en-US" sz="1200" b="0" i="0" kern="1200" dirty="0" err="1" smtClean="0">
                <a:solidFill>
                  <a:schemeClr val="tx1"/>
                </a:solidFill>
                <a:effectLst/>
                <a:latin typeface="+mn-lt"/>
                <a:ea typeface="+mn-ea"/>
                <a:cs typeface="+mn-cs"/>
              </a:rPr>
              <a:t>dplyr</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Nesting and advanced collapsing operations</a:t>
            </a:r>
          </a:p>
          <a:p>
            <a:pPr fontAlgn="base"/>
            <a:r>
              <a:rPr lang="en-US" sz="1200" b="0" i="0" kern="1200" dirty="0" smtClean="0">
                <a:solidFill>
                  <a:schemeClr val="tx1"/>
                </a:solidFill>
                <a:effectLst/>
                <a:latin typeface="+mn-lt"/>
                <a:ea typeface="+mn-ea"/>
                <a:cs typeface="+mn-cs"/>
              </a:rPr>
              <a:t>after broom</a:t>
            </a:r>
          </a:p>
          <a:p>
            <a:endParaRPr lang="en-US" dirty="0"/>
          </a:p>
        </p:txBody>
      </p:sp>
      <p:sp>
        <p:nvSpPr>
          <p:cNvPr id="4" name="Slide Number Placeholder 3"/>
          <p:cNvSpPr>
            <a:spLocks noGrp="1"/>
          </p:cNvSpPr>
          <p:nvPr>
            <p:ph type="sldNum" sz="quarter" idx="10"/>
          </p:nvPr>
        </p:nvSpPr>
        <p:spPr/>
        <p:txBody>
          <a:bodyPr/>
          <a:lstStyle/>
          <a:p>
            <a:fld id="{934BDAED-5C75-431B-AFF5-6C0AEB100A1B}" type="slidenum">
              <a:rPr lang="en-US" smtClean="0"/>
              <a:t>10</a:t>
            </a:fld>
            <a:endParaRPr lang="en-US"/>
          </a:p>
        </p:txBody>
      </p:sp>
    </p:spTree>
    <p:extLst>
      <p:ext uri="{BB962C8B-B14F-4D97-AF65-F5344CB8AC3E}">
        <p14:creationId xmlns:p14="http://schemas.microsoft.com/office/powerpoint/2010/main" val="662498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kern="1200" dirty="0" smtClean="0">
                <a:solidFill>
                  <a:schemeClr val="tx1"/>
                </a:solidFill>
                <a:effectLst/>
                <a:latin typeface="+mn-lt"/>
                <a:ea typeface="+mn-ea"/>
                <a:cs typeface="+mn-cs"/>
              </a:rPr>
              <a:t># Use gather() to convert the dataset to long format</a:t>
            </a:r>
            <a:r>
              <a:rPr lang="en-US" dirty="0" smtClean="0"/>
              <a:t> </a:t>
            </a:r>
          </a:p>
          <a:p>
            <a:r>
              <a:rPr lang="en-US" dirty="0" err="1" smtClean="0"/>
              <a:t>air.</a:t>
            </a:r>
            <a:r>
              <a:rPr lang="en-US" sz="1200" kern="1200" dirty="0" err="1" smtClean="0">
                <a:solidFill>
                  <a:schemeClr val="tx1"/>
                </a:solidFill>
                <a:effectLst/>
                <a:latin typeface="+mn-lt"/>
                <a:ea typeface="+mn-ea"/>
                <a:cs typeface="+mn-cs"/>
              </a:rPr>
              <a:t>long</a:t>
            </a:r>
            <a:r>
              <a:rPr lang="en-US" dirty="0" smtClean="0"/>
              <a:t> </a:t>
            </a:r>
            <a:r>
              <a:rPr lang="en-US" sz="1200" kern="1200" dirty="0" smtClean="0">
                <a:solidFill>
                  <a:schemeClr val="tx1"/>
                </a:solidFill>
                <a:effectLst/>
                <a:latin typeface="+mn-lt"/>
                <a:ea typeface="+mn-ea"/>
                <a:cs typeface="+mn-cs"/>
              </a:rPr>
              <a:t>&lt;-</a:t>
            </a:r>
            <a:r>
              <a:rPr lang="en-US" dirty="0" smtClean="0"/>
              <a:t> gather</a:t>
            </a:r>
            <a:r>
              <a:rPr lang="en-US" sz="1200" kern="1200" dirty="0" smtClean="0">
                <a:solidFill>
                  <a:schemeClr val="tx1"/>
                </a:solidFill>
                <a:effectLst/>
                <a:latin typeface="+mn-lt"/>
                <a:ea typeface="+mn-ea"/>
                <a:cs typeface="+mn-cs"/>
              </a:rPr>
              <a:t>(</a:t>
            </a:r>
            <a:r>
              <a:rPr lang="en-US" sz="1200" u="none" strike="noStrike" kern="1200" dirty="0" err="1" smtClean="0">
                <a:solidFill>
                  <a:schemeClr val="tx1"/>
                </a:solidFill>
                <a:effectLst/>
                <a:latin typeface="+mn-lt"/>
                <a:ea typeface="+mn-ea"/>
                <a:cs typeface="+mn-cs"/>
                <a:hlinkClick r:id="rId3"/>
              </a:rPr>
              <a:t>airquality</a:t>
            </a:r>
            <a:r>
              <a:rPr lang="en-US" dirty="0" smtClean="0"/>
              <a:t>, variable, value, </a:t>
            </a:r>
            <a:r>
              <a:rPr lang="en-US" sz="1200" kern="1200" dirty="0" smtClean="0">
                <a:solidFill>
                  <a:schemeClr val="tx1"/>
                </a:solidFill>
                <a:effectLst/>
                <a:latin typeface="+mn-lt"/>
                <a:ea typeface="+mn-ea"/>
                <a:cs typeface="+mn-cs"/>
              </a:rPr>
              <a:t>-</a:t>
            </a:r>
            <a:r>
              <a:rPr lang="en-US" dirty="0" smtClean="0"/>
              <a:t>Month, </a:t>
            </a:r>
            <a:r>
              <a:rPr lang="en-US" sz="1200" kern="1200" dirty="0" smtClean="0">
                <a:solidFill>
                  <a:schemeClr val="tx1"/>
                </a:solidFill>
                <a:effectLst/>
                <a:latin typeface="+mn-lt"/>
                <a:ea typeface="+mn-ea"/>
                <a:cs typeface="+mn-cs"/>
              </a:rPr>
              <a:t>-</a:t>
            </a:r>
            <a:r>
              <a:rPr lang="en-US" dirty="0" smtClean="0"/>
              <a:t>Day</a:t>
            </a:r>
            <a:r>
              <a:rPr lang="en-US" sz="1200" kern="1200" dirty="0" smtClean="0">
                <a:solidFill>
                  <a:schemeClr val="tx1"/>
                </a:solidFill>
                <a:effectLst/>
                <a:latin typeface="+mn-lt"/>
                <a:ea typeface="+mn-ea"/>
                <a:cs typeface="+mn-cs"/>
              </a:rPr>
              <a:t>)</a:t>
            </a:r>
            <a:r>
              <a:rPr lang="en-US" dirty="0" smtClean="0"/>
              <a:t> </a:t>
            </a:r>
          </a:p>
          <a:p>
            <a:r>
              <a:rPr lang="en-US" sz="1200" u="none" strike="noStrike" kern="1200" dirty="0" smtClean="0">
                <a:solidFill>
                  <a:schemeClr val="tx1"/>
                </a:solidFill>
                <a:effectLst/>
                <a:latin typeface="+mn-lt"/>
                <a:ea typeface="+mn-ea"/>
                <a:cs typeface="+mn-cs"/>
                <a:hlinkClick r:id="rId4"/>
              </a:rPr>
              <a:t>head</a:t>
            </a:r>
            <a:r>
              <a:rPr lang="en-US" sz="1200" kern="1200" dirty="0" smtClean="0">
                <a:solidFill>
                  <a:schemeClr val="tx1"/>
                </a:solidFill>
                <a:effectLst/>
                <a:latin typeface="+mn-lt"/>
                <a:ea typeface="+mn-ea"/>
                <a:cs typeface="+mn-cs"/>
              </a:rPr>
              <a:t>(</a:t>
            </a:r>
            <a:r>
              <a:rPr lang="en-US" dirty="0" err="1" smtClean="0"/>
              <a:t>air.</a:t>
            </a:r>
            <a:r>
              <a:rPr lang="en-US" sz="1200" kern="1200" dirty="0" err="1" smtClean="0">
                <a:solidFill>
                  <a:schemeClr val="tx1"/>
                </a:solidFill>
                <a:effectLst/>
                <a:latin typeface="+mn-lt"/>
                <a:ea typeface="+mn-ea"/>
                <a:cs typeface="+mn-cs"/>
              </a:rPr>
              <a:t>long</a:t>
            </a:r>
            <a:r>
              <a:rPr lang="en-US" sz="1200" kern="1200" dirty="0" smtClean="0">
                <a:solidFill>
                  <a:schemeClr val="tx1"/>
                </a:solidFill>
                <a:effectLst/>
                <a:latin typeface="+mn-lt"/>
                <a:ea typeface="+mn-ea"/>
                <a:cs typeface="+mn-cs"/>
              </a:rPr>
              <a:t>)</a:t>
            </a:r>
            <a:r>
              <a:rPr lang="en-US" dirty="0" smtClean="0"/>
              <a:t> </a:t>
            </a:r>
          </a:p>
          <a:p>
            <a:r>
              <a:rPr lang="en-US" sz="1200" i="1" kern="1200" dirty="0" smtClean="0">
                <a:solidFill>
                  <a:schemeClr val="tx1"/>
                </a:solidFill>
                <a:effectLst/>
                <a:latin typeface="+mn-lt"/>
                <a:ea typeface="+mn-ea"/>
                <a:cs typeface="+mn-cs"/>
              </a:rPr>
              <a:t># Note that the syntax used here indicates we wish to gather ALL the columns except "Month" and "Day"</a:t>
            </a:r>
            <a:r>
              <a:rPr lang="en-US" dirty="0" smtClean="0"/>
              <a:t>   </a:t>
            </a:r>
          </a:p>
          <a:p>
            <a:r>
              <a:rPr lang="en-US" sz="1200" i="1" kern="1200" dirty="0" smtClean="0">
                <a:solidFill>
                  <a:schemeClr val="tx1"/>
                </a:solidFill>
                <a:effectLst/>
                <a:latin typeface="+mn-lt"/>
                <a:ea typeface="+mn-ea"/>
                <a:cs typeface="+mn-cs"/>
              </a:rPr>
              <a:t># Then, use spread() to convert the dataset back to wide format</a:t>
            </a:r>
            <a:r>
              <a:rPr lang="en-US" dirty="0" smtClean="0"/>
              <a:t> </a:t>
            </a:r>
          </a:p>
          <a:p>
            <a:r>
              <a:rPr lang="en-US" dirty="0" err="1" smtClean="0"/>
              <a:t>air.</a:t>
            </a:r>
            <a:r>
              <a:rPr lang="en-US" sz="1200" kern="1200" dirty="0" err="1" smtClean="0">
                <a:solidFill>
                  <a:schemeClr val="tx1"/>
                </a:solidFill>
                <a:effectLst/>
                <a:latin typeface="+mn-lt"/>
                <a:ea typeface="+mn-ea"/>
                <a:cs typeface="+mn-cs"/>
              </a:rPr>
              <a:t>wide</a:t>
            </a:r>
            <a:r>
              <a:rPr lang="en-US" dirty="0" smtClean="0"/>
              <a:t> </a:t>
            </a:r>
            <a:r>
              <a:rPr lang="en-US" sz="1200" kern="1200" dirty="0" smtClean="0">
                <a:solidFill>
                  <a:schemeClr val="tx1"/>
                </a:solidFill>
                <a:effectLst/>
                <a:latin typeface="+mn-lt"/>
                <a:ea typeface="+mn-ea"/>
                <a:cs typeface="+mn-cs"/>
              </a:rPr>
              <a:t>&lt;-</a:t>
            </a:r>
            <a:r>
              <a:rPr lang="en-US" dirty="0" smtClean="0"/>
              <a:t> spread</a:t>
            </a:r>
            <a:r>
              <a:rPr lang="en-US" sz="1200" kern="1200" dirty="0" smtClean="0">
                <a:solidFill>
                  <a:schemeClr val="tx1"/>
                </a:solidFill>
                <a:effectLst/>
                <a:latin typeface="+mn-lt"/>
                <a:ea typeface="+mn-ea"/>
                <a:cs typeface="+mn-cs"/>
              </a:rPr>
              <a:t>(</a:t>
            </a:r>
            <a:r>
              <a:rPr lang="en-US" dirty="0" err="1" smtClean="0"/>
              <a:t>air.</a:t>
            </a:r>
            <a:r>
              <a:rPr lang="en-US" sz="1200" kern="1200" dirty="0" err="1" smtClean="0">
                <a:solidFill>
                  <a:schemeClr val="tx1"/>
                </a:solidFill>
                <a:effectLst/>
                <a:latin typeface="+mn-lt"/>
                <a:ea typeface="+mn-ea"/>
                <a:cs typeface="+mn-cs"/>
              </a:rPr>
              <a:t>long</a:t>
            </a:r>
            <a:r>
              <a:rPr lang="en-US" dirty="0" smtClean="0"/>
              <a:t> , variable, value</a:t>
            </a:r>
            <a:r>
              <a:rPr lang="en-US" sz="1200" kern="1200" dirty="0" smtClean="0">
                <a:solidFill>
                  <a:schemeClr val="tx1"/>
                </a:solidFill>
                <a:effectLst/>
                <a:latin typeface="+mn-lt"/>
                <a:ea typeface="+mn-ea"/>
                <a:cs typeface="+mn-cs"/>
              </a:rPr>
              <a:t>)</a:t>
            </a:r>
            <a:r>
              <a:rPr lang="en-US" dirty="0" smtClean="0"/>
              <a:t> </a:t>
            </a:r>
          </a:p>
          <a:p>
            <a:r>
              <a:rPr lang="en-US" sz="1200" u="none" strike="noStrike" kern="1200" dirty="0" smtClean="0">
                <a:solidFill>
                  <a:schemeClr val="tx1"/>
                </a:solidFill>
                <a:effectLst/>
                <a:latin typeface="+mn-lt"/>
                <a:ea typeface="+mn-ea"/>
                <a:cs typeface="+mn-cs"/>
                <a:hlinkClick r:id="rId4"/>
              </a:rPr>
              <a:t>head</a:t>
            </a:r>
            <a:r>
              <a:rPr lang="en-US" sz="1200" kern="1200" dirty="0" smtClean="0">
                <a:solidFill>
                  <a:schemeClr val="tx1"/>
                </a:solidFill>
                <a:effectLst/>
                <a:latin typeface="+mn-lt"/>
                <a:ea typeface="+mn-ea"/>
                <a:cs typeface="+mn-cs"/>
              </a:rPr>
              <a:t>(</a:t>
            </a:r>
            <a:r>
              <a:rPr lang="en-US" dirty="0" err="1" smtClean="0"/>
              <a:t>air.</a:t>
            </a:r>
            <a:r>
              <a:rPr lang="en-US" sz="1200" kern="1200" dirty="0" err="1" smtClean="0">
                <a:solidFill>
                  <a:schemeClr val="tx1"/>
                </a:solidFill>
                <a:effectLst/>
                <a:latin typeface="+mn-lt"/>
                <a:ea typeface="+mn-ea"/>
                <a:cs typeface="+mn-cs"/>
              </a:rPr>
              <a:t>wide</a:t>
            </a:r>
            <a:r>
              <a:rPr lang="en-US" sz="1200" kern="1200" dirty="0" smtClean="0">
                <a:solidFill>
                  <a:schemeClr val="tx1"/>
                </a:solidFill>
                <a:effectLst/>
                <a:latin typeface="+mn-lt"/>
                <a:ea typeface="+mn-ea"/>
                <a:cs typeface="+mn-cs"/>
              </a:rPr>
              <a:t>)</a:t>
            </a:r>
          </a:p>
          <a:p>
            <a:endParaRPr lang="en-US" sz="120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function requires at least 3 arguments:</a:t>
            </a:r>
          </a:p>
          <a:p>
            <a:r>
              <a:rPr lang="en-US" sz="1200" b="1" i="0" kern="1200" dirty="0" smtClean="0">
                <a:solidFill>
                  <a:schemeClr val="tx1"/>
                </a:solidFill>
                <a:effectLst/>
                <a:latin typeface="+mn-lt"/>
                <a:ea typeface="+mn-ea"/>
                <a:cs typeface="+mn-cs"/>
              </a:rPr>
              <a:t>data</a:t>
            </a:r>
            <a:r>
              <a:rPr lang="en-US" sz="1200" b="0" i="0" kern="1200" dirty="0" smtClean="0">
                <a:solidFill>
                  <a:schemeClr val="tx1"/>
                </a:solidFill>
                <a:effectLst/>
                <a:latin typeface="+mn-lt"/>
                <a:ea typeface="+mn-ea"/>
                <a:cs typeface="+mn-cs"/>
              </a:rPr>
              <a:t>: a data frame (e.g. “wide”)</a:t>
            </a:r>
          </a:p>
          <a:p>
            <a:r>
              <a:rPr lang="en-US" sz="1200" b="1" i="0" kern="1200" dirty="0" smtClean="0">
                <a:solidFill>
                  <a:schemeClr val="tx1"/>
                </a:solidFill>
                <a:effectLst/>
                <a:latin typeface="+mn-lt"/>
                <a:ea typeface="+mn-ea"/>
                <a:cs typeface="+mn-cs"/>
              </a:rPr>
              <a:t>key</a:t>
            </a:r>
            <a:r>
              <a:rPr lang="en-US" sz="1200" b="0" i="0" kern="1200" dirty="0" smtClean="0">
                <a:solidFill>
                  <a:schemeClr val="tx1"/>
                </a:solidFill>
                <a:effectLst/>
                <a:latin typeface="+mn-lt"/>
                <a:ea typeface="+mn-ea"/>
                <a:cs typeface="+mn-cs"/>
              </a:rPr>
              <a:t>: name of the new column containing variable names (e.g. “Measurement”)</a:t>
            </a:r>
          </a:p>
          <a:p>
            <a:r>
              <a:rPr lang="en-US" sz="1200" b="1" i="0" kern="1200" dirty="0" smtClean="0">
                <a:solidFill>
                  <a:schemeClr val="tx1"/>
                </a:solidFill>
                <a:effectLst/>
                <a:latin typeface="+mn-lt"/>
                <a:ea typeface="+mn-ea"/>
                <a:cs typeface="+mn-cs"/>
              </a:rPr>
              <a:t>value</a:t>
            </a:r>
            <a:r>
              <a:rPr lang="en-US" sz="1200" b="0" i="0" kern="1200" dirty="0" smtClean="0">
                <a:solidFill>
                  <a:schemeClr val="tx1"/>
                </a:solidFill>
                <a:effectLst/>
                <a:latin typeface="+mn-lt"/>
                <a:ea typeface="+mn-ea"/>
                <a:cs typeface="+mn-cs"/>
              </a:rPr>
              <a:t>: name of the new column containing variable values (e.g. “Value”)</a:t>
            </a:r>
          </a:p>
          <a:p>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name or numeric index of the columns we wish to gather (e.g. “DBH” or “Height”)</a:t>
            </a:r>
          </a:p>
          <a:p>
            <a:endParaRPr lang="en-US" sz="1200" kern="1200" dirty="0" smtClean="0">
              <a:solidFill>
                <a:schemeClr val="tx1"/>
              </a:solidFill>
              <a:effectLst/>
              <a:latin typeface="+mn-lt"/>
              <a:ea typeface="+mn-ea"/>
              <a:cs typeface="+mn-cs"/>
            </a:endParaRPr>
          </a:p>
          <a:p>
            <a:pPr marL="171450" indent="-171450">
              <a:buFont typeface="Wingdings" panose="05000000000000000000" pitchFamily="2" charset="2"/>
              <a:buChar char="Ø"/>
            </a:pPr>
            <a:r>
              <a:rPr lang="en-US" dirty="0" smtClean="0"/>
              <a:t>wide </a:t>
            </a:r>
            <a:r>
              <a:rPr lang="en-US" sz="1200" kern="1200" dirty="0" smtClean="0">
                <a:solidFill>
                  <a:schemeClr val="tx1"/>
                </a:solidFill>
                <a:effectLst/>
                <a:latin typeface="+mn-lt"/>
                <a:ea typeface="+mn-ea"/>
                <a:cs typeface="+mn-cs"/>
              </a:rPr>
              <a:t>&lt;-</a:t>
            </a:r>
            <a:r>
              <a:rPr lang="en-US" dirty="0" smtClean="0"/>
              <a:t> </a:t>
            </a:r>
            <a:r>
              <a:rPr lang="en-US" sz="1200" b="1" u="none" strike="noStrike" kern="1200" dirty="0" err="1" smtClean="0">
                <a:solidFill>
                  <a:schemeClr val="tx1"/>
                </a:solidFill>
                <a:effectLst/>
                <a:latin typeface="+mn-lt"/>
                <a:ea typeface="+mn-ea"/>
                <a:cs typeface="+mn-cs"/>
                <a:hlinkClick r:id="rId5"/>
              </a:rPr>
              <a:t>data.frame</a:t>
            </a:r>
            <a:r>
              <a:rPr lang="en-US" sz="1200" kern="1200" dirty="0" smtClean="0">
                <a:solidFill>
                  <a:schemeClr val="tx1"/>
                </a:solidFill>
                <a:effectLst/>
                <a:latin typeface="+mn-lt"/>
                <a:ea typeface="+mn-ea"/>
                <a:cs typeface="+mn-cs"/>
              </a:rPr>
              <a:t>(</a:t>
            </a:r>
            <a:r>
              <a:rPr lang="en-US" dirty="0" smtClean="0"/>
              <a:t>Species </a:t>
            </a:r>
            <a:r>
              <a:rPr lang="en-US" sz="1200" kern="1200" dirty="0" smtClean="0">
                <a:solidFill>
                  <a:schemeClr val="tx1"/>
                </a:solidFill>
                <a:effectLst/>
                <a:latin typeface="+mn-lt"/>
                <a:ea typeface="+mn-ea"/>
                <a:cs typeface="+mn-cs"/>
              </a:rPr>
              <a:t>=</a:t>
            </a:r>
            <a:r>
              <a:rPr lang="en-US" dirty="0" smtClean="0"/>
              <a:t> </a:t>
            </a:r>
            <a:r>
              <a:rPr lang="en-US" sz="1200" b="1" u="none" strike="noStrike" kern="1200" dirty="0" smtClean="0">
                <a:solidFill>
                  <a:schemeClr val="tx1"/>
                </a:solidFill>
                <a:effectLst/>
                <a:latin typeface="+mn-lt"/>
                <a:ea typeface="+mn-ea"/>
                <a:cs typeface="+mn-cs"/>
                <a:hlinkClick r:id="rId6"/>
              </a:rPr>
              <a:t>c</a:t>
            </a:r>
            <a:r>
              <a:rPr lang="en-US" sz="1200" kern="1200" dirty="0" smtClean="0">
                <a:solidFill>
                  <a:schemeClr val="tx1"/>
                </a:solidFill>
                <a:effectLst/>
                <a:latin typeface="+mn-lt"/>
                <a:ea typeface="+mn-ea"/>
                <a:cs typeface="+mn-cs"/>
              </a:rPr>
              <a:t>("Oak"</a:t>
            </a:r>
            <a:r>
              <a:rPr lang="en-US" dirty="0" smtClean="0"/>
              <a:t>, </a:t>
            </a:r>
            <a:r>
              <a:rPr lang="en-US" sz="1200" kern="1200" dirty="0" smtClean="0">
                <a:solidFill>
                  <a:schemeClr val="tx1"/>
                </a:solidFill>
                <a:effectLst/>
                <a:latin typeface="+mn-lt"/>
                <a:ea typeface="+mn-ea"/>
                <a:cs typeface="+mn-cs"/>
              </a:rPr>
              <a:t>"Elm"</a:t>
            </a:r>
            <a:r>
              <a:rPr lang="en-US" dirty="0" smtClean="0"/>
              <a:t>, </a:t>
            </a:r>
            <a:r>
              <a:rPr lang="en-US" sz="1200" kern="1200" dirty="0" smtClean="0">
                <a:solidFill>
                  <a:schemeClr val="tx1"/>
                </a:solidFill>
                <a:effectLst/>
                <a:latin typeface="+mn-lt"/>
                <a:ea typeface="+mn-ea"/>
                <a:cs typeface="+mn-cs"/>
              </a:rPr>
              <a:t>"Ash")</a:t>
            </a:r>
            <a:r>
              <a:rPr lang="en-US" dirty="0" smtClean="0"/>
              <a:t>, </a:t>
            </a:r>
          </a:p>
          <a:p>
            <a:pPr marL="2000250" lvl="4" indent="-171450">
              <a:buFont typeface="Wingdings" panose="05000000000000000000" pitchFamily="2" charset="2"/>
              <a:buChar char="Ø"/>
            </a:pPr>
            <a:r>
              <a:rPr lang="en-US" dirty="0" smtClean="0"/>
              <a:t>DBH </a:t>
            </a:r>
            <a:r>
              <a:rPr lang="en-US" sz="1200" kern="1200" dirty="0" smtClean="0">
                <a:solidFill>
                  <a:schemeClr val="tx1"/>
                </a:solidFill>
                <a:effectLst/>
                <a:latin typeface="+mn-lt"/>
                <a:ea typeface="+mn-ea"/>
                <a:cs typeface="+mn-cs"/>
              </a:rPr>
              <a:t>=</a:t>
            </a:r>
            <a:r>
              <a:rPr lang="en-US" dirty="0" smtClean="0"/>
              <a:t> </a:t>
            </a:r>
            <a:r>
              <a:rPr lang="en-US" sz="1200" b="1" u="none" strike="noStrike" kern="1200" dirty="0" smtClean="0">
                <a:solidFill>
                  <a:schemeClr val="tx1"/>
                </a:solidFill>
                <a:effectLst/>
                <a:latin typeface="+mn-lt"/>
                <a:ea typeface="+mn-ea"/>
                <a:cs typeface="+mn-cs"/>
                <a:hlinkClick r:id="rId6"/>
              </a:rPr>
              <a:t>c</a:t>
            </a:r>
            <a:r>
              <a:rPr lang="en-US" sz="1200" kern="1200" dirty="0" smtClean="0">
                <a:solidFill>
                  <a:schemeClr val="tx1"/>
                </a:solidFill>
                <a:effectLst/>
                <a:latin typeface="+mn-lt"/>
                <a:ea typeface="+mn-ea"/>
                <a:cs typeface="+mn-cs"/>
              </a:rPr>
              <a:t>(12</a:t>
            </a:r>
            <a:r>
              <a:rPr lang="en-US" dirty="0" smtClean="0"/>
              <a:t>, </a:t>
            </a:r>
            <a:r>
              <a:rPr lang="en-US" sz="1200" kern="1200" dirty="0" smtClean="0">
                <a:solidFill>
                  <a:schemeClr val="tx1"/>
                </a:solidFill>
                <a:effectLst/>
                <a:latin typeface="+mn-lt"/>
                <a:ea typeface="+mn-ea"/>
                <a:cs typeface="+mn-cs"/>
              </a:rPr>
              <a:t>20</a:t>
            </a:r>
            <a:r>
              <a:rPr lang="en-US" dirty="0" smtClean="0"/>
              <a:t>, </a:t>
            </a:r>
            <a:r>
              <a:rPr lang="en-US" sz="1200" kern="1200" dirty="0" smtClean="0">
                <a:solidFill>
                  <a:schemeClr val="tx1"/>
                </a:solidFill>
                <a:effectLst/>
                <a:latin typeface="+mn-lt"/>
                <a:ea typeface="+mn-ea"/>
                <a:cs typeface="+mn-cs"/>
              </a:rPr>
              <a:t>13)</a:t>
            </a:r>
            <a:r>
              <a:rPr lang="en-US" dirty="0" smtClean="0"/>
              <a:t>, </a:t>
            </a:r>
          </a:p>
          <a:p>
            <a:pPr marL="2000250" lvl="4" indent="-171450">
              <a:buFont typeface="Wingdings" panose="05000000000000000000" pitchFamily="2" charset="2"/>
              <a:buChar char="Ø"/>
            </a:pPr>
            <a:r>
              <a:rPr lang="en-US" dirty="0" smtClean="0"/>
              <a:t>Height </a:t>
            </a:r>
            <a:r>
              <a:rPr lang="en-US" sz="1200" kern="1200" dirty="0" smtClean="0">
                <a:solidFill>
                  <a:schemeClr val="tx1"/>
                </a:solidFill>
                <a:effectLst/>
                <a:latin typeface="+mn-lt"/>
                <a:ea typeface="+mn-ea"/>
                <a:cs typeface="+mn-cs"/>
              </a:rPr>
              <a:t>=</a:t>
            </a:r>
            <a:r>
              <a:rPr lang="en-US" dirty="0" smtClean="0"/>
              <a:t> </a:t>
            </a:r>
            <a:r>
              <a:rPr lang="en-US" sz="1200" b="1" u="none" strike="noStrike" kern="1200" dirty="0" smtClean="0">
                <a:solidFill>
                  <a:schemeClr val="tx1"/>
                </a:solidFill>
                <a:effectLst/>
                <a:latin typeface="+mn-lt"/>
                <a:ea typeface="+mn-ea"/>
                <a:cs typeface="+mn-cs"/>
                <a:hlinkClick r:id="rId6"/>
              </a:rPr>
              <a:t>c</a:t>
            </a:r>
            <a:r>
              <a:rPr lang="en-US" sz="1200" kern="1200" dirty="0" smtClean="0">
                <a:solidFill>
                  <a:schemeClr val="tx1"/>
                </a:solidFill>
                <a:effectLst/>
                <a:latin typeface="+mn-lt"/>
                <a:ea typeface="+mn-ea"/>
                <a:cs typeface="+mn-cs"/>
              </a:rPr>
              <a:t>(56</a:t>
            </a:r>
            <a:r>
              <a:rPr lang="en-US" dirty="0" smtClean="0"/>
              <a:t>, </a:t>
            </a:r>
            <a:r>
              <a:rPr lang="en-US" sz="1200" kern="1200" dirty="0" smtClean="0">
                <a:solidFill>
                  <a:schemeClr val="tx1"/>
                </a:solidFill>
                <a:effectLst/>
                <a:latin typeface="+mn-lt"/>
                <a:ea typeface="+mn-ea"/>
                <a:cs typeface="+mn-cs"/>
              </a:rPr>
              <a:t>85</a:t>
            </a:r>
            <a:r>
              <a:rPr lang="en-US" dirty="0" smtClean="0"/>
              <a:t>, </a:t>
            </a:r>
            <a:r>
              <a:rPr lang="en-US" sz="1200" kern="1200" dirty="0" smtClean="0">
                <a:solidFill>
                  <a:schemeClr val="tx1"/>
                </a:solidFill>
                <a:effectLst/>
                <a:latin typeface="+mn-lt"/>
                <a:ea typeface="+mn-ea"/>
                <a:cs typeface="+mn-cs"/>
              </a:rPr>
              <a:t>55))</a:t>
            </a:r>
            <a:r>
              <a:rPr lang="en-US" dirty="0" smtClean="0"/>
              <a:t> </a:t>
            </a:r>
          </a:p>
          <a:p>
            <a:pPr marL="171450" indent="-171450">
              <a:buFont typeface="Wingdings" panose="05000000000000000000" pitchFamily="2" charset="2"/>
              <a:buChar char="Ø"/>
            </a:pPr>
            <a:r>
              <a:rPr lang="en-US" dirty="0" smtClean="0"/>
              <a:t>Wide</a:t>
            </a:r>
          </a:p>
          <a:p>
            <a:pPr marL="0" indent="0">
              <a:buFont typeface="Wingdings" panose="05000000000000000000" pitchFamily="2" charset="2"/>
              <a:buNone/>
            </a:pPr>
            <a:r>
              <a:rPr lang="en-US" dirty="0" smtClean="0"/>
              <a:t>    Species DBH Height </a:t>
            </a:r>
            <a:r>
              <a:rPr lang="en-US" sz="1200" kern="1200" dirty="0" smtClean="0">
                <a:solidFill>
                  <a:schemeClr val="tx1"/>
                </a:solidFill>
                <a:effectLst/>
                <a:latin typeface="+mn-lt"/>
                <a:ea typeface="+mn-ea"/>
                <a:cs typeface="+mn-cs"/>
              </a:rPr>
              <a:t>1</a:t>
            </a:r>
            <a:r>
              <a:rPr lang="en-US" dirty="0" smtClean="0"/>
              <a:t> Oak </a:t>
            </a:r>
            <a:r>
              <a:rPr lang="en-US" sz="1200" kern="1200" dirty="0" smtClean="0">
                <a:solidFill>
                  <a:schemeClr val="tx1"/>
                </a:solidFill>
                <a:effectLst/>
                <a:latin typeface="+mn-lt"/>
                <a:ea typeface="+mn-ea"/>
                <a:cs typeface="+mn-cs"/>
              </a:rPr>
              <a:t>12</a:t>
            </a:r>
            <a:r>
              <a:rPr lang="en-US" dirty="0" smtClean="0"/>
              <a:t> </a:t>
            </a:r>
            <a:r>
              <a:rPr lang="en-US" sz="1200" kern="1200" dirty="0" smtClean="0">
                <a:solidFill>
                  <a:schemeClr val="tx1"/>
                </a:solidFill>
                <a:effectLst/>
                <a:latin typeface="+mn-lt"/>
                <a:ea typeface="+mn-ea"/>
                <a:cs typeface="+mn-cs"/>
              </a:rPr>
              <a:t>56</a:t>
            </a:r>
            <a:r>
              <a:rPr lang="en-US" dirty="0" smtClean="0"/>
              <a:t> </a:t>
            </a:r>
            <a:r>
              <a:rPr lang="en-US" sz="1200" kern="1200" dirty="0" smtClean="0">
                <a:solidFill>
                  <a:schemeClr val="tx1"/>
                </a:solidFill>
                <a:effectLst/>
                <a:latin typeface="+mn-lt"/>
                <a:ea typeface="+mn-ea"/>
                <a:cs typeface="+mn-cs"/>
              </a:rPr>
              <a:t>2</a:t>
            </a:r>
            <a:r>
              <a:rPr lang="en-US" dirty="0" smtClean="0"/>
              <a:t> Elm </a:t>
            </a:r>
            <a:r>
              <a:rPr lang="en-US" sz="1200" kern="1200" dirty="0" smtClean="0">
                <a:solidFill>
                  <a:schemeClr val="tx1"/>
                </a:solidFill>
                <a:effectLst/>
                <a:latin typeface="+mn-lt"/>
                <a:ea typeface="+mn-ea"/>
                <a:cs typeface="+mn-cs"/>
              </a:rPr>
              <a:t>20</a:t>
            </a:r>
            <a:r>
              <a:rPr lang="en-US" dirty="0" smtClean="0"/>
              <a:t> </a:t>
            </a:r>
            <a:r>
              <a:rPr lang="en-US" sz="1200" kern="1200" dirty="0" smtClean="0">
                <a:solidFill>
                  <a:schemeClr val="tx1"/>
                </a:solidFill>
                <a:effectLst/>
                <a:latin typeface="+mn-lt"/>
                <a:ea typeface="+mn-ea"/>
                <a:cs typeface="+mn-cs"/>
              </a:rPr>
              <a:t>85</a:t>
            </a:r>
            <a:r>
              <a:rPr lang="en-US" dirty="0" smtClean="0"/>
              <a:t> </a:t>
            </a:r>
            <a:r>
              <a:rPr lang="en-US" sz="1200" kern="1200" dirty="0" smtClean="0">
                <a:solidFill>
                  <a:schemeClr val="tx1"/>
                </a:solidFill>
                <a:effectLst/>
                <a:latin typeface="+mn-lt"/>
                <a:ea typeface="+mn-ea"/>
                <a:cs typeface="+mn-cs"/>
              </a:rPr>
              <a:t>3</a:t>
            </a:r>
            <a:r>
              <a:rPr lang="en-US" dirty="0" smtClean="0"/>
              <a:t> Ash </a:t>
            </a:r>
            <a:r>
              <a:rPr lang="en-US" sz="1200" kern="1200" dirty="0" smtClean="0">
                <a:solidFill>
                  <a:schemeClr val="tx1"/>
                </a:solidFill>
                <a:effectLst/>
                <a:latin typeface="+mn-lt"/>
                <a:ea typeface="+mn-ea"/>
                <a:cs typeface="+mn-cs"/>
              </a:rPr>
              <a:t>13</a:t>
            </a:r>
            <a:r>
              <a:rPr lang="en-US" dirty="0" smtClean="0"/>
              <a:t> </a:t>
            </a:r>
            <a:r>
              <a:rPr lang="en-US" sz="1200" kern="1200" dirty="0" smtClean="0">
                <a:solidFill>
                  <a:schemeClr val="tx1"/>
                </a:solidFill>
                <a:effectLst/>
                <a:latin typeface="+mn-lt"/>
                <a:ea typeface="+mn-ea"/>
                <a:cs typeface="+mn-cs"/>
              </a:rPr>
              <a:t>55</a:t>
            </a:r>
          </a:p>
          <a:p>
            <a:pPr marL="0" indent="0">
              <a:buFont typeface="Wingdings" panose="05000000000000000000" pitchFamily="2" charset="2"/>
              <a:buNone/>
            </a:pPr>
            <a:endParaRPr lang="en-US" sz="1200" kern="1200" dirty="0" smtClean="0">
              <a:solidFill>
                <a:schemeClr val="tx1"/>
              </a:solidFill>
              <a:effectLst/>
              <a:latin typeface="+mn-lt"/>
              <a:ea typeface="+mn-ea"/>
              <a:cs typeface="+mn-cs"/>
            </a:endParaRPr>
          </a:p>
          <a:p>
            <a:pPr marL="0" indent="0">
              <a:buFont typeface="Wingdings" panose="05000000000000000000" pitchFamily="2" charset="2"/>
              <a:buNone/>
            </a:pPr>
            <a:r>
              <a:rPr lang="en-US" sz="1200" i="1" kern="1200" dirty="0" smtClean="0">
                <a:solidFill>
                  <a:schemeClr val="tx1"/>
                </a:solidFill>
                <a:effectLst/>
                <a:latin typeface="+mn-lt"/>
                <a:ea typeface="+mn-ea"/>
                <a:cs typeface="+mn-cs"/>
              </a:rPr>
              <a:t># Gathering columns into rows</a:t>
            </a:r>
            <a:r>
              <a:rPr lang="en-US" dirty="0" smtClean="0"/>
              <a:t>   </a:t>
            </a:r>
          </a:p>
          <a:p>
            <a:pPr marL="0" indent="0">
              <a:buFont typeface="Wingdings" panose="05000000000000000000" pitchFamily="2" charset="2"/>
              <a:buNone/>
            </a:pPr>
            <a:r>
              <a:rPr lang="en-US" dirty="0" smtClean="0"/>
              <a:t>&gt; long </a:t>
            </a:r>
            <a:r>
              <a:rPr lang="en-US" sz="1200" kern="1200" dirty="0" smtClean="0">
                <a:solidFill>
                  <a:schemeClr val="tx1"/>
                </a:solidFill>
                <a:effectLst/>
                <a:latin typeface="+mn-lt"/>
                <a:ea typeface="+mn-ea"/>
                <a:cs typeface="+mn-cs"/>
              </a:rPr>
              <a:t>&lt;-</a:t>
            </a:r>
            <a:r>
              <a:rPr lang="en-US" dirty="0" smtClean="0"/>
              <a:t> gather</a:t>
            </a:r>
            <a:r>
              <a:rPr lang="en-US" sz="1200" kern="1200" dirty="0" smtClean="0">
                <a:solidFill>
                  <a:schemeClr val="tx1"/>
                </a:solidFill>
                <a:effectLst/>
                <a:latin typeface="+mn-lt"/>
                <a:ea typeface="+mn-ea"/>
                <a:cs typeface="+mn-cs"/>
              </a:rPr>
              <a:t>(</a:t>
            </a:r>
            <a:r>
              <a:rPr lang="en-US" dirty="0" smtClean="0"/>
              <a:t>wide, Measurement, Value, DBH, Height</a:t>
            </a:r>
            <a:r>
              <a:rPr lang="en-US" sz="1200" kern="1200" dirty="0" smtClean="0">
                <a:solidFill>
                  <a:schemeClr val="tx1"/>
                </a:solidFill>
                <a:effectLst/>
                <a:latin typeface="+mn-lt"/>
                <a:ea typeface="+mn-ea"/>
                <a:cs typeface="+mn-cs"/>
              </a:rPr>
              <a:t>)</a:t>
            </a:r>
            <a:r>
              <a:rPr lang="en-US" dirty="0" smtClean="0"/>
              <a:t> </a:t>
            </a:r>
          </a:p>
          <a:p>
            <a:pPr marL="171450" indent="-171450">
              <a:buFont typeface="Wingdings" panose="05000000000000000000" pitchFamily="2" charset="2"/>
              <a:buChar char="Ø"/>
            </a:pPr>
            <a:r>
              <a:rPr lang="en-US" dirty="0" smtClean="0"/>
              <a:t>Long</a:t>
            </a:r>
          </a:p>
          <a:p>
            <a:pPr marL="0" indent="0">
              <a:buFont typeface="Wingdings" panose="05000000000000000000" pitchFamily="2" charset="2"/>
              <a:buNone/>
            </a:pPr>
            <a:endParaRPr lang="en-US" sz="120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spread() uses the same syntax as gather(). The function requires 3 arguments:</a:t>
            </a:r>
          </a:p>
          <a:p>
            <a:r>
              <a:rPr lang="en-US" sz="1200" b="1" i="0" kern="1200" dirty="0" smtClean="0">
                <a:solidFill>
                  <a:schemeClr val="tx1"/>
                </a:solidFill>
                <a:effectLst/>
                <a:latin typeface="+mn-lt"/>
                <a:ea typeface="+mn-ea"/>
                <a:cs typeface="+mn-cs"/>
              </a:rPr>
              <a:t>data</a:t>
            </a:r>
            <a:r>
              <a:rPr lang="en-US" sz="1200" b="0" i="0" kern="1200" dirty="0" smtClean="0">
                <a:solidFill>
                  <a:schemeClr val="tx1"/>
                </a:solidFill>
                <a:effectLst/>
                <a:latin typeface="+mn-lt"/>
                <a:ea typeface="+mn-ea"/>
                <a:cs typeface="+mn-cs"/>
              </a:rPr>
              <a:t>: A data frame (e.g. “long”)</a:t>
            </a:r>
          </a:p>
          <a:p>
            <a:r>
              <a:rPr lang="en-US" sz="1200" b="1" i="0" kern="1200" dirty="0" smtClean="0">
                <a:solidFill>
                  <a:schemeClr val="tx1"/>
                </a:solidFill>
                <a:effectLst/>
                <a:latin typeface="+mn-lt"/>
                <a:ea typeface="+mn-ea"/>
                <a:cs typeface="+mn-cs"/>
              </a:rPr>
              <a:t>key</a:t>
            </a:r>
            <a:r>
              <a:rPr lang="en-US" sz="1200" b="0" i="0" kern="1200" dirty="0" smtClean="0">
                <a:solidFill>
                  <a:schemeClr val="tx1"/>
                </a:solidFill>
                <a:effectLst/>
                <a:latin typeface="+mn-lt"/>
                <a:ea typeface="+mn-ea"/>
                <a:cs typeface="+mn-cs"/>
              </a:rPr>
              <a:t>: Name of the column containing variable names (e.g. “Measurement”)</a:t>
            </a:r>
          </a:p>
          <a:p>
            <a:r>
              <a:rPr lang="en-US" sz="1200" b="1" i="0" kern="1200" dirty="0" smtClean="0">
                <a:solidFill>
                  <a:schemeClr val="tx1"/>
                </a:solidFill>
                <a:effectLst/>
                <a:latin typeface="+mn-lt"/>
                <a:ea typeface="+mn-ea"/>
                <a:cs typeface="+mn-cs"/>
              </a:rPr>
              <a:t>value</a:t>
            </a:r>
            <a:r>
              <a:rPr lang="en-US" sz="1200" b="0" i="0" kern="1200" dirty="0" smtClean="0">
                <a:solidFill>
                  <a:schemeClr val="tx1"/>
                </a:solidFill>
                <a:effectLst/>
                <a:latin typeface="+mn-lt"/>
                <a:ea typeface="+mn-ea"/>
                <a:cs typeface="+mn-cs"/>
              </a:rPr>
              <a:t>: Name of the column containing variable values (e.g. “Value”)</a:t>
            </a:r>
          </a:p>
          <a:p>
            <a:pPr marL="0" indent="0">
              <a:buFont typeface="Wingdings" panose="05000000000000000000" pitchFamily="2" charset="2"/>
              <a:buNone/>
            </a:pPr>
            <a:endParaRPr lang="en-US" sz="1200" i="0" kern="1200" dirty="0" smtClean="0">
              <a:solidFill>
                <a:schemeClr val="tx1"/>
              </a:solidFill>
              <a:effectLst/>
              <a:latin typeface="+mn-lt"/>
              <a:ea typeface="+mn-ea"/>
              <a:cs typeface="+mn-cs"/>
            </a:endParaRPr>
          </a:p>
          <a:p>
            <a:pPr marL="0" indent="0">
              <a:buFont typeface="Wingdings" panose="05000000000000000000" pitchFamily="2" charset="2"/>
              <a:buNone/>
            </a:pPr>
            <a:r>
              <a:rPr lang="en-US" sz="1200" i="1" kern="1200" dirty="0" smtClean="0">
                <a:solidFill>
                  <a:schemeClr val="tx1"/>
                </a:solidFill>
                <a:effectLst/>
                <a:latin typeface="+mn-lt"/>
                <a:ea typeface="+mn-ea"/>
                <a:cs typeface="+mn-cs"/>
              </a:rPr>
              <a:t># Spreading rows into columns</a:t>
            </a:r>
            <a:r>
              <a:rPr lang="en-US" dirty="0" smtClean="0"/>
              <a:t> </a:t>
            </a:r>
          </a:p>
          <a:p>
            <a:pPr marL="0" indent="0">
              <a:buFont typeface="Wingdings" panose="05000000000000000000" pitchFamily="2" charset="2"/>
              <a:buNone/>
            </a:pPr>
            <a:r>
              <a:rPr lang="en-US" sz="1200" kern="1200" dirty="0" smtClean="0">
                <a:solidFill>
                  <a:schemeClr val="tx1"/>
                </a:solidFill>
                <a:effectLst/>
                <a:latin typeface="+mn-lt"/>
                <a:ea typeface="+mn-ea"/>
                <a:cs typeface="+mn-cs"/>
              </a:rPr>
              <a:t>&gt;</a:t>
            </a:r>
            <a:r>
              <a:rPr lang="en-US" dirty="0" smtClean="0"/>
              <a:t> wide2 </a:t>
            </a:r>
            <a:r>
              <a:rPr lang="en-US" sz="1200" kern="1200" dirty="0" smtClean="0">
                <a:solidFill>
                  <a:schemeClr val="tx1"/>
                </a:solidFill>
                <a:effectLst/>
                <a:latin typeface="+mn-lt"/>
                <a:ea typeface="+mn-ea"/>
                <a:cs typeface="+mn-cs"/>
              </a:rPr>
              <a:t>&lt;-</a:t>
            </a:r>
            <a:r>
              <a:rPr lang="en-US" dirty="0" smtClean="0"/>
              <a:t> spread</a:t>
            </a:r>
            <a:r>
              <a:rPr lang="en-US" sz="1200" kern="1200" dirty="0" smtClean="0">
                <a:solidFill>
                  <a:schemeClr val="tx1"/>
                </a:solidFill>
                <a:effectLst/>
                <a:latin typeface="+mn-lt"/>
                <a:ea typeface="+mn-ea"/>
                <a:cs typeface="+mn-cs"/>
              </a:rPr>
              <a:t>(</a:t>
            </a:r>
            <a:r>
              <a:rPr lang="en-US" dirty="0" smtClean="0"/>
              <a:t>long, Measurement, Value</a:t>
            </a:r>
            <a:r>
              <a:rPr lang="en-US" sz="1200" kern="1200" dirty="0" smtClean="0">
                <a:solidFill>
                  <a:schemeClr val="tx1"/>
                </a:solidFill>
                <a:effectLst/>
                <a:latin typeface="+mn-lt"/>
                <a:ea typeface="+mn-ea"/>
                <a:cs typeface="+mn-cs"/>
              </a:rPr>
              <a:t>)</a:t>
            </a:r>
            <a:r>
              <a:rPr lang="en-US" dirty="0" smtClean="0"/>
              <a:t> </a:t>
            </a:r>
          </a:p>
          <a:p>
            <a:pPr marL="171450" indent="-171450">
              <a:buFont typeface="Wingdings" panose="05000000000000000000" pitchFamily="2" charset="2"/>
              <a:buChar char="Ø"/>
            </a:pPr>
            <a:r>
              <a:rPr lang="en-US" dirty="0" smtClean="0"/>
              <a:t>wide2 </a:t>
            </a:r>
          </a:p>
          <a:p>
            <a:pPr marL="0" indent="0">
              <a:buFont typeface="Wingdings" panose="05000000000000000000" pitchFamily="2" charset="2"/>
              <a:buNone/>
            </a:pPr>
            <a:r>
              <a:rPr lang="en-US" dirty="0" smtClean="0"/>
              <a:t>Species DBH Height </a:t>
            </a:r>
            <a:r>
              <a:rPr lang="en-US" sz="1200" kern="1200" dirty="0" smtClean="0">
                <a:solidFill>
                  <a:schemeClr val="tx1"/>
                </a:solidFill>
                <a:effectLst/>
                <a:latin typeface="+mn-lt"/>
                <a:ea typeface="+mn-ea"/>
                <a:cs typeface="+mn-cs"/>
              </a:rPr>
              <a:t>1</a:t>
            </a:r>
            <a:r>
              <a:rPr lang="en-US" dirty="0" smtClean="0"/>
              <a:t> Ash </a:t>
            </a:r>
            <a:r>
              <a:rPr lang="en-US" sz="1200" kern="1200" dirty="0" smtClean="0">
                <a:solidFill>
                  <a:schemeClr val="tx1"/>
                </a:solidFill>
                <a:effectLst/>
                <a:latin typeface="+mn-lt"/>
                <a:ea typeface="+mn-ea"/>
                <a:cs typeface="+mn-cs"/>
              </a:rPr>
              <a:t>13</a:t>
            </a:r>
            <a:r>
              <a:rPr lang="en-US" dirty="0" smtClean="0"/>
              <a:t> </a:t>
            </a:r>
            <a:r>
              <a:rPr lang="en-US" sz="1200" kern="1200" dirty="0" smtClean="0">
                <a:solidFill>
                  <a:schemeClr val="tx1"/>
                </a:solidFill>
                <a:effectLst/>
                <a:latin typeface="+mn-lt"/>
                <a:ea typeface="+mn-ea"/>
                <a:cs typeface="+mn-cs"/>
              </a:rPr>
              <a:t>55</a:t>
            </a:r>
            <a:r>
              <a:rPr lang="en-US" dirty="0" smtClean="0"/>
              <a:t> </a:t>
            </a:r>
            <a:r>
              <a:rPr lang="en-US" sz="1200" kern="1200" dirty="0" smtClean="0">
                <a:solidFill>
                  <a:schemeClr val="tx1"/>
                </a:solidFill>
                <a:effectLst/>
                <a:latin typeface="+mn-lt"/>
                <a:ea typeface="+mn-ea"/>
                <a:cs typeface="+mn-cs"/>
              </a:rPr>
              <a:t>2</a:t>
            </a:r>
            <a:r>
              <a:rPr lang="en-US" dirty="0" smtClean="0"/>
              <a:t> Elm </a:t>
            </a:r>
            <a:r>
              <a:rPr lang="en-US" sz="1200" kern="1200" dirty="0" smtClean="0">
                <a:solidFill>
                  <a:schemeClr val="tx1"/>
                </a:solidFill>
                <a:effectLst/>
                <a:latin typeface="+mn-lt"/>
                <a:ea typeface="+mn-ea"/>
                <a:cs typeface="+mn-cs"/>
              </a:rPr>
              <a:t>20</a:t>
            </a:r>
            <a:r>
              <a:rPr lang="en-US" dirty="0" smtClean="0"/>
              <a:t> </a:t>
            </a:r>
            <a:r>
              <a:rPr lang="en-US" sz="1200" kern="1200" dirty="0" smtClean="0">
                <a:solidFill>
                  <a:schemeClr val="tx1"/>
                </a:solidFill>
                <a:effectLst/>
                <a:latin typeface="+mn-lt"/>
                <a:ea typeface="+mn-ea"/>
                <a:cs typeface="+mn-cs"/>
              </a:rPr>
              <a:t>85</a:t>
            </a:r>
            <a:r>
              <a:rPr lang="en-US" dirty="0" smtClean="0"/>
              <a:t> </a:t>
            </a:r>
            <a:r>
              <a:rPr lang="en-US" sz="1200" kern="1200" dirty="0" smtClean="0">
                <a:solidFill>
                  <a:schemeClr val="tx1"/>
                </a:solidFill>
                <a:effectLst/>
                <a:latin typeface="+mn-lt"/>
                <a:ea typeface="+mn-ea"/>
                <a:cs typeface="+mn-cs"/>
              </a:rPr>
              <a:t>3</a:t>
            </a:r>
            <a:r>
              <a:rPr lang="en-US" dirty="0" smtClean="0"/>
              <a:t> Oak </a:t>
            </a:r>
            <a:r>
              <a:rPr lang="en-US" sz="1200" kern="1200" dirty="0" smtClean="0">
                <a:solidFill>
                  <a:schemeClr val="tx1"/>
                </a:solidFill>
                <a:effectLst/>
                <a:latin typeface="+mn-lt"/>
                <a:ea typeface="+mn-ea"/>
                <a:cs typeface="+mn-cs"/>
              </a:rPr>
              <a:t>12</a:t>
            </a:r>
            <a:r>
              <a:rPr lang="en-US" dirty="0" smtClean="0"/>
              <a:t> </a:t>
            </a:r>
            <a:r>
              <a:rPr lang="en-US" sz="1200" kern="1200" dirty="0" smtClean="0">
                <a:solidFill>
                  <a:schemeClr val="tx1"/>
                </a:solidFill>
                <a:effectLst/>
                <a:latin typeface="+mn-lt"/>
                <a:ea typeface="+mn-ea"/>
                <a:cs typeface="+mn-cs"/>
              </a:rPr>
              <a:t>56</a:t>
            </a:r>
            <a:endParaRPr lang="en-US" dirty="0"/>
          </a:p>
        </p:txBody>
      </p:sp>
      <p:sp>
        <p:nvSpPr>
          <p:cNvPr id="4" name="Slide Number Placeholder 3"/>
          <p:cNvSpPr>
            <a:spLocks noGrp="1"/>
          </p:cNvSpPr>
          <p:nvPr>
            <p:ph type="sldNum" sz="quarter" idx="10"/>
          </p:nvPr>
        </p:nvSpPr>
        <p:spPr/>
        <p:txBody>
          <a:bodyPr/>
          <a:lstStyle/>
          <a:p>
            <a:fld id="{91F8B1E3-BC0F-40F4-AD7A-58D34E08D43C}" type="slidenum">
              <a:rPr lang="en-US" smtClean="0"/>
              <a:t>11</a:t>
            </a:fld>
            <a:endParaRPr lang="en-US"/>
          </a:p>
        </p:txBody>
      </p:sp>
    </p:spTree>
    <p:extLst>
      <p:ext uri="{BB962C8B-B14F-4D97-AF65-F5344CB8AC3E}">
        <p14:creationId xmlns:p14="http://schemas.microsoft.com/office/powerpoint/2010/main" val="134140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opinionated collection of </a:t>
            </a:r>
            <a:r>
              <a:rPr lang="en-US" b="1" dirty="0">
                <a:solidFill>
                  <a:srgbClr val="0070C0"/>
                </a:solidFill>
              </a:rPr>
              <a:t>R</a:t>
            </a:r>
            <a:r>
              <a:rPr lang="en-US" dirty="0"/>
              <a:t> packages designed for data science. </a:t>
            </a:r>
          </a:p>
          <a:p>
            <a:r>
              <a:rPr lang="en-US" dirty="0"/>
              <a:t>All packages share an underlying design philosophy, grammar, and data structures.</a:t>
            </a:r>
          </a:p>
          <a:p>
            <a:endParaRPr lang="en-US" dirty="0"/>
          </a:p>
          <a:p>
            <a:r>
              <a:rPr lang="en-US" dirty="0" smtClean="0"/>
              <a:t>Wrangle </a:t>
            </a:r>
            <a:r>
              <a:rPr lang="en-US" dirty="0"/>
              <a:t>data with R's </a:t>
            </a:r>
            <a:r>
              <a:rPr lang="en-US" dirty="0" err="1"/>
              <a:t>dplyr</a:t>
            </a:r>
            <a:r>
              <a:rPr lang="en-US" dirty="0"/>
              <a:t> package </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Visualize data with R's ggplot2 package </a:t>
            </a:r>
          </a:p>
          <a:p>
            <a:r>
              <a:rPr lang="en-US" dirty="0" smtClean="0"/>
              <a:t>Fit </a:t>
            </a:r>
            <a:r>
              <a:rPr lang="en-US" dirty="0"/>
              <a:t>models with base R</a:t>
            </a:r>
          </a:p>
          <a:p>
            <a:r>
              <a:rPr lang="en-US" dirty="0"/>
              <a:t>Document your work reproducibly with R Markdown</a:t>
            </a:r>
          </a:p>
          <a:p>
            <a:endParaRPr lang="en-US" dirty="0"/>
          </a:p>
        </p:txBody>
      </p:sp>
      <p:sp>
        <p:nvSpPr>
          <p:cNvPr id="4" name="Slide Number Placeholder 3"/>
          <p:cNvSpPr>
            <a:spLocks noGrp="1"/>
          </p:cNvSpPr>
          <p:nvPr>
            <p:ph type="sldNum" sz="quarter" idx="10"/>
          </p:nvPr>
        </p:nvSpPr>
        <p:spPr/>
        <p:txBody>
          <a:bodyPr/>
          <a:lstStyle/>
          <a:p>
            <a:fld id="{1897F739-F443-41DF-BB2E-092A0AA96FCF}" type="slidenum">
              <a:rPr lang="en-US" smtClean="0"/>
              <a:t>12</a:t>
            </a:fld>
            <a:endParaRPr lang="en-US"/>
          </a:p>
        </p:txBody>
      </p:sp>
    </p:spTree>
    <p:extLst>
      <p:ext uri="{BB962C8B-B14F-4D97-AF65-F5344CB8AC3E}">
        <p14:creationId xmlns:p14="http://schemas.microsoft.com/office/powerpoint/2010/main" val="12175165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03366"/>
                </a:solidFill>
              </a:rPr>
              <a:t>Putting this into Practice</a:t>
            </a:r>
          </a:p>
          <a:p>
            <a:endParaRPr lang="en-US" dirty="0"/>
          </a:p>
        </p:txBody>
      </p:sp>
      <p:sp>
        <p:nvSpPr>
          <p:cNvPr id="4" name="Slide Number Placeholder 3"/>
          <p:cNvSpPr>
            <a:spLocks noGrp="1"/>
          </p:cNvSpPr>
          <p:nvPr>
            <p:ph type="sldNum" sz="quarter" idx="10"/>
          </p:nvPr>
        </p:nvSpPr>
        <p:spPr/>
        <p:txBody>
          <a:bodyPr/>
          <a:lstStyle/>
          <a:p>
            <a:fld id="{934BDAED-5C75-431B-AFF5-6C0AEB100A1B}" type="slidenum">
              <a:rPr lang="en-US" smtClean="0"/>
              <a:t>13</a:t>
            </a:fld>
            <a:endParaRPr lang="en-US"/>
          </a:p>
        </p:txBody>
      </p:sp>
    </p:spTree>
    <p:extLst>
      <p:ext uri="{BB962C8B-B14F-4D97-AF65-F5344CB8AC3E}">
        <p14:creationId xmlns:p14="http://schemas.microsoft.com/office/powerpoint/2010/main" val="21961916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8E12AC0-0526-415D-A605-18BB59E71771}" type="datetimeFigureOut">
              <a:rPr lang="en-US" smtClean="0"/>
              <a:t>9/23/2020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A7F1A2-7736-40DE-9D90-2205140B3BF9}" type="slidenum">
              <a:rPr lang="en-US" smtClean="0"/>
              <a:t>‹#›</a:t>
            </a:fld>
            <a:endParaRPr lang="en-US"/>
          </a:p>
        </p:txBody>
      </p:sp>
    </p:spTree>
    <p:extLst>
      <p:ext uri="{BB962C8B-B14F-4D97-AF65-F5344CB8AC3E}">
        <p14:creationId xmlns:p14="http://schemas.microsoft.com/office/powerpoint/2010/main" val="2415379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E12AC0-0526-415D-A605-18BB59E71771}" type="datetimeFigureOut">
              <a:rPr lang="en-US" smtClean="0"/>
              <a:t>9/23/2020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A7F1A2-7736-40DE-9D90-2205140B3BF9}" type="slidenum">
              <a:rPr lang="en-US" smtClean="0"/>
              <a:t>‹#›</a:t>
            </a:fld>
            <a:endParaRPr lang="en-US"/>
          </a:p>
        </p:txBody>
      </p:sp>
    </p:spTree>
    <p:extLst>
      <p:ext uri="{BB962C8B-B14F-4D97-AF65-F5344CB8AC3E}">
        <p14:creationId xmlns:p14="http://schemas.microsoft.com/office/powerpoint/2010/main" val="3273850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E12AC0-0526-415D-A605-18BB59E71771}" type="datetimeFigureOut">
              <a:rPr lang="en-US" smtClean="0"/>
              <a:t>9/23/2020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A7F1A2-7736-40DE-9D90-2205140B3BF9}" type="slidenum">
              <a:rPr lang="en-US" smtClean="0"/>
              <a:t>‹#›</a:t>
            </a:fld>
            <a:endParaRPr lang="en-US"/>
          </a:p>
        </p:txBody>
      </p:sp>
    </p:spTree>
    <p:extLst>
      <p:ext uri="{BB962C8B-B14F-4D97-AF65-F5344CB8AC3E}">
        <p14:creationId xmlns:p14="http://schemas.microsoft.com/office/powerpoint/2010/main" val="3190952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EB6D77D-895C-4767-8D5E-319262B7A34E}" type="datetime1">
              <a:rPr lang="en-US" smtClean="0"/>
              <a:t>9/23/2020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421740-24A8-4A20-9A3F-D02524171D71}" type="slidenum">
              <a:rPr lang="en-US" smtClean="0"/>
              <a:t>‹#›</a:t>
            </a:fld>
            <a:endParaRPr lang="en-US" dirty="0"/>
          </a:p>
        </p:txBody>
      </p:sp>
      <p:sp>
        <p:nvSpPr>
          <p:cNvPr id="11" name="Picture Placeholder 10"/>
          <p:cNvSpPr>
            <a:spLocks noGrp="1"/>
          </p:cNvSpPr>
          <p:nvPr>
            <p:ph type="pic" sz="quarter" idx="13"/>
          </p:nvPr>
        </p:nvSpPr>
        <p:spPr>
          <a:xfrm>
            <a:off x="10977753" y="0"/>
            <a:ext cx="1214247" cy="1085850"/>
          </a:xfrm>
        </p:spPr>
        <p:txBody>
          <a:bodyPr/>
          <a:lstStyle/>
          <a:p>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89551" y="36102"/>
            <a:ext cx="1037844" cy="1037267"/>
          </a:xfrm>
          <a:prstGeom prst="rect">
            <a:avLst/>
          </a:prstGeom>
        </p:spPr>
      </p:pic>
    </p:spTree>
    <p:extLst>
      <p:ext uri="{BB962C8B-B14F-4D97-AF65-F5344CB8AC3E}">
        <p14:creationId xmlns:p14="http://schemas.microsoft.com/office/powerpoint/2010/main" val="436393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E12AC0-0526-415D-A605-18BB59E71771}" type="datetimeFigureOut">
              <a:rPr lang="en-US" smtClean="0"/>
              <a:t>9/23/2020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A7F1A2-7736-40DE-9D90-2205140B3BF9}" type="slidenum">
              <a:rPr lang="en-US" smtClean="0"/>
              <a:t>‹#›</a:t>
            </a:fld>
            <a:endParaRPr lang="en-US"/>
          </a:p>
        </p:txBody>
      </p:sp>
    </p:spTree>
    <p:extLst>
      <p:ext uri="{BB962C8B-B14F-4D97-AF65-F5344CB8AC3E}">
        <p14:creationId xmlns:p14="http://schemas.microsoft.com/office/powerpoint/2010/main" val="1226993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8E12AC0-0526-415D-A605-18BB59E71771}" type="datetimeFigureOut">
              <a:rPr lang="en-US" smtClean="0"/>
              <a:t>9/23/2020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A7F1A2-7736-40DE-9D90-2205140B3BF9}" type="slidenum">
              <a:rPr lang="en-US" smtClean="0"/>
              <a:t>‹#›</a:t>
            </a:fld>
            <a:endParaRPr lang="en-US"/>
          </a:p>
        </p:txBody>
      </p:sp>
    </p:spTree>
    <p:extLst>
      <p:ext uri="{BB962C8B-B14F-4D97-AF65-F5344CB8AC3E}">
        <p14:creationId xmlns:p14="http://schemas.microsoft.com/office/powerpoint/2010/main" val="1852429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8E12AC0-0526-415D-A605-18BB59E71771}" type="datetimeFigureOut">
              <a:rPr lang="en-US" smtClean="0"/>
              <a:t>9/23/2020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A7F1A2-7736-40DE-9D90-2205140B3BF9}" type="slidenum">
              <a:rPr lang="en-US" smtClean="0"/>
              <a:t>‹#›</a:t>
            </a:fld>
            <a:endParaRPr lang="en-US"/>
          </a:p>
        </p:txBody>
      </p:sp>
    </p:spTree>
    <p:extLst>
      <p:ext uri="{BB962C8B-B14F-4D97-AF65-F5344CB8AC3E}">
        <p14:creationId xmlns:p14="http://schemas.microsoft.com/office/powerpoint/2010/main" val="3141423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8E12AC0-0526-415D-A605-18BB59E71771}" type="datetimeFigureOut">
              <a:rPr lang="en-US" smtClean="0"/>
              <a:t>9/23/2020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A7F1A2-7736-40DE-9D90-2205140B3BF9}" type="slidenum">
              <a:rPr lang="en-US" smtClean="0"/>
              <a:t>‹#›</a:t>
            </a:fld>
            <a:endParaRPr lang="en-US"/>
          </a:p>
        </p:txBody>
      </p:sp>
    </p:spTree>
    <p:extLst>
      <p:ext uri="{BB962C8B-B14F-4D97-AF65-F5344CB8AC3E}">
        <p14:creationId xmlns:p14="http://schemas.microsoft.com/office/powerpoint/2010/main" val="3304061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8E12AC0-0526-415D-A605-18BB59E71771}" type="datetimeFigureOut">
              <a:rPr lang="en-US" smtClean="0"/>
              <a:t>9/23/2020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A7F1A2-7736-40DE-9D90-2205140B3BF9}" type="slidenum">
              <a:rPr lang="en-US" smtClean="0"/>
              <a:t>‹#›</a:t>
            </a:fld>
            <a:endParaRPr lang="en-US"/>
          </a:p>
        </p:txBody>
      </p:sp>
    </p:spTree>
    <p:extLst>
      <p:ext uri="{BB962C8B-B14F-4D97-AF65-F5344CB8AC3E}">
        <p14:creationId xmlns:p14="http://schemas.microsoft.com/office/powerpoint/2010/main" val="1261029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E12AC0-0526-415D-A605-18BB59E71771}" type="datetimeFigureOut">
              <a:rPr lang="en-US" smtClean="0"/>
              <a:t>9/23/2020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A7F1A2-7736-40DE-9D90-2205140B3BF9}" type="slidenum">
              <a:rPr lang="en-US" smtClean="0"/>
              <a:t>‹#›</a:t>
            </a:fld>
            <a:endParaRPr lang="en-US"/>
          </a:p>
        </p:txBody>
      </p:sp>
    </p:spTree>
    <p:extLst>
      <p:ext uri="{BB962C8B-B14F-4D97-AF65-F5344CB8AC3E}">
        <p14:creationId xmlns:p14="http://schemas.microsoft.com/office/powerpoint/2010/main" val="349109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8E12AC0-0526-415D-A605-18BB59E71771}" type="datetimeFigureOut">
              <a:rPr lang="en-US" smtClean="0"/>
              <a:t>9/23/2020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A7F1A2-7736-40DE-9D90-2205140B3BF9}" type="slidenum">
              <a:rPr lang="en-US" smtClean="0"/>
              <a:t>‹#›</a:t>
            </a:fld>
            <a:endParaRPr lang="en-US"/>
          </a:p>
        </p:txBody>
      </p:sp>
    </p:spTree>
    <p:extLst>
      <p:ext uri="{BB962C8B-B14F-4D97-AF65-F5344CB8AC3E}">
        <p14:creationId xmlns:p14="http://schemas.microsoft.com/office/powerpoint/2010/main" val="1329614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8E12AC0-0526-415D-A605-18BB59E71771}" type="datetimeFigureOut">
              <a:rPr lang="en-US" smtClean="0"/>
              <a:t>9/23/2020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A7F1A2-7736-40DE-9D90-2205140B3BF9}" type="slidenum">
              <a:rPr lang="en-US" smtClean="0"/>
              <a:t>‹#›</a:t>
            </a:fld>
            <a:endParaRPr lang="en-US"/>
          </a:p>
        </p:txBody>
      </p:sp>
    </p:spTree>
    <p:extLst>
      <p:ext uri="{BB962C8B-B14F-4D97-AF65-F5344CB8AC3E}">
        <p14:creationId xmlns:p14="http://schemas.microsoft.com/office/powerpoint/2010/main" val="1166652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E12AC0-0526-415D-A605-18BB59E71771}" type="datetimeFigureOut">
              <a:rPr lang="en-US" smtClean="0"/>
              <a:t>9/23/2020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A7F1A2-7736-40DE-9D90-2205140B3BF9}" type="slidenum">
              <a:rPr lang="en-US" smtClean="0"/>
              <a:t>‹#›</a:t>
            </a:fld>
            <a:endParaRPr lang="en-US"/>
          </a:p>
        </p:txBody>
      </p:sp>
    </p:spTree>
    <p:extLst>
      <p:ext uri="{BB962C8B-B14F-4D97-AF65-F5344CB8AC3E}">
        <p14:creationId xmlns:p14="http://schemas.microsoft.com/office/powerpoint/2010/main" val="28428421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hyperlink" Target="http://tidyr.tidyverse.org/"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hyperlink" Target="https://github.com/rstudio/master-the-tidyverse/archive/master.zip" TargetMode="External"/><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rstudio/master-the-tidyverse/archive/master.zip"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6.tiff"/></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A3FA5-35FB-5B4F-9715-238F0D10C2D2}"/>
              </a:ext>
            </a:extLst>
          </p:cNvPr>
          <p:cNvSpPr>
            <a:spLocks noGrp="1"/>
          </p:cNvSpPr>
          <p:nvPr>
            <p:ph type="title"/>
          </p:nvPr>
        </p:nvSpPr>
        <p:spPr>
          <a:xfrm>
            <a:off x="621792" y="2624932"/>
            <a:ext cx="11320272" cy="2852737"/>
          </a:xfrm>
        </p:spPr>
        <p:txBody>
          <a:bodyPr/>
          <a:lstStyle/>
          <a:p>
            <a:r>
              <a:rPr lang="en-US" b="1" dirty="0" smtClean="0">
                <a:solidFill>
                  <a:srgbClr val="1C476E"/>
                </a:solidFill>
              </a:rPr>
              <a:t>Module </a:t>
            </a:r>
            <a:r>
              <a:rPr lang="en-US" b="1" dirty="0">
                <a:solidFill>
                  <a:srgbClr val="1C476E"/>
                </a:solidFill>
              </a:rPr>
              <a:t>2</a:t>
            </a:r>
            <a:r>
              <a:rPr lang="en-US" b="1" dirty="0" smtClean="0">
                <a:solidFill>
                  <a:srgbClr val="1C476E"/>
                </a:solidFill>
              </a:rPr>
              <a:t>: </a:t>
            </a:r>
            <a:r>
              <a:rPr lang="en-US" b="1" dirty="0" smtClean="0">
                <a:solidFill>
                  <a:srgbClr val="1C476E"/>
                </a:solidFill>
              </a:rPr>
              <a:t>R for Data Science</a:t>
            </a:r>
            <a:br>
              <a:rPr lang="en-US" b="1" dirty="0" smtClean="0">
                <a:solidFill>
                  <a:srgbClr val="1C476E"/>
                </a:solidFill>
              </a:rPr>
            </a:br>
            <a:endParaRPr lang="en-US" b="1" dirty="0">
              <a:solidFill>
                <a:srgbClr val="1C476E"/>
              </a:solidFill>
            </a:endParaRPr>
          </a:p>
        </p:txBody>
      </p:sp>
      <p:sp>
        <p:nvSpPr>
          <p:cNvPr id="4" name="Slide Number Placeholder 3">
            <a:extLst>
              <a:ext uri="{FF2B5EF4-FFF2-40B4-BE49-F238E27FC236}">
                <a16:creationId xmlns:a16="http://schemas.microsoft.com/office/drawing/2014/main" id="{36CEA778-5DFE-FE49-ADBE-D4EA95A938E6}"/>
              </a:ext>
            </a:extLst>
          </p:cNvPr>
          <p:cNvSpPr>
            <a:spLocks noGrp="1"/>
          </p:cNvSpPr>
          <p:nvPr>
            <p:ph type="sldNum" sz="quarter" idx="12"/>
          </p:nvPr>
        </p:nvSpPr>
        <p:spPr/>
        <p:txBody>
          <a:bodyPr/>
          <a:lstStyle/>
          <a:p>
            <a:fld id="{41B33E5B-0DFA-4B6D-8165-8883EC125E94}" type="slidenum">
              <a:rPr lang="en-US" smtClean="0"/>
              <a:t>1</a:t>
            </a:fld>
            <a:endParaRPr lang="en-US"/>
          </a:p>
        </p:txBody>
      </p:sp>
      <p:pic>
        <p:nvPicPr>
          <p:cNvPr id="5" name="Picture 4">
            <a:extLst>
              <a:ext uri="{FF2B5EF4-FFF2-40B4-BE49-F238E27FC236}">
                <a16:creationId xmlns:a16="http://schemas.microsoft.com/office/drawing/2014/main" id="{29F990D7-2835-3D44-A737-84A629B5778F}"/>
              </a:ext>
            </a:extLst>
          </p:cNvPr>
          <p:cNvPicPr>
            <a:picLocks noChangeAspect="1"/>
          </p:cNvPicPr>
          <p:nvPr/>
        </p:nvPicPr>
        <p:blipFill>
          <a:blip r:embed="rId2"/>
          <a:stretch>
            <a:fillRect/>
          </a:stretch>
        </p:blipFill>
        <p:spPr>
          <a:xfrm>
            <a:off x="8091577" y="681644"/>
            <a:ext cx="3090757" cy="2399882"/>
          </a:xfrm>
          <a:prstGeom prst="rect">
            <a:avLst/>
          </a:prstGeom>
        </p:spPr>
      </p:pic>
      <p:pic>
        <p:nvPicPr>
          <p:cNvPr id="7" name="Picture 6">
            <a:extLst>
              <a:ext uri="{FF2B5EF4-FFF2-40B4-BE49-F238E27FC236}">
                <a16:creationId xmlns:a16="http://schemas.microsoft.com/office/drawing/2014/main" id="{D14273E3-A15B-4D45-A43C-D79D50CFAA9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00112" y="6055089"/>
            <a:ext cx="1510711" cy="301261"/>
          </a:xfrm>
          <a:prstGeom prst="rect">
            <a:avLst/>
          </a:prstGeom>
        </p:spPr>
      </p:pic>
    </p:spTree>
    <p:extLst>
      <p:ext uri="{BB962C8B-B14F-4D97-AF65-F5344CB8AC3E}">
        <p14:creationId xmlns:p14="http://schemas.microsoft.com/office/powerpoint/2010/main" val="36109386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1B33E5B-0DFA-4B6D-8165-8883EC125E94}" type="slidenum">
              <a:rPr lang="en-US" smtClean="0"/>
              <a:t>10</a:t>
            </a:fld>
            <a:endParaRPr lang="en-US"/>
          </a:p>
        </p:txBody>
      </p:sp>
      <p:pic>
        <p:nvPicPr>
          <p:cNvPr id="34818" name="Picture 2" descr="https://rworkshop.uni.lu/lectures/img/02/tidyr_cheatshee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0104" y="136474"/>
            <a:ext cx="8222096" cy="621987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88504" y="6352143"/>
            <a:ext cx="8523317" cy="369332"/>
          </a:xfrm>
          <a:prstGeom prst="rect">
            <a:avLst/>
          </a:prstGeom>
        </p:spPr>
        <p:txBody>
          <a:bodyPr wrap="square">
            <a:spAutoFit/>
          </a:bodyPr>
          <a:lstStyle/>
          <a:p>
            <a:r>
              <a:rPr lang="en-US" dirty="0">
                <a:hlinkClick r:id="rId4"/>
              </a:rPr>
              <a:t>http://tidyr.tidyverse.org</a:t>
            </a:r>
            <a:r>
              <a:rPr lang="en-US" dirty="0" smtClean="0">
                <a:hlinkClick r:id="rId4"/>
              </a:rPr>
              <a:t>/</a:t>
            </a:r>
            <a:r>
              <a:rPr lang="en-US" dirty="0" smtClean="0"/>
              <a:t> vignette</a:t>
            </a:r>
            <a:r>
              <a:rPr lang="en-US" dirty="0"/>
              <a:t>("tidy-data")</a:t>
            </a:r>
          </a:p>
        </p:txBody>
      </p:sp>
    </p:spTree>
    <p:extLst>
      <p:ext uri="{BB962C8B-B14F-4D97-AF65-F5344CB8AC3E}">
        <p14:creationId xmlns:p14="http://schemas.microsoft.com/office/powerpoint/2010/main" val="3115660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9964" y="429264"/>
            <a:ext cx="9693639" cy="5078313"/>
          </a:xfrm>
          <a:prstGeom prst="rect">
            <a:avLst/>
          </a:prstGeom>
        </p:spPr>
        <p:txBody>
          <a:bodyPr wrap="square">
            <a:spAutoFit/>
          </a:bodyPr>
          <a:lstStyle/>
          <a:p>
            <a:r>
              <a:rPr lang="en-US" sz="2400" dirty="0" smtClean="0"/>
              <a:t>?</a:t>
            </a:r>
            <a:r>
              <a:rPr lang="en-US" sz="2400" dirty="0" err="1"/>
              <a:t>air.quality</a:t>
            </a:r>
            <a:endParaRPr lang="en-US" sz="2400" dirty="0"/>
          </a:p>
          <a:p>
            <a:r>
              <a:rPr lang="en-US" sz="2400" dirty="0"/>
              <a:t>data(</a:t>
            </a:r>
            <a:r>
              <a:rPr lang="en-US" sz="2400" dirty="0" err="1"/>
              <a:t>airquality</a:t>
            </a:r>
            <a:r>
              <a:rPr lang="en-US" sz="2400" dirty="0" smtClean="0"/>
              <a:t>)</a:t>
            </a:r>
          </a:p>
          <a:p>
            <a:endParaRPr lang="en-US" sz="2400" dirty="0" smtClean="0"/>
          </a:p>
          <a:p>
            <a:r>
              <a:rPr lang="en-US" sz="2400" dirty="0" smtClean="0"/>
              <a:t>Gather</a:t>
            </a:r>
            <a:r>
              <a:rPr lang="en-US" sz="2400" dirty="0"/>
              <a:t>() all the columns (except Month and Day) into rows. </a:t>
            </a:r>
            <a:endParaRPr lang="en-US" sz="2400" dirty="0" smtClean="0"/>
          </a:p>
          <a:p>
            <a:r>
              <a:rPr lang="en-US" sz="2400" dirty="0" smtClean="0"/>
              <a:t>Then </a:t>
            </a:r>
            <a:r>
              <a:rPr lang="en-US" sz="2400" dirty="0"/>
              <a:t>spread() the resulting dataset to return the same data format as the original data</a:t>
            </a:r>
            <a:r>
              <a:rPr lang="en-US" sz="2400"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pic>
        <p:nvPicPr>
          <p:cNvPr id="22531" name="Picture 3" descr="RPubs - Exploration of Air Quality Data Set"/>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286220" y="2608289"/>
            <a:ext cx="6905780" cy="4249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6780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3943146" y="872829"/>
            <a:ext cx="7410654" cy="3909180"/>
          </a:xfrm>
          <a:prstGeom prst="rect">
            <a:avLst/>
          </a:prstGeom>
        </p:spPr>
      </p:pic>
      <p:pic>
        <p:nvPicPr>
          <p:cNvPr id="9" name="Picture 8"/>
          <p:cNvPicPr>
            <a:picLocks noChangeAspect="1"/>
          </p:cNvPicPr>
          <p:nvPr/>
        </p:nvPicPr>
        <p:blipFill>
          <a:blip r:embed="rId4"/>
          <a:stretch>
            <a:fillRect/>
          </a:stretch>
        </p:blipFill>
        <p:spPr>
          <a:xfrm>
            <a:off x="482578" y="1262092"/>
            <a:ext cx="2184205" cy="2518629"/>
          </a:xfrm>
          <a:prstGeom prst="rect">
            <a:avLst/>
          </a:prstGeom>
        </p:spPr>
      </p:pic>
      <p:sp>
        <p:nvSpPr>
          <p:cNvPr id="10" name="Rectangle 9"/>
          <p:cNvSpPr/>
          <p:nvPr/>
        </p:nvSpPr>
        <p:spPr>
          <a:xfrm>
            <a:off x="728505" y="3911354"/>
            <a:ext cx="3263608" cy="369332"/>
          </a:xfrm>
          <a:prstGeom prst="rect">
            <a:avLst/>
          </a:prstGeom>
        </p:spPr>
        <p:txBody>
          <a:bodyPr wrap="square">
            <a:spAutoFit/>
          </a:bodyPr>
          <a:lstStyle/>
          <a:p>
            <a:r>
              <a:rPr lang="en-US" dirty="0"/>
              <a:t>https://www.tidyverse.org/</a:t>
            </a:r>
          </a:p>
        </p:txBody>
      </p:sp>
      <p:pic>
        <p:nvPicPr>
          <p:cNvPr id="11" name="Picture 10"/>
          <p:cNvPicPr>
            <a:picLocks noChangeAspect="1"/>
          </p:cNvPicPr>
          <p:nvPr/>
        </p:nvPicPr>
        <p:blipFill>
          <a:blip r:embed="rId5"/>
          <a:stretch>
            <a:fillRect/>
          </a:stretch>
        </p:blipFill>
        <p:spPr>
          <a:xfrm>
            <a:off x="411358" y="5395768"/>
            <a:ext cx="9336940" cy="960582"/>
          </a:xfrm>
          <a:prstGeom prst="rect">
            <a:avLst/>
          </a:prstGeom>
        </p:spPr>
      </p:pic>
      <p:pic>
        <p:nvPicPr>
          <p:cNvPr id="12" name="Picture 11"/>
          <p:cNvPicPr>
            <a:picLocks noChangeAspect="1"/>
          </p:cNvPicPr>
          <p:nvPr/>
        </p:nvPicPr>
        <p:blipFill>
          <a:blip r:embed="rId6"/>
          <a:stretch>
            <a:fillRect/>
          </a:stretch>
        </p:blipFill>
        <p:spPr>
          <a:xfrm>
            <a:off x="305251" y="291803"/>
            <a:ext cx="1085170" cy="839656"/>
          </a:xfrm>
          <a:prstGeom prst="rect">
            <a:avLst/>
          </a:prstGeom>
        </p:spPr>
      </p:pic>
      <p:sp>
        <p:nvSpPr>
          <p:cNvPr id="13" name="Right Arrow 12"/>
          <p:cNvSpPr/>
          <p:nvPr/>
        </p:nvSpPr>
        <p:spPr>
          <a:xfrm>
            <a:off x="2725259" y="2246540"/>
            <a:ext cx="1088191" cy="5497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7B421740-24A8-4A20-9A3F-D02524171D71}" type="slidenum">
              <a:rPr lang="en-US" smtClean="0"/>
              <a:t>12</a:t>
            </a:fld>
            <a:endParaRPr lang="en-US" dirty="0"/>
          </a:p>
        </p:txBody>
      </p:sp>
      <p:sp>
        <p:nvSpPr>
          <p:cNvPr id="3" name="Rectangle 2"/>
          <p:cNvSpPr/>
          <p:nvPr/>
        </p:nvSpPr>
        <p:spPr>
          <a:xfrm>
            <a:off x="411358" y="6352143"/>
            <a:ext cx="8777561" cy="369332"/>
          </a:xfrm>
          <a:prstGeom prst="rect">
            <a:avLst/>
          </a:prstGeom>
        </p:spPr>
        <p:txBody>
          <a:bodyPr wrap="square">
            <a:spAutoFit/>
          </a:bodyPr>
          <a:lstStyle/>
          <a:p>
            <a:r>
              <a:rPr lang="en-US" u="sng" dirty="0">
                <a:hlinkClick r:id="rId7"/>
              </a:rPr>
              <a:t>https://github.com/rstudio/master-the-tidyverse/archive/master.zip</a:t>
            </a:r>
            <a:endParaRPr lang="en-US" dirty="0"/>
          </a:p>
        </p:txBody>
      </p:sp>
    </p:spTree>
    <p:extLst>
      <p:ext uri="{BB962C8B-B14F-4D97-AF65-F5344CB8AC3E}">
        <p14:creationId xmlns:p14="http://schemas.microsoft.com/office/powerpoint/2010/main" val="18272580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374" y="123586"/>
            <a:ext cx="10515600" cy="1325563"/>
          </a:xfrm>
        </p:spPr>
        <p:txBody>
          <a:bodyPr/>
          <a:lstStyle/>
          <a:p>
            <a:r>
              <a:rPr lang="en-GB" b="1" dirty="0"/>
              <a:t>Tidy Data</a:t>
            </a:r>
          </a:p>
        </p:txBody>
      </p:sp>
      <p:sp>
        <p:nvSpPr>
          <p:cNvPr id="3" name="Content Placeholder 2"/>
          <p:cNvSpPr>
            <a:spLocks noGrp="1"/>
          </p:cNvSpPr>
          <p:nvPr>
            <p:ph idx="1"/>
          </p:nvPr>
        </p:nvSpPr>
        <p:spPr>
          <a:xfrm>
            <a:off x="838200" y="3358004"/>
            <a:ext cx="8229600" cy="4133055"/>
          </a:xfrm>
        </p:spPr>
        <p:txBody>
          <a:bodyPr>
            <a:normAutofit/>
          </a:bodyPr>
          <a:lstStyle/>
          <a:p>
            <a:pPr marL="0" indent="0">
              <a:buNone/>
            </a:pPr>
            <a:endParaRPr lang="en-GB" sz="2400" dirty="0"/>
          </a:p>
          <a:p>
            <a:pPr marL="0" indent="0">
              <a:buNone/>
            </a:pPr>
            <a:r>
              <a:rPr lang="en-GB" sz="2400" dirty="0"/>
              <a:t>See the paper Tidy Data by Hadley Wickham in Journal of Statistical Software (2014)</a:t>
            </a:r>
          </a:p>
          <a:p>
            <a:pPr marL="0" indent="0">
              <a:buNone/>
            </a:pPr>
            <a:endParaRPr lang="en-GB" sz="2400" dirty="0"/>
          </a:p>
          <a:p>
            <a:pPr marL="0" indent="0">
              <a:buNone/>
            </a:pPr>
            <a:endParaRPr lang="en-GB" sz="2400" dirty="0"/>
          </a:p>
        </p:txBody>
      </p:sp>
      <p:sp>
        <p:nvSpPr>
          <p:cNvPr id="4" name="Slide Number Placeholder 3"/>
          <p:cNvSpPr>
            <a:spLocks noGrp="1"/>
          </p:cNvSpPr>
          <p:nvPr>
            <p:ph type="sldNum" sz="quarter" idx="12"/>
          </p:nvPr>
        </p:nvSpPr>
        <p:spPr/>
        <p:txBody>
          <a:bodyPr/>
          <a:lstStyle/>
          <a:p>
            <a:fld id="{D92CDECB-BA08-4FB3-8343-7B5CCBA2EFCE}" type="slidenum">
              <a:rPr lang="en-GB" smtClean="0"/>
              <a:t>13</a:t>
            </a:fld>
            <a:endParaRPr lang="en-GB"/>
          </a:p>
        </p:txBody>
      </p:sp>
      <p:sp>
        <p:nvSpPr>
          <p:cNvPr id="5" name="Text Placeholder 5"/>
          <p:cNvSpPr txBox="1">
            <a:spLocks/>
          </p:cNvSpPr>
          <p:nvPr/>
        </p:nvSpPr>
        <p:spPr>
          <a:xfrm>
            <a:off x="838200" y="4856163"/>
            <a:ext cx="10515600" cy="15001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u="sng" dirty="0" smtClean="0">
                <a:hlinkClick r:id="rId3"/>
              </a:rPr>
              <a:t>https://github.com/rstudio/master-the-tidyverse/archive/master.zip</a:t>
            </a:r>
            <a:endParaRPr lang="en-US" sz="2400" dirty="0"/>
          </a:p>
        </p:txBody>
      </p:sp>
      <p:sp>
        <p:nvSpPr>
          <p:cNvPr id="6" name="Rectangle 5"/>
          <p:cNvSpPr/>
          <p:nvPr/>
        </p:nvSpPr>
        <p:spPr>
          <a:xfrm>
            <a:off x="838200" y="5953518"/>
            <a:ext cx="5931670" cy="369332"/>
          </a:xfrm>
          <a:prstGeom prst="rect">
            <a:avLst/>
          </a:prstGeom>
        </p:spPr>
        <p:txBody>
          <a:bodyPr wrap="square">
            <a:spAutoFit/>
          </a:bodyPr>
          <a:lstStyle/>
          <a:p>
            <a:r>
              <a:rPr lang="en-US" dirty="0"/>
              <a:t>All material is permissively licensed under CC-BY-SA 4.0. </a:t>
            </a:r>
          </a:p>
        </p:txBody>
      </p:sp>
      <p:sp>
        <p:nvSpPr>
          <p:cNvPr id="7" name="Title 4"/>
          <p:cNvSpPr txBox="1">
            <a:spLocks/>
          </p:cNvSpPr>
          <p:nvPr/>
        </p:nvSpPr>
        <p:spPr>
          <a:xfrm>
            <a:off x="838200" y="3472216"/>
            <a:ext cx="10515600" cy="2852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solidFill>
                <a:srgbClr val="003366"/>
              </a:solidFill>
            </a:endParaRPr>
          </a:p>
        </p:txBody>
      </p:sp>
      <p:pic>
        <p:nvPicPr>
          <p:cNvPr id="8" name="Picture 7">
            <a:extLst>
              <a:ext uri="{FF2B5EF4-FFF2-40B4-BE49-F238E27FC236}">
                <a16:creationId xmlns:a16="http://schemas.microsoft.com/office/drawing/2014/main" id="{DFE20724-8330-1445-B635-E264A6E1B744}"/>
              </a:ext>
            </a:extLst>
          </p:cNvPr>
          <p:cNvPicPr>
            <a:picLocks noChangeAspect="1"/>
          </p:cNvPicPr>
          <p:nvPr/>
        </p:nvPicPr>
        <p:blipFill>
          <a:blip r:embed="rId4"/>
          <a:stretch>
            <a:fillRect/>
          </a:stretch>
        </p:blipFill>
        <p:spPr>
          <a:xfrm>
            <a:off x="4953000" y="62632"/>
            <a:ext cx="6150737" cy="3295372"/>
          </a:xfrm>
          <a:prstGeom prst="rect">
            <a:avLst/>
          </a:prstGeom>
        </p:spPr>
      </p:pic>
    </p:spTree>
    <p:extLst>
      <p:ext uri="{BB962C8B-B14F-4D97-AF65-F5344CB8AC3E}">
        <p14:creationId xmlns:p14="http://schemas.microsoft.com/office/powerpoint/2010/main" val="20985230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1B33E5B-0DFA-4B6D-8165-8883EC125E94}" type="slidenum">
              <a:rPr lang="en-US" smtClean="0"/>
              <a:t>14</a:t>
            </a:fld>
            <a:endParaRPr lang="en-US"/>
          </a:p>
        </p:txBody>
      </p:sp>
      <p:graphicFrame>
        <p:nvGraphicFramePr>
          <p:cNvPr id="5" name="Diagram 4"/>
          <p:cNvGraphicFramePr/>
          <p:nvPr>
            <p:extLst/>
          </p:nvPr>
        </p:nvGraphicFramePr>
        <p:xfrm>
          <a:off x="1030778" y="0"/>
          <a:ext cx="10756669" cy="68579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875195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5059"/>
          </a:xfrm>
        </p:spPr>
        <p:txBody>
          <a:bodyPr/>
          <a:lstStyle/>
          <a:p>
            <a:r>
              <a:rPr lang="en-US" b="1" dirty="0" smtClean="0"/>
              <a:t>Data Wrangling – </a:t>
            </a:r>
            <a:r>
              <a:rPr lang="en-US" b="1" dirty="0" err="1" smtClean="0"/>
              <a:t>Dplyr</a:t>
            </a:r>
            <a:r>
              <a:rPr lang="en-US" b="1" dirty="0" smtClean="0"/>
              <a:t> Package</a:t>
            </a:r>
            <a:endParaRPr lang="en-US" b="1" dirty="0"/>
          </a:p>
        </p:txBody>
      </p:sp>
      <p:pic>
        <p:nvPicPr>
          <p:cNvPr id="5" name="Content Placeholder 4"/>
          <p:cNvPicPr>
            <a:picLocks noGrp="1" noChangeAspect="1"/>
          </p:cNvPicPr>
          <p:nvPr>
            <p:ph idx="1"/>
          </p:nvPr>
        </p:nvPicPr>
        <p:blipFill>
          <a:blip r:embed="rId3"/>
          <a:stretch>
            <a:fillRect/>
          </a:stretch>
        </p:blipFill>
        <p:spPr>
          <a:xfrm>
            <a:off x="1743381" y="1119619"/>
            <a:ext cx="8255444" cy="5738381"/>
          </a:xfrm>
          <a:prstGeom prst="rect">
            <a:avLst/>
          </a:prstGeom>
        </p:spPr>
      </p:pic>
      <p:sp>
        <p:nvSpPr>
          <p:cNvPr id="4" name="Slide Number Placeholder 3"/>
          <p:cNvSpPr>
            <a:spLocks noGrp="1"/>
          </p:cNvSpPr>
          <p:nvPr>
            <p:ph type="sldNum" sz="quarter" idx="12"/>
          </p:nvPr>
        </p:nvSpPr>
        <p:spPr/>
        <p:txBody>
          <a:bodyPr/>
          <a:lstStyle/>
          <a:p>
            <a:fld id="{41B33E5B-0DFA-4B6D-8165-8883EC125E94}" type="slidenum">
              <a:rPr lang="en-US" smtClean="0"/>
              <a:t>15</a:t>
            </a:fld>
            <a:endParaRPr lang="en-US"/>
          </a:p>
        </p:txBody>
      </p:sp>
      <p:pic>
        <p:nvPicPr>
          <p:cNvPr id="3" name="Picture 2"/>
          <p:cNvPicPr>
            <a:picLocks noChangeAspect="1"/>
          </p:cNvPicPr>
          <p:nvPr/>
        </p:nvPicPr>
        <p:blipFill>
          <a:blip r:embed="rId4"/>
          <a:stretch>
            <a:fillRect/>
          </a:stretch>
        </p:blipFill>
        <p:spPr>
          <a:xfrm>
            <a:off x="9451612" y="184057"/>
            <a:ext cx="2000108" cy="2243259"/>
          </a:xfrm>
          <a:prstGeom prst="rect">
            <a:avLst/>
          </a:prstGeom>
        </p:spPr>
      </p:pic>
    </p:spTree>
    <p:extLst>
      <p:ext uri="{BB962C8B-B14F-4D97-AF65-F5344CB8AC3E}">
        <p14:creationId xmlns:p14="http://schemas.microsoft.com/office/powerpoint/2010/main" val="21993037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1B33E5B-0DFA-4B6D-8165-8883EC125E94}" type="slidenum">
              <a:rPr lang="en-US" smtClean="0"/>
              <a:t>16</a:t>
            </a:fld>
            <a:endParaRPr lang="en-US"/>
          </a:p>
        </p:txBody>
      </p:sp>
      <p:pic>
        <p:nvPicPr>
          <p:cNvPr id="36866" name="Picture 2" descr="https://rworkshop.uni.lu/lectures/img/06/vaudor_dplyr_schem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210" y="547262"/>
            <a:ext cx="5330826" cy="564528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34299" y="6038659"/>
            <a:ext cx="3869072" cy="307777"/>
          </a:xfrm>
          <a:prstGeom prst="rect">
            <a:avLst/>
          </a:prstGeom>
        </p:spPr>
        <p:txBody>
          <a:bodyPr wrap="none">
            <a:spAutoFit/>
          </a:bodyPr>
          <a:lstStyle/>
          <a:p>
            <a:r>
              <a:rPr lang="en-US" sz="1400" dirty="0" smtClean="0"/>
              <a:t>Source: http</a:t>
            </a:r>
            <a:r>
              <a:rPr lang="en-US" sz="1400" dirty="0"/>
              <a:t>://perso.ens-lyon.fr/lise.vaudor/dplyr/</a:t>
            </a:r>
          </a:p>
        </p:txBody>
      </p:sp>
      <p:sp>
        <p:nvSpPr>
          <p:cNvPr id="6" name="Rectangle 5"/>
          <p:cNvSpPr/>
          <p:nvPr/>
        </p:nvSpPr>
        <p:spPr>
          <a:xfrm>
            <a:off x="5546361" y="547262"/>
            <a:ext cx="6645639" cy="5847755"/>
          </a:xfrm>
          <a:prstGeom prst="rect">
            <a:avLst/>
          </a:prstGeom>
        </p:spPr>
        <p:txBody>
          <a:bodyPr wrap="square">
            <a:spAutoFit/>
          </a:bodyPr>
          <a:lstStyle/>
          <a:p>
            <a:pPr marL="285750" indent="-285750">
              <a:buFont typeface="Arial" panose="020B0604020202020204" pitchFamily="34" charset="0"/>
              <a:buChar char="•"/>
            </a:pPr>
            <a:r>
              <a:rPr lang="en-US" sz="2200" dirty="0"/>
              <a:t>Inspect your </a:t>
            </a:r>
            <a:r>
              <a:rPr lang="en-US" sz="2200" dirty="0" err="1"/>
              <a:t>tibble</a:t>
            </a:r>
            <a:r>
              <a:rPr lang="en-US" sz="2200" dirty="0"/>
              <a:t> (glimpse())</a:t>
            </a:r>
          </a:p>
          <a:p>
            <a:pPr marL="285750" indent="-285750">
              <a:buFont typeface="Arial" panose="020B0604020202020204" pitchFamily="34" charset="0"/>
              <a:buChar char="•"/>
            </a:pPr>
            <a:endParaRPr lang="en-US" sz="2200" dirty="0" smtClean="0"/>
          </a:p>
          <a:p>
            <a:pPr marL="285750" indent="-285750">
              <a:buFont typeface="Arial" panose="020B0604020202020204" pitchFamily="34" charset="0"/>
              <a:buChar char="•"/>
            </a:pPr>
            <a:r>
              <a:rPr lang="en-US" sz="2200" dirty="0" smtClean="0"/>
              <a:t>Select </a:t>
            </a:r>
            <a:r>
              <a:rPr lang="en-US" sz="2200" dirty="0"/>
              <a:t>specific columns (select())</a:t>
            </a:r>
          </a:p>
          <a:p>
            <a:pPr marL="285750" indent="-285750">
              <a:buFont typeface="Arial" panose="020B0604020202020204" pitchFamily="34" charset="0"/>
              <a:buChar char="•"/>
            </a:pPr>
            <a:endParaRPr lang="en-US" sz="2200" dirty="0" smtClean="0"/>
          </a:p>
          <a:p>
            <a:pPr marL="285750" indent="-285750">
              <a:buFont typeface="Arial" panose="020B0604020202020204" pitchFamily="34" charset="0"/>
              <a:buChar char="•"/>
            </a:pPr>
            <a:r>
              <a:rPr lang="en-US" sz="2200" dirty="0" smtClean="0"/>
              <a:t>Filter </a:t>
            </a:r>
            <a:r>
              <a:rPr lang="en-US" sz="2200" dirty="0"/>
              <a:t>out a subset of rows (filter())</a:t>
            </a:r>
          </a:p>
          <a:p>
            <a:pPr marL="285750" indent="-285750">
              <a:buFont typeface="Arial" panose="020B0604020202020204" pitchFamily="34" charset="0"/>
              <a:buChar char="•"/>
            </a:pPr>
            <a:endParaRPr lang="en-US" sz="2200" dirty="0" smtClean="0"/>
          </a:p>
          <a:p>
            <a:pPr marL="285750" indent="-285750">
              <a:buFont typeface="Arial" panose="020B0604020202020204" pitchFamily="34" charset="0"/>
              <a:buChar char="•"/>
            </a:pPr>
            <a:r>
              <a:rPr lang="en-US" sz="2200" dirty="0" smtClean="0"/>
              <a:t>Reorders rows by one or multiple columns (arrange())</a:t>
            </a:r>
          </a:p>
          <a:p>
            <a:pPr marL="285750" indent="-285750">
              <a:buFont typeface="Arial" panose="020B0604020202020204" pitchFamily="34" charset="0"/>
              <a:buChar char="•"/>
            </a:pPr>
            <a:endParaRPr lang="en-US" sz="2200" dirty="0"/>
          </a:p>
          <a:p>
            <a:pPr marL="285750" indent="-285750">
              <a:buFont typeface="Arial" panose="020B0604020202020204" pitchFamily="34" charset="0"/>
              <a:buChar char="•"/>
            </a:pPr>
            <a:r>
              <a:rPr lang="en-US" sz="2200" dirty="0" smtClean="0"/>
              <a:t>Change </a:t>
            </a:r>
            <a:r>
              <a:rPr lang="en-US" sz="2200" dirty="0"/>
              <a:t>or add columns (mutate())</a:t>
            </a:r>
          </a:p>
          <a:p>
            <a:pPr marL="285750" indent="-285750">
              <a:buFont typeface="Arial" panose="020B0604020202020204" pitchFamily="34" charset="0"/>
              <a:buChar char="•"/>
            </a:pPr>
            <a:endParaRPr lang="en-US" sz="2200" dirty="0" smtClean="0"/>
          </a:p>
          <a:p>
            <a:pPr marL="285750" indent="-285750">
              <a:buFont typeface="Arial" panose="020B0604020202020204" pitchFamily="34" charset="0"/>
              <a:buChar char="•"/>
            </a:pPr>
            <a:r>
              <a:rPr lang="en-US" sz="2200" dirty="0" smtClean="0"/>
              <a:t>Group </a:t>
            </a:r>
            <a:r>
              <a:rPr lang="en-US" sz="2200" dirty="0"/>
              <a:t>observations by a grouping variable (</a:t>
            </a:r>
            <a:r>
              <a:rPr lang="en-US" sz="2200" dirty="0" err="1"/>
              <a:t>group_by</a:t>
            </a:r>
            <a:r>
              <a:rPr lang="en-US" sz="2200" dirty="0"/>
              <a:t>())</a:t>
            </a:r>
          </a:p>
          <a:p>
            <a:pPr marL="285750" indent="-285750">
              <a:buFont typeface="Arial" panose="020B0604020202020204" pitchFamily="34" charset="0"/>
              <a:buChar char="•"/>
            </a:pPr>
            <a:endParaRPr lang="en-US" sz="2200" dirty="0" smtClean="0"/>
          </a:p>
          <a:p>
            <a:pPr marL="285750" indent="-285750">
              <a:buFont typeface="Arial" panose="020B0604020202020204" pitchFamily="34" charset="0"/>
              <a:buChar char="•"/>
            </a:pPr>
            <a:r>
              <a:rPr lang="en-US" sz="2200" dirty="0" smtClean="0"/>
              <a:t>Get </a:t>
            </a:r>
            <a:r>
              <a:rPr lang="en-US" sz="2200" dirty="0"/>
              <a:t>a summary (in particular per group) (</a:t>
            </a:r>
            <a:r>
              <a:rPr lang="en-US" sz="2200" dirty="0" err="1"/>
              <a:t>summarise</a:t>
            </a:r>
            <a:r>
              <a:rPr lang="en-US" sz="2200" dirty="0"/>
              <a:t>())</a:t>
            </a:r>
          </a:p>
          <a:p>
            <a:pPr marL="285750" indent="-285750">
              <a:buFont typeface="Arial" panose="020B0604020202020204" pitchFamily="34" charset="0"/>
              <a:buChar char="•"/>
            </a:pPr>
            <a:endParaRPr lang="en-US" sz="2200" dirty="0" smtClean="0"/>
          </a:p>
          <a:p>
            <a:pPr marL="285750" indent="-285750">
              <a:buFont typeface="Arial" panose="020B0604020202020204" pitchFamily="34" charset="0"/>
              <a:buChar char="•"/>
            </a:pPr>
            <a:r>
              <a:rPr lang="en-US" sz="2200" dirty="0" smtClean="0"/>
              <a:t>Join </a:t>
            </a:r>
            <a:r>
              <a:rPr lang="en-US" sz="2200" dirty="0"/>
              <a:t>two distinct </a:t>
            </a:r>
            <a:r>
              <a:rPr lang="en-US" sz="2200" dirty="0" err="1"/>
              <a:t>tibbles</a:t>
            </a:r>
            <a:r>
              <a:rPr lang="en-US" sz="2200" dirty="0"/>
              <a:t> by a common column (</a:t>
            </a:r>
            <a:r>
              <a:rPr lang="en-US" sz="2200" dirty="0" err="1"/>
              <a:t>left_join</a:t>
            </a:r>
            <a:r>
              <a:rPr lang="en-US" sz="2200" dirty="0"/>
              <a:t>(), </a:t>
            </a:r>
            <a:r>
              <a:rPr lang="en-US" sz="2200" dirty="0" err="1"/>
              <a:t>right_join</a:t>
            </a:r>
            <a:r>
              <a:rPr lang="en-US" sz="2200" dirty="0"/>
              <a:t>() and </a:t>
            </a:r>
            <a:r>
              <a:rPr lang="en-US" sz="2200" dirty="0" err="1"/>
              <a:t>full_join</a:t>
            </a:r>
            <a:r>
              <a:rPr lang="en-US" sz="2200" dirty="0"/>
              <a:t>())</a:t>
            </a:r>
          </a:p>
        </p:txBody>
      </p:sp>
    </p:spTree>
    <p:extLst>
      <p:ext uri="{BB962C8B-B14F-4D97-AF65-F5344CB8AC3E}">
        <p14:creationId xmlns:p14="http://schemas.microsoft.com/office/powerpoint/2010/main" val="4573419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1B33E5B-0DFA-4B6D-8165-8883EC125E94}" type="slidenum">
              <a:rPr lang="en-US" smtClean="0"/>
              <a:t>17</a:t>
            </a:fld>
            <a:endParaRPr lang="en-US"/>
          </a:p>
        </p:txBody>
      </p:sp>
      <p:pic>
        <p:nvPicPr>
          <p:cNvPr id="36866" name="Picture 2" descr="https://rworkshop.uni.lu/lectures/img/06/vaudor_dplyr_schem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210" y="547262"/>
            <a:ext cx="5330826" cy="564528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34299" y="6038659"/>
            <a:ext cx="3869072" cy="307777"/>
          </a:xfrm>
          <a:prstGeom prst="rect">
            <a:avLst/>
          </a:prstGeom>
        </p:spPr>
        <p:txBody>
          <a:bodyPr wrap="none">
            <a:spAutoFit/>
          </a:bodyPr>
          <a:lstStyle/>
          <a:p>
            <a:r>
              <a:rPr lang="en-US" sz="1400" dirty="0" smtClean="0"/>
              <a:t>Source: http</a:t>
            </a:r>
            <a:r>
              <a:rPr lang="en-US" sz="1400" dirty="0"/>
              <a:t>://perso.ens-lyon.fr/lise.vaudor/dplyr/</a:t>
            </a:r>
          </a:p>
        </p:txBody>
      </p:sp>
      <p:sp>
        <p:nvSpPr>
          <p:cNvPr id="6" name="Rectangle 5"/>
          <p:cNvSpPr/>
          <p:nvPr/>
        </p:nvSpPr>
        <p:spPr>
          <a:xfrm>
            <a:off x="5821681" y="547262"/>
            <a:ext cx="6370319" cy="4524315"/>
          </a:xfrm>
          <a:prstGeom prst="rect">
            <a:avLst/>
          </a:prstGeom>
        </p:spPr>
        <p:txBody>
          <a:bodyPr wrap="square">
            <a:spAutoFit/>
          </a:bodyPr>
          <a:lstStyle/>
          <a:p>
            <a:pPr marL="285750" indent="-285750">
              <a:buFont typeface="Arial" panose="020B0604020202020204" pitchFamily="34" charset="0"/>
              <a:buChar char="•"/>
            </a:pPr>
            <a:r>
              <a:rPr lang="en-US" sz="2400" dirty="0"/>
              <a:t>select(</a:t>
            </a:r>
            <a:r>
              <a:rPr lang="en-US" sz="2400" dirty="0" err="1"/>
              <a:t>dataframe</a:t>
            </a:r>
            <a:r>
              <a:rPr lang="en-US" sz="2400" dirty="0"/>
              <a:t>, column1, column2, </a:t>
            </a:r>
            <a:r>
              <a:rPr lang="en-US" sz="2400" dirty="0" smtClean="0"/>
              <a:t>…)</a:t>
            </a:r>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r>
              <a:rPr lang="en-US" sz="2400" dirty="0"/>
              <a:t>filter(</a:t>
            </a:r>
            <a:r>
              <a:rPr lang="en-US" sz="2400" dirty="0" err="1"/>
              <a:t>dataframe</a:t>
            </a:r>
            <a:r>
              <a:rPr lang="en-US" sz="2400" dirty="0"/>
              <a:t>, logical statement 1, logical statement 2, </a:t>
            </a:r>
            <a:r>
              <a:rPr lang="en-US" sz="2400" dirty="0" smtClean="0"/>
              <a:t>…)</a:t>
            </a:r>
          </a:p>
          <a:p>
            <a:pPr marL="285750" indent="-285750">
              <a:buFont typeface="Arial" panose="020B0604020202020204" pitchFamily="34" charset="0"/>
              <a:buChar char="•"/>
            </a:pPr>
            <a:endParaRPr lang="en-US" sz="2400" dirty="0"/>
          </a:p>
          <a:p>
            <a:endParaRPr lang="en-US" sz="2400" dirty="0" smtClean="0"/>
          </a:p>
          <a:p>
            <a:pPr marL="285750" indent="-285750">
              <a:buFont typeface="Arial" panose="020B0604020202020204" pitchFamily="34" charset="0"/>
              <a:buChar char="•"/>
            </a:pPr>
            <a:r>
              <a:rPr lang="en-US" sz="2400" dirty="0"/>
              <a:t>arrange(data, variable1, </a:t>
            </a:r>
            <a:r>
              <a:rPr lang="en-US" sz="2400" dirty="0" err="1"/>
              <a:t>desc</a:t>
            </a:r>
            <a:r>
              <a:rPr lang="en-US" sz="2400" dirty="0"/>
              <a:t>(variable2), </a:t>
            </a:r>
            <a:r>
              <a:rPr lang="en-US" sz="2400" dirty="0" smtClean="0"/>
              <a:t>…)</a:t>
            </a:r>
          </a:p>
          <a:p>
            <a:endParaRPr lang="en-US" sz="2400" dirty="0" smtClean="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mutate(data, newVar1 = expression1, newVar2 = expression2, …)</a:t>
            </a:r>
            <a:endParaRPr lang="en-US" sz="2400" dirty="0" smtClean="0"/>
          </a:p>
        </p:txBody>
      </p:sp>
    </p:spTree>
    <p:extLst>
      <p:ext uri="{BB962C8B-B14F-4D97-AF65-F5344CB8AC3E}">
        <p14:creationId xmlns:p14="http://schemas.microsoft.com/office/powerpoint/2010/main" val="29921156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9786158" y="441873"/>
            <a:ext cx="1905000" cy="2200275"/>
          </a:xfrm>
          <a:prstGeom prst="rect">
            <a:avLst/>
          </a:prstGeom>
        </p:spPr>
      </p:pic>
      <p:sp>
        <p:nvSpPr>
          <p:cNvPr id="3" name="Title 2"/>
          <p:cNvSpPr>
            <a:spLocks noGrp="1"/>
          </p:cNvSpPr>
          <p:nvPr>
            <p:ph type="title"/>
          </p:nvPr>
        </p:nvSpPr>
        <p:spPr>
          <a:xfrm>
            <a:off x="223058" y="563346"/>
            <a:ext cx="10515600" cy="1325563"/>
          </a:xfrm>
        </p:spPr>
        <p:txBody>
          <a:bodyPr/>
          <a:lstStyle/>
          <a:p>
            <a:r>
              <a:rPr lang="en-US" b="1" dirty="0" err="1" smtClean="0"/>
              <a:t>Magrittr</a:t>
            </a:r>
            <a:r>
              <a:rPr lang="en-US" b="1" dirty="0" smtClean="0"/>
              <a:t> package: using the pipe operator</a:t>
            </a:r>
            <a:r>
              <a:rPr lang="en-US" b="1" dirty="0"/>
              <a:t/>
            </a:r>
            <a:br>
              <a:rPr lang="en-US" b="1" dirty="0"/>
            </a:br>
            <a:endParaRPr lang="en-US" dirty="0"/>
          </a:p>
        </p:txBody>
      </p:sp>
      <p:sp>
        <p:nvSpPr>
          <p:cNvPr id="4" name="Content Placeholder 3"/>
          <p:cNvSpPr>
            <a:spLocks noGrp="1"/>
          </p:cNvSpPr>
          <p:nvPr>
            <p:ph idx="1"/>
          </p:nvPr>
        </p:nvSpPr>
        <p:spPr>
          <a:xfrm>
            <a:off x="532016" y="2763621"/>
            <a:ext cx="10515600" cy="4351338"/>
          </a:xfrm>
        </p:spPr>
        <p:txBody>
          <a:bodyPr/>
          <a:lstStyle/>
          <a:p>
            <a:r>
              <a:rPr lang="en-US" sz="2400" dirty="0"/>
              <a:t>Pipe operators provide ways of linking functions together so that the output of a function flows into the input of next function in the chain</a:t>
            </a:r>
            <a:r>
              <a:rPr lang="en-US" dirty="0"/>
              <a:t>. </a:t>
            </a:r>
            <a:endParaRPr lang="en-US" dirty="0" smtClean="0"/>
          </a:p>
          <a:p>
            <a:r>
              <a:rPr lang="en-US" sz="2400" dirty="0" smtClean="0"/>
              <a:t>Specify the </a:t>
            </a:r>
            <a:r>
              <a:rPr lang="en-US" sz="2400" dirty="0"/>
              <a:t>dataset first, then “pipe” into the next function in the chain.</a:t>
            </a:r>
          </a:p>
        </p:txBody>
      </p:sp>
    </p:spTree>
    <p:extLst>
      <p:ext uri="{BB962C8B-B14F-4D97-AF65-F5344CB8AC3E}">
        <p14:creationId xmlns:p14="http://schemas.microsoft.com/office/powerpoint/2010/main" val="172282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1B33E5B-0DFA-4B6D-8165-8883EC125E94}" type="slidenum">
              <a:rPr lang="en-US" smtClean="0"/>
              <a:t>19</a:t>
            </a:fld>
            <a:endParaRPr lang="en-US"/>
          </a:p>
        </p:txBody>
      </p:sp>
      <p:pic>
        <p:nvPicPr>
          <p:cNvPr id="2" name="Picture 1"/>
          <p:cNvPicPr>
            <a:picLocks noChangeAspect="1"/>
          </p:cNvPicPr>
          <p:nvPr/>
        </p:nvPicPr>
        <p:blipFill>
          <a:blip r:embed="rId3"/>
          <a:stretch>
            <a:fillRect/>
          </a:stretch>
        </p:blipFill>
        <p:spPr>
          <a:xfrm>
            <a:off x="235000" y="1394085"/>
            <a:ext cx="6259215" cy="3327816"/>
          </a:xfrm>
          <a:prstGeom prst="rect">
            <a:avLst/>
          </a:prstGeom>
        </p:spPr>
      </p:pic>
      <p:sp>
        <p:nvSpPr>
          <p:cNvPr id="3" name="Rectangle 2"/>
          <p:cNvSpPr/>
          <p:nvPr/>
        </p:nvSpPr>
        <p:spPr>
          <a:xfrm>
            <a:off x="6685613" y="1949375"/>
            <a:ext cx="5171607" cy="2800767"/>
          </a:xfrm>
          <a:prstGeom prst="rect">
            <a:avLst/>
          </a:prstGeom>
        </p:spPr>
        <p:txBody>
          <a:bodyPr wrap="square">
            <a:spAutoFit/>
          </a:bodyPr>
          <a:lstStyle/>
          <a:p>
            <a:r>
              <a:rPr lang="en-US" sz="2200" dirty="0" err="1"/>
              <a:t>group_by</a:t>
            </a:r>
            <a:r>
              <a:rPr lang="en-US" sz="2200" dirty="0"/>
              <a:t>(): group data frame by a factor for downstream commands (usually </a:t>
            </a:r>
            <a:r>
              <a:rPr lang="en-US" sz="2200" dirty="0" err="1"/>
              <a:t>summarise</a:t>
            </a:r>
            <a:r>
              <a:rPr lang="en-US" sz="2200" dirty="0" smtClean="0"/>
              <a:t>)</a:t>
            </a:r>
          </a:p>
          <a:p>
            <a:endParaRPr lang="en-US" sz="2200" dirty="0"/>
          </a:p>
          <a:p>
            <a:r>
              <a:rPr lang="en-US" sz="2200" dirty="0" err="1"/>
              <a:t>summarise</a:t>
            </a:r>
            <a:r>
              <a:rPr lang="en-US" sz="2200" dirty="0"/>
              <a:t>(): </a:t>
            </a:r>
            <a:r>
              <a:rPr lang="en-US" sz="2200" dirty="0" err="1"/>
              <a:t>summarise</a:t>
            </a:r>
            <a:r>
              <a:rPr lang="en-US" sz="2200" dirty="0"/>
              <a:t> values in a data frame or in groups within the data frame with aggregation functions (e.g. min(), max(), mean(), etc</a:t>
            </a:r>
            <a:r>
              <a:rPr lang="en-US" sz="2200" dirty="0" smtClean="0"/>
              <a:t>…)</a:t>
            </a:r>
            <a:endParaRPr lang="en-US" sz="2200" dirty="0"/>
          </a:p>
        </p:txBody>
      </p:sp>
    </p:spTree>
    <p:extLst>
      <p:ext uri="{BB962C8B-B14F-4D97-AF65-F5344CB8AC3E}">
        <p14:creationId xmlns:p14="http://schemas.microsoft.com/office/powerpoint/2010/main" val="34498363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Learning objectives of this module:</a:t>
            </a:r>
          </a:p>
        </p:txBody>
      </p:sp>
      <p:sp>
        <p:nvSpPr>
          <p:cNvPr id="3" name="Content Placeholder 2"/>
          <p:cNvSpPr>
            <a:spLocks noGrp="1"/>
          </p:cNvSpPr>
          <p:nvPr>
            <p:ph idx="1"/>
          </p:nvPr>
        </p:nvSpPr>
        <p:spPr/>
        <p:txBody>
          <a:bodyPr>
            <a:normAutofit/>
          </a:bodyPr>
          <a:lstStyle/>
          <a:p>
            <a:r>
              <a:rPr lang="en-US" dirty="0"/>
              <a:t>Introduction to </a:t>
            </a:r>
            <a:r>
              <a:rPr lang="en-US" dirty="0" smtClean="0"/>
              <a:t>data </a:t>
            </a:r>
            <a:r>
              <a:rPr lang="en-US" dirty="0"/>
              <a:t>a</a:t>
            </a:r>
            <a:r>
              <a:rPr lang="en-US" dirty="0" smtClean="0"/>
              <a:t>nalysis</a:t>
            </a:r>
            <a:endParaRPr lang="en-US" dirty="0"/>
          </a:p>
          <a:p>
            <a:r>
              <a:rPr lang="en-US" dirty="0" smtClean="0"/>
              <a:t>Learn </a:t>
            </a:r>
            <a:r>
              <a:rPr lang="en-US" dirty="0"/>
              <a:t>the basic vocabulary of </a:t>
            </a:r>
            <a:r>
              <a:rPr lang="en-US" dirty="0" err="1"/>
              <a:t>dplyr</a:t>
            </a:r>
            <a:endParaRPr lang="en-US" dirty="0"/>
          </a:p>
          <a:p>
            <a:r>
              <a:rPr lang="en-US" dirty="0"/>
              <a:t>Exercise commands</a:t>
            </a:r>
          </a:p>
          <a:p>
            <a:r>
              <a:rPr lang="en-US" dirty="0"/>
              <a:t>Translating questions into data manipulation statements</a:t>
            </a:r>
          </a:p>
          <a:p>
            <a:r>
              <a:rPr lang="en-US" dirty="0" smtClean="0"/>
              <a:t>Visit </a:t>
            </a:r>
            <a:r>
              <a:rPr lang="en-US" dirty="0"/>
              <a:t>the </a:t>
            </a:r>
            <a:r>
              <a:rPr lang="en-US" dirty="0" err="1"/>
              <a:t>tidyr</a:t>
            </a:r>
            <a:r>
              <a:rPr lang="en-US" dirty="0"/>
              <a:t> </a:t>
            </a:r>
            <a:r>
              <a:rPr lang="en-US" dirty="0" smtClean="0"/>
              <a:t>package</a:t>
            </a:r>
          </a:p>
          <a:p>
            <a:r>
              <a:rPr lang="en-US" dirty="0" smtClean="0"/>
              <a:t>Learn the why and how of Exploratory Data Analysis (EDA).</a:t>
            </a: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B33E5B-0DFA-4B6D-8165-8883EC125E9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311308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8960" y="299258"/>
            <a:ext cx="11288684" cy="461665"/>
          </a:xfrm>
          <a:prstGeom prst="rect">
            <a:avLst/>
          </a:prstGeom>
        </p:spPr>
        <p:txBody>
          <a:bodyPr wrap="square">
            <a:spAutoFit/>
          </a:bodyPr>
          <a:lstStyle/>
          <a:p>
            <a:r>
              <a:rPr lang="en-US" sz="2400" dirty="0"/>
              <a:t>F</a:t>
            </a:r>
            <a:r>
              <a:rPr lang="en-US" sz="2400" dirty="0" smtClean="0"/>
              <a:t>unctions that allow you to join two data frames together. </a:t>
            </a:r>
          </a:p>
        </p:txBody>
      </p:sp>
      <p:pic>
        <p:nvPicPr>
          <p:cNvPr id="3" name="Picture 2"/>
          <p:cNvPicPr>
            <a:picLocks noChangeAspect="1"/>
          </p:cNvPicPr>
          <p:nvPr/>
        </p:nvPicPr>
        <p:blipFill>
          <a:blip r:embed="rId3"/>
          <a:stretch>
            <a:fillRect/>
          </a:stretch>
        </p:blipFill>
        <p:spPr>
          <a:xfrm>
            <a:off x="2761610" y="1141969"/>
            <a:ext cx="6099758" cy="5433398"/>
          </a:xfrm>
          <a:prstGeom prst="rect">
            <a:avLst/>
          </a:prstGeom>
        </p:spPr>
      </p:pic>
    </p:spTree>
    <p:extLst>
      <p:ext uri="{BB962C8B-B14F-4D97-AF65-F5344CB8AC3E}">
        <p14:creationId xmlns:p14="http://schemas.microsoft.com/office/powerpoint/2010/main" val="42098293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Replacing blanks in data</a:t>
            </a:r>
            <a:endParaRPr lang="en-US" dirty="0"/>
          </a:p>
        </p:txBody>
      </p:sp>
      <p:sp>
        <p:nvSpPr>
          <p:cNvPr id="3" name="Content Placeholder 2"/>
          <p:cNvSpPr>
            <a:spLocks noGrp="1"/>
          </p:cNvSpPr>
          <p:nvPr>
            <p:ph idx="1"/>
          </p:nvPr>
        </p:nvSpPr>
        <p:spPr/>
        <p:txBody>
          <a:bodyPr/>
          <a:lstStyle/>
          <a:p>
            <a:r>
              <a:rPr lang="en-US" dirty="0" err="1" smtClean="0"/>
              <a:t>na.strings</a:t>
            </a:r>
            <a:r>
              <a:rPr lang="en-US" dirty="0" smtClean="0"/>
              <a:t> = '..‘</a:t>
            </a:r>
          </a:p>
          <a:p>
            <a:r>
              <a:rPr lang="en-US" dirty="0" smtClean="0"/>
              <a:t>This allows R to replace those blanks in the dataset with NA. This will be useful and convenient later when we want to remove all the ‘NA’s.</a:t>
            </a:r>
            <a:endParaRPr lang="en-US" dirty="0"/>
          </a:p>
        </p:txBody>
      </p:sp>
    </p:spTree>
    <p:extLst>
      <p:ext uri="{BB962C8B-B14F-4D97-AF65-F5344CB8AC3E}">
        <p14:creationId xmlns:p14="http://schemas.microsoft.com/office/powerpoint/2010/main" val="31826406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Terms</a:t>
            </a:r>
            <a:endParaRPr lang="en-US" dirty="0"/>
          </a:p>
        </p:txBody>
      </p:sp>
      <p:sp>
        <p:nvSpPr>
          <p:cNvPr id="3" name="Content Placeholder 2"/>
          <p:cNvSpPr>
            <a:spLocks noGrp="1"/>
          </p:cNvSpPr>
          <p:nvPr>
            <p:ph idx="1"/>
          </p:nvPr>
        </p:nvSpPr>
        <p:spPr/>
        <p:txBody>
          <a:bodyPr>
            <a:normAutofit/>
          </a:bodyPr>
          <a:lstStyle/>
          <a:p>
            <a:pPr>
              <a:lnSpc>
                <a:spcPct val="100000"/>
              </a:lnSpc>
            </a:pPr>
            <a:r>
              <a:rPr lang="en-US" sz="2400" dirty="0"/>
              <a:t>A variable is a quantity, quality, or property that you can measure.</a:t>
            </a:r>
          </a:p>
          <a:p>
            <a:pPr>
              <a:lnSpc>
                <a:spcPct val="100000"/>
              </a:lnSpc>
            </a:pPr>
            <a:r>
              <a:rPr lang="en-US" sz="2400" dirty="0"/>
              <a:t>A value is the state of a variable when you measure it. The value of a variable may change from measurement to measurement.</a:t>
            </a:r>
          </a:p>
          <a:p>
            <a:pPr>
              <a:lnSpc>
                <a:spcPct val="100000"/>
              </a:lnSpc>
            </a:pPr>
            <a:r>
              <a:rPr lang="en-US" sz="2400" dirty="0"/>
              <a:t>An observation is a set of measurements made under similar conditions (you usually make all of the measurements in an observation at the same time and on the same object). An observation will contain several values, each associated with a different variable. I’ll sometimes refer to an observation as a data point.</a:t>
            </a:r>
          </a:p>
          <a:p>
            <a:pPr>
              <a:lnSpc>
                <a:spcPct val="100000"/>
              </a:lnSpc>
            </a:pPr>
            <a:r>
              <a:rPr lang="en-US" sz="2400" dirty="0"/>
              <a:t>Tabular data is a set of values, each associated with a variable and an observation. Tabular data is tidy if each value is placed in its own “cell”, each variable in its own column, and each observation in its own row.</a:t>
            </a:r>
          </a:p>
          <a:p>
            <a:endParaRPr lang="en-US" dirty="0"/>
          </a:p>
        </p:txBody>
      </p:sp>
    </p:spTree>
    <p:extLst>
      <p:ext uri="{BB962C8B-B14F-4D97-AF65-F5344CB8AC3E}">
        <p14:creationId xmlns:p14="http://schemas.microsoft.com/office/powerpoint/2010/main" val="2409724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Variation</a:t>
            </a:r>
            <a:endParaRPr lang="en-US" dirty="0"/>
          </a:p>
        </p:txBody>
      </p:sp>
      <p:sp>
        <p:nvSpPr>
          <p:cNvPr id="3" name="Content Placeholder 2"/>
          <p:cNvSpPr>
            <a:spLocks noGrp="1"/>
          </p:cNvSpPr>
          <p:nvPr>
            <p:ph idx="1"/>
          </p:nvPr>
        </p:nvSpPr>
        <p:spPr/>
        <p:txBody>
          <a:bodyPr>
            <a:normAutofit fontScale="92500"/>
          </a:bodyPr>
          <a:lstStyle/>
          <a:p>
            <a:r>
              <a:rPr lang="en-US" sz="2400" dirty="0" smtClean="0"/>
              <a:t>The tendency </a:t>
            </a:r>
            <a:r>
              <a:rPr lang="en-US" sz="2400" dirty="0"/>
              <a:t>of the values of a variable to change from measurement to measurement. </a:t>
            </a:r>
            <a:endParaRPr lang="en-US" sz="2400" dirty="0" smtClean="0"/>
          </a:p>
          <a:p>
            <a:r>
              <a:rPr lang="en-US" sz="2400" dirty="0" smtClean="0"/>
              <a:t>You </a:t>
            </a:r>
            <a:r>
              <a:rPr lang="en-US" sz="2400" dirty="0"/>
              <a:t>can see variation easily in real life; if you measure any continuous variable twice, you will get two different results. This is true even if you measure quantities that are constant, like the speed of light. </a:t>
            </a:r>
            <a:endParaRPr lang="en-US" sz="2400" dirty="0" smtClean="0"/>
          </a:p>
          <a:p>
            <a:r>
              <a:rPr lang="en-US" sz="2400" dirty="0" smtClean="0"/>
              <a:t>Each </a:t>
            </a:r>
            <a:r>
              <a:rPr lang="en-US" sz="2400" dirty="0"/>
              <a:t>of your measurements will include a small amount of error that varies from measurement to measurement. </a:t>
            </a:r>
            <a:endParaRPr lang="en-US" sz="2400" dirty="0" smtClean="0"/>
          </a:p>
          <a:p>
            <a:r>
              <a:rPr lang="en-US" sz="2400" dirty="0" smtClean="0"/>
              <a:t>Categorical </a:t>
            </a:r>
            <a:r>
              <a:rPr lang="en-US" sz="2400" dirty="0"/>
              <a:t>variables can also vary if you measure across different subjects (e.g. the eye colors of different people), or different times (e.g. the energy levels of an electron at different moments). </a:t>
            </a:r>
            <a:endParaRPr lang="en-US" sz="2400" dirty="0" smtClean="0"/>
          </a:p>
          <a:p>
            <a:r>
              <a:rPr lang="en-US" sz="2400" dirty="0" smtClean="0"/>
              <a:t>Every </a:t>
            </a:r>
            <a:r>
              <a:rPr lang="en-US" sz="2400" dirty="0"/>
              <a:t>variable has its own pattern of variation, which can reveal interesting information. The best way to understand that pattern is to </a:t>
            </a:r>
            <a:r>
              <a:rPr lang="en-US" sz="2400" dirty="0" smtClean="0"/>
              <a:t>visualize </a:t>
            </a:r>
            <a:r>
              <a:rPr lang="en-US" sz="2400" dirty="0"/>
              <a:t>the distribution of the variable’s values.</a:t>
            </a:r>
          </a:p>
        </p:txBody>
      </p:sp>
    </p:spTree>
    <p:extLst>
      <p:ext uri="{BB962C8B-B14F-4D97-AF65-F5344CB8AC3E}">
        <p14:creationId xmlns:p14="http://schemas.microsoft.com/office/powerpoint/2010/main" val="343440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65159" y="166672"/>
            <a:ext cx="9617041" cy="889617"/>
          </a:xfrm>
        </p:spPr>
        <p:txBody>
          <a:bodyPr>
            <a:normAutofit/>
          </a:bodyPr>
          <a:lstStyle/>
          <a:p>
            <a:r>
              <a:rPr lang="en-US" sz="4400" b="1" dirty="0"/>
              <a:t>Knowledge </a:t>
            </a:r>
            <a:r>
              <a:rPr lang="en-US" sz="4400" b="1" dirty="0" smtClean="0"/>
              <a:t>Discovery Process</a:t>
            </a:r>
            <a:endParaRPr lang="en-US" sz="4400" b="1" dirty="0"/>
          </a:p>
        </p:txBody>
      </p:sp>
      <p:sp>
        <p:nvSpPr>
          <p:cNvPr id="2" name="Slide Number Placeholder 1"/>
          <p:cNvSpPr>
            <a:spLocks noGrp="1"/>
          </p:cNvSpPr>
          <p:nvPr>
            <p:ph type="sldNum" sz="quarter" idx="12"/>
          </p:nvPr>
        </p:nvSpPr>
        <p:spPr/>
        <p:txBody>
          <a:bodyPr/>
          <a:lstStyle/>
          <a:p>
            <a:fld id="{29DCDE09-3148-441E-8814-5509F764CBF1}" type="slidenum">
              <a:rPr lang="en-US" smtClean="0"/>
              <a:t>5</a:t>
            </a:fld>
            <a:endParaRPr lang="en-US"/>
          </a:p>
        </p:txBody>
      </p:sp>
      <p:pic>
        <p:nvPicPr>
          <p:cNvPr id="6" name="Picture 5">
            <a:extLst>
              <a:ext uri="{FF2B5EF4-FFF2-40B4-BE49-F238E27FC236}">
                <a16:creationId xmlns:a16="http://schemas.microsoft.com/office/drawing/2014/main" id="{B8FE69B0-8A3C-794A-89A3-E46FF5AED71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6631"/>
          <a:stretch/>
        </p:blipFill>
        <p:spPr>
          <a:xfrm>
            <a:off x="167951" y="1276709"/>
            <a:ext cx="11730013" cy="4844173"/>
          </a:xfrm>
          <a:prstGeom prst="rect">
            <a:avLst/>
          </a:prstGeom>
        </p:spPr>
      </p:pic>
    </p:spTree>
    <p:extLst>
      <p:ext uri="{BB962C8B-B14F-4D97-AF65-F5344CB8AC3E}">
        <p14:creationId xmlns:p14="http://schemas.microsoft.com/office/powerpoint/2010/main" val="33168497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1B33E5B-0DFA-4B6D-8165-8883EC125E94}" type="slidenum">
              <a:rPr lang="en-US" smtClean="0"/>
              <a:t>6</a:t>
            </a:fld>
            <a:endParaRPr lang="en-US"/>
          </a:p>
        </p:txBody>
      </p:sp>
      <p:pic>
        <p:nvPicPr>
          <p:cNvPr id="31746" name="Picture 2" descr="R for Data Scie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513" y="1205481"/>
            <a:ext cx="11748127" cy="431749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230513" y="5170516"/>
            <a:ext cx="1764542" cy="3524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10950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3641635"/>
            <a:ext cx="10515600" cy="3216365"/>
          </a:xfrm>
        </p:spPr>
        <p:txBody>
          <a:bodyPr>
            <a:normAutofit/>
          </a:bodyPr>
          <a:lstStyle/>
          <a:p>
            <a:r>
              <a:rPr lang="en-US" dirty="0" smtClean="0"/>
              <a:t>Tidy Data - A foundation for wrangling in R</a:t>
            </a:r>
          </a:p>
          <a:p>
            <a:pPr lvl="1"/>
            <a:r>
              <a:rPr lang="en-US" sz="2400" dirty="0" smtClean="0"/>
              <a:t>Syntax - Helpful conventions for wrangling</a:t>
            </a:r>
          </a:p>
          <a:p>
            <a:pPr lvl="1"/>
            <a:r>
              <a:rPr lang="en-US" sz="2400" dirty="0" smtClean="0"/>
              <a:t>Reshaping Data - Change the layout of a data set</a:t>
            </a:r>
          </a:p>
          <a:p>
            <a:pPr lvl="1"/>
            <a:r>
              <a:rPr lang="en-US" sz="2400" dirty="0" smtClean="0"/>
              <a:t>Subset Observations (Rows), Subset Variables (Columns)</a:t>
            </a:r>
          </a:p>
          <a:p>
            <a:pPr lvl="1"/>
            <a:r>
              <a:rPr lang="en-US" sz="2400" dirty="0" smtClean="0"/>
              <a:t>Summarize </a:t>
            </a:r>
            <a:r>
              <a:rPr lang="en-US" sz="2400" dirty="0" smtClean="0"/>
              <a:t>Data </a:t>
            </a:r>
          </a:p>
          <a:p>
            <a:pPr lvl="1"/>
            <a:r>
              <a:rPr lang="en-US" sz="2400" dirty="0" smtClean="0"/>
              <a:t>Make New Variables</a:t>
            </a:r>
          </a:p>
          <a:p>
            <a:pPr lvl="1"/>
            <a:r>
              <a:rPr lang="en-US" sz="2400" dirty="0" smtClean="0"/>
              <a:t>Combine Data Sets </a:t>
            </a:r>
          </a:p>
          <a:p>
            <a:pPr lvl="1"/>
            <a:r>
              <a:rPr lang="en-US" sz="2400" dirty="0" smtClean="0"/>
              <a:t>Group Data</a:t>
            </a:r>
            <a:endParaRPr lang="en-US" sz="2400" dirty="0"/>
          </a:p>
        </p:txBody>
      </p:sp>
      <p:pic>
        <p:nvPicPr>
          <p:cNvPr id="4" name="Picture 3"/>
          <p:cNvPicPr>
            <a:picLocks noChangeAspect="1"/>
          </p:cNvPicPr>
          <p:nvPr/>
        </p:nvPicPr>
        <p:blipFill>
          <a:blip r:embed="rId3"/>
          <a:stretch>
            <a:fillRect/>
          </a:stretch>
        </p:blipFill>
        <p:spPr>
          <a:xfrm>
            <a:off x="5381469" y="138241"/>
            <a:ext cx="6757549" cy="3819162"/>
          </a:xfrm>
          <a:prstGeom prst="rect">
            <a:avLst/>
          </a:prstGeom>
        </p:spPr>
      </p:pic>
    </p:spTree>
    <p:extLst>
      <p:ext uri="{BB962C8B-B14F-4D97-AF65-F5344CB8AC3E}">
        <p14:creationId xmlns:p14="http://schemas.microsoft.com/office/powerpoint/2010/main" val="4205384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1B33E5B-0DFA-4B6D-8165-8883EC125E94}" type="slidenum">
              <a:rPr lang="en-US" smtClean="0"/>
              <a:t>8</a:t>
            </a:fld>
            <a:endParaRPr lang="en-US"/>
          </a:p>
        </p:txBody>
      </p:sp>
      <p:pic>
        <p:nvPicPr>
          <p:cNvPr id="5" name="Picture 4"/>
          <p:cNvPicPr>
            <a:picLocks noChangeAspect="1"/>
          </p:cNvPicPr>
          <p:nvPr/>
        </p:nvPicPr>
        <p:blipFill>
          <a:blip r:embed="rId3"/>
          <a:stretch>
            <a:fillRect/>
          </a:stretch>
        </p:blipFill>
        <p:spPr>
          <a:xfrm>
            <a:off x="365760" y="471487"/>
            <a:ext cx="11353800" cy="6386513"/>
          </a:xfrm>
          <a:prstGeom prst="rect">
            <a:avLst/>
          </a:prstGeom>
        </p:spPr>
      </p:pic>
    </p:spTree>
    <p:extLst>
      <p:ext uri="{BB962C8B-B14F-4D97-AF65-F5344CB8AC3E}">
        <p14:creationId xmlns:p14="http://schemas.microsoft.com/office/powerpoint/2010/main" val="28693763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1B33E5B-0DFA-4B6D-8165-8883EC125E94}" type="slidenum">
              <a:rPr lang="en-US" smtClean="0"/>
              <a:t>9</a:t>
            </a:fld>
            <a:endParaRPr lang="en-US" dirty="0"/>
          </a:p>
        </p:txBody>
      </p:sp>
      <p:pic>
        <p:nvPicPr>
          <p:cNvPr id="5" name="Picture 4"/>
          <p:cNvPicPr>
            <a:picLocks noChangeAspect="1"/>
          </p:cNvPicPr>
          <p:nvPr/>
        </p:nvPicPr>
        <p:blipFill>
          <a:blip r:embed="rId3"/>
          <a:stretch>
            <a:fillRect/>
          </a:stretch>
        </p:blipFill>
        <p:spPr>
          <a:xfrm>
            <a:off x="960689" y="3872416"/>
            <a:ext cx="3977872" cy="1588108"/>
          </a:xfrm>
          <a:prstGeom prst="rect">
            <a:avLst/>
          </a:prstGeom>
        </p:spPr>
      </p:pic>
      <p:pic>
        <p:nvPicPr>
          <p:cNvPr id="6" name="Picture 5"/>
          <p:cNvPicPr>
            <a:picLocks noChangeAspect="1"/>
          </p:cNvPicPr>
          <p:nvPr/>
        </p:nvPicPr>
        <p:blipFill>
          <a:blip r:embed="rId4"/>
          <a:stretch>
            <a:fillRect/>
          </a:stretch>
        </p:blipFill>
        <p:spPr>
          <a:xfrm>
            <a:off x="7015249" y="2979569"/>
            <a:ext cx="3409347" cy="3585183"/>
          </a:xfrm>
          <a:prstGeom prst="rect">
            <a:avLst/>
          </a:prstGeom>
        </p:spPr>
      </p:pic>
      <p:sp>
        <p:nvSpPr>
          <p:cNvPr id="8" name="TextBox 7"/>
          <p:cNvSpPr txBox="1"/>
          <p:nvPr/>
        </p:nvSpPr>
        <p:spPr>
          <a:xfrm>
            <a:off x="5469402" y="4463499"/>
            <a:ext cx="1280160" cy="369332"/>
          </a:xfrm>
          <a:prstGeom prst="rect">
            <a:avLst/>
          </a:prstGeom>
          <a:noFill/>
        </p:spPr>
        <p:txBody>
          <a:bodyPr wrap="square" rtlCol="0">
            <a:spAutoFit/>
          </a:bodyPr>
          <a:lstStyle/>
          <a:p>
            <a:r>
              <a:rPr lang="en-US" dirty="0" smtClean="0"/>
              <a:t>Gather()</a:t>
            </a:r>
            <a:endParaRPr lang="en-US" dirty="0"/>
          </a:p>
        </p:txBody>
      </p:sp>
      <p:sp>
        <p:nvSpPr>
          <p:cNvPr id="10" name="Right Arrow 9"/>
          <p:cNvSpPr/>
          <p:nvPr/>
        </p:nvSpPr>
        <p:spPr>
          <a:xfrm>
            <a:off x="5241190" y="4284085"/>
            <a:ext cx="1508372" cy="764771"/>
          </a:xfrm>
          <a:prstGeom prst="rightArrow">
            <a:avLst/>
          </a:prstGeom>
          <a:solidFill>
            <a:schemeClr val="bg2">
              <a:lumMod val="50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3" name="TextBox 12"/>
          <p:cNvSpPr txBox="1"/>
          <p:nvPr/>
        </p:nvSpPr>
        <p:spPr>
          <a:xfrm>
            <a:off x="7456251" y="2194365"/>
            <a:ext cx="3724631" cy="769441"/>
          </a:xfrm>
          <a:prstGeom prst="rect">
            <a:avLst/>
          </a:prstGeom>
          <a:noFill/>
        </p:spPr>
        <p:txBody>
          <a:bodyPr wrap="square" rtlCol="0">
            <a:spAutoFit/>
          </a:bodyPr>
          <a:lstStyle/>
          <a:p>
            <a:r>
              <a:rPr lang="en-US" sz="4400" dirty="0" smtClean="0">
                <a:ln w="0"/>
                <a:effectLst>
                  <a:outerShdw blurRad="38100" dist="19050" dir="2700000" algn="tl" rotWithShape="0">
                    <a:schemeClr val="dk1">
                      <a:alpha val="40000"/>
                    </a:schemeClr>
                  </a:outerShdw>
                </a:effectLst>
              </a:rPr>
              <a:t>Tidy Data</a:t>
            </a:r>
            <a:endParaRPr lang="en-US" sz="4400" dirty="0">
              <a:ln w="0"/>
              <a:effectLst>
                <a:outerShdw blurRad="38100" dist="19050" dir="2700000" algn="tl" rotWithShape="0">
                  <a:schemeClr val="dk1">
                    <a:alpha val="40000"/>
                  </a:schemeClr>
                </a:outerShdw>
              </a:effectLst>
            </a:endParaRPr>
          </a:p>
        </p:txBody>
      </p:sp>
      <p:cxnSp>
        <p:nvCxnSpPr>
          <p:cNvPr id="14" name="Straight Arrow Connector 13"/>
          <p:cNvCxnSpPr/>
          <p:nvPr/>
        </p:nvCxnSpPr>
        <p:spPr>
          <a:xfrm flipH="1">
            <a:off x="8761614" y="3872416"/>
            <a:ext cx="1" cy="2378338"/>
          </a:xfrm>
          <a:prstGeom prst="straightConnector1">
            <a:avLst/>
          </a:prstGeom>
          <a:ln w="444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7274542" y="4963109"/>
            <a:ext cx="2888719" cy="11777"/>
          </a:xfrm>
          <a:prstGeom prst="straightConnector1">
            <a:avLst/>
          </a:prstGeom>
          <a:ln w="444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9592887" y="3627835"/>
            <a:ext cx="515389" cy="433709"/>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9592887" y="5099894"/>
            <a:ext cx="515389" cy="433709"/>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9592887" y="4328196"/>
            <a:ext cx="515389" cy="433709"/>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9592887" y="5817045"/>
            <a:ext cx="515389" cy="433709"/>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8204662" y="3513505"/>
            <a:ext cx="1113905" cy="369332"/>
          </a:xfrm>
          <a:prstGeom prst="rect">
            <a:avLst/>
          </a:prstGeom>
          <a:noFill/>
        </p:spPr>
        <p:txBody>
          <a:bodyPr wrap="square" rtlCol="0">
            <a:spAutoFit/>
          </a:bodyPr>
          <a:lstStyle/>
          <a:p>
            <a:r>
              <a:rPr lang="en-US" b="1" dirty="0" smtClean="0"/>
              <a:t>Variables</a:t>
            </a:r>
            <a:endParaRPr lang="en-US" b="1" dirty="0"/>
          </a:p>
        </p:txBody>
      </p:sp>
      <p:sp>
        <p:nvSpPr>
          <p:cNvPr id="28" name="TextBox 27"/>
          <p:cNvSpPr txBox="1"/>
          <p:nvPr/>
        </p:nvSpPr>
        <p:spPr>
          <a:xfrm>
            <a:off x="10222037" y="5952348"/>
            <a:ext cx="1113905" cy="369332"/>
          </a:xfrm>
          <a:prstGeom prst="rect">
            <a:avLst/>
          </a:prstGeom>
          <a:noFill/>
        </p:spPr>
        <p:txBody>
          <a:bodyPr wrap="square" rtlCol="0">
            <a:spAutoFit/>
          </a:bodyPr>
          <a:lstStyle/>
          <a:p>
            <a:r>
              <a:rPr lang="en-US" b="1" dirty="0" smtClean="0"/>
              <a:t>Values</a:t>
            </a:r>
            <a:endParaRPr lang="en-US" b="1" dirty="0"/>
          </a:p>
        </p:txBody>
      </p:sp>
      <p:sp>
        <p:nvSpPr>
          <p:cNvPr id="29" name="TextBox 28"/>
          <p:cNvSpPr txBox="1"/>
          <p:nvPr/>
        </p:nvSpPr>
        <p:spPr>
          <a:xfrm>
            <a:off x="10388953" y="4832831"/>
            <a:ext cx="1591871" cy="369332"/>
          </a:xfrm>
          <a:prstGeom prst="rect">
            <a:avLst/>
          </a:prstGeom>
          <a:noFill/>
        </p:spPr>
        <p:txBody>
          <a:bodyPr wrap="square" rtlCol="0">
            <a:spAutoFit/>
          </a:bodyPr>
          <a:lstStyle/>
          <a:p>
            <a:r>
              <a:rPr lang="en-US" b="1" dirty="0" smtClean="0"/>
              <a:t>Observations</a:t>
            </a:r>
            <a:endParaRPr lang="en-US" b="1" dirty="0"/>
          </a:p>
        </p:txBody>
      </p:sp>
      <p:sp>
        <p:nvSpPr>
          <p:cNvPr id="3" name="Rectangle 2"/>
          <p:cNvSpPr/>
          <p:nvPr/>
        </p:nvSpPr>
        <p:spPr>
          <a:xfrm>
            <a:off x="653562" y="211726"/>
            <a:ext cx="11038766" cy="1938992"/>
          </a:xfrm>
          <a:prstGeom prst="rect">
            <a:avLst/>
          </a:prstGeom>
        </p:spPr>
        <p:txBody>
          <a:bodyPr wrap="square">
            <a:spAutoFit/>
          </a:bodyPr>
          <a:lstStyle/>
          <a:p>
            <a:r>
              <a:rPr lang="en-US" sz="2400" dirty="0"/>
              <a:t>The </a:t>
            </a:r>
            <a:r>
              <a:rPr lang="en-US" sz="2400" dirty="0" err="1"/>
              <a:t>tidyr</a:t>
            </a:r>
            <a:r>
              <a:rPr lang="en-US" sz="2400" dirty="0"/>
              <a:t> package is used to manipulate the structure of your data while preserving all original information, using the following functions:</a:t>
            </a:r>
          </a:p>
          <a:p>
            <a:endParaRPr lang="en-US" sz="2400" dirty="0"/>
          </a:p>
          <a:p>
            <a:pPr algn="ctr"/>
            <a:r>
              <a:rPr lang="en-US" sz="2400" dirty="0" smtClean="0"/>
              <a:t>gather</a:t>
            </a:r>
            <a:r>
              <a:rPr lang="en-US" sz="2400" dirty="0"/>
              <a:t>() our data (wide –&gt; long)</a:t>
            </a:r>
          </a:p>
          <a:p>
            <a:pPr algn="ctr"/>
            <a:r>
              <a:rPr lang="en-US" sz="2400" dirty="0" smtClean="0"/>
              <a:t>spread</a:t>
            </a:r>
            <a:r>
              <a:rPr lang="en-US" sz="2400" dirty="0"/>
              <a:t>() our data (long –&gt; wide)</a:t>
            </a:r>
          </a:p>
        </p:txBody>
      </p:sp>
      <p:sp>
        <p:nvSpPr>
          <p:cNvPr id="20" name="TextBox 19"/>
          <p:cNvSpPr txBox="1"/>
          <p:nvPr/>
        </p:nvSpPr>
        <p:spPr>
          <a:xfrm>
            <a:off x="1715522" y="2175151"/>
            <a:ext cx="3966670" cy="769441"/>
          </a:xfrm>
          <a:prstGeom prst="rect">
            <a:avLst/>
          </a:prstGeom>
          <a:noFill/>
        </p:spPr>
        <p:txBody>
          <a:bodyPr wrap="square" rtlCol="0">
            <a:spAutoFit/>
          </a:bodyPr>
          <a:lstStyle/>
          <a:p>
            <a:r>
              <a:rPr lang="en-US" sz="4400" dirty="0" smtClean="0">
                <a:ln w="0"/>
                <a:effectLst>
                  <a:outerShdw blurRad="38100" dist="19050" dir="2700000" algn="tl" rotWithShape="0">
                    <a:schemeClr val="dk1">
                      <a:alpha val="40000"/>
                    </a:schemeClr>
                  </a:outerShdw>
                </a:effectLst>
              </a:rPr>
              <a:t>Tame Data</a:t>
            </a:r>
            <a:endParaRPr lang="en-US" sz="4400" dirty="0">
              <a:ln w="0"/>
              <a:effectLst>
                <a:outerShdw blurRad="38100" dist="19050" dir="2700000" algn="tl" rotWithShape="0">
                  <a:schemeClr val="dk1">
                    <a:alpha val="40000"/>
                  </a:schemeClr>
                </a:outerShdw>
              </a:effectLst>
            </a:endParaRPr>
          </a:p>
        </p:txBody>
      </p:sp>
      <p:sp>
        <p:nvSpPr>
          <p:cNvPr id="7" name="Left Arrow 6"/>
          <p:cNvSpPr/>
          <p:nvPr/>
        </p:nvSpPr>
        <p:spPr>
          <a:xfrm>
            <a:off x="5204248" y="5268479"/>
            <a:ext cx="1395365" cy="683869"/>
          </a:xfrm>
          <a:prstGeom prst="leftArrow">
            <a:avLst/>
          </a:prstGeom>
          <a:solidFill>
            <a:schemeClr val="bg2">
              <a:lumMod val="50000"/>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Spread()</a:t>
            </a:r>
          </a:p>
        </p:txBody>
      </p:sp>
    </p:spTree>
    <p:extLst>
      <p:ext uri="{BB962C8B-B14F-4D97-AF65-F5344CB8AC3E}">
        <p14:creationId xmlns:p14="http://schemas.microsoft.com/office/powerpoint/2010/main" val="32427763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1348</Words>
  <Application>Microsoft Office PowerPoint</Application>
  <PresentationFormat>Widescreen</PresentationFormat>
  <Paragraphs>339</Paragraphs>
  <Slides>21</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inherit</vt:lpstr>
      <vt:lpstr>Source Code Pro</vt:lpstr>
      <vt:lpstr>Wingdings</vt:lpstr>
      <vt:lpstr>Office Theme</vt:lpstr>
      <vt:lpstr>Module 2: R for Data Science </vt:lpstr>
      <vt:lpstr>Learning objectives of this module:</vt:lpstr>
      <vt:lpstr>Terms</vt:lpstr>
      <vt:lpstr>Variation</vt:lpstr>
      <vt:lpstr>Knowledge Discovery Process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Tidy Data</vt:lpstr>
      <vt:lpstr>PowerPoint Presentation</vt:lpstr>
      <vt:lpstr>Data Wrangling – Dplyr Package</vt:lpstr>
      <vt:lpstr>PowerPoint Presentation</vt:lpstr>
      <vt:lpstr>PowerPoint Presentation</vt:lpstr>
      <vt:lpstr>Magrittr package: using the pipe operator </vt:lpstr>
      <vt:lpstr>PowerPoint Presentation</vt:lpstr>
      <vt:lpstr>PowerPoint Presentation</vt:lpstr>
      <vt:lpstr>Replacing blanks in data</vt:lpstr>
    </vt:vector>
  </TitlesOfParts>
  <Company>LexisNexis Risk 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2: R for Data Science </dc:title>
  <dc:creator>Phillips, Yvonne (RIS-ATL)</dc:creator>
  <cp:lastModifiedBy>Phillips, Yvonne (RIS-ATL)</cp:lastModifiedBy>
  <cp:revision>1</cp:revision>
  <dcterms:created xsi:type="dcterms:W3CDTF">2020-09-23T12:30:18Z</dcterms:created>
  <dcterms:modified xsi:type="dcterms:W3CDTF">2020-09-23T12:30:30Z</dcterms:modified>
</cp:coreProperties>
</file>