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F1DB8-1F7B-47F8-A3DE-EAB9DB98494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00853-4353-479D-827A-DB0F5FB06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tedatascience.com/data-clean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litedatascience.com/feature-engineer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lookr/vignettes/EDA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You’ll gain valuable hints for </a:t>
            </a:r>
            <a:r>
              <a:rPr lang="en-US" dirty="0" smtClean="0">
                <a:effectLst/>
                <a:hlinkClick r:id="rId3"/>
              </a:rPr>
              <a:t>Data Cleaning</a:t>
            </a:r>
            <a:r>
              <a:rPr lang="en-US" dirty="0" smtClean="0">
                <a:effectLst/>
              </a:rPr>
              <a:t> (which can make or break your models).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You’ll think of ideas for </a:t>
            </a:r>
            <a:r>
              <a:rPr lang="en-US" dirty="0" smtClean="0">
                <a:effectLst/>
                <a:hlinkClick r:id="rId4"/>
              </a:rPr>
              <a:t>Feature Engineering</a:t>
            </a:r>
            <a:r>
              <a:rPr lang="en-US" dirty="0" smtClean="0">
                <a:effectLst/>
              </a:rPr>
              <a:t> (which can take your models from good to great).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You’ll get a "feel" for the dataset, which will help you communicate results and deliver greater impact.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BDAED-5C75-431B-AFF5-6C0AEB100A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EDA is an approach that….</a:t>
            </a:r>
          </a:p>
          <a:p>
            <a:r>
              <a:rPr lang="en-US" sz="1200" dirty="0"/>
              <a:t>Postpones the usual assumptions about what kind of model the data follow with the more direct approach of allowing the data itself to reveal its underlying structure and model.</a:t>
            </a:r>
          </a:p>
          <a:p>
            <a:endParaRPr lang="en-US" sz="1200" dirty="0"/>
          </a:p>
          <a:p>
            <a:r>
              <a:rPr lang="en-US" sz="1200" dirty="0"/>
              <a:t>A philosophy as to how to dissect a dataset; what we look for; how we look and how we interpret. </a:t>
            </a:r>
          </a:p>
          <a:p>
            <a:endParaRPr lang="en-US" sz="1200" dirty="0"/>
          </a:p>
          <a:p>
            <a:r>
              <a:rPr lang="en-US" sz="1200" dirty="0"/>
              <a:t>It is true EDA heavily uses the collection of techniques that are called “statistical graphics”, but it is not identical to statistical graphics per se.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EDA in a data science context refers to the critical process of performing initial investigations on data so as to discover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patterns,to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spot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anomalies,to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hypothesis and to check assumptions with the help of summary statistics and graphical representations.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BDAED-5C75-431B-AFF5-6C0AEB100A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Model</a:t>
            </a:r>
          </a:p>
          <a:p>
            <a:pPr lvl="1"/>
            <a:r>
              <a:rPr lang="en-US" sz="2400" dirty="0"/>
              <a:t>Does not impose deterministic or probabilistic models on the data</a:t>
            </a:r>
          </a:p>
          <a:p>
            <a:endParaRPr lang="en-US" sz="2400" dirty="0"/>
          </a:p>
          <a:p>
            <a:r>
              <a:rPr lang="en-US" sz="2400" dirty="0"/>
              <a:t>Focus</a:t>
            </a:r>
          </a:p>
          <a:p>
            <a:pPr lvl="1"/>
            <a:r>
              <a:rPr lang="en-US" sz="2400" dirty="0"/>
              <a:t>Focus is on the data</a:t>
            </a:r>
          </a:p>
          <a:p>
            <a:pPr lvl="1"/>
            <a:r>
              <a:rPr lang="en-US" sz="2400" dirty="0"/>
              <a:t>Focus is on the structure, outliers and models suggested by the data</a:t>
            </a:r>
          </a:p>
          <a:p>
            <a:endParaRPr lang="en-US" sz="2400" dirty="0"/>
          </a:p>
          <a:p>
            <a:r>
              <a:rPr lang="en-US" sz="2400" dirty="0"/>
              <a:t>Techniques</a:t>
            </a:r>
          </a:p>
          <a:p>
            <a:pPr lvl="1"/>
            <a:r>
              <a:rPr lang="en-US" sz="2400" dirty="0"/>
              <a:t>Graphical in nature with a few quantitative techniques </a:t>
            </a:r>
          </a:p>
          <a:p>
            <a:endParaRPr lang="en-US" sz="2400" dirty="0"/>
          </a:p>
          <a:p>
            <a:r>
              <a:rPr lang="en-US" sz="2400" dirty="0"/>
              <a:t>Data Treatment</a:t>
            </a:r>
          </a:p>
          <a:p>
            <a:pPr lvl="1"/>
            <a:r>
              <a:rPr lang="en-US" sz="2400" dirty="0"/>
              <a:t>Make little to no assumptions – present and show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BDAED-5C75-431B-AFF5-6C0AEB100A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  <a:p>
            <a:r>
              <a:rPr lang="en-US" dirty="0"/>
              <a:t>Character plots</a:t>
            </a:r>
          </a:p>
          <a:p>
            <a:r>
              <a:rPr lang="en-US" dirty="0"/>
              <a:t>Box plots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Probability plots</a:t>
            </a:r>
          </a:p>
          <a:p>
            <a:r>
              <a:rPr lang="en-US" dirty="0"/>
              <a:t>Residual plots</a:t>
            </a:r>
          </a:p>
          <a:p>
            <a:r>
              <a:rPr lang="en-US" dirty="0"/>
              <a:t>Mean plots </a:t>
            </a:r>
          </a:p>
          <a:p>
            <a:pPr marL="0" indent="0">
              <a:buNone/>
            </a:pP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0" dirty="0">
                <a:effectLst/>
              </a:rPr>
              <a:t>Such inconsiderate behavior can lead 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effectLst/>
              </a:rPr>
              <a:t> skewed data, with outliers and too many missing values and, therefore, some sad outcomes for the project: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effectLst/>
              </a:rPr>
              <a:t> generating inaccurate models;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effectLst/>
              </a:rPr>
              <a:t> generating accurate models on the wrong data;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effectLst/>
              </a:rPr>
              <a:t> choosing the wrong variables for the model;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effectLst/>
              </a:rPr>
              <a:t> inefficient use of the resources, including the rebuilding of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BDAED-5C75-431B-AFF5-6C0AEB100A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https://cran.r-project.org/web/packages/dlookr/vignettes/EDA.html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BDAED-5C75-431B-AFF5-6C0AEB100A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8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Categorical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8B1E3-BC0F-40F4-AD7A-58D34E08D4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8B1E3-BC0F-40F4-AD7A-58D34E08D4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Numerical </a:t>
            </a:r>
            <a:r>
              <a:rPr lang="en-US" dirty="0" err="1" smtClean="0"/>
              <a:t>eda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8B1E3-BC0F-40F4-AD7A-58D34E08D4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3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7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4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8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9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24D70-9221-403E-8B04-FCE39394005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0189-7AD4-4168-BC90-0CB426F7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xordux/india-corona-severity-zon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thz.ch/R-manual/R-devel/library/datasets/html/airquality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litedatascience.com/data-clea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itedatascience.com/feature-enginee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3FA5-35FB-5B4F-9715-238F0D10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2624932"/>
            <a:ext cx="11320272" cy="2852737"/>
          </a:xfrm>
        </p:spPr>
        <p:txBody>
          <a:bodyPr/>
          <a:lstStyle/>
          <a:p>
            <a:r>
              <a:rPr lang="en-US" b="1" dirty="0" smtClean="0">
                <a:solidFill>
                  <a:srgbClr val="1C476E"/>
                </a:solidFill>
              </a:rPr>
              <a:t>Module </a:t>
            </a:r>
            <a:r>
              <a:rPr lang="en-US" b="1" dirty="0" smtClean="0">
                <a:solidFill>
                  <a:srgbClr val="1C476E"/>
                </a:solidFill>
              </a:rPr>
              <a:t>3: Exploratory Data Analysis</a:t>
            </a:r>
            <a:r>
              <a:rPr lang="en-US" b="1" dirty="0" smtClean="0">
                <a:solidFill>
                  <a:srgbClr val="1C476E"/>
                </a:solidFill>
              </a:rPr>
              <a:t/>
            </a:r>
            <a:br>
              <a:rPr lang="en-US" b="1" dirty="0" smtClean="0">
                <a:solidFill>
                  <a:srgbClr val="1C476E"/>
                </a:solidFill>
              </a:rPr>
            </a:br>
            <a:endParaRPr lang="en-US" b="1" dirty="0">
              <a:solidFill>
                <a:srgbClr val="1C476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A778-5DFE-FE49-ADBE-D4EA95A9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E5B-0DFA-4B6D-8165-8883EC125E9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990D7-2835-3D44-A737-84A629B5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77" y="681644"/>
            <a:ext cx="3090757" cy="2399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273E3-A15B-4D45-A43C-D79D50CFA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112" y="6055089"/>
            <a:ext cx="1510711" cy="3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5625-09E8-45AE-9CCE-9B340A42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Packages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71F042-4BBE-433D-ADDB-9D464B79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264" y="1690688"/>
            <a:ext cx="11304509" cy="3168563"/>
          </a:xfrm>
        </p:spPr>
      </p:pic>
    </p:spTree>
    <p:extLst>
      <p:ext uri="{BB962C8B-B14F-4D97-AF65-F5344CB8AC3E}">
        <p14:creationId xmlns:p14="http://schemas.microsoft.com/office/powerpoint/2010/main" val="6114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4FE9-1EB7-41DE-A797-BFB32730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Coronvirus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507D-A65E-4AB5-86D0-ECC71318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https://www.kaggle.com/xordux/india-corona-severity-zones</a:t>
            </a:r>
            <a:endParaRPr lang="en-US" dirty="0"/>
          </a:p>
          <a:p>
            <a:pPr algn="l" fontAlgn="base"/>
            <a:r>
              <a:rPr lang="en-US" b="0" i="0" dirty="0">
                <a:effectLst/>
                <a:latin typeface="Inter"/>
              </a:rPr>
              <a:t>The zones are: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Green Zone</a:t>
            </a:r>
            <a:r>
              <a:rPr lang="en-US" b="0" i="0" dirty="0">
                <a:effectLst/>
                <a:latin typeface="Inter"/>
              </a:rPr>
              <a:t>: Least impacted zone, A district will be considered under green zone if there has been no confirmed cases of COVID-19 so far or there is no reported case since last 21 days in the district.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Orange Zone</a:t>
            </a:r>
            <a:r>
              <a:rPr lang="en-US" b="0" i="0" dirty="0">
                <a:effectLst/>
                <a:latin typeface="Inter"/>
              </a:rPr>
              <a:t>: Districts that do not have enough confirmed cases to meet the ‘red zone’, but are being seen as potential hotspots, are part of the ‘orange zone’. A Red Zone can be </a:t>
            </a:r>
            <a:r>
              <a:rPr lang="en-US" b="0" i="0" dirty="0" err="1">
                <a:effectLst/>
                <a:latin typeface="Inter"/>
              </a:rPr>
              <a:t>categorised</a:t>
            </a:r>
            <a:r>
              <a:rPr lang="en-US" b="0" i="0" dirty="0">
                <a:effectLst/>
                <a:latin typeface="Inter"/>
              </a:rPr>
              <a:t> as a Orange Zone if no new confirmed case is reported there for 14 consecutive days.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Red Zone</a:t>
            </a:r>
            <a:r>
              <a:rPr lang="en-US" b="0" i="0" dirty="0">
                <a:effectLst/>
                <a:latin typeface="Inter"/>
              </a:rPr>
              <a:t>: Districts reporting a large number of cases or high growth rates. Inclusion criteria for Red Zone: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Highest case-load districts contributing to over 80 percent of cases in India, or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Highest case-load districts contributing to more than 80 percent of cases for each state in the country, or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Districts with doubling rate at less than four days (calculated every Monday for last seven days, to be determined by the state government).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3D49-AAEB-48B5-AECB-F7E56DB4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A7940-0934-4E69-A262-FEC80EC70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62" y="1969294"/>
            <a:ext cx="10324379" cy="14597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BE67C-90B0-43BC-9D75-CF6821A0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3774599"/>
            <a:ext cx="11170427" cy="18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5A70-BA20-4B25-BF45-B3608F61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1E8E2-2DB6-4809-9B2B-D26E29AB2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90" y="1690688"/>
            <a:ext cx="10810620" cy="2785269"/>
          </a:xfrm>
        </p:spPr>
      </p:pic>
    </p:spTree>
    <p:extLst>
      <p:ext uri="{BB962C8B-B14F-4D97-AF65-F5344CB8AC3E}">
        <p14:creationId xmlns:p14="http://schemas.microsoft.com/office/powerpoint/2010/main" val="3797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D7ED-FFBF-47C3-8DC4-BB40EDEC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40371"/>
            <a:ext cx="10515600" cy="1325563"/>
          </a:xfrm>
        </p:spPr>
        <p:txBody>
          <a:bodyPr/>
          <a:lstStyle/>
          <a:p>
            <a:r>
              <a:rPr lang="en-US" dirty="0"/>
              <a:t>Output for Contingency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68759-C26F-44D6-844A-1131547D3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629" y="1031192"/>
            <a:ext cx="7510491" cy="5572808"/>
          </a:xfrm>
        </p:spPr>
      </p:pic>
    </p:spTree>
    <p:extLst>
      <p:ext uri="{BB962C8B-B14F-4D97-AF65-F5344CB8AC3E}">
        <p14:creationId xmlns:p14="http://schemas.microsoft.com/office/powerpoint/2010/main" val="14845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CEDF-9AE0-47A1-B5A3-8C7C69AF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990"/>
            <a:ext cx="10515600" cy="1325563"/>
          </a:xfrm>
        </p:spPr>
        <p:txBody>
          <a:bodyPr/>
          <a:lstStyle/>
          <a:p>
            <a:r>
              <a:rPr lang="en-US" dirty="0"/>
              <a:t>Output for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350B1-6A43-4C84-BC65-C8E681EF3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496" y="1203177"/>
            <a:ext cx="9219006" cy="5413754"/>
          </a:xfrm>
        </p:spPr>
      </p:pic>
    </p:spTree>
    <p:extLst>
      <p:ext uri="{BB962C8B-B14F-4D97-AF65-F5344CB8AC3E}">
        <p14:creationId xmlns:p14="http://schemas.microsoft.com/office/powerpoint/2010/main" val="23867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3F37-DA13-4E55-82C8-924EE1E9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-104016"/>
            <a:ext cx="10515600" cy="1325563"/>
          </a:xfrm>
        </p:spPr>
        <p:txBody>
          <a:bodyPr/>
          <a:lstStyle/>
          <a:p>
            <a:r>
              <a:rPr lang="en-US" dirty="0"/>
              <a:t>Side-by-Side?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B3657-43D0-4240-883C-9CC1D8B7C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40" y="934045"/>
            <a:ext cx="10350242" cy="10986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F577D-6173-4217-B7DE-BEA1FF67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605" y="2058363"/>
            <a:ext cx="7878791" cy="4699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8813F6-B674-41D5-AB0B-18A90C86C1DC}"/>
              </a:ext>
            </a:extLst>
          </p:cNvPr>
          <p:cNvSpPr/>
          <p:nvPr/>
        </p:nvSpPr>
        <p:spPr>
          <a:xfrm>
            <a:off x="5279505" y="1616114"/>
            <a:ext cx="3166226" cy="41656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9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D768-1347-4A8C-9CF7-0909E4A5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0" y="-260552"/>
            <a:ext cx="10515600" cy="1325563"/>
          </a:xfrm>
        </p:spPr>
        <p:txBody>
          <a:bodyPr/>
          <a:lstStyle/>
          <a:p>
            <a:r>
              <a:rPr lang="en-US" dirty="0"/>
              <a:t>Proportions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9B554-0A62-42A5-8E05-DF9CF24A3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67" y="776288"/>
            <a:ext cx="6448425" cy="962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FF6F5-E04A-45A2-BF39-9374AB9A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1257300"/>
            <a:ext cx="6151510" cy="5311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69386-63A2-454A-8658-6C32DAA832C2}"/>
              </a:ext>
            </a:extLst>
          </p:cNvPr>
          <p:cNvSpPr txBox="1"/>
          <p:nvPr/>
        </p:nvSpPr>
        <p:spPr>
          <a:xfrm>
            <a:off x="260667" y="3251200"/>
            <a:ext cx="2035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5F22B7-5DC4-4184-A667-5FEB31C86017}"/>
              </a:ext>
            </a:extLst>
          </p:cNvPr>
          <p:cNvSpPr/>
          <p:nvPr/>
        </p:nvSpPr>
        <p:spPr>
          <a:xfrm>
            <a:off x="2529191" y="3448455"/>
            <a:ext cx="1517515" cy="573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6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B603-4C13-4B17-86D4-A645070C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1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Proportions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34EA0-B69C-4075-B022-25705AD97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177" y="992813"/>
            <a:ext cx="6750538" cy="58736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57268-4546-4476-BDFD-FBCA4312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3" y="188450"/>
            <a:ext cx="7256376" cy="8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B603-4C13-4B17-86D4-A645070C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1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Proportions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9B85B4-A5B0-46E2-916B-781B829A8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92" y="963037"/>
            <a:ext cx="6510328" cy="569541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D8CE01-FC51-4A71-A910-4E2AD4BA6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202"/>
            <a:ext cx="7814270" cy="8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E5B-0DFA-4B6D-8165-8883EC125E9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246158"/>
            <a:ext cx="11186160" cy="41005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793" y="4994285"/>
            <a:ext cx="1764542" cy="35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B308-E4FA-48C2-AF88-1C3E3A96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4555"/>
            <a:ext cx="10515600" cy="1325563"/>
          </a:xfrm>
        </p:spPr>
        <p:txBody>
          <a:bodyPr/>
          <a:lstStyle/>
          <a:p>
            <a:r>
              <a:rPr lang="en-US" dirty="0"/>
              <a:t>100% stack chart, conditioned on Zone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2AEF9-C29E-4B6B-AE81-7CD33A329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" y="864524"/>
            <a:ext cx="8766456" cy="483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7F74B-273A-4E2B-9ED4-8A829EE9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21" y="1390650"/>
            <a:ext cx="95440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AA15-02AE-4A34-8730-5D513D28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5"/>
            <a:ext cx="10515600" cy="1325563"/>
          </a:xfrm>
        </p:spPr>
        <p:txBody>
          <a:bodyPr/>
          <a:lstStyle/>
          <a:p>
            <a:r>
              <a:rPr lang="en-US" dirty="0"/>
              <a:t>100% stacked bar chart, conditioned on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AD0D6-36A5-4D8D-AC61-39772F23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2" y="771897"/>
            <a:ext cx="10832682" cy="43815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49C7EAC-8D71-4A7C-B3D2-A4B38BD3D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7528" y="1343304"/>
            <a:ext cx="10011565" cy="547012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48B295-4740-4130-8577-19B798558ABF}"/>
              </a:ext>
            </a:extLst>
          </p:cNvPr>
          <p:cNvSpPr/>
          <p:nvPr/>
        </p:nvSpPr>
        <p:spPr>
          <a:xfrm>
            <a:off x="917528" y="6424318"/>
            <a:ext cx="8868065" cy="3251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2FB0D-EC8A-47DF-BC65-C8DE64532856}"/>
              </a:ext>
            </a:extLst>
          </p:cNvPr>
          <p:cNvSpPr txBox="1"/>
          <p:nvPr/>
        </p:nvSpPr>
        <p:spPr>
          <a:xfrm>
            <a:off x="10017760" y="5191331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Let’s Clean the labels up!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05923E-A269-43F0-B4E1-22DE99044656}"/>
              </a:ext>
            </a:extLst>
          </p:cNvPr>
          <p:cNvSpPr/>
          <p:nvPr/>
        </p:nvSpPr>
        <p:spPr>
          <a:xfrm rot="8146900">
            <a:off x="9378893" y="5818772"/>
            <a:ext cx="711200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8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3B21C-19F7-40C7-BAC1-025D3EC6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5" y="97378"/>
            <a:ext cx="11621900" cy="1264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C059E-3DCF-4F51-AE21-A87125066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81" y="1264697"/>
            <a:ext cx="79152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9604-D35C-4614-8FA1-B8F9486A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20" y="-213996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Marginal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8429B-ADF9-4CC3-B039-7350C21A2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" y="683269"/>
            <a:ext cx="7863840" cy="8565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69F1C-077B-407D-9BE8-AB2E9C43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60" y="1539866"/>
            <a:ext cx="88773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E8FE-A895-49C1-84BA-891BF581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5"/>
            <a:ext cx="10515600" cy="1325563"/>
          </a:xfrm>
        </p:spPr>
        <p:txBody>
          <a:bodyPr/>
          <a:lstStyle/>
          <a:p>
            <a:r>
              <a:rPr lang="en-US" dirty="0"/>
              <a:t>Distribution against one variable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2F13FD-1002-4B83-84AE-3EB6C63B3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984" y="1597343"/>
            <a:ext cx="8584576" cy="510727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0FA85-B4D5-46AC-BADC-D9457585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867092"/>
            <a:ext cx="10093960" cy="7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8" y="566670"/>
            <a:ext cx="9362941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Exercise: Numerical EDA</a:t>
            </a:r>
            <a:endParaRPr lang="en-US" sz="3600" b="1" dirty="0" smtClean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Open .</a:t>
            </a:r>
            <a:r>
              <a:rPr lang="en-US" sz="3600" b="1" dirty="0" err="1" smtClean="0"/>
              <a:t>Rmd</a:t>
            </a:r>
            <a:r>
              <a:rPr lang="en-US" sz="3600" b="1" dirty="0" smtClean="0"/>
              <a:t>. Read through the notebook and perform the exercises as </a:t>
            </a:r>
            <a:r>
              <a:rPr lang="en-US" sz="3600" b="1" dirty="0"/>
              <a:t>outlined.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E986-B33C-44B5-8C2F-7A967375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1" y="215495"/>
            <a:ext cx="10515600" cy="1325563"/>
          </a:xfrm>
        </p:spPr>
        <p:txBody>
          <a:bodyPr/>
          <a:lstStyle/>
          <a:p>
            <a:r>
              <a:rPr lang="en-US" dirty="0" smtClean="0"/>
              <a:t>Example: Air Quality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83C4-D428-4D53-A128-F177B5F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21" y="1343487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https://stat.ethz.ch/R-manual/R-devel/library/datasets/html/airquality.html</a:t>
            </a:r>
            <a:endParaRPr lang="en-US" sz="2400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Daily air quality measurements in New York, May to September 1973.</a:t>
            </a:r>
          </a:p>
          <a:p>
            <a:r>
              <a:rPr lang="en-US" sz="2400" dirty="0"/>
              <a:t>Daily readings of the following air quality values for May 1, 1973 (a Tuesday) to September 30, 1973.</a:t>
            </a:r>
          </a:p>
          <a:p>
            <a:pPr lvl="1"/>
            <a:r>
              <a:rPr lang="en-US" sz="2200" dirty="0"/>
              <a:t>Ozone: Mean ozone in parts per billion from 1300 to 1500 hours at Roosevelt Island</a:t>
            </a:r>
          </a:p>
          <a:p>
            <a:pPr lvl="1"/>
            <a:r>
              <a:rPr lang="en-US" sz="2200" dirty="0" err="1"/>
              <a:t>Solar.R</a:t>
            </a:r>
            <a:r>
              <a:rPr lang="en-US" sz="2200" dirty="0"/>
              <a:t>: Solar radiation in </a:t>
            </a:r>
            <a:r>
              <a:rPr lang="en-US" sz="2200" dirty="0" err="1"/>
              <a:t>Langleys</a:t>
            </a:r>
            <a:r>
              <a:rPr lang="en-US" sz="2200" dirty="0"/>
              <a:t> in the frequency band 4000–7700 Angstroms from 0800 to 1200 hours at Central Park</a:t>
            </a:r>
          </a:p>
          <a:p>
            <a:pPr lvl="1"/>
            <a:r>
              <a:rPr lang="en-US" sz="2200" dirty="0"/>
              <a:t>Wind: Average wind speed in miles per hour at 0700 and 1000 hours at LaGuardia Airport</a:t>
            </a:r>
          </a:p>
          <a:p>
            <a:pPr lvl="1"/>
            <a:r>
              <a:rPr lang="en-US" sz="2200" dirty="0"/>
              <a:t>Temp: Maximum daily temperature in degrees Fahrenheit at La Guardia Airport.</a:t>
            </a:r>
          </a:p>
          <a:p>
            <a:pPr lvl="1"/>
            <a:r>
              <a:rPr lang="en-US" sz="2200" dirty="0"/>
              <a:t>Month: Numeric value between 1-12</a:t>
            </a:r>
          </a:p>
          <a:p>
            <a:pPr lvl="1"/>
            <a:r>
              <a:rPr lang="en-US" sz="2200" dirty="0"/>
              <a:t>Day: Numeric value between 1-31</a:t>
            </a:r>
          </a:p>
        </p:txBody>
      </p:sp>
    </p:spTree>
    <p:extLst>
      <p:ext uri="{BB962C8B-B14F-4D97-AF65-F5344CB8AC3E}">
        <p14:creationId xmlns:p14="http://schemas.microsoft.com/office/powerpoint/2010/main" val="40951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185E-0F26-4D78-A7A7-BCB1EF01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" y="-183515"/>
            <a:ext cx="10515600" cy="1325563"/>
          </a:xfrm>
        </p:spPr>
        <p:txBody>
          <a:bodyPr/>
          <a:lstStyle/>
          <a:p>
            <a:r>
              <a:rPr lang="en-US" dirty="0"/>
              <a:t>Upload Numeric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307759-380D-417F-AE25-E719DAADF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00" y="1142048"/>
            <a:ext cx="8659464" cy="118454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8F7FBF-068B-44F7-BC04-2B4D1D95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6" y="2629878"/>
            <a:ext cx="11300014" cy="28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81CD-6CEA-478A-A085-43CFF640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286"/>
            <a:ext cx="10515600" cy="1325563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4D932-AAEB-442D-B051-556C9352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5" y="744880"/>
            <a:ext cx="10076397" cy="250494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495D2-F30E-4C0F-970A-8E5B8EF19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5669" y="3017258"/>
            <a:ext cx="8626331" cy="38407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68AA01-A540-4AD7-8CA3-64CC6103BF8B}"/>
              </a:ext>
            </a:extLst>
          </p:cNvPr>
          <p:cNvSpPr txBox="1"/>
          <p:nvPr/>
        </p:nvSpPr>
        <p:spPr>
          <a:xfrm>
            <a:off x="171965" y="3904735"/>
            <a:ext cx="244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96D87D0-62F0-4DDE-96C2-E39FFA8BA383}"/>
              </a:ext>
            </a:extLst>
          </p:cNvPr>
          <p:cNvSpPr/>
          <p:nvPr/>
        </p:nvSpPr>
        <p:spPr>
          <a:xfrm>
            <a:off x="2261286" y="4028303"/>
            <a:ext cx="1112109" cy="620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5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E9DE-7798-449B-B161-BC488974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713"/>
            <a:ext cx="10515600" cy="1325563"/>
          </a:xfrm>
        </p:spPr>
        <p:txBody>
          <a:bodyPr/>
          <a:lstStyle/>
          <a:p>
            <a:r>
              <a:rPr lang="en-US" dirty="0" err="1"/>
              <a:t>Dotplot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4C7C7-02E0-413B-9A9A-9BCE8E1CD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940" y="2210099"/>
            <a:ext cx="909666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5AE4A-5D50-40E0-9787-545165EA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39" y="791862"/>
            <a:ext cx="12053075" cy="11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CBFA36-1501-9848-93E9-E5D40714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E5B-0DFA-4B6D-8165-8883EC125E9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F4C73-A44F-4340-BBE6-E24F48198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9" y="112294"/>
            <a:ext cx="9534686" cy="67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6537-2203-4496-ACAE-1534097B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286"/>
            <a:ext cx="10515600" cy="132556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48E94-E988-44F0-AB1A-044A8F1D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48" y="917489"/>
            <a:ext cx="10253232" cy="688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222FF-6614-4C6E-B47E-AA80A118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49" y="1728273"/>
            <a:ext cx="9991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E4FE-9416-41AF-9C88-BB9BCB5A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356"/>
            <a:ext cx="10515600" cy="1325563"/>
          </a:xfrm>
        </p:spPr>
        <p:txBody>
          <a:bodyPr/>
          <a:lstStyle/>
          <a:p>
            <a:r>
              <a:rPr lang="en-US" dirty="0"/>
              <a:t>Density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0216A-9E02-42F0-B3BB-86E9F5373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50" y="806041"/>
            <a:ext cx="10348899" cy="849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410B2-99AB-4321-8805-D49210EB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69" y="1821462"/>
            <a:ext cx="99441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6BA6-4A40-4B77-A18D-E35CC2A7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4497"/>
            <a:ext cx="10515600" cy="1325563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C4813D-4108-4EC4-85A4-797DB537F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56" y="1660610"/>
            <a:ext cx="10323570" cy="487611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E617E2-C70A-454D-AC7F-ACD96E62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681037"/>
            <a:ext cx="10858797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9B89-2F1B-468D-81D5-359E7ECF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5233"/>
            <a:ext cx="10515600" cy="1325563"/>
          </a:xfrm>
        </p:spPr>
        <p:txBody>
          <a:bodyPr/>
          <a:lstStyle/>
          <a:p>
            <a:r>
              <a:rPr lang="en-US" dirty="0"/>
              <a:t>Boxplot (</a:t>
            </a:r>
            <a:r>
              <a:rPr lang="en-US" dirty="0" err="1"/>
              <a:t>coord_flipped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170BE-23E8-48B8-96AF-742D3F5EB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142" y="948026"/>
            <a:ext cx="10823684" cy="609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289FD-35B0-42C5-A591-C83AF3FF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6" y="1841156"/>
            <a:ext cx="99345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AFA0-D853-4D27-8762-44471972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000"/>
            <a:ext cx="10515600" cy="1325563"/>
          </a:xfrm>
        </p:spPr>
        <p:txBody>
          <a:bodyPr/>
          <a:lstStyle/>
          <a:p>
            <a:r>
              <a:rPr lang="en-US" dirty="0"/>
              <a:t>Faceted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D07ED-A88A-4D85-8E42-A5C409D7E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08" y="788645"/>
            <a:ext cx="9935103" cy="863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1B8F78-30CE-47C5-A2D7-8957281B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950823"/>
            <a:ext cx="98774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56" y="509203"/>
            <a:ext cx="10515600" cy="9723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“Get to Know" the dataset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36539"/>
            <a:ext cx="10515600" cy="474587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Doing so upfront will make the rest of the project much smoother, in 3 main ways: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effectLst/>
              </a:rPr>
              <a:t>You’ll gain valuable hints for </a:t>
            </a:r>
            <a:r>
              <a:rPr lang="en-US" dirty="0">
                <a:effectLst/>
                <a:hlinkClick r:id="rId3"/>
              </a:rPr>
              <a:t>Data </a:t>
            </a:r>
            <a:r>
              <a:rPr lang="en-US" dirty="0" smtClean="0">
                <a:effectLst/>
                <a:hlinkClick r:id="rId3"/>
              </a:rPr>
              <a:t>Cleaning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You’ll </a:t>
            </a:r>
            <a:r>
              <a:rPr lang="en-US" dirty="0">
                <a:effectLst/>
              </a:rPr>
              <a:t>think of ideas for </a:t>
            </a:r>
            <a:r>
              <a:rPr lang="en-US" dirty="0">
                <a:effectLst/>
                <a:hlinkClick r:id="rId4"/>
              </a:rPr>
              <a:t>Feature </a:t>
            </a:r>
            <a:r>
              <a:rPr lang="en-US" dirty="0" smtClean="0">
                <a:effectLst/>
                <a:hlinkClick r:id="rId4"/>
              </a:rPr>
              <a:t>Engineering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You’ll </a:t>
            </a:r>
            <a:r>
              <a:rPr lang="en-US" dirty="0">
                <a:effectLst/>
              </a:rPr>
              <a:t>get a "feel" for the dataset, which will help you communicate results and deliver greater impact</a:t>
            </a:r>
            <a:r>
              <a:rPr lang="en-US" dirty="0" smtClean="0">
                <a:effectLst/>
              </a:rPr>
              <a:t>.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r>
              <a:rPr lang="en-US" sz="2400" dirty="0" smtClean="0">
                <a:effectLst/>
              </a:rPr>
              <a:t>EDA should be </a:t>
            </a:r>
            <a:r>
              <a:rPr lang="en-US" sz="2400" b="1" dirty="0" smtClean="0">
                <a:effectLst/>
              </a:rPr>
              <a:t>quick</a:t>
            </a:r>
            <a:r>
              <a:rPr lang="en-US" sz="2400" b="1" dirty="0">
                <a:effectLst/>
              </a:rPr>
              <a:t>, efficient, and decisive</a:t>
            </a:r>
            <a:r>
              <a:rPr lang="en-US" sz="2400" dirty="0">
                <a:effectLst/>
              </a:rPr>
              <a:t>... not long and drawn out!</a:t>
            </a:r>
          </a:p>
          <a:p>
            <a:r>
              <a:rPr lang="en-US" sz="2400" dirty="0">
                <a:effectLst/>
              </a:rPr>
              <a:t>You see, there are infinite possible plots, charts, and tables, but you only need a </a:t>
            </a:r>
            <a:r>
              <a:rPr lang="en-US" sz="2400" b="1" dirty="0">
                <a:effectLst/>
              </a:rPr>
              <a:t>handful</a:t>
            </a:r>
            <a:r>
              <a:rPr lang="en-US" sz="2400" dirty="0">
                <a:effectLst/>
              </a:rPr>
              <a:t> to "get to know" the data well enough to work with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E5B-0DFA-4B6D-8165-8883EC125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6" y="548213"/>
            <a:ext cx="11084011" cy="1047927"/>
          </a:xfrm>
        </p:spPr>
        <p:txBody>
          <a:bodyPr>
            <a:noAutofit/>
          </a:bodyPr>
          <a:lstStyle/>
          <a:p>
            <a:r>
              <a:rPr lang="en-US" dirty="0"/>
              <a:t>What is EDA? 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2382458"/>
            <a:ext cx="10583779" cy="411459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Maximize insight into a data set</a:t>
            </a:r>
          </a:p>
          <a:p>
            <a:pPr marL="514350" indent="-514350">
              <a:buAutoNum type="arabicPeriod"/>
            </a:pPr>
            <a:r>
              <a:rPr lang="en-US" sz="2800" dirty="0"/>
              <a:t>Uncover underlying structure</a:t>
            </a:r>
          </a:p>
          <a:p>
            <a:pPr marL="514350" indent="-514350">
              <a:buAutoNum type="arabicPeriod"/>
            </a:pPr>
            <a:r>
              <a:rPr lang="en-US" sz="2800" dirty="0"/>
              <a:t>Extract important variables</a:t>
            </a:r>
          </a:p>
          <a:p>
            <a:pPr marL="514350" indent="-514350">
              <a:buAutoNum type="arabicPeriod"/>
            </a:pPr>
            <a:r>
              <a:rPr lang="en-US" sz="2800" dirty="0"/>
              <a:t>Detect outliers and anomalies</a:t>
            </a:r>
          </a:p>
          <a:p>
            <a:pPr marL="514350" indent="-514350">
              <a:buAutoNum type="arabicPeriod"/>
            </a:pPr>
            <a:r>
              <a:rPr lang="en-US" sz="2800" dirty="0"/>
              <a:t>Test underlying assumptions</a:t>
            </a:r>
          </a:p>
          <a:p>
            <a:pPr marL="514350" indent="-514350">
              <a:buAutoNum type="arabicPeriod"/>
            </a:pPr>
            <a:r>
              <a:rPr lang="en-US" sz="2800" dirty="0"/>
              <a:t>Develop parsimonious models and </a:t>
            </a:r>
          </a:p>
          <a:p>
            <a:pPr marL="514350" indent="-514350">
              <a:buAutoNum type="arabicPeriod"/>
            </a:pPr>
            <a:r>
              <a:rPr lang="en-US" sz="2800" dirty="0"/>
              <a:t>Determine optimal factor settings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063" y="1334530"/>
            <a:ext cx="10427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 approach for data analysis that employs a variety of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E5B-0DFA-4B6D-8165-8883EC125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18" y="367851"/>
            <a:ext cx="10058400" cy="689581"/>
          </a:xfrm>
        </p:spPr>
        <p:txBody>
          <a:bodyPr>
            <a:noAutofit/>
          </a:bodyPr>
          <a:lstStyle/>
          <a:p>
            <a:r>
              <a:rPr lang="en-US" b="1" dirty="0"/>
              <a:t>EDA is a data approach.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64" y="1491916"/>
            <a:ext cx="10984832" cy="468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EDA sequence is: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Problem =&gt; Data =&gt;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Analysis=&gt;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r>
              <a:rPr lang="en-US" sz="3200" dirty="0"/>
              <a:t>=&gt; Conclusions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 opposed for a classical approach: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Problem =&gt; Data =&gt;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r>
              <a:rPr lang="en-US" sz="3200" dirty="0"/>
              <a:t>=&gt;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Analysis</a:t>
            </a:r>
            <a:r>
              <a:rPr lang="en-US" sz="3200" dirty="0"/>
              <a:t>=&gt; Conclusions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E5B-0DFA-4B6D-8165-8883EC125E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15" y="0"/>
            <a:ext cx="10515600" cy="1325563"/>
          </a:xfrm>
        </p:spPr>
        <p:txBody>
          <a:bodyPr/>
          <a:lstStyle/>
          <a:p>
            <a:r>
              <a:rPr lang="en-US" b="1" dirty="0"/>
              <a:t>EDA Techniques are generally graphical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E5B-0DFA-4B6D-8165-8883EC125E9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05" y="1101055"/>
            <a:ext cx="7493167" cy="57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19" y="5197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EDA is majorly performed using the following methods:</a:t>
            </a:r>
            <a:r>
              <a:rPr lang="en-US" dirty="0">
                <a:solidFill>
                  <a:srgbClr val="003366"/>
                </a:solidFill>
              </a:rPr>
              <a:t/>
            </a:r>
            <a:br>
              <a:rPr lang="en-US" dirty="0">
                <a:solidFill>
                  <a:srgbClr val="003366"/>
                </a:solidFill>
              </a:rPr>
            </a:b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E5B-0DFA-4B6D-8165-8883EC125E9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1547" y="1690688"/>
            <a:ext cx="4419601" cy="22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Univariate visualization – provides summary statistics for each field in the raw data 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4495" y="1707294"/>
            <a:ext cx="4419601" cy="22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Bivariate visualization – is performed to find the relationship between each variable in the dataset and the target variable of interest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1546" y="4085787"/>
            <a:ext cx="4419601" cy="22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Multivariate visualization – is performed to understand interactions between different fields in the dataset 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4494" y="4069182"/>
            <a:ext cx="4419601" cy="22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Dimensionality reduction – helps to understand the fields in the data that account for the most variance between observations and allow for the processing of a reduced volume of data. </a:t>
            </a:r>
          </a:p>
        </p:txBody>
      </p:sp>
    </p:spTree>
    <p:extLst>
      <p:ext uri="{BB962C8B-B14F-4D97-AF65-F5344CB8AC3E}">
        <p14:creationId xmlns:p14="http://schemas.microsoft.com/office/powerpoint/2010/main" val="39644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8" y="566670"/>
            <a:ext cx="9362941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Exercise: Categorical EDA</a:t>
            </a:r>
            <a:endParaRPr lang="en-US" sz="3600" b="1" dirty="0" smtClean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Open .</a:t>
            </a:r>
            <a:r>
              <a:rPr lang="en-US" sz="3600" b="1" dirty="0" err="1" smtClean="0"/>
              <a:t>Rmd</a:t>
            </a:r>
            <a:r>
              <a:rPr lang="en-US" sz="3600" b="1" dirty="0" smtClean="0"/>
              <a:t>. Read through the notebook and perform the exercises as </a:t>
            </a:r>
            <a:r>
              <a:rPr lang="en-US" sz="3600" b="1" dirty="0"/>
              <a:t>outlined.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Widescreen</PresentationFormat>
  <Paragraphs>156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inherit</vt:lpstr>
      <vt:lpstr>Inter</vt:lpstr>
      <vt:lpstr>Times New Roman</vt:lpstr>
      <vt:lpstr>Wingdings</vt:lpstr>
      <vt:lpstr>Office Theme</vt:lpstr>
      <vt:lpstr>Module 3: Exploratory Data Analysis </vt:lpstr>
      <vt:lpstr>PowerPoint Presentation</vt:lpstr>
      <vt:lpstr>PowerPoint Presentation</vt:lpstr>
      <vt:lpstr> “Get to Know" the dataset  </vt:lpstr>
      <vt:lpstr>What is EDA?    </vt:lpstr>
      <vt:lpstr>EDA is a data approach.</vt:lpstr>
      <vt:lpstr>EDA Techniques are generally graphical</vt:lpstr>
      <vt:lpstr>EDA is majorly performed using the following methods: </vt:lpstr>
      <vt:lpstr>PowerPoint Presentation</vt:lpstr>
      <vt:lpstr>Useful Packages</vt:lpstr>
      <vt:lpstr>Example: Coronvirus</vt:lpstr>
      <vt:lpstr>Upload Data</vt:lpstr>
      <vt:lpstr>Contingency Table</vt:lpstr>
      <vt:lpstr>Output for Contingency Table</vt:lpstr>
      <vt:lpstr>Output for ggplot()</vt:lpstr>
      <vt:lpstr>Side-by-Side?</vt:lpstr>
      <vt:lpstr>Proportions</vt:lpstr>
      <vt:lpstr>Proportions (con’t)</vt:lpstr>
      <vt:lpstr>Proportions (con’t)</vt:lpstr>
      <vt:lpstr>100% stack chart, conditioned on Zone</vt:lpstr>
      <vt:lpstr>100% stacked bar chart, conditioned on State</vt:lpstr>
      <vt:lpstr>PowerPoint Presentation</vt:lpstr>
      <vt:lpstr>Marginal Distribution</vt:lpstr>
      <vt:lpstr>Distribution against one variable</vt:lpstr>
      <vt:lpstr>PowerPoint Presentation</vt:lpstr>
      <vt:lpstr>Example: Air Quality </vt:lpstr>
      <vt:lpstr>Upload Numeric Data</vt:lpstr>
      <vt:lpstr>Data Cleaning</vt:lpstr>
      <vt:lpstr>Dotplot</vt:lpstr>
      <vt:lpstr>Histogram</vt:lpstr>
      <vt:lpstr>Density plot</vt:lpstr>
      <vt:lpstr>Boxplot</vt:lpstr>
      <vt:lpstr>Boxplot (coord_flipped)</vt:lpstr>
      <vt:lpstr>Faceted plots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Exploratory Data Analysis </dc:title>
  <dc:creator>Phillips, Yvonne (RIS-ATL)</dc:creator>
  <cp:lastModifiedBy>Phillips, Yvonne (RIS-ATL)</cp:lastModifiedBy>
  <cp:revision>1</cp:revision>
  <dcterms:created xsi:type="dcterms:W3CDTF">2020-09-23T12:29:17Z</dcterms:created>
  <dcterms:modified xsi:type="dcterms:W3CDTF">2020-09-23T12:29:29Z</dcterms:modified>
</cp:coreProperties>
</file>