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07" r:id="rId2"/>
    <p:sldId id="308" r:id="rId3"/>
    <p:sldId id="309" r:id="rId4"/>
    <p:sldId id="310" r:id="rId5"/>
    <p:sldId id="311" r:id="rId6"/>
    <p:sldId id="312" r:id="rId7"/>
    <p:sldId id="313"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mono, Akio/下野 暁生" initials="SA暁" lastIdx="1" clrIdx="0">
    <p:extLst>
      <p:ext uri="{19B8F6BF-5375-455C-9EA6-DF929625EA0E}">
        <p15:presenceInfo xmlns:p15="http://schemas.microsoft.com/office/powerpoint/2012/main" userId="S-1-5-21-1553593637-4071696914-2094425964-16399" providerId="AD"/>
      </p:ext>
    </p:extLst>
  </p:cmAuthor>
  <p:cmAuthor id="2" name="作成者"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5461" autoAdjust="0"/>
  </p:normalViewPr>
  <p:slideViewPr>
    <p:cSldViewPr snapToGrid="0">
      <p:cViewPr varScale="1">
        <p:scale>
          <a:sx n="93" d="100"/>
          <a:sy n="93" d="100"/>
        </p:scale>
        <p:origin x="105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3E8CD73-9FCE-4E62-B9CD-519D5BF4310A}" type="datetimeFigureOut">
              <a:rPr kumimoji="1" lang="ja-JP" altLang="en-US" smtClean="0"/>
              <a:t>2018/7/12</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9FFF64A-CEA2-4FD5-8856-AA91656EA916}" type="slidenum">
              <a:rPr kumimoji="1" lang="ja-JP" altLang="en-US" smtClean="0"/>
              <a:t>‹#›</a:t>
            </a:fld>
            <a:endParaRPr kumimoji="1" lang="ja-JP" altLang="en-US"/>
          </a:p>
        </p:txBody>
      </p:sp>
    </p:spTree>
    <p:extLst>
      <p:ext uri="{BB962C8B-B14F-4D97-AF65-F5344CB8AC3E}">
        <p14:creationId xmlns:p14="http://schemas.microsoft.com/office/powerpoint/2010/main" val="14575929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628650" y="6500729"/>
            <a:ext cx="2057400" cy="365125"/>
          </a:xfrm>
          <a:prstGeom prst="rect">
            <a:avLst/>
          </a:prstGeom>
        </p:spPr>
        <p:txBody>
          <a:bodyPr/>
          <a:lstStyle/>
          <a:p>
            <a:fld id="{95849915-C9D1-42B0-A14E-EF2C95E19783}"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E9A6B-1B51-4474-BE63-53D315A1624F}" type="slidenum">
              <a:rPr kumimoji="1" lang="ja-JP" altLang="en-US" smtClean="0"/>
              <a:t>‹#›</a:t>
            </a:fld>
            <a:endParaRPr kumimoji="1" lang="ja-JP" altLang="en-US"/>
          </a:p>
        </p:txBody>
      </p:sp>
      <p:sp>
        <p:nvSpPr>
          <p:cNvPr id="7" name="正方形/長方形 6"/>
          <p:cNvSpPr/>
          <p:nvPr userDrawn="1"/>
        </p:nvSpPr>
        <p:spPr>
          <a:xfrm>
            <a:off x="-2310" y="-564295"/>
            <a:ext cx="9144000" cy="4500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nvGrpSpPr>
          <p:cNvPr id="8" name="グループ化 7"/>
          <p:cNvGrpSpPr>
            <a:grpSpLocks noChangeAspect="1"/>
          </p:cNvGrpSpPr>
          <p:nvPr userDrawn="1"/>
        </p:nvGrpSpPr>
        <p:grpSpPr>
          <a:xfrm>
            <a:off x="6457950" y="2931977"/>
            <a:ext cx="2297957" cy="601799"/>
            <a:chOff x="472307" y="2269607"/>
            <a:chExt cx="4148413" cy="991613"/>
          </a:xfrm>
        </p:grpSpPr>
        <p:grpSp>
          <p:nvGrpSpPr>
            <p:cNvPr id="9" name="グループ化 8"/>
            <p:cNvGrpSpPr/>
            <p:nvPr/>
          </p:nvGrpSpPr>
          <p:grpSpPr>
            <a:xfrm>
              <a:off x="472307" y="2269607"/>
              <a:ext cx="4148413" cy="645862"/>
              <a:chOff x="426442" y="2787407"/>
              <a:chExt cx="4184649" cy="651504"/>
            </a:xfrm>
          </p:grpSpPr>
          <p:sp>
            <p:nvSpPr>
              <p:cNvPr id="40" name="Freeform 6"/>
              <p:cNvSpPr>
                <a:spLocks noEditPoints="1"/>
              </p:cNvSpPr>
              <p:nvPr/>
            </p:nvSpPr>
            <p:spPr bwMode="auto">
              <a:xfrm>
                <a:off x="426442" y="2806682"/>
                <a:ext cx="443330" cy="622591"/>
              </a:xfrm>
              <a:custGeom>
                <a:avLst/>
                <a:gdLst>
                  <a:gd name="T0" fmla="*/ 0 w 97"/>
                  <a:gd name="T1" fmla="*/ 137 h 137"/>
                  <a:gd name="T2" fmla="*/ 0 w 97"/>
                  <a:gd name="T3" fmla="*/ 0 h 137"/>
                  <a:gd name="T4" fmla="*/ 57 w 97"/>
                  <a:gd name="T5" fmla="*/ 0 h 137"/>
                  <a:gd name="T6" fmla="*/ 73 w 97"/>
                  <a:gd name="T7" fmla="*/ 4 h 137"/>
                  <a:gd name="T8" fmla="*/ 86 w 97"/>
                  <a:gd name="T9" fmla="*/ 14 h 137"/>
                  <a:gd name="T10" fmla="*/ 94 w 97"/>
                  <a:gd name="T11" fmla="*/ 28 h 137"/>
                  <a:gd name="T12" fmla="*/ 97 w 97"/>
                  <a:gd name="T13" fmla="*/ 43 h 137"/>
                  <a:gd name="T14" fmla="*/ 94 w 97"/>
                  <a:gd name="T15" fmla="*/ 59 h 137"/>
                  <a:gd name="T16" fmla="*/ 86 w 97"/>
                  <a:gd name="T17" fmla="*/ 73 h 137"/>
                  <a:gd name="T18" fmla="*/ 74 w 97"/>
                  <a:gd name="T19" fmla="*/ 83 h 137"/>
                  <a:gd name="T20" fmla="*/ 58 w 97"/>
                  <a:gd name="T21" fmla="*/ 86 h 137"/>
                  <a:gd name="T22" fmla="*/ 13 w 97"/>
                  <a:gd name="T23" fmla="*/ 86 h 137"/>
                  <a:gd name="T24" fmla="*/ 13 w 97"/>
                  <a:gd name="T25" fmla="*/ 137 h 137"/>
                  <a:gd name="T26" fmla="*/ 0 w 97"/>
                  <a:gd name="T27" fmla="*/ 137 h 137"/>
                  <a:gd name="T28" fmla="*/ 13 w 97"/>
                  <a:gd name="T29" fmla="*/ 74 h 137"/>
                  <a:gd name="T30" fmla="*/ 57 w 97"/>
                  <a:gd name="T31" fmla="*/ 74 h 137"/>
                  <a:gd name="T32" fmla="*/ 68 w 97"/>
                  <a:gd name="T33" fmla="*/ 72 h 137"/>
                  <a:gd name="T34" fmla="*/ 76 w 97"/>
                  <a:gd name="T35" fmla="*/ 65 h 137"/>
                  <a:gd name="T36" fmla="*/ 82 w 97"/>
                  <a:gd name="T37" fmla="*/ 55 h 137"/>
                  <a:gd name="T38" fmla="*/ 83 w 97"/>
                  <a:gd name="T39" fmla="*/ 43 h 137"/>
                  <a:gd name="T40" fmla="*/ 81 w 97"/>
                  <a:gd name="T41" fmla="*/ 31 h 137"/>
                  <a:gd name="T42" fmla="*/ 75 w 97"/>
                  <a:gd name="T43" fmla="*/ 21 h 137"/>
                  <a:gd name="T44" fmla="*/ 66 w 97"/>
                  <a:gd name="T45" fmla="*/ 15 h 137"/>
                  <a:gd name="T46" fmla="*/ 56 w 97"/>
                  <a:gd name="T47" fmla="*/ 12 h 137"/>
                  <a:gd name="T48" fmla="*/ 13 w 97"/>
                  <a:gd name="T49" fmla="*/ 12 h 137"/>
                  <a:gd name="T50" fmla="*/ 13 w 97"/>
                  <a:gd name="T51"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137">
                    <a:moveTo>
                      <a:pt x="0" y="137"/>
                    </a:moveTo>
                    <a:cubicBezTo>
                      <a:pt x="0" y="0"/>
                      <a:pt x="0" y="0"/>
                      <a:pt x="0" y="0"/>
                    </a:cubicBezTo>
                    <a:cubicBezTo>
                      <a:pt x="57" y="0"/>
                      <a:pt x="57" y="0"/>
                      <a:pt x="57" y="0"/>
                    </a:cubicBezTo>
                    <a:cubicBezTo>
                      <a:pt x="62" y="0"/>
                      <a:pt x="68" y="2"/>
                      <a:pt x="73" y="4"/>
                    </a:cubicBezTo>
                    <a:cubicBezTo>
                      <a:pt x="78" y="7"/>
                      <a:pt x="82" y="10"/>
                      <a:pt x="86" y="14"/>
                    </a:cubicBezTo>
                    <a:cubicBezTo>
                      <a:pt x="89" y="18"/>
                      <a:pt x="92" y="22"/>
                      <a:pt x="94" y="28"/>
                    </a:cubicBezTo>
                    <a:cubicBezTo>
                      <a:pt x="96" y="33"/>
                      <a:pt x="97" y="38"/>
                      <a:pt x="97" y="43"/>
                    </a:cubicBezTo>
                    <a:cubicBezTo>
                      <a:pt x="97" y="49"/>
                      <a:pt x="96" y="54"/>
                      <a:pt x="94" y="59"/>
                    </a:cubicBezTo>
                    <a:cubicBezTo>
                      <a:pt x="92" y="65"/>
                      <a:pt x="90" y="69"/>
                      <a:pt x="86" y="73"/>
                    </a:cubicBezTo>
                    <a:cubicBezTo>
                      <a:pt x="83" y="77"/>
                      <a:pt x="79" y="80"/>
                      <a:pt x="74" y="83"/>
                    </a:cubicBezTo>
                    <a:cubicBezTo>
                      <a:pt x="69" y="85"/>
                      <a:pt x="64" y="86"/>
                      <a:pt x="58" y="86"/>
                    </a:cubicBezTo>
                    <a:cubicBezTo>
                      <a:pt x="13" y="86"/>
                      <a:pt x="13" y="86"/>
                      <a:pt x="13" y="86"/>
                    </a:cubicBezTo>
                    <a:cubicBezTo>
                      <a:pt x="13" y="137"/>
                      <a:pt x="13" y="137"/>
                      <a:pt x="13" y="137"/>
                    </a:cubicBezTo>
                    <a:lnTo>
                      <a:pt x="0" y="137"/>
                    </a:lnTo>
                    <a:close/>
                    <a:moveTo>
                      <a:pt x="13" y="74"/>
                    </a:moveTo>
                    <a:cubicBezTo>
                      <a:pt x="57" y="74"/>
                      <a:pt x="57" y="74"/>
                      <a:pt x="57" y="74"/>
                    </a:cubicBezTo>
                    <a:cubicBezTo>
                      <a:pt x="61" y="74"/>
                      <a:pt x="65" y="74"/>
                      <a:pt x="68" y="72"/>
                    </a:cubicBezTo>
                    <a:cubicBezTo>
                      <a:pt x="71" y="70"/>
                      <a:pt x="74" y="68"/>
                      <a:pt x="76" y="65"/>
                    </a:cubicBezTo>
                    <a:cubicBezTo>
                      <a:pt x="78" y="62"/>
                      <a:pt x="80" y="59"/>
                      <a:pt x="82" y="55"/>
                    </a:cubicBezTo>
                    <a:cubicBezTo>
                      <a:pt x="83" y="51"/>
                      <a:pt x="83" y="47"/>
                      <a:pt x="83" y="43"/>
                    </a:cubicBezTo>
                    <a:cubicBezTo>
                      <a:pt x="83" y="39"/>
                      <a:pt x="83" y="35"/>
                      <a:pt x="81" y="31"/>
                    </a:cubicBezTo>
                    <a:cubicBezTo>
                      <a:pt x="80" y="27"/>
                      <a:pt x="78" y="24"/>
                      <a:pt x="75" y="21"/>
                    </a:cubicBezTo>
                    <a:cubicBezTo>
                      <a:pt x="73" y="18"/>
                      <a:pt x="70" y="16"/>
                      <a:pt x="66" y="15"/>
                    </a:cubicBezTo>
                    <a:cubicBezTo>
                      <a:pt x="63" y="13"/>
                      <a:pt x="59" y="12"/>
                      <a:pt x="56" y="12"/>
                    </a:cubicBezTo>
                    <a:cubicBezTo>
                      <a:pt x="13" y="12"/>
                      <a:pt x="13" y="12"/>
                      <a:pt x="13" y="12"/>
                    </a:cubicBezTo>
                    <a:lnTo>
                      <a:pt x="13" y="74"/>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1" name="Freeform 7"/>
              <p:cNvSpPr>
                <a:spLocks noEditPoints="1"/>
              </p:cNvSpPr>
              <p:nvPr/>
            </p:nvSpPr>
            <p:spPr bwMode="auto">
              <a:xfrm>
                <a:off x="927598" y="2966667"/>
                <a:ext cx="451040" cy="472244"/>
              </a:xfrm>
              <a:custGeom>
                <a:avLst/>
                <a:gdLst>
                  <a:gd name="T0" fmla="*/ 50 w 99"/>
                  <a:gd name="T1" fmla="*/ 104 h 104"/>
                  <a:gd name="T2" fmla="*/ 30 w 99"/>
                  <a:gd name="T3" fmla="*/ 99 h 104"/>
                  <a:gd name="T4" fmla="*/ 14 w 99"/>
                  <a:gd name="T5" fmla="*/ 88 h 104"/>
                  <a:gd name="T6" fmla="*/ 3 w 99"/>
                  <a:gd name="T7" fmla="*/ 71 h 104"/>
                  <a:gd name="T8" fmla="*/ 0 w 99"/>
                  <a:gd name="T9" fmla="*/ 51 h 104"/>
                  <a:gd name="T10" fmla="*/ 3 w 99"/>
                  <a:gd name="T11" fmla="*/ 31 h 104"/>
                  <a:gd name="T12" fmla="*/ 14 w 99"/>
                  <a:gd name="T13" fmla="*/ 15 h 104"/>
                  <a:gd name="T14" fmla="*/ 30 w 99"/>
                  <a:gd name="T15" fmla="*/ 4 h 104"/>
                  <a:gd name="T16" fmla="*/ 50 w 99"/>
                  <a:gd name="T17" fmla="*/ 0 h 104"/>
                  <a:gd name="T18" fmla="*/ 70 w 99"/>
                  <a:gd name="T19" fmla="*/ 4 h 104"/>
                  <a:gd name="T20" fmla="*/ 85 w 99"/>
                  <a:gd name="T21" fmla="*/ 15 h 104"/>
                  <a:gd name="T22" fmla="*/ 96 w 99"/>
                  <a:gd name="T23" fmla="*/ 32 h 104"/>
                  <a:gd name="T24" fmla="*/ 99 w 99"/>
                  <a:gd name="T25" fmla="*/ 51 h 104"/>
                  <a:gd name="T26" fmla="*/ 99 w 99"/>
                  <a:gd name="T27" fmla="*/ 54 h 104"/>
                  <a:gd name="T28" fmla="*/ 99 w 99"/>
                  <a:gd name="T29" fmla="*/ 56 h 104"/>
                  <a:gd name="T30" fmla="*/ 13 w 99"/>
                  <a:gd name="T31" fmla="*/ 56 h 104"/>
                  <a:gd name="T32" fmla="*/ 17 w 99"/>
                  <a:gd name="T33" fmla="*/ 71 h 104"/>
                  <a:gd name="T34" fmla="*/ 25 w 99"/>
                  <a:gd name="T35" fmla="*/ 83 h 104"/>
                  <a:gd name="T36" fmla="*/ 36 w 99"/>
                  <a:gd name="T37" fmla="*/ 91 h 104"/>
                  <a:gd name="T38" fmla="*/ 50 w 99"/>
                  <a:gd name="T39" fmla="*/ 94 h 104"/>
                  <a:gd name="T40" fmla="*/ 60 w 99"/>
                  <a:gd name="T41" fmla="*/ 92 h 104"/>
                  <a:gd name="T42" fmla="*/ 69 w 99"/>
                  <a:gd name="T43" fmla="*/ 89 h 104"/>
                  <a:gd name="T44" fmla="*/ 76 w 99"/>
                  <a:gd name="T45" fmla="*/ 83 h 104"/>
                  <a:gd name="T46" fmla="*/ 81 w 99"/>
                  <a:gd name="T47" fmla="*/ 76 h 104"/>
                  <a:gd name="T48" fmla="*/ 92 w 99"/>
                  <a:gd name="T49" fmla="*/ 79 h 104"/>
                  <a:gd name="T50" fmla="*/ 86 w 99"/>
                  <a:gd name="T51" fmla="*/ 89 h 104"/>
                  <a:gd name="T52" fmla="*/ 76 w 99"/>
                  <a:gd name="T53" fmla="*/ 97 h 104"/>
                  <a:gd name="T54" fmla="*/ 64 w 99"/>
                  <a:gd name="T55" fmla="*/ 102 h 104"/>
                  <a:gd name="T56" fmla="*/ 50 w 99"/>
                  <a:gd name="T57" fmla="*/ 104 h 104"/>
                  <a:gd name="T58" fmla="*/ 87 w 99"/>
                  <a:gd name="T59" fmla="*/ 46 h 104"/>
                  <a:gd name="T60" fmla="*/ 83 w 99"/>
                  <a:gd name="T61" fmla="*/ 32 h 104"/>
                  <a:gd name="T62" fmla="*/ 75 w 99"/>
                  <a:gd name="T63" fmla="*/ 20 h 104"/>
                  <a:gd name="T64" fmla="*/ 63 w 99"/>
                  <a:gd name="T65" fmla="*/ 13 h 104"/>
                  <a:gd name="T66" fmla="*/ 50 w 99"/>
                  <a:gd name="T67" fmla="*/ 10 h 104"/>
                  <a:gd name="T68" fmla="*/ 36 w 99"/>
                  <a:gd name="T69" fmla="*/ 13 h 104"/>
                  <a:gd name="T70" fmla="*/ 24 w 99"/>
                  <a:gd name="T71" fmla="*/ 20 h 104"/>
                  <a:gd name="T72" fmla="*/ 17 w 99"/>
                  <a:gd name="T73" fmla="*/ 32 h 104"/>
                  <a:gd name="T74" fmla="*/ 13 w 99"/>
                  <a:gd name="T75" fmla="*/ 46 h 104"/>
                  <a:gd name="T76" fmla="*/ 87 w 99"/>
                  <a:gd name="T7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04">
                    <a:moveTo>
                      <a:pt x="50" y="104"/>
                    </a:moveTo>
                    <a:cubicBezTo>
                      <a:pt x="43" y="104"/>
                      <a:pt x="36" y="102"/>
                      <a:pt x="30" y="99"/>
                    </a:cubicBezTo>
                    <a:cubicBezTo>
                      <a:pt x="24" y="97"/>
                      <a:pt x="18" y="93"/>
                      <a:pt x="14" y="88"/>
                    </a:cubicBezTo>
                    <a:cubicBezTo>
                      <a:pt x="9" y="83"/>
                      <a:pt x="6" y="78"/>
                      <a:pt x="3" y="71"/>
                    </a:cubicBezTo>
                    <a:cubicBezTo>
                      <a:pt x="1" y="65"/>
                      <a:pt x="0" y="59"/>
                      <a:pt x="0" y="51"/>
                    </a:cubicBezTo>
                    <a:cubicBezTo>
                      <a:pt x="0" y="44"/>
                      <a:pt x="1" y="38"/>
                      <a:pt x="3" y="31"/>
                    </a:cubicBezTo>
                    <a:cubicBezTo>
                      <a:pt x="6" y="25"/>
                      <a:pt x="9" y="20"/>
                      <a:pt x="14" y="15"/>
                    </a:cubicBezTo>
                    <a:cubicBezTo>
                      <a:pt x="18" y="10"/>
                      <a:pt x="24" y="7"/>
                      <a:pt x="30" y="4"/>
                    </a:cubicBezTo>
                    <a:cubicBezTo>
                      <a:pt x="36" y="1"/>
                      <a:pt x="42" y="0"/>
                      <a:pt x="50" y="0"/>
                    </a:cubicBezTo>
                    <a:cubicBezTo>
                      <a:pt x="57" y="0"/>
                      <a:pt x="64" y="1"/>
                      <a:pt x="70" y="4"/>
                    </a:cubicBezTo>
                    <a:cubicBezTo>
                      <a:pt x="76" y="7"/>
                      <a:pt x="81" y="11"/>
                      <a:pt x="85" y="15"/>
                    </a:cubicBezTo>
                    <a:cubicBezTo>
                      <a:pt x="90" y="20"/>
                      <a:pt x="93" y="25"/>
                      <a:pt x="96" y="32"/>
                    </a:cubicBezTo>
                    <a:cubicBezTo>
                      <a:pt x="98" y="38"/>
                      <a:pt x="99" y="44"/>
                      <a:pt x="99" y="51"/>
                    </a:cubicBezTo>
                    <a:cubicBezTo>
                      <a:pt x="99" y="52"/>
                      <a:pt x="99" y="53"/>
                      <a:pt x="99" y="54"/>
                    </a:cubicBezTo>
                    <a:cubicBezTo>
                      <a:pt x="99" y="55"/>
                      <a:pt x="99" y="56"/>
                      <a:pt x="99" y="56"/>
                    </a:cubicBezTo>
                    <a:cubicBezTo>
                      <a:pt x="13" y="56"/>
                      <a:pt x="13" y="56"/>
                      <a:pt x="13" y="56"/>
                    </a:cubicBezTo>
                    <a:cubicBezTo>
                      <a:pt x="14" y="62"/>
                      <a:pt x="15" y="67"/>
                      <a:pt x="17" y="71"/>
                    </a:cubicBezTo>
                    <a:cubicBezTo>
                      <a:pt x="19" y="76"/>
                      <a:pt x="22" y="80"/>
                      <a:pt x="25" y="83"/>
                    </a:cubicBezTo>
                    <a:cubicBezTo>
                      <a:pt x="28" y="86"/>
                      <a:pt x="32" y="89"/>
                      <a:pt x="36" y="91"/>
                    </a:cubicBezTo>
                    <a:cubicBezTo>
                      <a:pt x="41" y="93"/>
                      <a:pt x="45" y="94"/>
                      <a:pt x="50" y="94"/>
                    </a:cubicBezTo>
                    <a:cubicBezTo>
                      <a:pt x="54" y="94"/>
                      <a:pt x="57" y="93"/>
                      <a:pt x="60" y="92"/>
                    </a:cubicBezTo>
                    <a:cubicBezTo>
                      <a:pt x="63" y="91"/>
                      <a:pt x="66" y="90"/>
                      <a:pt x="69" y="89"/>
                    </a:cubicBezTo>
                    <a:cubicBezTo>
                      <a:pt x="72" y="87"/>
                      <a:pt x="74" y="85"/>
                      <a:pt x="76" y="83"/>
                    </a:cubicBezTo>
                    <a:cubicBezTo>
                      <a:pt x="78" y="81"/>
                      <a:pt x="80" y="78"/>
                      <a:pt x="81" y="76"/>
                    </a:cubicBezTo>
                    <a:cubicBezTo>
                      <a:pt x="92" y="79"/>
                      <a:pt x="92" y="79"/>
                      <a:pt x="92" y="79"/>
                    </a:cubicBezTo>
                    <a:cubicBezTo>
                      <a:pt x="91" y="82"/>
                      <a:pt x="89" y="86"/>
                      <a:pt x="86" y="89"/>
                    </a:cubicBezTo>
                    <a:cubicBezTo>
                      <a:pt x="83" y="92"/>
                      <a:pt x="80" y="94"/>
                      <a:pt x="76" y="97"/>
                    </a:cubicBezTo>
                    <a:cubicBezTo>
                      <a:pt x="72" y="99"/>
                      <a:pt x="68" y="101"/>
                      <a:pt x="64" y="102"/>
                    </a:cubicBezTo>
                    <a:cubicBezTo>
                      <a:pt x="59" y="103"/>
                      <a:pt x="55" y="104"/>
                      <a:pt x="50" y="104"/>
                    </a:cubicBezTo>
                    <a:close/>
                    <a:moveTo>
                      <a:pt x="87" y="46"/>
                    </a:moveTo>
                    <a:cubicBezTo>
                      <a:pt x="86" y="41"/>
                      <a:pt x="85" y="36"/>
                      <a:pt x="83" y="32"/>
                    </a:cubicBezTo>
                    <a:cubicBezTo>
                      <a:pt x="81" y="27"/>
                      <a:pt x="78" y="23"/>
                      <a:pt x="75" y="20"/>
                    </a:cubicBezTo>
                    <a:cubicBezTo>
                      <a:pt x="72" y="17"/>
                      <a:pt x="68" y="15"/>
                      <a:pt x="63" y="13"/>
                    </a:cubicBezTo>
                    <a:cubicBezTo>
                      <a:pt x="59" y="11"/>
                      <a:pt x="55" y="10"/>
                      <a:pt x="50" y="10"/>
                    </a:cubicBezTo>
                    <a:cubicBezTo>
                      <a:pt x="45" y="10"/>
                      <a:pt x="40" y="11"/>
                      <a:pt x="36" y="13"/>
                    </a:cubicBezTo>
                    <a:cubicBezTo>
                      <a:pt x="31" y="15"/>
                      <a:pt x="28" y="17"/>
                      <a:pt x="24" y="20"/>
                    </a:cubicBezTo>
                    <a:cubicBezTo>
                      <a:pt x="21" y="23"/>
                      <a:pt x="19" y="27"/>
                      <a:pt x="17" y="32"/>
                    </a:cubicBezTo>
                    <a:cubicBezTo>
                      <a:pt x="15" y="36"/>
                      <a:pt x="13" y="41"/>
                      <a:pt x="13" y="46"/>
                    </a:cubicBezTo>
                    <a:lnTo>
                      <a:pt x="87" y="46"/>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2" name="Freeform 8"/>
              <p:cNvSpPr>
                <a:spLocks/>
              </p:cNvSpPr>
              <p:nvPr/>
            </p:nvSpPr>
            <p:spPr bwMode="auto">
              <a:xfrm>
                <a:off x="1469231" y="2970522"/>
                <a:ext cx="227448" cy="458750"/>
              </a:xfrm>
              <a:custGeom>
                <a:avLst/>
                <a:gdLst>
                  <a:gd name="T0" fmla="*/ 50 w 50"/>
                  <a:gd name="T1" fmla="*/ 12 h 101"/>
                  <a:gd name="T2" fmla="*/ 27 w 50"/>
                  <a:gd name="T3" fmla="*/ 19 h 101"/>
                  <a:gd name="T4" fmla="*/ 13 w 50"/>
                  <a:gd name="T5" fmla="*/ 38 h 101"/>
                  <a:gd name="T6" fmla="*/ 13 w 50"/>
                  <a:gd name="T7" fmla="*/ 101 h 101"/>
                  <a:gd name="T8" fmla="*/ 0 w 50"/>
                  <a:gd name="T9" fmla="*/ 101 h 101"/>
                  <a:gd name="T10" fmla="*/ 0 w 50"/>
                  <a:gd name="T11" fmla="*/ 1 h 101"/>
                  <a:gd name="T12" fmla="*/ 12 w 50"/>
                  <a:gd name="T13" fmla="*/ 1 h 101"/>
                  <a:gd name="T14" fmla="*/ 12 w 50"/>
                  <a:gd name="T15" fmla="*/ 25 h 101"/>
                  <a:gd name="T16" fmla="*/ 26 w 50"/>
                  <a:gd name="T17" fmla="*/ 7 h 101"/>
                  <a:gd name="T18" fmla="*/ 44 w 50"/>
                  <a:gd name="T19" fmla="*/ 0 h 101"/>
                  <a:gd name="T20" fmla="*/ 47 w 50"/>
                  <a:gd name="T21" fmla="*/ 0 h 101"/>
                  <a:gd name="T22" fmla="*/ 50 w 50"/>
                  <a:gd name="T23" fmla="*/ 0 h 101"/>
                  <a:gd name="T24" fmla="*/ 50 w 50"/>
                  <a:gd name="T25"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01">
                    <a:moveTo>
                      <a:pt x="50" y="12"/>
                    </a:moveTo>
                    <a:cubicBezTo>
                      <a:pt x="41" y="12"/>
                      <a:pt x="33" y="15"/>
                      <a:pt x="27" y="19"/>
                    </a:cubicBezTo>
                    <a:cubicBezTo>
                      <a:pt x="20" y="24"/>
                      <a:pt x="16" y="30"/>
                      <a:pt x="13" y="38"/>
                    </a:cubicBezTo>
                    <a:cubicBezTo>
                      <a:pt x="13" y="101"/>
                      <a:pt x="13" y="101"/>
                      <a:pt x="13" y="101"/>
                    </a:cubicBezTo>
                    <a:cubicBezTo>
                      <a:pt x="0" y="101"/>
                      <a:pt x="0" y="101"/>
                      <a:pt x="0" y="101"/>
                    </a:cubicBezTo>
                    <a:cubicBezTo>
                      <a:pt x="0" y="1"/>
                      <a:pt x="0" y="1"/>
                      <a:pt x="0" y="1"/>
                    </a:cubicBezTo>
                    <a:cubicBezTo>
                      <a:pt x="12" y="1"/>
                      <a:pt x="12" y="1"/>
                      <a:pt x="12" y="1"/>
                    </a:cubicBezTo>
                    <a:cubicBezTo>
                      <a:pt x="12" y="25"/>
                      <a:pt x="12" y="25"/>
                      <a:pt x="12" y="25"/>
                    </a:cubicBezTo>
                    <a:cubicBezTo>
                      <a:pt x="16" y="18"/>
                      <a:pt x="20" y="12"/>
                      <a:pt x="26" y="7"/>
                    </a:cubicBezTo>
                    <a:cubicBezTo>
                      <a:pt x="31" y="2"/>
                      <a:pt x="37" y="0"/>
                      <a:pt x="44" y="0"/>
                    </a:cubicBezTo>
                    <a:cubicBezTo>
                      <a:pt x="45" y="0"/>
                      <a:pt x="46" y="0"/>
                      <a:pt x="47" y="0"/>
                    </a:cubicBezTo>
                    <a:cubicBezTo>
                      <a:pt x="48" y="0"/>
                      <a:pt x="49" y="0"/>
                      <a:pt x="50" y="0"/>
                    </a:cubicBezTo>
                    <a:lnTo>
                      <a:pt x="50" y="1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3" name="Freeform 9"/>
              <p:cNvSpPr>
                <a:spLocks/>
              </p:cNvSpPr>
              <p:nvPr/>
            </p:nvSpPr>
            <p:spPr bwMode="auto">
              <a:xfrm>
                <a:off x="1739084" y="2966667"/>
                <a:ext cx="368157" cy="472244"/>
              </a:xfrm>
              <a:custGeom>
                <a:avLst/>
                <a:gdLst>
                  <a:gd name="T0" fmla="*/ 42 w 81"/>
                  <a:gd name="T1" fmla="*/ 104 h 104"/>
                  <a:gd name="T2" fmla="*/ 19 w 81"/>
                  <a:gd name="T3" fmla="*/ 100 h 104"/>
                  <a:gd name="T4" fmla="*/ 0 w 81"/>
                  <a:gd name="T5" fmla="*/ 89 h 104"/>
                  <a:gd name="T6" fmla="*/ 6 w 81"/>
                  <a:gd name="T7" fmla="*/ 80 h 104"/>
                  <a:gd name="T8" fmla="*/ 23 w 81"/>
                  <a:gd name="T9" fmla="*/ 90 h 104"/>
                  <a:gd name="T10" fmla="*/ 42 w 81"/>
                  <a:gd name="T11" fmla="*/ 94 h 104"/>
                  <a:gd name="T12" fmla="*/ 61 w 81"/>
                  <a:gd name="T13" fmla="*/ 89 h 104"/>
                  <a:gd name="T14" fmla="*/ 68 w 81"/>
                  <a:gd name="T15" fmla="*/ 75 h 104"/>
                  <a:gd name="T16" fmla="*/ 66 w 81"/>
                  <a:gd name="T17" fmla="*/ 68 h 104"/>
                  <a:gd name="T18" fmla="*/ 60 w 81"/>
                  <a:gd name="T19" fmla="*/ 63 h 104"/>
                  <a:gd name="T20" fmla="*/ 51 w 81"/>
                  <a:gd name="T21" fmla="*/ 59 h 104"/>
                  <a:gd name="T22" fmla="*/ 38 w 81"/>
                  <a:gd name="T23" fmla="*/ 56 h 104"/>
                  <a:gd name="T24" fmla="*/ 23 w 81"/>
                  <a:gd name="T25" fmla="*/ 52 h 104"/>
                  <a:gd name="T26" fmla="*/ 12 w 81"/>
                  <a:gd name="T27" fmla="*/ 47 h 104"/>
                  <a:gd name="T28" fmla="*/ 6 w 81"/>
                  <a:gd name="T29" fmla="*/ 40 h 104"/>
                  <a:gd name="T30" fmla="*/ 4 w 81"/>
                  <a:gd name="T31" fmla="*/ 30 h 104"/>
                  <a:gd name="T32" fmla="*/ 7 w 81"/>
                  <a:gd name="T33" fmla="*/ 17 h 104"/>
                  <a:gd name="T34" fmla="*/ 15 w 81"/>
                  <a:gd name="T35" fmla="*/ 7 h 104"/>
                  <a:gd name="T36" fmla="*/ 27 w 81"/>
                  <a:gd name="T37" fmla="*/ 2 h 104"/>
                  <a:gd name="T38" fmla="*/ 42 w 81"/>
                  <a:gd name="T39" fmla="*/ 0 h 104"/>
                  <a:gd name="T40" fmla="*/ 63 w 81"/>
                  <a:gd name="T41" fmla="*/ 4 h 104"/>
                  <a:gd name="T42" fmla="*/ 78 w 81"/>
                  <a:gd name="T43" fmla="*/ 14 h 104"/>
                  <a:gd name="T44" fmla="*/ 72 w 81"/>
                  <a:gd name="T45" fmla="*/ 21 h 104"/>
                  <a:gd name="T46" fmla="*/ 58 w 81"/>
                  <a:gd name="T47" fmla="*/ 13 h 104"/>
                  <a:gd name="T48" fmla="*/ 41 w 81"/>
                  <a:gd name="T49" fmla="*/ 10 h 104"/>
                  <a:gd name="T50" fmla="*/ 32 w 81"/>
                  <a:gd name="T51" fmla="*/ 11 h 104"/>
                  <a:gd name="T52" fmla="*/ 24 w 81"/>
                  <a:gd name="T53" fmla="*/ 14 h 104"/>
                  <a:gd name="T54" fmla="*/ 19 w 81"/>
                  <a:gd name="T55" fmla="*/ 20 h 104"/>
                  <a:gd name="T56" fmla="*/ 17 w 81"/>
                  <a:gd name="T57" fmla="*/ 28 h 104"/>
                  <a:gd name="T58" fmla="*/ 18 w 81"/>
                  <a:gd name="T59" fmla="*/ 35 h 104"/>
                  <a:gd name="T60" fmla="*/ 23 w 81"/>
                  <a:gd name="T61" fmla="*/ 39 h 104"/>
                  <a:gd name="T62" fmla="*/ 30 w 81"/>
                  <a:gd name="T63" fmla="*/ 42 h 104"/>
                  <a:gd name="T64" fmla="*/ 42 w 81"/>
                  <a:gd name="T65" fmla="*/ 45 h 104"/>
                  <a:gd name="T66" fmla="*/ 59 w 81"/>
                  <a:gd name="T67" fmla="*/ 50 h 104"/>
                  <a:gd name="T68" fmla="*/ 71 w 81"/>
                  <a:gd name="T69" fmla="*/ 55 h 104"/>
                  <a:gd name="T70" fmla="*/ 78 w 81"/>
                  <a:gd name="T71" fmla="*/ 63 h 104"/>
                  <a:gd name="T72" fmla="*/ 81 w 81"/>
                  <a:gd name="T73" fmla="*/ 74 h 104"/>
                  <a:gd name="T74" fmla="*/ 70 w 81"/>
                  <a:gd name="T75" fmla="*/ 95 h 104"/>
                  <a:gd name="T76" fmla="*/ 42 w 81"/>
                  <a:gd name="T7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 h="104">
                    <a:moveTo>
                      <a:pt x="42" y="104"/>
                    </a:moveTo>
                    <a:cubicBezTo>
                      <a:pt x="34" y="104"/>
                      <a:pt x="26" y="102"/>
                      <a:pt x="19" y="100"/>
                    </a:cubicBezTo>
                    <a:cubicBezTo>
                      <a:pt x="11" y="97"/>
                      <a:pt x="5" y="93"/>
                      <a:pt x="0" y="89"/>
                    </a:cubicBezTo>
                    <a:cubicBezTo>
                      <a:pt x="6" y="80"/>
                      <a:pt x="6" y="80"/>
                      <a:pt x="6" y="80"/>
                    </a:cubicBezTo>
                    <a:cubicBezTo>
                      <a:pt x="11" y="84"/>
                      <a:pt x="17" y="88"/>
                      <a:pt x="23" y="90"/>
                    </a:cubicBezTo>
                    <a:cubicBezTo>
                      <a:pt x="29" y="92"/>
                      <a:pt x="35" y="94"/>
                      <a:pt x="42" y="94"/>
                    </a:cubicBezTo>
                    <a:cubicBezTo>
                      <a:pt x="50" y="94"/>
                      <a:pt x="56" y="92"/>
                      <a:pt x="61" y="89"/>
                    </a:cubicBezTo>
                    <a:cubicBezTo>
                      <a:pt x="66" y="85"/>
                      <a:pt x="68" y="81"/>
                      <a:pt x="68" y="75"/>
                    </a:cubicBezTo>
                    <a:cubicBezTo>
                      <a:pt x="68" y="72"/>
                      <a:pt x="67" y="70"/>
                      <a:pt x="66" y="68"/>
                    </a:cubicBezTo>
                    <a:cubicBezTo>
                      <a:pt x="65" y="66"/>
                      <a:pt x="63" y="64"/>
                      <a:pt x="60" y="63"/>
                    </a:cubicBezTo>
                    <a:cubicBezTo>
                      <a:pt x="58" y="61"/>
                      <a:pt x="55" y="60"/>
                      <a:pt x="51" y="59"/>
                    </a:cubicBezTo>
                    <a:cubicBezTo>
                      <a:pt x="47" y="58"/>
                      <a:pt x="43" y="57"/>
                      <a:pt x="38" y="56"/>
                    </a:cubicBezTo>
                    <a:cubicBezTo>
                      <a:pt x="32" y="54"/>
                      <a:pt x="27" y="53"/>
                      <a:pt x="23" y="52"/>
                    </a:cubicBezTo>
                    <a:cubicBezTo>
                      <a:pt x="19" y="50"/>
                      <a:pt x="15" y="49"/>
                      <a:pt x="12" y="47"/>
                    </a:cubicBezTo>
                    <a:cubicBezTo>
                      <a:pt x="10" y="45"/>
                      <a:pt x="8" y="43"/>
                      <a:pt x="6" y="40"/>
                    </a:cubicBezTo>
                    <a:cubicBezTo>
                      <a:pt x="5" y="37"/>
                      <a:pt x="4" y="34"/>
                      <a:pt x="4" y="30"/>
                    </a:cubicBezTo>
                    <a:cubicBezTo>
                      <a:pt x="4" y="25"/>
                      <a:pt x="5" y="21"/>
                      <a:pt x="7" y="17"/>
                    </a:cubicBezTo>
                    <a:cubicBezTo>
                      <a:pt x="9" y="13"/>
                      <a:pt x="12" y="10"/>
                      <a:pt x="15" y="7"/>
                    </a:cubicBezTo>
                    <a:cubicBezTo>
                      <a:pt x="19" y="5"/>
                      <a:pt x="23" y="3"/>
                      <a:pt x="27" y="2"/>
                    </a:cubicBezTo>
                    <a:cubicBezTo>
                      <a:pt x="32" y="1"/>
                      <a:pt x="37" y="0"/>
                      <a:pt x="42" y="0"/>
                    </a:cubicBezTo>
                    <a:cubicBezTo>
                      <a:pt x="49" y="0"/>
                      <a:pt x="56" y="1"/>
                      <a:pt x="63" y="4"/>
                    </a:cubicBezTo>
                    <a:cubicBezTo>
                      <a:pt x="69" y="6"/>
                      <a:pt x="74" y="9"/>
                      <a:pt x="78" y="14"/>
                    </a:cubicBezTo>
                    <a:cubicBezTo>
                      <a:pt x="72" y="21"/>
                      <a:pt x="72" y="21"/>
                      <a:pt x="72" y="21"/>
                    </a:cubicBezTo>
                    <a:cubicBezTo>
                      <a:pt x="68" y="17"/>
                      <a:pt x="63" y="14"/>
                      <a:pt x="58" y="13"/>
                    </a:cubicBezTo>
                    <a:cubicBezTo>
                      <a:pt x="53" y="11"/>
                      <a:pt x="47" y="10"/>
                      <a:pt x="41" y="10"/>
                    </a:cubicBezTo>
                    <a:cubicBezTo>
                      <a:pt x="38" y="10"/>
                      <a:pt x="35" y="10"/>
                      <a:pt x="32" y="11"/>
                    </a:cubicBezTo>
                    <a:cubicBezTo>
                      <a:pt x="29" y="11"/>
                      <a:pt x="26" y="13"/>
                      <a:pt x="24" y="14"/>
                    </a:cubicBezTo>
                    <a:cubicBezTo>
                      <a:pt x="22" y="16"/>
                      <a:pt x="20" y="18"/>
                      <a:pt x="19" y="20"/>
                    </a:cubicBezTo>
                    <a:cubicBezTo>
                      <a:pt x="17" y="22"/>
                      <a:pt x="17" y="25"/>
                      <a:pt x="17" y="28"/>
                    </a:cubicBezTo>
                    <a:cubicBezTo>
                      <a:pt x="17" y="31"/>
                      <a:pt x="17" y="33"/>
                      <a:pt x="18" y="35"/>
                    </a:cubicBezTo>
                    <a:cubicBezTo>
                      <a:pt x="19" y="36"/>
                      <a:pt x="21" y="38"/>
                      <a:pt x="23" y="39"/>
                    </a:cubicBezTo>
                    <a:cubicBezTo>
                      <a:pt x="25" y="40"/>
                      <a:pt x="27" y="41"/>
                      <a:pt x="30" y="42"/>
                    </a:cubicBezTo>
                    <a:cubicBezTo>
                      <a:pt x="33" y="43"/>
                      <a:pt x="37" y="44"/>
                      <a:pt x="42" y="45"/>
                    </a:cubicBezTo>
                    <a:cubicBezTo>
                      <a:pt x="48" y="47"/>
                      <a:pt x="54" y="48"/>
                      <a:pt x="59" y="50"/>
                    </a:cubicBezTo>
                    <a:cubicBezTo>
                      <a:pt x="64" y="52"/>
                      <a:pt x="68" y="53"/>
                      <a:pt x="71" y="55"/>
                    </a:cubicBezTo>
                    <a:cubicBezTo>
                      <a:pt x="74" y="57"/>
                      <a:pt x="77" y="60"/>
                      <a:pt x="78" y="63"/>
                    </a:cubicBezTo>
                    <a:cubicBezTo>
                      <a:pt x="80" y="66"/>
                      <a:pt x="81" y="69"/>
                      <a:pt x="81" y="74"/>
                    </a:cubicBezTo>
                    <a:cubicBezTo>
                      <a:pt x="81" y="83"/>
                      <a:pt x="77" y="90"/>
                      <a:pt x="70" y="95"/>
                    </a:cubicBezTo>
                    <a:cubicBezTo>
                      <a:pt x="63" y="101"/>
                      <a:pt x="54" y="104"/>
                      <a:pt x="42" y="104"/>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4" name="Freeform 10"/>
              <p:cNvSpPr>
                <a:spLocks noEditPoints="1"/>
              </p:cNvSpPr>
              <p:nvPr/>
            </p:nvSpPr>
            <p:spPr bwMode="auto">
              <a:xfrm>
                <a:off x="2170849" y="2966667"/>
                <a:ext cx="454895" cy="472244"/>
              </a:xfrm>
              <a:custGeom>
                <a:avLst/>
                <a:gdLst>
                  <a:gd name="T0" fmla="*/ 50 w 100"/>
                  <a:gd name="T1" fmla="*/ 104 h 104"/>
                  <a:gd name="T2" fmla="*/ 30 w 100"/>
                  <a:gd name="T3" fmla="*/ 99 h 104"/>
                  <a:gd name="T4" fmla="*/ 14 w 100"/>
                  <a:gd name="T5" fmla="*/ 88 h 104"/>
                  <a:gd name="T6" fmla="*/ 4 w 100"/>
                  <a:gd name="T7" fmla="*/ 72 h 104"/>
                  <a:gd name="T8" fmla="*/ 0 w 100"/>
                  <a:gd name="T9" fmla="*/ 52 h 104"/>
                  <a:gd name="T10" fmla="*/ 4 w 100"/>
                  <a:gd name="T11" fmla="*/ 32 h 104"/>
                  <a:gd name="T12" fmla="*/ 14 w 100"/>
                  <a:gd name="T13" fmla="*/ 15 h 104"/>
                  <a:gd name="T14" fmla="*/ 30 w 100"/>
                  <a:gd name="T15" fmla="*/ 4 h 104"/>
                  <a:gd name="T16" fmla="*/ 50 w 100"/>
                  <a:gd name="T17" fmla="*/ 0 h 104"/>
                  <a:gd name="T18" fmla="*/ 70 w 100"/>
                  <a:gd name="T19" fmla="*/ 4 h 104"/>
                  <a:gd name="T20" fmla="*/ 85 w 100"/>
                  <a:gd name="T21" fmla="*/ 15 h 104"/>
                  <a:gd name="T22" fmla="*/ 96 w 100"/>
                  <a:gd name="T23" fmla="*/ 32 h 104"/>
                  <a:gd name="T24" fmla="*/ 100 w 100"/>
                  <a:gd name="T25" fmla="*/ 52 h 104"/>
                  <a:gd name="T26" fmla="*/ 96 w 100"/>
                  <a:gd name="T27" fmla="*/ 72 h 104"/>
                  <a:gd name="T28" fmla="*/ 85 w 100"/>
                  <a:gd name="T29" fmla="*/ 88 h 104"/>
                  <a:gd name="T30" fmla="*/ 70 w 100"/>
                  <a:gd name="T31" fmla="*/ 99 h 104"/>
                  <a:gd name="T32" fmla="*/ 50 w 100"/>
                  <a:gd name="T33" fmla="*/ 104 h 104"/>
                  <a:gd name="T34" fmla="*/ 14 w 100"/>
                  <a:gd name="T35" fmla="*/ 52 h 104"/>
                  <a:gd name="T36" fmla="*/ 16 w 100"/>
                  <a:gd name="T37" fmla="*/ 68 h 104"/>
                  <a:gd name="T38" fmla="*/ 24 w 100"/>
                  <a:gd name="T39" fmla="*/ 80 h 104"/>
                  <a:gd name="T40" fmla="*/ 36 w 100"/>
                  <a:gd name="T41" fmla="*/ 89 h 104"/>
                  <a:gd name="T42" fmla="*/ 50 w 100"/>
                  <a:gd name="T43" fmla="*/ 92 h 104"/>
                  <a:gd name="T44" fmla="*/ 64 w 100"/>
                  <a:gd name="T45" fmla="*/ 89 h 104"/>
                  <a:gd name="T46" fmla="*/ 75 w 100"/>
                  <a:gd name="T47" fmla="*/ 80 h 104"/>
                  <a:gd name="T48" fmla="*/ 83 w 100"/>
                  <a:gd name="T49" fmla="*/ 67 h 104"/>
                  <a:gd name="T50" fmla="*/ 86 w 100"/>
                  <a:gd name="T51" fmla="*/ 52 h 104"/>
                  <a:gd name="T52" fmla="*/ 83 w 100"/>
                  <a:gd name="T53" fmla="*/ 36 h 104"/>
                  <a:gd name="T54" fmla="*/ 75 w 100"/>
                  <a:gd name="T55" fmla="*/ 23 h 104"/>
                  <a:gd name="T56" fmla="*/ 64 w 100"/>
                  <a:gd name="T57" fmla="*/ 15 h 104"/>
                  <a:gd name="T58" fmla="*/ 50 w 100"/>
                  <a:gd name="T59" fmla="*/ 11 h 104"/>
                  <a:gd name="T60" fmla="*/ 36 w 100"/>
                  <a:gd name="T61" fmla="*/ 15 h 104"/>
                  <a:gd name="T62" fmla="*/ 24 w 100"/>
                  <a:gd name="T63" fmla="*/ 23 h 104"/>
                  <a:gd name="T64" fmla="*/ 16 w 100"/>
                  <a:gd name="T65" fmla="*/ 36 h 104"/>
                  <a:gd name="T66" fmla="*/ 14 w 100"/>
                  <a:gd name="T6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4">
                    <a:moveTo>
                      <a:pt x="50" y="104"/>
                    </a:moveTo>
                    <a:cubicBezTo>
                      <a:pt x="43" y="104"/>
                      <a:pt x="36" y="102"/>
                      <a:pt x="30" y="99"/>
                    </a:cubicBezTo>
                    <a:cubicBezTo>
                      <a:pt x="24" y="97"/>
                      <a:pt x="18" y="93"/>
                      <a:pt x="14" y="88"/>
                    </a:cubicBezTo>
                    <a:cubicBezTo>
                      <a:pt x="10" y="83"/>
                      <a:pt x="6" y="78"/>
                      <a:pt x="4" y="72"/>
                    </a:cubicBezTo>
                    <a:cubicBezTo>
                      <a:pt x="1" y="65"/>
                      <a:pt x="0" y="59"/>
                      <a:pt x="0" y="52"/>
                    </a:cubicBezTo>
                    <a:cubicBezTo>
                      <a:pt x="0" y="45"/>
                      <a:pt x="1" y="38"/>
                      <a:pt x="4" y="32"/>
                    </a:cubicBezTo>
                    <a:cubicBezTo>
                      <a:pt x="6" y="26"/>
                      <a:pt x="10" y="20"/>
                      <a:pt x="14" y="15"/>
                    </a:cubicBezTo>
                    <a:cubicBezTo>
                      <a:pt x="19" y="11"/>
                      <a:pt x="24" y="7"/>
                      <a:pt x="30" y="4"/>
                    </a:cubicBezTo>
                    <a:cubicBezTo>
                      <a:pt x="36" y="1"/>
                      <a:pt x="43" y="0"/>
                      <a:pt x="50" y="0"/>
                    </a:cubicBezTo>
                    <a:cubicBezTo>
                      <a:pt x="57" y="0"/>
                      <a:pt x="64" y="1"/>
                      <a:pt x="70" y="4"/>
                    </a:cubicBezTo>
                    <a:cubicBezTo>
                      <a:pt x="76" y="7"/>
                      <a:pt x="81" y="11"/>
                      <a:pt x="85" y="15"/>
                    </a:cubicBezTo>
                    <a:cubicBezTo>
                      <a:pt x="90" y="20"/>
                      <a:pt x="93" y="26"/>
                      <a:pt x="96" y="32"/>
                    </a:cubicBezTo>
                    <a:cubicBezTo>
                      <a:pt x="98" y="38"/>
                      <a:pt x="100" y="45"/>
                      <a:pt x="100" y="52"/>
                    </a:cubicBezTo>
                    <a:cubicBezTo>
                      <a:pt x="100" y="59"/>
                      <a:pt x="98" y="65"/>
                      <a:pt x="96" y="72"/>
                    </a:cubicBezTo>
                    <a:cubicBezTo>
                      <a:pt x="93" y="78"/>
                      <a:pt x="90" y="83"/>
                      <a:pt x="85" y="88"/>
                    </a:cubicBezTo>
                    <a:cubicBezTo>
                      <a:pt x="81" y="93"/>
                      <a:pt x="76" y="97"/>
                      <a:pt x="70" y="99"/>
                    </a:cubicBezTo>
                    <a:cubicBezTo>
                      <a:pt x="64" y="102"/>
                      <a:pt x="57" y="104"/>
                      <a:pt x="50" y="104"/>
                    </a:cubicBezTo>
                    <a:close/>
                    <a:moveTo>
                      <a:pt x="14" y="52"/>
                    </a:moveTo>
                    <a:cubicBezTo>
                      <a:pt x="14" y="58"/>
                      <a:pt x="15" y="63"/>
                      <a:pt x="16" y="68"/>
                    </a:cubicBezTo>
                    <a:cubicBezTo>
                      <a:pt x="18" y="73"/>
                      <a:pt x="21" y="77"/>
                      <a:pt x="24" y="80"/>
                    </a:cubicBezTo>
                    <a:cubicBezTo>
                      <a:pt x="27" y="84"/>
                      <a:pt x="31" y="87"/>
                      <a:pt x="36" y="89"/>
                    </a:cubicBezTo>
                    <a:cubicBezTo>
                      <a:pt x="40" y="91"/>
                      <a:pt x="45" y="92"/>
                      <a:pt x="50" y="92"/>
                    </a:cubicBezTo>
                    <a:cubicBezTo>
                      <a:pt x="55" y="92"/>
                      <a:pt x="59" y="91"/>
                      <a:pt x="64" y="89"/>
                    </a:cubicBezTo>
                    <a:cubicBezTo>
                      <a:pt x="68" y="87"/>
                      <a:pt x="72" y="84"/>
                      <a:pt x="75" y="80"/>
                    </a:cubicBezTo>
                    <a:cubicBezTo>
                      <a:pt x="79" y="77"/>
                      <a:pt x="81" y="72"/>
                      <a:pt x="83" y="67"/>
                    </a:cubicBezTo>
                    <a:cubicBezTo>
                      <a:pt x="85" y="63"/>
                      <a:pt x="86" y="57"/>
                      <a:pt x="86" y="52"/>
                    </a:cubicBezTo>
                    <a:cubicBezTo>
                      <a:pt x="86" y="46"/>
                      <a:pt x="85" y="41"/>
                      <a:pt x="83" y="36"/>
                    </a:cubicBezTo>
                    <a:cubicBezTo>
                      <a:pt x="81" y="31"/>
                      <a:pt x="79" y="27"/>
                      <a:pt x="75" y="23"/>
                    </a:cubicBezTo>
                    <a:cubicBezTo>
                      <a:pt x="72" y="20"/>
                      <a:pt x="68" y="17"/>
                      <a:pt x="64" y="15"/>
                    </a:cubicBezTo>
                    <a:cubicBezTo>
                      <a:pt x="60" y="12"/>
                      <a:pt x="55" y="11"/>
                      <a:pt x="50" y="11"/>
                    </a:cubicBezTo>
                    <a:cubicBezTo>
                      <a:pt x="45" y="11"/>
                      <a:pt x="40" y="12"/>
                      <a:pt x="36" y="15"/>
                    </a:cubicBezTo>
                    <a:cubicBezTo>
                      <a:pt x="31" y="17"/>
                      <a:pt x="27" y="20"/>
                      <a:pt x="24" y="23"/>
                    </a:cubicBezTo>
                    <a:cubicBezTo>
                      <a:pt x="21" y="27"/>
                      <a:pt x="18" y="31"/>
                      <a:pt x="16" y="36"/>
                    </a:cubicBezTo>
                    <a:cubicBezTo>
                      <a:pt x="15" y="41"/>
                      <a:pt x="14" y="46"/>
                      <a:pt x="14" y="52"/>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5" name="Freeform 11"/>
              <p:cNvSpPr>
                <a:spLocks/>
              </p:cNvSpPr>
              <p:nvPr/>
            </p:nvSpPr>
            <p:spPr bwMode="auto">
              <a:xfrm>
                <a:off x="2722120" y="2966667"/>
                <a:ext cx="381649" cy="462606"/>
              </a:xfrm>
              <a:custGeom>
                <a:avLst/>
                <a:gdLst>
                  <a:gd name="T0" fmla="*/ 84 w 84"/>
                  <a:gd name="T1" fmla="*/ 102 h 102"/>
                  <a:gd name="T2" fmla="*/ 71 w 84"/>
                  <a:gd name="T3" fmla="*/ 102 h 102"/>
                  <a:gd name="T4" fmla="*/ 71 w 84"/>
                  <a:gd name="T5" fmla="*/ 46 h 102"/>
                  <a:gd name="T6" fmla="*/ 66 w 84"/>
                  <a:gd name="T7" fmla="*/ 20 h 102"/>
                  <a:gd name="T8" fmla="*/ 50 w 84"/>
                  <a:gd name="T9" fmla="*/ 12 h 102"/>
                  <a:gd name="T10" fmla="*/ 38 w 84"/>
                  <a:gd name="T11" fmla="*/ 14 h 102"/>
                  <a:gd name="T12" fmla="*/ 27 w 84"/>
                  <a:gd name="T13" fmla="*/ 20 h 102"/>
                  <a:gd name="T14" fmla="*/ 19 w 84"/>
                  <a:gd name="T15" fmla="*/ 29 h 102"/>
                  <a:gd name="T16" fmla="*/ 13 w 84"/>
                  <a:gd name="T17" fmla="*/ 40 h 102"/>
                  <a:gd name="T18" fmla="*/ 13 w 84"/>
                  <a:gd name="T19" fmla="*/ 102 h 102"/>
                  <a:gd name="T20" fmla="*/ 0 w 84"/>
                  <a:gd name="T21" fmla="*/ 102 h 102"/>
                  <a:gd name="T22" fmla="*/ 0 w 84"/>
                  <a:gd name="T23" fmla="*/ 2 h 102"/>
                  <a:gd name="T24" fmla="*/ 12 w 84"/>
                  <a:gd name="T25" fmla="*/ 2 h 102"/>
                  <a:gd name="T26" fmla="*/ 12 w 84"/>
                  <a:gd name="T27" fmla="*/ 24 h 102"/>
                  <a:gd name="T28" fmla="*/ 19 w 84"/>
                  <a:gd name="T29" fmla="*/ 14 h 102"/>
                  <a:gd name="T30" fmla="*/ 29 w 84"/>
                  <a:gd name="T31" fmla="*/ 7 h 102"/>
                  <a:gd name="T32" fmla="*/ 41 w 84"/>
                  <a:gd name="T33" fmla="*/ 2 h 102"/>
                  <a:gd name="T34" fmla="*/ 54 w 84"/>
                  <a:gd name="T35" fmla="*/ 0 h 102"/>
                  <a:gd name="T36" fmla="*/ 68 w 84"/>
                  <a:gd name="T37" fmla="*/ 3 h 102"/>
                  <a:gd name="T38" fmla="*/ 77 w 84"/>
                  <a:gd name="T39" fmla="*/ 12 h 102"/>
                  <a:gd name="T40" fmla="*/ 82 w 84"/>
                  <a:gd name="T41" fmla="*/ 25 h 102"/>
                  <a:gd name="T42" fmla="*/ 84 w 84"/>
                  <a:gd name="T43" fmla="*/ 43 h 102"/>
                  <a:gd name="T44" fmla="*/ 84 w 84"/>
                  <a:gd name="T4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02">
                    <a:moveTo>
                      <a:pt x="84" y="102"/>
                    </a:moveTo>
                    <a:cubicBezTo>
                      <a:pt x="71" y="102"/>
                      <a:pt x="71" y="102"/>
                      <a:pt x="71" y="102"/>
                    </a:cubicBezTo>
                    <a:cubicBezTo>
                      <a:pt x="71" y="46"/>
                      <a:pt x="71" y="46"/>
                      <a:pt x="71" y="46"/>
                    </a:cubicBezTo>
                    <a:cubicBezTo>
                      <a:pt x="71" y="34"/>
                      <a:pt x="69" y="25"/>
                      <a:pt x="66" y="20"/>
                    </a:cubicBezTo>
                    <a:cubicBezTo>
                      <a:pt x="62" y="14"/>
                      <a:pt x="57" y="12"/>
                      <a:pt x="50" y="12"/>
                    </a:cubicBezTo>
                    <a:cubicBezTo>
                      <a:pt x="46" y="12"/>
                      <a:pt x="42" y="12"/>
                      <a:pt x="38" y="14"/>
                    </a:cubicBezTo>
                    <a:cubicBezTo>
                      <a:pt x="34" y="15"/>
                      <a:pt x="31" y="17"/>
                      <a:pt x="27" y="20"/>
                    </a:cubicBezTo>
                    <a:cubicBezTo>
                      <a:pt x="24" y="22"/>
                      <a:pt x="21" y="25"/>
                      <a:pt x="19" y="29"/>
                    </a:cubicBezTo>
                    <a:cubicBezTo>
                      <a:pt x="16" y="32"/>
                      <a:pt x="14" y="36"/>
                      <a:pt x="13" y="40"/>
                    </a:cubicBezTo>
                    <a:cubicBezTo>
                      <a:pt x="13" y="102"/>
                      <a:pt x="13" y="102"/>
                      <a:pt x="13" y="102"/>
                    </a:cubicBezTo>
                    <a:cubicBezTo>
                      <a:pt x="0" y="102"/>
                      <a:pt x="0" y="102"/>
                      <a:pt x="0" y="102"/>
                    </a:cubicBezTo>
                    <a:cubicBezTo>
                      <a:pt x="0" y="2"/>
                      <a:pt x="0" y="2"/>
                      <a:pt x="0" y="2"/>
                    </a:cubicBezTo>
                    <a:cubicBezTo>
                      <a:pt x="12" y="2"/>
                      <a:pt x="12" y="2"/>
                      <a:pt x="12" y="2"/>
                    </a:cubicBezTo>
                    <a:cubicBezTo>
                      <a:pt x="12" y="24"/>
                      <a:pt x="12" y="24"/>
                      <a:pt x="12" y="24"/>
                    </a:cubicBezTo>
                    <a:cubicBezTo>
                      <a:pt x="14" y="21"/>
                      <a:pt x="16" y="17"/>
                      <a:pt x="19" y="14"/>
                    </a:cubicBezTo>
                    <a:cubicBezTo>
                      <a:pt x="22" y="11"/>
                      <a:pt x="26" y="9"/>
                      <a:pt x="29" y="7"/>
                    </a:cubicBezTo>
                    <a:cubicBezTo>
                      <a:pt x="33" y="4"/>
                      <a:pt x="37" y="3"/>
                      <a:pt x="41" y="2"/>
                    </a:cubicBezTo>
                    <a:cubicBezTo>
                      <a:pt x="45" y="0"/>
                      <a:pt x="50" y="0"/>
                      <a:pt x="54" y="0"/>
                    </a:cubicBezTo>
                    <a:cubicBezTo>
                      <a:pt x="60" y="0"/>
                      <a:pt x="65" y="1"/>
                      <a:pt x="68" y="3"/>
                    </a:cubicBezTo>
                    <a:cubicBezTo>
                      <a:pt x="72" y="5"/>
                      <a:pt x="75" y="8"/>
                      <a:pt x="77" y="12"/>
                    </a:cubicBezTo>
                    <a:cubicBezTo>
                      <a:pt x="80" y="15"/>
                      <a:pt x="81" y="20"/>
                      <a:pt x="82" y="25"/>
                    </a:cubicBezTo>
                    <a:cubicBezTo>
                      <a:pt x="83" y="31"/>
                      <a:pt x="84" y="37"/>
                      <a:pt x="84" y="43"/>
                    </a:cubicBezTo>
                    <a:lnTo>
                      <a:pt x="84" y="10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6" name="Freeform 12"/>
              <p:cNvSpPr>
                <a:spLocks noEditPoints="1"/>
              </p:cNvSpPr>
              <p:nvPr/>
            </p:nvSpPr>
            <p:spPr bwMode="auto">
              <a:xfrm>
                <a:off x="3227130" y="2787407"/>
                <a:ext cx="59754" cy="641866"/>
              </a:xfrm>
              <a:custGeom>
                <a:avLst/>
                <a:gdLst>
                  <a:gd name="T0" fmla="*/ 0 w 31"/>
                  <a:gd name="T1" fmla="*/ 48 h 333"/>
                  <a:gd name="T2" fmla="*/ 0 w 31"/>
                  <a:gd name="T3" fmla="*/ 0 h 333"/>
                  <a:gd name="T4" fmla="*/ 31 w 31"/>
                  <a:gd name="T5" fmla="*/ 0 h 333"/>
                  <a:gd name="T6" fmla="*/ 31 w 31"/>
                  <a:gd name="T7" fmla="*/ 48 h 333"/>
                  <a:gd name="T8" fmla="*/ 0 w 31"/>
                  <a:gd name="T9" fmla="*/ 48 h 333"/>
                  <a:gd name="T10" fmla="*/ 0 w 31"/>
                  <a:gd name="T11" fmla="*/ 333 h 333"/>
                  <a:gd name="T12" fmla="*/ 0 w 31"/>
                  <a:gd name="T13" fmla="*/ 97 h 333"/>
                  <a:gd name="T14" fmla="*/ 31 w 31"/>
                  <a:gd name="T15" fmla="*/ 97 h 333"/>
                  <a:gd name="T16" fmla="*/ 31 w 31"/>
                  <a:gd name="T17" fmla="*/ 333 h 333"/>
                  <a:gd name="T18" fmla="*/ 0 w 31"/>
                  <a:gd name="T1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33">
                    <a:moveTo>
                      <a:pt x="0" y="48"/>
                    </a:moveTo>
                    <a:lnTo>
                      <a:pt x="0" y="0"/>
                    </a:lnTo>
                    <a:lnTo>
                      <a:pt x="31" y="0"/>
                    </a:lnTo>
                    <a:lnTo>
                      <a:pt x="31" y="48"/>
                    </a:lnTo>
                    <a:lnTo>
                      <a:pt x="0" y="48"/>
                    </a:lnTo>
                    <a:close/>
                    <a:moveTo>
                      <a:pt x="0" y="333"/>
                    </a:moveTo>
                    <a:lnTo>
                      <a:pt x="0" y="97"/>
                    </a:lnTo>
                    <a:lnTo>
                      <a:pt x="31" y="97"/>
                    </a:lnTo>
                    <a:lnTo>
                      <a:pt x="31" y="333"/>
                    </a:lnTo>
                    <a:lnTo>
                      <a:pt x="0" y="333"/>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7" name="Freeform 13"/>
              <p:cNvSpPr>
                <a:spLocks/>
              </p:cNvSpPr>
              <p:nvPr/>
            </p:nvSpPr>
            <p:spPr bwMode="auto">
              <a:xfrm>
                <a:off x="3408317" y="2974377"/>
                <a:ext cx="410563" cy="464534"/>
              </a:xfrm>
              <a:custGeom>
                <a:avLst/>
                <a:gdLst>
                  <a:gd name="T0" fmla="*/ 32 w 90"/>
                  <a:gd name="T1" fmla="*/ 102 h 102"/>
                  <a:gd name="T2" fmla="*/ 8 w 90"/>
                  <a:gd name="T3" fmla="*/ 91 h 102"/>
                  <a:gd name="T4" fmla="*/ 0 w 90"/>
                  <a:gd name="T5" fmla="*/ 58 h 102"/>
                  <a:gd name="T6" fmla="*/ 0 w 90"/>
                  <a:gd name="T7" fmla="*/ 0 h 102"/>
                  <a:gd name="T8" fmla="*/ 13 w 90"/>
                  <a:gd name="T9" fmla="*/ 0 h 102"/>
                  <a:gd name="T10" fmla="*/ 13 w 90"/>
                  <a:gd name="T11" fmla="*/ 56 h 102"/>
                  <a:gd name="T12" fmla="*/ 36 w 90"/>
                  <a:gd name="T13" fmla="*/ 90 h 102"/>
                  <a:gd name="T14" fmla="*/ 48 w 90"/>
                  <a:gd name="T15" fmla="*/ 88 h 102"/>
                  <a:gd name="T16" fmla="*/ 58 w 90"/>
                  <a:gd name="T17" fmla="*/ 83 h 102"/>
                  <a:gd name="T18" fmla="*/ 67 w 90"/>
                  <a:gd name="T19" fmla="*/ 74 h 102"/>
                  <a:gd name="T20" fmla="*/ 73 w 90"/>
                  <a:gd name="T21" fmla="*/ 63 h 102"/>
                  <a:gd name="T22" fmla="*/ 73 w 90"/>
                  <a:gd name="T23" fmla="*/ 0 h 102"/>
                  <a:gd name="T24" fmla="*/ 86 w 90"/>
                  <a:gd name="T25" fmla="*/ 0 h 102"/>
                  <a:gd name="T26" fmla="*/ 86 w 90"/>
                  <a:gd name="T27" fmla="*/ 83 h 102"/>
                  <a:gd name="T28" fmla="*/ 90 w 90"/>
                  <a:gd name="T29" fmla="*/ 88 h 102"/>
                  <a:gd name="T30" fmla="*/ 90 w 90"/>
                  <a:gd name="T31" fmla="*/ 100 h 102"/>
                  <a:gd name="T32" fmla="*/ 85 w 90"/>
                  <a:gd name="T33" fmla="*/ 100 h 102"/>
                  <a:gd name="T34" fmla="*/ 77 w 90"/>
                  <a:gd name="T35" fmla="*/ 98 h 102"/>
                  <a:gd name="T36" fmla="*/ 74 w 90"/>
                  <a:gd name="T37" fmla="*/ 91 h 102"/>
                  <a:gd name="T38" fmla="*/ 74 w 90"/>
                  <a:gd name="T39" fmla="*/ 77 h 102"/>
                  <a:gd name="T40" fmla="*/ 56 w 90"/>
                  <a:gd name="T41" fmla="*/ 95 h 102"/>
                  <a:gd name="T42" fmla="*/ 32 w 90"/>
                  <a:gd name="T4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2">
                    <a:moveTo>
                      <a:pt x="32" y="102"/>
                    </a:moveTo>
                    <a:cubicBezTo>
                      <a:pt x="22" y="102"/>
                      <a:pt x="14" y="98"/>
                      <a:pt x="8" y="91"/>
                    </a:cubicBezTo>
                    <a:cubicBezTo>
                      <a:pt x="3" y="83"/>
                      <a:pt x="0" y="73"/>
                      <a:pt x="0" y="58"/>
                    </a:cubicBezTo>
                    <a:cubicBezTo>
                      <a:pt x="0" y="0"/>
                      <a:pt x="0" y="0"/>
                      <a:pt x="0" y="0"/>
                    </a:cubicBezTo>
                    <a:cubicBezTo>
                      <a:pt x="13" y="0"/>
                      <a:pt x="13" y="0"/>
                      <a:pt x="13" y="0"/>
                    </a:cubicBezTo>
                    <a:cubicBezTo>
                      <a:pt x="13" y="56"/>
                      <a:pt x="13" y="56"/>
                      <a:pt x="13" y="56"/>
                    </a:cubicBezTo>
                    <a:cubicBezTo>
                      <a:pt x="13" y="79"/>
                      <a:pt x="21" y="90"/>
                      <a:pt x="36" y="90"/>
                    </a:cubicBezTo>
                    <a:cubicBezTo>
                      <a:pt x="40" y="90"/>
                      <a:pt x="44" y="89"/>
                      <a:pt x="48" y="88"/>
                    </a:cubicBezTo>
                    <a:cubicBezTo>
                      <a:pt x="52" y="87"/>
                      <a:pt x="55" y="85"/>
                      <a:pt x="58" y="83"/>
                    </a:cubicBezTo>
                    <a:cubicBezTo>
                      <a:pt x="61" y="80"/>
                      <a:pt x="64" y="77"/>
                      <a:pt x="67" y="74"/>
                    </a:cubicBezTo>
                    <a:cubicBezTo>
                      <a:pt x="69" y="71"/>
                      <a:pt x="71" y="67"/>
                      <a:pt x="73" y="63"/>
                    </a:cubicBezTo>
                    <a:cubicBezTo>
                      <a:pt x="73" y="0"/>
                      <a:pt x="73" y="0"/>
                      <a:pt x="73" y="0"/>
                    </a:cubicBezTo>
                    <a:cubicBezTo>
                      <a:pt x="86" y="0"/>
                      <a:pt x="86" y="0"/>
                      <a:pt x="86" y="0"/>
                    </a:cubicBezTo>
                    <a:cubicBezTo>
                      <a:pt x="86" y="83"/>
                      <a:pt x="86" y="83"/>
                      <a:pt x="86" y="83"/>
                    </a:cubicBezTo>
                    <a:cubicBezTo>
                      <a:pt x="86" y="86"/>
                      <a:pt x="87" y="88"/>
                      <a:pt x="90" y="88"/>
                    </a:cubicBezTo>
                    <a:cubicBezTo>
                      <a:pt x="90" y="100"/>
                      <a:pt x="90" y="100"/>
                      <a:pt x="90" y="100"/>
                    </a:cubicBezTo>
                    <a:cubicBezTo>
                      <a:pt x="88" y="100"/>
                      <a:pt x="86" y="100"/>
                      <a:pt x="85" y="100"/>
                    </a:cubicBezTo>
                    <a:cubicBezTo>
                      <a:pt x="82" y="100"/>
                      <a:pt x="80" y="99"/>
                      <a:pt x="77" y="98"/>
                    </a:cubicBezTo>
                    <a:cubicBezTo>
                      <a:pt x="75" y="96"/>
                      <a:pt x="74" y="93"/>
                      <a:pt x="74" y="91"/>
                    </a:cubicBezTo>
                    <a:cubicBezTo>
                      <a:pt x="74" y="77"/>
                      <a:pt x="74" y="77"/>
                      <a:pt x="74" y="77"/>
                    </a:cubicBezTo>
                    <a:cubicBezTo>
                      <a:pt x="70" y="85"/>
                      <a:pt x="64" y="91"/>
                      <a:pt x="56" y="95"/>
                    </a:cubicBezTo>
                    <a:cubicBezTo>
                      <a:pt x="49" y="99"/>
                      <a:pt x="41" y="102"/>
                      <a:pt x="32" y="102"/>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8" name="Freeform 14"/>
              <p:cNvSpPr>
                <a:spLocks/>
              </p:cNvSpPr>
              <p:nvPr/>
            </p:nvSpPr>
            <p:spPr bwMode="auto">
              <a:xfrm>
                <a:off x="3932603" y="2966667"/>
                <a:ext cx="678488" cy="462606"/>
              </a:xfrm>
              <a:custGeom>
                <a:avLst/>
                <a:gdLst>
                  <a:gd name="T0" fmla="*/ 149 w 149"/>
                  <a:gd name="T1" fmla="*/ 102 h 102"/>
                  <a:gd name="T2" fmla="*/ 136 w 149"/>
                  <a:gd name="T3" fmla="*/ 102 h 102"/>
                  <a:gd name="T4" fmla="*/ 136 w 149"/>
                  <a:gd name="T5" fmla="*/ 46 h 102"/>
                  <a:gd name="T6" fmla="*/ 130 w 149"/>
                  <a:gd name="T7" fmla="*/ 20 h 102"/>
                  <a:gd name="T8" fmla="*/ 114 w 149"/>
                  <a:gd name="T9" fmla="*/ 12 h 102"/>
                  <a:gd name="T10" fmla="*/ 103 w 149"/>
                  <a:gd name="T11" fmla="*/ 14 h 102"/>
                  <a:gd name="T12" fmla="*/ 94 w 149"/>
                  <a:gd name="T13" fmla="*/ 20 h 102"/>
                  <a:gd name="T14" fmla="*/ 86 w 149"/>
                  <a:gd name="T15" fmla="*/ 29 h 102"/>
                  <a:gd name="T16" fmla="*/ 81 w 149"/>
                  <a:gd name="T17" fmla="*/ 41 h 102"/>
                  <a:gd name="T18" fmla="*/ 81 w 149"/>
                  <a:gd name="T19" fmla="*/ 102 h 102"/>
                  <a:gd name="T20" fmla="*/ 68 w 149"/>
                  <a:gd name="T21" fmla="*/ 102 h 102"/>
                  <a:gd name="T22" fmla="*/ 68 w 149"/>
                  <a:gd name="T23" fmla="*/ 46 h 102"/>
                  <a:gd name="T24" fmla="*/ 63 w 149"/>
                  <a:gd name="T25" fmla="*/ 20 h 102"/>
                  <a:gd name="T26" fmla="*/ 46 w 149"/>
                  <a:gd name="T27" fmla="*/ 12 h 102"/>
                  <a:gd name="T28" fmla="*/ 26 w 149"/>
                  <a:gd name="T29" fmla="*/ 20 h 102"/>
                  <a:gd name="T30" fmla="*/ 13 w 149"/>
                  <a:gd name="T31" fmla="*/ 40 h 102"/>
                  <a:gd name="T32" fmla="*/ 13 w 149"/>
                  <a:gd name="T33" fmla="*/ 102 h 102"/>
                  <a:gd name="T34" fmla="*/ 0 w 149"/>
                  <a:gd name="T35" fmla="*/ 102 h 102"/>
                  <a:gd name="T36" fmla="*/ 0 w 149"/>
                  <a:gd name="T37" fmla="*/ 2 h 102"/>
                  <a:gd name="T38" fmla="*/ 12 w 149"/>
                  <a:gd name="T39" fmla="*/ 2 h 102"/>
                  <a:gd name="T40" fmla="*/ 12 w 149"/>
                  <a:gd name="T41" fmla="*/ 24 h 102"/>
                  <a:gd name="T42" fmla="*/ 28 w 149"/>
                  <a:gd name="T43" fmla="*/ 6 h 102"/>
                  <a:gd name="T44" fmla="*/ 50 w 149"/>
                  <a:gd name="T45" fmla="*/ 0 h 102"/>
                  <a:gd name="T46" fmla="*/ 71 w 149"/>
                  <a:gd name="T47" fmla="*/ 7 h 102"/>
                  <a:gd name="T48" fmla="*/ 80 w 149"/>
                  <a:gd name="T49" fmla="*/ 26 h 102"/>
                  <a:gd name="T50" fmla="*/ 119 w 149"/>
                  <a:gd name="T51" fmla="*/ 0 h 102"/>
                  <a:gd name="T52" fmla="*/ 133 w 149"/>
                  <a:gd name="T53" fmla="*/ 3 h 102"/>
                  <a:gd name="T54" fmla="*/ 142 w 149"/>
                  <a:gd name="T55" fmla="*/ 12 h 102"/>
                  <a:gd name="T56" fmla="*/ 147 w 149"/>
                  <a:gd name="T57" fmla="*/ 25 h 102"/>
                  <a:gd name="T58" fmla="*/ 149 w 149"/>
                  <a:gd name="T59" fmla="*/ 43 h 102"/>
                  <a:gd name="T60" fmla="*/ 149 w 149"/>
                  <a:gd name="T6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02">
                    <a:moveTo>
                      <a:pt x="149" y="102"/>
                    </a:moveTo>
                    <a:cubicBezTo>
                      <a:pt x="136" y="102"/>
                      <a:pt x="136" y="102"/>
                      <a:pt x="136" y="102"/>
                    </a:cubicBezTo>
                    <a:cubicBezTo>
                      <a:pt x="136" y="46"/>
                      <a:pt x="136" y="46"/>
                      <a:pt x="136" y="46"/>
                    </a:cubicBezTo>
                    <a:cubicBezTo>
                      <a:pt x="136" y="34"/>
                      <a:pt x="134" y="26"/>
                      <a:pt x="130" y="20"/>
                    </a:cubicBezTo>
                    <a:cubicBezTo>
                      <a:pt x="127" y="15"/>
                      <a:pt x="121" y="12"/>
                      <a:pt x="114" y="12"/>
                    </a:cubicBezTo>
                    <a:cubicBezTo>
                      <a:pt x="110" y="12"/>
                      <a:pt x="106" y="12"/>
                      <a:pt x="103" y="14"/>
                    </a:cubicBezTo>
                    <a:cubicBezTo>
                      <a:pt x="100" y="15"/>
                      <a:pt x="96" y="17"/>
                      <a:pt x="94" y="20"/>
                    </a:cubicBezTo>
                    <a:cubicBezTo>
                      <a:pt x="91" y="22"/>
                      <a:pt x="88" y="25"/>
                      <a:pt x="86" y="29"/>
                    </a:cubicBezTo>
                    <a:cubicBezTo>
                      <a:pt x="84" y="32"/>
                      <a:pt x="82" y="36"/>
                      <a:pt x="81" y="41"/>
                    </a:cubicBezTo>
                    <a:cubicBezTo>
                      <a:pt x="81" y="102"/>
                      <a:pt x="81" y="102"/>
                      <a:pt x="81" y="102"/>
                    </a:cubicBezTo>
                    <a:cubicBezTo>
                      <a:pt x="68" y="102"/>
                      <a:pt x="68" y="102"/>
                      <a:pt x="68" y="102"/>
                    </a:cubicBezTo>
                    <a:cubicBezTo>
                      <a:pt x="68" y="46"/>
                      <a:pt x="68" y="46"/>
                      <a:pt x="68" y="46"/>
                    </a:cubicBezTo>
                    <a:cubicBezTo>
                      <a:pt x="68" y="34"/>
                      <a:pt x="66" y="25"/>
                      <a:pt x="63" y="20"/>
                    </a:cubicBezTo>
                    <a:cubicBezTo>
                      <a:pt x="59" y="14"/>
                      <a:pt x="54" y="12"/>
                      <a:pt x="46" y="12"/>
                    </a:cubicBezTo>
                    <a:cubicBezTo>
                      <a:pt x="39" y="12"/>
                      <a:pt x="32" y="14"/>
                      <a:pt x="26" y="20"/>
                    </a:cubicBezTo>
                    <a:cubicBezTo>
                      <a:pt x="20" y="25"/>
                      <a:pt x="16" y="32"/>
                      <a:pt x="13" y="40"/>
                    </a:cubicBezTo>
                    <a:cubicBezTo>
                      <a:pt x="13" y="102"/>
                      <a:pt x="13" y="102"/>
                      <a:pt x="13" y="102"/>
                    </a:cubicBezTo>
                    <a:cubicBezTo>
                      <a:pt x="0" y="102"/>
                      <a:pt x="0" y="102"/>
                      <a:pt x="0" y="102"/>
                    </a:cubicBezTo>
                    <a:cubicBezTo>
                      <a:pt x="0" y="2"/>
                      <a:pt x="0" y="2"/>
                      <a:pt x="0" y="2"/>
                    </a:cubicBezTo>
                    <a:cubicBezTo>
                      <a:pt x="12" y="2"/>
                      <a:pt x="12" y="2"/>
                      <a:pt x="12" y="2"/>
                    </a:cubicBezTo>
                    <a:cubicBezTo>
                      <a:pt x="12" y="24"/>
                      <a:pt x="12" y="24"/>
                      <a:pt x="12" y="24"/>
                    </a:cubicBezTo>
                    <a:cubicBezTo>
                      <a:pt x="16" y="17"/>
                      <a:pt x="22" y="11"/>
                      <a:pt x="28" y="6"/>
                    </a:cubicBezTo>
                    <a:cubicBezTo>
                      <a:pt x="35" y="2"/>
                      <a:pt x="42" y="0"/>
                      <a:pt x="50" y="0"/>
                    </a:cubicBezTo>
                    <a:cubicBezTo>
                      <a:pt x="59" y="0"/>
                      <a:pt x="66" y="2"/>
                      <a:pt x="71" y="7"/>
                    </a:cubicBezTo>
                    <a:cubicBezTo>
                      <a:pt x="76" y="12"/>
                      <a:pt x="79" y="18"/>
                      <a:pt x="80" y="26"/>
                    </a:cubicBezTo>
                    <a:cubicBezTo>
                      <a:pt x="89" y="8"/>
                      <a:pt x="102" y="0"/>
                      <a:pt x="119" y="0"/>
                    </a:cubicBezTo>
                    <a:cubicBezTo>
                      <a:pt x="124" y="0"/>
                      <a:pt x="129" y="1"/>
                      <a:pt x="133" y="3"/>
                    </a:cubicBezTo>
                    <a:cubicBezTo>
                      <a:pt x="137" y="5"/>
                      <a:pt x="140" y="8"/>
                      <a:pt x="142" y="12"/>
                    </a:cubicBezTo>
                    <a:cubicBezTo>
                      <a:pt x="145" y="15"/>
                      <a:pt x="146" y="20"/>
                      <a:pt x="147" y="25"/>
                    </a:cubicBezTo>
                    <a:cubicBezTo>
                      <a:pt x="148" y="31"/>
                      <a:pt x="149" y="37"/>
                      <a:pt x="149" y="43"/>
                    </a:cubicBezTo>
                    <a:lnTo>
                      <a:pt x="149" y="10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grpSp>
        <p:grpSp>
          <p:nvGrpSpPr>
            <p:cNvPr id="10" name="グループ化 9"/>
            <p:cNvGrpSpPr/>
            <p:nvPr/>
          </p:nvGrpSpPr>
          <p:grpSpPr>
            <a:xfrm>
              <a:off x="717704" y="3040853"/>
              <a:ext cx="3657618" cy="220367"/>
              <a:chOff x="5043488" y="5789613"/>
              <a:chExt cx="2424112" cy="146050"/>
            </a:xfrm>
          </p:grpSpPr>
          <p:sp>
            <p:nvSpPr>
              <p:cNvPr id="11" name="Freeform 6"/>
              <p:cNvSpPr>
                <a:spLocks noEditPoints="1"/>
              </p:cNvSpPr>
              <p:nvPr/>
            </p:nvSpPr>
            <p:spPr bwMode="auto">
              <a:xfrm>
                <a:off x="5043488" y="5797551"/>
                <a:ext cx="90487" cy="107950"/>
              </a:xfrm>
              <a:custGeom>
                <a:avLst/>
                <a:gdLst>
                  <a:gd name="T0" fmla="*/ 41 w 57"/>
                  <a:gd name="T1" fmla="*/ 50 h 68"/>
                  <a:gd name="T2" fmla="*/ 17 w 57"/>
                  <a:gd name="T3" fmla="*/ 50 h 68"/>
                  <a:gd name="T4" fmla="*/ 10 w 57"/>
                  <a:gd name="T5" fmla="*/ 68 h 68"/>
                  <a:gd name="T6" fmla="*/ 0 w 57"/>
                  <a:gd name="T7" fmla="*/ 68 h 68"/>
                  <a:gd name="T8" fmla="*/ 24 w 57"/>
                  <a:gd name="T9" fmla="*/ 0 h 68"/>
                  <a:gd name="T10" fmla="*/ 33 w 57"/>
                  <a:gd name="T11" fmla="*/ 0 h 68"/>
                  <a:gd name="T12" fmla="*/ 57 w 57"/>
                  <a:gd name="T13" fmla="*/ 68 h 68"/>
                  <a:gd name="T14" fmla="*/ 48 w 57"/>
                  <a:gd name="T15" fmla="*/ 68 h 68"/>
                  <a:gd name="T16" fmla="*/ 41 w 57"/>
                  <a:gd name="T17" fmla="*/ 50 h 68"/>
                  <a:gd name="T18" fmla="*/ 19 w 57"/>
                  <a:gd name="T19" fmla="*/ 43 h 68"/>
                  <a:gd name="T20" fmla="*/ 38 w 57"/>
                  <a:gd name="T21" fmla="*/ 43 h 68"/>
                  <a:gd name="T22" fmla="*/ 29 w 57"/>
                  <a:gd name="T23" fmla="*/ 14 h 68"/>
                  <a:gd name="T24" fmla="*/ 29 w 57"/>
                  <a:gd name="T25" fmla="*/ 14 h 68"/>
                  <a:gd name="T26" fmla="*/ 19 w 57"/>
                  <a:gd name="T27" fmla="*/ 4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68">
                    <a:moveTo>
                      <a:pt x="41" y="50"/>
                    </a:moveTo>
                    <a:lnTo>
                      <a:pt x="17" y="50"/>
                    </a:lnTo>
                    <a:lnTo>
                      <a:pt x="10" y="68"/>
                    </a:lnTo>
                    <a:lnTo>
                      <a:pt x="0" y="68"/>
                    </a:lnTo>
                    <a:lnTo>
                      <a:pt x="24" y="0"/>
                    </a:lnTo>
                    <a:lnTo>
                      <a:pt x="33" y="0"/>
                    </a:lnTo>
                    <a:lnTo>
                      <a:pt x="57" y="68"/>
                    </a:lnTo>
                    <a:lnTo>
                      <a:pt x="48" y="68"/>
                    </a:lnTo>
                    <a:lnTo>
                      <a:pt x="41" y="50"/>
                    </a:lnTo>
                    <a:close/>
                    <a:moveTo>
                      <a:pt x="19" y="43"/>
                    </a:moveTo>
                    <a:lnTo>
                      <a:pt x="38" y="43"/>
                    </a:lnTo>
                    <a:lnTo>
                      <a:pt x="29" y="14"/>
                    </a:lnTo>
                    <a:lnTo>
                      <a:pt x="29" y="14"/>
                    </a:lnTo>
                    <a:lnTo>
                      <a:pt x="19" y="43"/>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2" name="Freeform 7"/>
              <p:cNvSpPr>
                <a:spLocks/>
              </p:cNvSpPr>
              <p:nvPr/>
            </p:nvSpPr>
            <p:spPr bwMode="auto">
              <a:xfrm>
                <a:off x="5145088" y="5824538"/>
                <a:ext cx="68262" cy="80963"/>
              </a:xfrm>
              <a:custGeom>
                <a:avLst/>
                <a:gdLst>
                  <a:gd name="T0" fmla="*/ 4 w 18"/>
                  <a:gd name="T1" fmla="*/ 1 h 22"/>
                  <a:gd name="T2" fmla="*/ 4 w 18"/>
                  <a:gd name="T3" fmla="*/ 4 h 22"/>
                  <a:gd name="T4" fmla="*/ 7 w 18"/>
                  <a:gd name="T5" fmla="*/ 1 h 22"/>
                  <a:gd name="T6" fmla="*/ 10 w 18"/>
                  <a:gd name="T7" fmla="*/ 0 h 22"/>
                  <a:gd name="T8" fmla="*/ 16 w 18"/>
                  <a:gd name="T9" fmla="*/ 2 h 22"/>
                  <a:gd name="T10" fmla="*/ 18 w 18"/>
                  <a:gd name="T11" fmla="*/ 8 h 22"/>
                  <a:gd name="T12" fmla="*/ 18 w 18"/>
                  <a:gd name="T13" fmla="*/ 22 h 22"/>
                  <a:gd name="T14" fmla="*/ 14 w 18"/>
                  <a:gd name="T15" fmla="*/ 22 h 22"/>
                  <a:gd name="T16" fmla="*/ 14 w 18"/>
                  <a:gd name="T17" fmla="*/ 9 h 22"/>
                  <a:gd name="T18" fmla="*/ 13 w 18"/>
                  <a:gd name="T19" fmla="*/ 5 h 22"/>
                  <a:gd name="T20" fmla="*/ 9 w 18"/>
                  <a:gd name="T21" fmla="*/ 3 h 22"/>
                  <a:gd name="T22" fmla="*/ 6 w 18"/>
                  <a:gd name="T23" fmla="*/ 4 h 22"/>
                  <a:gd name="T24" fmla="*/ 4 w 18"/>
                  <a:gd name="T25" fmla="*/ 6 h 22"/>
                  <a:gd name="T26" fmla="*/ 4 w 18"/>
                  <a:gd name="T27" fmla="*/ 22 h 22"/>
                  <a:gd name="T28" fmla="*/ 0 w 18"/>
                  <a:gd name="T29" fmla="*/ 22 h 22"/>
                  <a:gd name="T30" fmla="*/ 0 w 18"/>
                  <a:gd name="T31" fmla="*/ 1 h 22"/>
                  <a:gd name="T32" fmla="*/ 4 w 18"/>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8" y="6"/>
                      <a:pt x="18" y="8"/>
                    </a:cubicBezTo>
                    <a:cubicBezTo>
                      <a:pt x="18" y="22"/>
                      <a:pt x="18" y="22"/>
                      <a:pt x="18"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3" name="Freeform 8"/>
              <p:cNvSpPr>
                <a:spLocks noEditPoints="1"/>
              </p:cNvSpPr>
              <p:nvPr/>
            </p:nvSpPr>
            <p:spPr bwMode="auto">
              <a:xfrm>
                <a:off x="5265738" y="5824538"/>
                <a:ext cx="71437" cy="80963"/>
              </a:xfrm>
              <a:custGeom>
                <a:avLst/>
                <a:gdLst>
                  <a:gd name="T0" fmla="*/ 0 w 19"/>
                  <a:gd name="T1" fmla="*/ 11 h 22"/>
                  <a:gd name="T2" fmla="*/ 3 w 19"/>
                  <a:gd name="T3" fmla="*/ 3 h 22"/>
                  <a:gd name="T4" fmla="*/ 10 w 19"/>
                  <a:gd name="T5" fmla="*/ 0 h 22"/>
                  <a:gd name="T6" fmla="*/ 17 w 19"/>
                  <a:gd name="T7" fmla="*/ 3 h 22"/>
                  <a:gd name="T8" fmla="*/ 19 w 19"/>
                  <a:gd name="T9" fmla="*/ 11 h 22"/>
                  <a:gd name="T10" fmla="*/ 19 w 19"/>
                  <a:gd name="T11" fmla="*/ 11 h 22"/>
                  <a:gd name="T12" fmla="*/ 17 w 19"/>
                  <a:gd name="T13" fmla="*/ 19 h 22"/>
                  <a:gd name="T14" fmla="*/ 10 w 19"/>
                  <a:gd name="T15" fmla="*/ 22 h 22"/>
                  <a:gd name="T16" fmla="*/ 3 w 19"/>
                  <a:gd name="T17" fmla="*/ 19 h 22"/>
                  <a:gd name="T18" fmla="*/ 0 w 19"/>
                  <a:gd name="T19" fmla="*/ 11 h 22"/>
                  <a:gd name="T20" fmla="*/ 4 w 19"/>
                  <a:gd name="T21" fmla="*/ 11 h 22"/>
                  <a:gd name="T22" fmla="*/ 5 w 19"/>
                  <a:gd name="T23" fmla="*/ 17 h 22"/>
                  <a:gd name="T24" fmla="*/ 10 w 19"/>
                  <a:gd name="T25" fmla="*/ 19 h 22"/>
                  <a:gd name="T26" fmla="*/ 14 w 19"/>
                  <a:gd name="T27" fmla="*/ 17 h 22"/>
                  <a:gd name="T28" fmla="*/ 15 w 19"/>
                  <a:gd name="T29" fmla="*/ 11 h 22"/>
                  <a:gd name="T30" fmla="*/ 15 w 19"/>
                  <a:gd name="T31" fmla="*/ 11 h 22"/>
                  <a:gd name="T32" fmla="*/ 14 w 19"/>
                  <a:gd name="T33" fmla="*/ 6 h 22"/>
                  <a:gd name="T34" fmla="*/ 10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3" y="3"/>
                    </a:cubicBezTo>
                    <a:cubicBezTo>
                      <a:pt x="4" y="1"/>
                      <a:pt x="7" y="0"/>
                      <a:pt x="10" y="0"/>
                    </a:cubicBezTo>
                    <a:cubicBezTo>
                      <a:pt x="13" y="0"/>
                      <a:pt x="15" y="1"/>
                      <a:pt x="17" y="3"/>
                    </a:cubicBezTo>
                    <a:cubicBezTo>
                      <a:pt x="18" y="5"/>
                      <a:pt x="19" y="8"/>
                      <a:pt x="19" y="11"/>
                    </a:cubicBezTo>
                    <a:cubicBezTo>
                      <a:pt x="19" y="11"/>
                      <a:pt x="19" y="11"/>
                      <a:pt x="19" y="11"/>
                    </a:cubicBezTo>
                    <a:cubicBezTo>
                      <a:pt x="19" y="15"/>
                      <a:pt x="18" y="17"/>
                      <a:pt x="17" y="19"/>
                    </a:cubicBezTo>
                    <a:cubicBezTo>
                      <a:pt x="15" y="21"/>
                      <a:pt x="13" y="22"/>
                      <a:pt x="10" y="22"/>
                    </a:cubicBezTo>
                    <a:cubicBezTo>
                      <a:pt x="7" y="22"/>
                      <a:pt x="4" y="21"/>
                      <a:pt x="3" y="19"/>
                    </a:cubicBezTo>
                    <a:cubicBezTo>
                      <a:pt x="1" y="17"/>
                      <a:pt x="0" y="15"/>
                      <a:pt x="0" y="11"/>
                    </a:cubicBezTo>
                    <a:close/>
                    <a:moveTo>
                      <a:pt x="4" y="11"/>
                    </a:moveTo>
                    <a:cubicBezTo>
                      <a:pt x="4" y="14"/>
                      <a:pt x="4" y="16"/>
                      <a:pt x="5" y="17"/>
                    </a:cubicBezTo>
                    <a:cubicBezTo>
                      <a:pt x="6" y="18"/>
                      <a:pt x="8" y="19"/>
                      <a:pt x="10" y="19"/>
                    </a:cubicBezTo>
                    <a:cubicBezTo>
                      <a:pt x="11" y="19"/>
                      <a:pt x="13" y="18"/>
                      <a:pt x="14" y="17"/>
                    </a:cubicBezTo>
                    <a:cubicBezTo>
                      <a:pt x="15" y="16"/>
                      <a:pt x="15" y="14"/>
                      <a:pt x="15" y="11"/>
                    </a:cubicBezTo>
                    <a:cubicBezTo>
                      <a:pt x="15" y="11"/>
                      <a:pt x="15" y="11"/>
                      <a:pt x="15" y="11"/>
                    </a:cubicBezTo>
                    <a:cubicBezTo>
                      <a:pt x="15" y="9"/>
                      <a:pt x="15" y="7"/>
                      <a:pt x="14" y="6"/>
                    </a:cubicBezTo>
                    <a:cubicBezTo>
                      <a:pt x="13" y="4"/>
                      <a:pt x="11" y="3"/>
                      <a:pt x="10" y="3"/>
                    </a:cubicBezTo>
                    <a:cubicBezTo>
                      <a:pt x="8"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4" name="Freeform 9"/>
              <p:cNvSpPr>
                <a:spLocks noEditPoints="1"/>
              </p:cNvSpPr>
              <p:nvPr/>
            </p:nvSpPr>
            <p:spPr bwMode="auto">
              <a:xfrm>
                <a:off x="5354638" y="5824538"/>
                <a:ext cx="68262" cy="111125"/>
              </a:xfrm>
              <a:custGeom>
                <a:avLst/>
                <a:gdLst>
                  <a:gd name="T0" fmla="*/ 18 w 18"/>
                  <a:gd name="T1" fmla="*/ 12 h 30"/>
                  <a:gd name="T2" fmla="*/ 16 w 18"/>
                  <a:gd name="T3" fmla="*/ 19 h 30"/>
                  <a:gd name="T4" fmla="*/ 10 w 18"/>
                  <a:gd name="T5" fmla="*/ 22 h 30"/>
                  <a:gd name="T6" fmla="*/ 6 w 18"/>
                  <a:gd name="T7" fmla="*/ 22 h 30"/>
                  <a:gd name="T8" fmla="*/ 4 w 18"/>
                  <a:gd name="T9" fmla="*/ 20 h 30"/>
                  <a:gd name="T10" fmla="*/ 4 w 18"/>
                  <a:gd name="T11" fmla="*/ 30 h 30"/>
                  <a:gd name="T12" fmla="*/ 0 w 18"/>
                  <a:gd name="T13" fmla="*/ 30 h 30"/>
                  <a:gd name="T14" fmla="*/ 0 w 18"/>
                  <a:gd name="T15" fmla="*/ 1 h 30"/>
                  <a:gd name="T16" fmla="*/ 3 w 18"/>
                  <a:gd name="T17" fmla="*/ 1 h 30"/>
                  <a:gd name="T18" fmla="*/ 3 w 18"/>
                  <a:gd name="T19" fmla="*/ 3 h 30"/>
                  <a:gd name="T20" fmla="*/ 6 w 18"/>
                  <a:gd name="T21" fmla="*/ 1 h 30"/>
                  <a:gd name="T22" fmla="*/ 9 w 18"/>
                  <a:gd name="T23" fmla="*/ 0 h 30"/>
                  <a:gd name="T24" fmla="*/ 16 w 18"/>
                  <a:gd name="T25" fmla="*/ 3 h 30"/>
                  <a:gd name="T26" fmla="*/ 18 w 18"/>
                  <a:gd name="T27" fmla="*/ 12 h 30"/>
                  <a:gd name="T28" fmla="*/ 14 w 18"/>
                  <a:gd name="T29" fmla="*/ 12 h 30"/>
                  <a:gd name="T30" fmla="*/ 13 w 18"/>
                  <a:gd name="T31" fmla="*/ 6 h 30"/>
                  <a:gd name="T32" fmla="*/ 8 w 18"/>
                  <a:gd name="T33" fmla="*/ 3 h 30"/>
                  <a:gd name="T34" fmla="*/ 6 w 18"/>
                  <a:gd name="T35" fmla="*/ 4 h 30"/>
                  <a:gd name="T36" fmla="*/ 4 w 18"/>
                  <a:gd name="T37" fmla="*/ 6 h 30"/>
                  <a:gd name="T38" fmla="*/ 4 w 18"/>
                  <a:gd name="T39" fmla="*/ 16 h 30"/>
                  <a:gd name="T40" fmla="*/ 6 w 18"/>
                  <a:gd name="T41" fmla="*/ 18 h 30"/>
                  <a:gd name="T42" fmla="*/ 8 w 18"/>
                  <a:gd name="T43" fmla="*/ 19 h 30"/>
                  <a:gd name="T44" fmla="*/ 13 w 18"/>
                  <a:gd name="T45" fmla="*/ 17 h 30"/>
                  <a:gd name="T46" fmla="*/ 14 w 18"/>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30">
                    <a:moveTo>
                      <a:pt x="18" y="12"/>
                    </a:moveTo>
                    <a:cubicBezTo>
                      <a:pt x="18" y="15"/>
                      <a:pt x="17" y="18"/>
                      <a:pt x="16" y="19"/>
                    </a:cubicBezTo>
                    <a:cubicBezTo>
                      <a:pt x="14" y="21"/>
                      <a:pt x="12" y="22"/>
                      <a:pt x="10" y="22"/>
                    </a:cubicBezTo>
                    <a:cubicBezTo>
                      <a:pt x="8" y="22"/>
                      <a:pt x="7" y="22"/>
                      <a:pt x="6" y="22"/>
                    </a:cubicBezTo>
                    <a:cubicBezTo>
                      <a:pt x="5" y="21"/>
                      <a:pt x="4" y="20"/>
                      <a:pt x="4" y="20"/>
                    </a:cubicBezTo>
                    <a:cubicBezTo>
                      <a:pt x="4" y="30"/>
                      <a:pt x="4" y="30"/>
                      <a:pt x="4" y="30"/>
                    </a:cubicBezTo>
                    <a:cubicBezTo>
                      <a:pt x="0" y="30"/>
                      <a:pt x="0" y="30"/>
                      <a:pt x="0" y="30"/>
                    </a:cubicBezTo>
                    <a:cubicBezTo>
                      <a:pt x="0" y="1"/>
                      <a:pt x="0" y="1"/>
                      <a:pt x="0" y="1"/>
                    </a:cubicBezTo>
                    <a:cubicBezTo>
                      <a:pt x="3" y="1"/>
                      <a:pt x="3" y="1"/>
                      <a:pt x="3" y="1"/>
                    </a:cubicBezTo>
                    <a:cubicBezTo>
                      <a:pt x="3" y="3"/>
                      <a:pt x="3" y="3"/>
                      <a:pt x="3" y="3"/>
                    </a:cubicBezTo>
                    <a:cubicBezTo>
                      <a:pt x="4" y="2"/>
                      <a:pt x="5" y="2"/>
                      <a:pt x="6" y="1"/>
                    </a:cubicBezTo>
                    <a:cubicBezTo>
                      <a:pt x="7" y="1"/>
                      <a:pt x="8" y="0"/>
                      <a:pt x="9" y="0"/>
                    </a:cubicBezTo>
                    <a:cubicBezTo>
                      <a:pt x="12" y="0"/>
                      <a:pt x="14" y="1"/>
                      <a:pt x="16" y="3"/>
                    </a:cubicBezTo>
                    <a:cubicBezTo>
                      <a:pt x="17" y="5"/>
                      <a:pt x="18" y="8"/>
                      <a:pt x="18" y="12"/>
                    </a:cubicBezTo>
                    <a:close/>
                    <a:moveTo>
                      <a:pt x="14" y="12"/>
                    </a:moveTo>
                    <a:cubicBezTo>
                      <a:pt x="14" y="9"/>
                      <a:pt x="13" y="7"/>
                      <a:pt x="13" y="6"/>
                    </a:cubicBezTo>
                    <a:cubicBezTo>
                      <a:pt x="12" y="4"/>
                      <a:pt x="10" y="3"/>
                      <a:pt x="8" y="3"/>
                    </a:cubicBezTo>
                    <a:cubicBezTo>
                      <a:pt x="7" y="3"/>
                      <a:pt x="6" y="4"/>
                      <a:pt x="6" y="4"/>
                    </a:cubicBezTo>
                    <a:cubicBezTo>
                      <a:pt x="5" y="5"/>
                      <a:pt x="4" y="5"/>
                      <a:pt x="4" y="6"/>
                    </a:cubicBezTo>
                    <a:cubicBezTo>
                      <a:pt x="4" y="16"/>
                      <a:pt x="4" y="16"/>
                      <a:pt x="4" y="16"/>
                    </a:cubicBezTo>
                    <a:cubicBezTo>
                      <a:pt x="4" y="17"/>
                      <a:pt x="5" y="18"/>
                      <a:pt x="6" y="18"/>
                    </a:cubicBezTo>
                    <a:cubicBezTo>
                      <a:pt x="6" y="19"/>
                      <a:pt x="7" y="19"/>
                      <a:pt x="8" y="19"/>
                    </a:cubicBezTo>
                    <a:cubicBezTo>
                      <a:pt x="10" y="19"/>
                      <a:pt x="12" y="19"/>
                      <a:pt x="13" y="17"/>
                    </a:cubicBezTo>
                    <a:cubicBezTo>
                      <a:pt x="13" y="16"/>
                      <a:pt x="14" y="14"/>
                      <a:pt x="14" y="12"/>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5" name="Freeform 10"/>
              <p:cNvSpPr>
                <a:spLocks noEditPoints="1"/>
              </p:cNvSpPr>
              <p:nvPr/>
            </p:nvSpPr>
            <p:spPr bwMode="auto">
              <a:xfrm>
                <a:off x="5437188" y="5824538"/>
                <a:ext cx="65087" cy="80963"/>
              </a:xfrm>
              <a:custGeom>
                <a:avLst/>
                <a:gdLst>
                  <a:gd name="T0" fmla="*/ 9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4 w 17"/>
                  <a:gd name="T21" fmla="*/ 12 h 22"/>
                  <a:gd name="T22" fmla="*/ 5 w 17"/>
                  <a:gd name="T23" fmla="*/ 17 h 22"/>
                  <a:gd name="T24" fmla="*/ 9 w 17"/>
                  <a:gd name="T25" fmla="*/ 19 h 22"/>
                  <a:gd name="T26" fmla="*/ 13 w 17"/>
                  <a:gd name="T27" fmla="*/ 19 h 22"/>
                  <a:gd name="T28" fmla="*/ 15 w 17"/>
                  <a:gd name="T29" fmla="*/ 17 h 22"/>
                  <a:gd name="T30" fmla="*/ 17 w 17"/>
                  <a:gd name="T31" fmla="*/ 20 h 22"/>
                  <a:gd name="T32" fmla="*/ 14 w 17"/>
                  <a:gd name="T33" fmla="*/ 21 h 22"/>
                  <a:gd name="T34" fmla="*/ 9 w 17"/>
                  <a:gd name="T35" fmla="*/ 22 h 22"/>
                  <a:gd name="T36" fmla="*/ 9 w 17"/>
                  <a:gd name="T37" fmla="*/ 3 h 22"/>
                  <a:gd name="T38" fmla="*/ 5 w 17"/>
                  <a:gd name="T39" fmla="*/ 5 h 22"/>
                  <a:gd name="T40" fmla="*/ 4 w 17"/>
                  <a:gd name="T41" fmla="*/ 9 h 22"/>
                  <a:gd name="T42" fmla="*/ 4 w 17"/>
                  <a:gd name="T43" fmla="*/ 9 h 22"/>
                  <a:gd name="T44" fmla="*/ 13 w 17"/>
                  <a:gd name="T45" fmla="*/ 9 h 22"/>
                  <a:gd name="T46" fmla="*/ 13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9" y="22"/>
                    </a:move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4" y="1"/>
                      <a:pt x="15" y="3"/>
                    </a:cubicBezTo>
                    <a:cubicBezTo>
                      <a:pt x="16" y="5"/>
                      <a:pt x="17" y="7"/>
                      <a:pt x="17" y="10"/>
                    </a:cubicBezTo>
                    <a:cubicBezTo>
                      <a:pt x="17" y="12"/>
                      <a:pt x="17" y="12"/>
                      <a:pt x="17" y="12"/>
                    </a:cubicBezTo>
                    <a:cubicBezTo>
                      <a:pt x="4" y="12"/>
                      <a:pt x="4" y="12"/>
                      <a:pt x="4" y="12"/>
                    </a:cubicBezTo>
                    <a:cubicBezTo>
                      <a:pt x="4" y="12"/>
                      <a:pt x="4" y="12"/>
                      <a:pt x="4" y="12"/>
                    </a:cubicBezTo>
                    <a:cubicBezTo>
                      <a:pt x="4" y="14"/>
                      <a:pt x="4" y="16"/>
                      <a:pt x="5" y="17"/>
                    </a:cubicBezTo>
                    <a:cubicBezTo>
                      <a:pt x="6" y="19"/>
                      <a:pt x="7" y="19"/>
                      <a:pt x="9" y="19"/>
                    </a:cubicBezTo>
                    <a:cubicBezTo>
                      <a:pt x="11" y="19"/>
                      <a:pt x="12" y="19"/>
                      <a:pt x="13" y="19"/>
                    </a:cubicBezTo>
                    <a:cubicBezTo>
                      <a:pt x="14" y="18"/>
                      <a:pt x="15" y="18"/>
                      <a:pt x="15" y="17"/>
                    </a:cubicBezTo>
                    <a:cubicBezTo>
                      <a:pt x="17" y="20"/>
                      <a:pt x="17" y="20"/>
                      <a:pt x="17" y="20"/>
                    </a:cubicBezTo>
                    <a:cubicBezTo>
                      <a:pt x="16" y="20"/>
                      <a:pt x="15" y="21"/>
                      <a:pt x="14" y="21"/>
                    </a:cubicBezTo>
                    <a:cubicBezTo>
                      <a:pt x="12" y="22"/>
                      <a:pt x="11" y="22"/>
                      <a:pt x="9" y="22"/>
                    </a:cubicBezTo>
                    <a:close/>
                    <a:moveTo>
                      <a:pt x="9" y="3"/>
                    </a:moveTo>
                    <a:cubicBezTo>
                      <a:pt x="7" y="3"/>
                      <a:pt x="6" y="4"/>
                      <a:pt x="5" y="5"/>
                    </a:cubicBezTo>
                    <a:cubicBezTo>
                      <a:pt x="4" y="6"/>
                      <a:pt x="4" y="7"/>
                      <a:pt x="4" y="9"/>
                    </a:cubicBezTo>
                    <a:cubicBezTo>
                      <a:pt x="4" y="9"/>
                      <a:pt x="4" y="9"/>
                      <a:pt x="4" y="9"/>
                    </a:cubicBezTo>
                    <a:cubicBezTo>
                      <a:pt x="13" y="9"/>
                      <a:pt x="13" y="9"/>
                      <a:pt x="13" y="9"/>
                    </a:cubicBezTo>
                    <a:cubicBezTo>
                      <a:pt x="13" y="9"/>
                      <a:pt x="13" y="9"/>
                      <a:pt x="13" y="9"/>
                    </a:cubicBezTo>
                    <a:cubicBezTo>
                      <a:pt x="13" y="7"/>
                      <a:pt x="13" y="6"/>
                      <a:pt x="12" y="5"/>
                    </a:cubicBezTo>
                    <a:cubicBezTo>
                      <a:pt x="11"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6" name="Freeform 11"/>
              <p:cNvSpPr>
                <a:spLocks/>
              </p:cNvSpPr>
              <p:nvPr/>
            </p:nvSpPr>
            <p:spPr bwMode="auto">
              <a:xfrm>
                <a:off x="5516563" y="5824538"/>
                <a:ext cx="68262" cy="80963"/>
              </a:xfrm>
              <a:custGeom>
                <a:avLst/>
                <a:gdLst>
                  <a:gd name="T0" fmla="*/ 4 w 18"/>
                  <a:gd name="T1" fmla="*/ 1 h 22"/>
                  <a:gd name="T2" fmla="*/ 4 w 18"/>
                  <a:gd name="T3" fmla="*/ 4 h 22"/>
                  <a:gd name="T4" fmla="*/ 7 w 18"/>
                  <a:gd name="T5" fmla="*/ 1 h 22"/>
                  <a:gd name="T6" fmla="*/ 10 w 18"/>
                  <a:gd name="T7" fmla="*/ 0 h 22"/>
                  <a:gd name="T8" fmla="*/ 16 w 18"/>
                  <a:gd name="T9" fmla="*/ 2 h 22"/>
                  <a:gd name="T10" fmla="*/ 18 w 18"/>
                  <a:gd name="T11" fmla="*/ 8 h 22"/>
                  <a:gd name="T12" fmla="*/ 18 w 18"/>
                  <a:gd name="T13" fmla="*/ 22 h 22"/>
                  <a:gd name="T14" fmla="*/ 14 w 18"/>
                  <a:gd name="T15" fmla="*/ 22 h 22"/>
                  <a:gd name="T16" fmla="*/ 14 w 18"/>
                  <a:gd name="T17" fmla="*/ 9 h 22"/>
                  <a:gd name="T18" fmla="*/ 13 w 18"/>
                  <a:gd name="T19" fmla="*/ 5 h 22"/>
                  <a:gd name="T20" fmla="*/ 9 w 18"/>
                  <a:gd name="T21" fmla="*/ 3 h 22"/>
                  <a:gd name="T22" fmla="*/ 6 w 18"/>
                  <a:gd name="T23" fmla="*/ 4 h 22"/>
                  <a:gd name="T24" fmla="*/ 4 w 18"/>
                  <a:gd name="T25" fmla="*/ 6 h 22"/>
                  <a:gd name="T26" fmla="*/ 4 w 18"/>
                  <a:gd name="T27" fmla="*/ 22 h 22"/>
                  <a:gd name="T28" fmla="*/ 0 w 18"/>
                  <a:gd name="T29" fmla="*/ 22 h 22"/>
                  <a:gd name="T30" fmla="*/ 0 w 18"/>
                  <a:gd name="T31" fmla="*/ 1 h 22"/>
                  <a:gd name="T32" fmla="*/ 4 w 18"/>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8" y="6"/>
                      <a:pt x="18" y="8"/>
                    </a:cubicBezTo>
                    <a:cubicBezTo>
                      <a:pt x="18" y="22"/>
                      <a:pt x="18" y="22"/>
                      <a:pt x="18"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7" name="Freeform 12"/>
              <p:cNvSpPr>
                <a:spLocks/>
              </p:cNvSpPr>
              <p:nvPr/>
            </p:nvSpPr>
            <p:spPr bwMode="auto">
              <a:xfrm>
                <a:off x="5637213" y="5824538"/>
                <a:ext cx="63500" cy="80963"/>
              </a:xfrm>
              <a:custGeom>
                <a:avLst/>
                <a:gdLst>
                  <a:gd name="T0" fmla="*/ 13 w 17"/>
                  <a:gd name="T1" fmla="*/ 16 h 22"/>
                  <a:gd name="T2" fmla="*/ 12 w 17"/>
                  <a:gd name="T3" fmla="*/ 14 h 22"/>
                  <a:gd name="T4" fmla="*/ 9 w 17"/>
                  <a:gd name="T5" fmla="*/ 13 h 22"/>
                  <a:gd name="T6" fmla="*/ 3 w 17"/>
                  <a:gd name="T7" fmla="*/ 10 h 22"/>
                  <a:gd name="T8" fmla="*/ 1 w 17"/>
                  <a:gd name="T9" fmla="*/ 7 h 22"/>
                  <a:gd name="T10" fmla="*/ 3 w 17"/>
                  <a:gd name="T11" fmla="*/ 2 h 22"/>
                  <a:gd name="T12" fmla="*/ 9 w 17"/>
                  <a:gd name="T13" fmla="*/ 0 h 22"/>
                  <a:gd name="T14" fmla="*/ 15 w 17"/>
                  <a:gd name="T15" fmla="*/ 2 h 22"/>
                  <a:gd name="T16" fmla="*/ 17 w 17"/>
                  <a:gd name="T17" fmla="*/ 7 h 22"/>
                  <a:gd name="T18" fmla="*/ 17 w 17"/>
                  <a:gd name="T19" fmla="*/ 7 h 22"/>
                  <a:gd name="T20" fmla="*/ 13 w 17"/>
                  <a:gd name="T21" fmla="*/ 7 h 22"/>
                  <a:gd name="T22" fmla="*/ 12 w 17"/>
                  <a:gd name="T23" fmla="*/ 4 h 22"/>
                  <a:gd name="T24" fmla="*/ 9 w 17"/>
                  <a:gd name="T25" fmla="*/ 3 h 22"/>
                  <a:gd name="T26" fmla="*/ 6 w 17"/>
                  <a:gd name="T27" fmla="*/ 4 h 22"/>
                  <a:gd name="T28" fmla="*/ 5 w 17"/>
                  <a:gd name="T29" fmla="*/ 6 h 22"/>
                  <a:gd name="T30" fmla="*/ 6 w 17"/>
                  <a:gd name="T31" fmla="*/ 8 h 22"/>
                  <a:gd name="T32" fmla="*/ 9 w 17"/>
                  <a:gd name="T33" fmla="*/ 10 h 22"/>
                  <a:gd name="T34" fmla="*/ 15 w 17"/>
                  <a:gd name="T35" fmla="*/ 12 h 22"/>
                  <a:gd name="T36" fmla="*/ 17 w 17"/>
                  <a:gd name="T37" fmla="*/ 16 h 22"/>
                  <a:gd name="T38" fmla="*/ 15 w 17"/>
                  <a:gd name="T39" fmla="*/ 20 h 22"/>
                  <a:gd name="T40" fmla="*/ 9 w 17"/>
                  <a:gd name="T41" fmla="*/ 22 h 22"/>
                  <a:gd name="T42" fmla="*/ 3 w 17"/>
                  <a:gd name="T43" fmla="*/ 20 h 22"/>
                  <a:gd name="T44" fmla="*/ 0 w 17"/>
                  <a:gd name="T45" fmla="*/ 15 h 22"/>
                  <a:gd name="T46" fmla="*/ 0 w 17"/>
                  <a:gd name="T47" fmla="*/ 15 h 22"/>
                  <a:gd name="T48" fmla="*/ 4 w 17"/>
                  <a:gd name="T49" fmla="*/ 15 h 22"/>
                  <a:gd name="T50" fmla="*/ 6 w 17"/>
                  <a:gd name="T51" fmla="*/ 18 h 22"/>
                  <a:gd name="T52" fmla="*/ 9 w 17"/>
                  <a:gd name="T53" fmla="*/ 19 h 22"/>
                  <a:gd name="T54" fmla="*/ 12 w 17"/>
                  <a:gd name="T55" fmla="*/ 18 h 22"/>
                  <a:gd name="T56" fmla="*/ 13 w 17"/>
                  <a:gd name="T5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22">
                    <a:moveTo>
                      <a:pt x="13" y="16"/>
                    </a:moveTo>
                    <a:cubicBezTo>
                      <a:pt x="13" y="15"/>
                      <a:pt x="13" y="15"/>
                      <a:pt x="12" y="14"/>
                    </a:cubicBezTo>
                    <a:cubicBezTo>
                      <a:pt x="12" y="14"/>
                      <a:pt x="11" y="13"/>
                      <a:pt x="9" y="13"/>
                    </a:cubicBezTo>
                    <a:cubicBezTo>
                      <a:pt x="6" y="12"/>
                      <a:pt x="4" y="11"/>
                      <a:pt x="3" y="10"/>
                    </a:cubicBezTo>
                    <a:cubicBezTo>
                      <a:pt x="2" y="9"/>
                      <a:pt x="1" y="8"/>
                      <a:pt x="1" y="7"/>
                    </a:cubicBezTo>
                    <a:cubicBezTo>
                      <a:pt x="1" y="5"/>
                      <a:pt x="2" y="3"/>
                      <a:pt x="3" y="2"/>
                    </a:cubicBezTo>
                    <a:cubicBezTo>
                      <a:pt x="5" y="1"/>
                      <a:pt x="7" y="0"/>
                      <a:pt x="9" y="0"/>
                    </a:cubicBezTo>
                    <a:cubicBezTo>
                      <a:pt x="11" y="0"/>
                      <a:pt x="13" y="1"/>
                      <a:pt x="15" y="2"/>
                    </a:cubicBezTo>
                    <a:cubicBezTo>
                      <a:pt x="16" y="4"/>
                      <a:pt x="17" y="5"/>
                      <a:pt x="17" y="7"/>
                    </a:cubicBezTo>
                    <a:cubicBezTo>
                      <a:pt x="17" y="7"/>
                      <a:pt x="17" y="7"/>
                      <a:pt x="17" y="7"/>
                    </a:cubicBezTo>
                    <a:cubicBezTo>
                      <a:pt x="13" y="7"/>
                      <a:pt x="13" y="7"/>
                      <a:pt x="13" y="7"/>
                    </a:cubicBezTo>
                    <a:cubicBezTo>
                      <a:pt x="13" y="6"/>
                      <a:pt x="13" y="5"/>
                      <a:pt x="12" y="4"/>
                    </a:cubicBezTo>
                    <a:cubicBezTo>
                      <a:pt x="11" y="4"/>
                      <a:pt x="10" y="3"/>
                      <a:pt x="9" y="3"/>
                    </a:cubicBezTo>
                    <a:cubicBezTo>
                      <a:pt x="8" y="3"/>
                      <a:pt x="7" y="4"/>
                      <a:pt x="6" y="4"/>
                    </a:cubicBezTo>
                    <a:cubicBezTo>
                      <a:pt x="5" y="5"/>
                      <a:pt x="5" y="6"/>
                      <a:pt x="5" y="6"/>
                    </a:cubicBezTo>
                    <a:cubicBezTo>
                      <a:pt x="5" y="7"/>
                      <a:pt x="5" y="8"/>
                      <a:pt x="6" y="8"/>
                    </a:cubicBezTo>
                    <a:cubicBezTo>
                      <a:pt x="6" y="9"/>
                      <a:pt x="8" y="9"/>
                      <a:pt x="9" y="10"/>
                    </a:cubicBezTo>
                    <a:cubicBezTo>
                      <a:pt x="12" y="10"/>
                      <a:pt x="14" y="11"/>
                      <a:pt x="15" y="12"/>
                    </a:cubicBezTo>
                    <a:cubicBezTo>
                      <a:pt x="17" y="13"/>
                      <a:pt x="17" y="14"/>
                      <a:pt x="17" y="16"/>
                    </a:cubicBezTo>
                    <a:cubicBezTo>
                      <a:pt x="17" y="18"/>
                      <a:pt x="16" y="19"/>
                      <a:pt x="15" y="20"/>
                    </a:cubicBezTo>
                    <a:cubicBezTo>
                      <a:pt x="13" y="22"/>
                      <a:pt x="11" y="22"/>
                      <a:pt x="9" y="22"/>
                    </a:cubicBezTo>
                    <a:cubicBezTo>
                      <a:pt x="6" y="22"/>
                      <a:pt x="4" y="22"/>
                      <a:pt x="3" y="20"/>
                    </a:cubicBezTo>
                    <a:cubicBezTo>
                      <a:pt x="1" y="19"/>
                      <a:pt x="0" y="17"/>
                      <a:pt x="0" y="15"/>
                    </a:cubicBezTo>
                    <a:cubicBezTo>
                      <a:pt x="0" y="15"/>
                      <a:pt x="0" y="15"/>
                      <a:pt x="0" y="15"/>
                    </a:cubicBezTo>
                    <a:cubicBezTo>
                      <a:pt x="4" y="15"/>
                      <a:pt x="4" y="15"/>
                      <a:pt x="4" y="15"/>
                    </a:cubicBezTo>
                    <a:cubicBezTo>
                      <a:pt x="4" y="17"/>
                      <a:pt x="5" y="18"/>
                      <a:pt x="6" y="18"/>
                    </a:cubicBezTo>
                    <a:cubicBezTo>
                      <a:pt x="7" y="19"/>
                      <a:pt x="8" y="19"/>
                      <a:pt x="9" y="19"/>
                    </a:cubicBezTo>
                    <a:cubicBezTo>
                      <a:pt x="10" y="19"/>
                      <a:pt x="11" y="19"/>
                      <a:pt x="12" y="18"/>
                    </a:cubicBezTo>
                    <a:cubicBezTo>
                      <a:pt x="13" y="18"/>
                      <a:pt x="13" y="17"/>
                      <a:pt x="13" y="16"/>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8" name="Freeform 13"/>
              <p:cNvSpPr>
                <a:spLocks noEditPoints="1"/>
              </p:cNvSpPr>
              <p:nvPr/>
            </p:nvSpPr>
            <p:spPr bwMode="auto">
              <a:xfrm>
                <a:off x="5715000" y="5824538"/>
                <a:ext cx="71437" cy="80963"/>
              </a:xfrm>
              <a:custGeom>
                <a:avLst/>
                <a:gdLst>
                  <a:gd name="T0" fmla="*/ 0 w 19"/>
                  <a:gd name="T1" fmla="*/ 11 h 22"/>
                  <a:gd name="T2" fmla="*/ 3 w 19"/>
                  <a:gd name="T3" fmla="*/ 3 h 22"/>
                  <a:gd name="T4" fmla="*/ 10 w 19"/>
                  <a:gd name="T5" fmla="*/ 0 h 22"/>
                  <a:gd name="T6" fmla="*/ 17 w 19"/>
                  <a:gd name="T7" fmla="*/ 3 h 22"/>
                  <a:gd name="T8" fmla="*/ 19 w 19"/>
                  <a:gd name="T9" fmla="*/ 11 h 22"/>
                  <a:gd name="T10" fmla="*/ 19 w 19"/>
                  <a:gd name="T11" fmla="*/ 11 h 22"/>
                  <a:gd name="T12" fmla="*/ 17 w 19"/>
                  <a:gd name="T13" fmla="*/ 19 h 22"/>
                  <a:gd name="T14" fmla="*/ 10 w 19"/>
                  <a:gd name="T15" fmla="*/ 22 h 22"/>
                  <a:gd name="T16" fmla="*/ 3 w 19"/>
                  <a:gd name="T17" fmla="*/ 19 h 22"/>
                  <a:gd name="T18" fmla="*/ 0 w 19"/>
                  <a:gd name="T19" fmla="*/ 11 h 22"/>
                  <a:gd name="T20" fmla="*/ 4 w 19"/>
                  <a:gd name="T21" fmla="*/ 11 h 22"/>
                  <a:gd name="T22" fmla="*/ 5 w 19"/>
                  <a:gd name="T23" fmla="*/ 17 h 22"/>
                  <a:gd name="T24" fmla="*/ 10 w 19"/>
                  <a:gd name="T25" fmla="*/ 19 h 22"/>
                  <a:gd name="T26" fmla="*/ 14 w 19"/>
                  <a:gd name="T27" fmla="*/ 17 h 22"/>
                  <a:gd name="T28" fmla="*/ 15 w 19"/>
                  <a:gd name="T29" fmla="*/ 11 h 22"/>
                  <a:gd name="T30" fmla="*/ 15 w 19"/>
                  <a:gd name="T31" fmla="*/ 11 h 22"/>
                  <a:gd name="T32" fmla="*/ 14 w 19"/>
                  <a:gd name="T33" fmla="*/ 6 h 22"/>
                  <a:gd name="T34" fmla="*/ 10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3" y="3"/>
                    </a:cubicBezTo>
                    <a:cubicBezTo>
                      <a:pt x="4" y="1"/>
                      <a:pt x="7" y="0"/>
                      <a:pt x="10" y="0"/>
                    </a:cubicBezTo>
                    <a:cubicBezTo>
                      <a:pt x="13" y="0"/>
                      <a:pt x="15" y="1"/>
                      <a:pt x="17" y="3"/>
                    </a:cubicBezTo>
                    <a:cubicBezTo>
                      <a:pt x="18" y="5"/>
                      <a:pt x="19" y="8"/>
                      <a:pt x="19" y="11"/>
                    </a:cubicBezTo>
                    <a:cubicBezTo>
                      <a:pt x="19" y="11"/>
                      <a:pt x="19" y="11"/>
                      <a:pt x="19" y="11"/>
                    </a:cubicBezTo>
                    <a:cubicBezTo>
                      <a:pt x="19" y="15"/>
                      <a:pt x="18" y="17"/>
                      <a:pt x="17" y="19"/>
                    </a:cubicBezTo>
                    <a:cubicBezTo>
                      <a:pt x="15" y="21"/>
                      <a:pt x="13" y="22"/>
                      <a:pt x="10" y="22"/>
                    </a:cubicBezTo>
                    <a:cubicBezTo>
                      <a:pt x="7" y="22"/>
                      <a:pt x="4" y="21"/>
                      <a:pt x="3" y="19"/>
                    </a:cubicBezTo>
                    <a:cubicBezTo>
                      <a:pt x="1" y="17"/>
                      <a:pt x="0" y="15"/>
                      <a:pt x="0" y="11"/>
                    </a:cubicBezTo>
                    <a:close/>
                    <a:moveTo>
                      <a:pt x="4" y="11"/>
                    </a:moveTo>
                    <a:cubicBezTo>
                      <a:pt x="4" y="14"/>
                      <a:pt x="4" y="16"/>
                      <a:pt x="5" y="17"/>
                    </a:cubicBezTo>
                    <a:cubicBezTo>
                      <a:pt x="6" y="18"/>
                      <a:pt x="8" y="19"/>
                      <a:pt x="10" y="19"/>
                    </a:cubicBezTo>
                    <a:cubicBezTo>
                      <a:pt x="11" y="19"/>
                      <a:pt x="13" y="18"/>
                      <a:pt x="14" y="17"/>
                    </a:cubicBezTo>
                    <a:cubicBezTo>
                      <a:pt x="15" y="16"/>
                      <a:pt x="15" y="14"/>
                      <a:pt x="15" y="11"/>
                    </a:cubicBezTo>
                    <a:cubicBezTo>
                      <a:pt x="15" y="11"/>
                      <a:pt x="15" y="11"/>
                      <a:pt x="15" y="11"/>
                    </a:cubicBezTo>
                    <a:cubicBezTo>
                      <a:pt x="15" y="9"/>
                      <a:pt x="15" y="7"/>
                      <a:pt x="14" y="6"/>
                    </a:cubicBezTo>
                    <a:cubicBezTo>
                      <a:pt x="13" y="4"/>
                      <a:pt x="11" y="3"/>
                      <a:pt x="10" y="3"/>
                    </a:cubicBezTo>
                    <a:cubicBezTo>
                      <a:pt x="8"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9" name="Freeform 14"/>
              <p:cNvSpPr>
                <a:spLocks/>
              </p:cNvSpPr>
              <p:nvPr/>
            </p:nvSpPr>
            <p:spPr bwMode="auto">
              <a:xfrm>
                <a:off x="5805488" y="5827713"/>
                <a:ext cx="63500" cy="77788"/>
              </a:xfrm>
              <a:custGeom>
                <a:avLst/>
                <a:gdLst>
                  <a:gd name="T0" fmla="*/ 13 w 17"/>
                  <a:gd name="T1" fmla="*/ 18 h 21"/>
                  <a:gd name="T2" fmla="*/ 11 w 17"/>
                  <a:gd name="T3" fmla="*/ 20 h 21"/>
                  <a:gd name="T4" fmla="*/ 7 w 17"/>
                  <a:gd name="T5" fmla="*/ 21 h 21"/>
                  <a:gd name="T6" fmla="*/ 2 w 17"/>
                  <a:gd name="T7" fmla="*/ 19 h 21"/>
                  <a:gd name="T8" fmla="*/ 0 w 17"/>
                  <a:gd name="T9" fmla="*/ 12 h 21"/>
                  <a:gd name="T10" fmla="*/ 0 w 17"/>
                  <a:gd name="T11" fmla="*/ 0 h 21"/>
                  <a:gd name="T12" fmla="*/ 4 w 17"/>
                  <a:gd name="T13" fmla="*/ 0 h 21"/>
                  <a:gd name="T14" fmla="*/ 4 w 17"/>
                  <a:gd name="T15" fmla="*/ 12 h 21"/>
                  <a:gd name="T16" fmla="*/ 5 w 17"/>
                  <a:gd name="T17" fmla="*/ 17 h 21"/>
                  <a:gd name="T18" fmla="*/ 8 w 17"/>
                  <a:gd name="T19" fmla="*/ 18 h 21"/>
                  <a:gd name="T20" fmla="*/ 11 w 17"/>
                  <a:gd name="T21" fmla="*/ 17 h 21"/>
                  <a:gd name="T22" fmla="*/ 13 w 17"/>
                  <a:gd name="T23" fmla="*/ 15 h 21"/>
                  <a:gd name="T24" fmla="*/ 13 w 17"/>
                  <a:gd name="T25" fmla="*/ 0 h 21"/>
                  <a:gd name="T26" fmla="*/ 17 w 17"/>
                  <a:gd name="T27" fmla="*/ 0 h 21"/>
                  <a:gd name="T28" fmla="*/ 17 w 17"/>
                  <a:gd name="T29" fmla="*/ 21 h 21"/>
                  <a:gd name="T30" fmla="*/ 13 w 17"/>
                  <a:gd name="T31" fmla="*/ 21 h 21"/>
                  <a:gd name="T32" fmla="*/ 13 w 17"/>
                  <a:gd name="T3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1">
                    <a:moveTo>
                      <a:pt x="13" y="18"/>
                    </a:moveTo>
                    <a:cubicBezTo>
                      <a:pt x="13" y="19"/>
                      <a:pt x="12" y="20"/>
                      <a:pt x="11" y="20"/>
                    </a:cubicBezTo>
                    <a:cubicBezTo>
                      <a:pt x="10" y="21"/>
                      <a:pt x="8" y="21"/>
                      <a:pt x="7" y="21"/>
                    </a:cubicBezTo>
                    <a:cubicBezTo>
                      <a:pt x="5" y="21"/>
                      <a:pt x="3" y="20"/>
                      <a:pt x="2" y="19"/>
                    </a:cubicBezTo>
                    <a:cubicBezTo>
                      <a:pt x="0" y="18"/>
                      <a:pt x="0" y="15"/>
                      <a:pt x="0" y="12"/>
                    </a:cubicBezTo>
                    <a:cubicBezTo>
                      <a:pt x="0" y="0"/>
                      <a:pt x="0" y="0"/>
                      <a:pt x="0" y="0"/>
                    </a:cubicBezTo>
                    <a:cubicBezTo>
                      <a:pt x="4" y="0"/>
                      <a:pt x="4" y="0"/>
                      <a:pt x="4" y="0"/>
                    </a:cubicBezTo>
                    <a:cubicBezTo>
                      <a:pt x="4" y="12"/>
                      <a:pt x="4" y="12"/>
                      <a:pt x="4" y="12"/>
                    </a:cubicBezTo>
                    <a:cubicBezTo>
                      <a:pt x="4" y="14"/>
                      <a:pt x="4" y="16"/>
                      <a:pt x="5" y="17"/>
                    </a:cubicBezTo>
                    <a:cubicBezTo>
                      <a:pt x="5" y="18"/>
                      <a:pt x="6" y="18"/>
                      <a:pt x="8" y="18"/>
                    </a:cubicBezTo>
                    <a:cubicBezTo>
                      <a:pt x="9" y="18"/>
                      <a:pt x="10" y="18"/>
                      <a:pt x="11" y="17"/>
                    </a:cubicBezTo>
                    <a:cubicBezTo>
                      <a:pt x="12" y="17"/>
                      <a:pt x="13" y="16"/>
                      <a:pt x="13" y="15"/>
                    </a:cubicBezTo>
                    <a:cubicBezTo>
                      <a:pt x="13" y="0"/>
                      <a:pt x="13" y="0"/>
                      <a:pt x="13" y="0"/>
                    </a:cubicBezTo>
                    <a:cubicBezTo>
                      <a:pt x="17" y="0"/>
                      <a:pt x="17" y="0"/>
                      <a:pt x="17" y="0"/>
                    </a:cubicBezTo>
                    <a:cubicBezTo>
                      <a:pt x="17" y="21"/>
                      <a:pt x="17" y="21"/>
                      <a:pt x="17" y="21"/>
                    </a:cubicBezTo>
                    <a:cubicBezTo>
                      <a:pt x="13" y="21"/>
                      <a:pt x="13" y="21"/>
                      <a:pt x="13" y="21"/>
                    </a:cubicBezTo>
                    <a:lnTo>
                      <a:pt x="13" y="18"/>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0" name="Freeform 15"/>
              <p:cNvSpPr>
                <a:spLocks/>
              </p:cNvSpPr>
              <p:nvPr/>
            </p:nvSpPr>
            <p:spPr bwMode="auto">
              <a:xfrm>
                <a:off x="5891213" y="5824538"/>
                <a:ext cx="38100" cy="80963"/>
              </a:xfrm>
              <a:custGeom>
                <a:avLst/>
                <a:gdLst>
                  <a:gd name="T0" fmla="*/ 10 w 10"/>
                  <a:gd name="T1" fmla="*/ 4 h 22"/>
                  <a:gd name="T2" fmla="*/ 8 w 10"/>
                  <a:gd name="T3" fmla="*/ 4 h 22"/>
                  <a:gd name="T4" fmla="*/ 5 w 10"/>
                  <a:gd name="T5" fmla="*/ 5 h 22"/>
                  <a:gd name="T6" fmla="*/ 3 w 10"/>
                  <a:gd name="T7" fmla="*/ 7 h 22"/>
                  <a:gd name="T8" fmla="*/ 3 w 10"/>
                  <a:gd name="T9" fmla="*/ 22 h 22"/>
                  <a:gd name="T10" fmla="*/ 0 w 10"/>
                  <a:gd name="T11" fmla="*/ 22 h 22"/>
                  <a:gd name="T12" fmla="*/ 0 w 10"/>
                  <a:gd name="T13" fmla="*/ 1 h 22"/>
                  <a:gd name="T14" fmla="*/ 3 w 10"/>
                  <a:gd name="T15" fmla="*/ 1 h 22"/>
                  <a:gd name="T16" fmla="*/ 3 w 10"/>
                  <a:gd name="T17" fmla="*/ 4 h 22"/>
                  <a:gd name="T18" fmla="*/ 6 w 10"/>
                  <a:gd name="T19" fmla="*/ 1 h 22"/>
                  <a:gd name="T20" fmla="*/ 9 w 10"/>
                  <a:gd name="T21" fmla="*/ 0 h 22"/>
                  <a:gd name="T22" fmla="*/ 9 w 10"/>
                  <a:gd name="T23" fmla="*/ 0 h 22"/>
                  <a:gd name="T24" fmla="*/ 10 w 10"/>
                  <a:gd name="T25" fmla="*/ 1 h 22"/>
                  <a:gd name="T26" fmla="*/ 10 w 10"/>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2">
                    <a:moveTo>
                      <a:pt x="10" y="4"/>
                    </a:moveTo>
                    <a:cubicBezTo>
                      <a:pt x="8" y="4"/>
                      <a:pt x="8" y="4"/>
                      <a:pt x="8" y="4"/>
                    </a:cubicBezTo>
                    <a:cubicBezTo>
                      <a:pt x="7" y="4"/>
                      <a:pt x="6" y="4"/>
                      <a:pt x="5" y="5"/>
                    </a:cubicBezTo>
                    <a:cubicBezTo>
                      <a:pt x="4" y="5"/>
                      <a:pt x="4" y="6"/>
                      <a:pt x="3" y="7"/>
                    </a:cubicBezTo>
                    <a:cubicBezTo>
                      <a:pt x="3" y="22"/>
                      <a:pt x="3" y="22"/>
                      <a:pt x="3" y="22"/>
                    </a:cubicBezTo>
                    <a:cubicBezTo>
                      <a:pt x="0" y="22"/>
                      <a:pt x="0" y="22"/>
                      <a:pt x="0" y="22"/>
                    </a:cubicBezTo>
                    <a:cubicBezTo>
                      <a:pt x="0" y="1"/>
                      <a:pt x="0" y="1"/>
                      <a:pt x="0" y="1"/>
                    </a:cubicBezTo>
                    <a:cubicBezTo>
                      <a:pt x="3" y="1"/>
                      <a:pt x="3" y="1"/>
                      <a:pt x="3" y="1"/>
                    </a:cubicBezTo>
                    <a:cubicBezTo>
                      <a:pt x="3" y="4"/>
                      <a:pt x="3" y="4"/>
                      <a:pt x="3" y="4"/>
                    </a:cubicBezTo>
                    <a:cubicBezTo>
                      <a:pt x="4" y="3"/>
                      <a:pt x="5" y="2"/>
                      <a:pt x="6" y="1"/>
                    </a:cubicBezTo>
                    <a:cubicBezTo>
                      <a:pt x="6" y="1"/>
                      <a:pt x="7" y="0"/>
                      <a:pt x="9" y="0"/>
                    </a:cubicBezTo>
                    <a:cubicBezTo>
                      <a:pt x="9" y="0"/>
                      <a:pt x="9" y="0"/>
                      <a:pt x="9" y="0"/>
                    </a:cubicBezTo>
                    <a:cubicBezTo>
                      <a:pt x="10" y="0"/>
                      <a:pt x="10" y="0"/>
                      <a:pt x="10"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1" name="Freeform 16"/>
              <p:cNvSpPr>
                <a:spLocks/>
              </p:cNvSpPr>
              <p:nvPr/>
            </p:nvSpPr>
            <p:spPr bwMode="auto">
              <a:xfrm>
                <a:off x="5940425" y="5824538"/>
                <a:ext cx="63500" cy="80963"/>
              </a:xfrm>
              <a:custGeom>
                <a:avLst/>
                <a:gdLst>
                  <a:gd name="T0" fmla="*/ 9 w 17"/>
                  <a:gd name="T1" fmla="*/ 19 h 22"/>
                  <a:gd name="T2" fmla="*/ 12 w 17"/>
                  <a:gd name="T3" fmla="*/ 18 h 22"/>
                  <a:gd name="T4" fmla="*/ 13 w 17"/>
                  <a:gd name="T5" fmla="*/ 15 h 22"/>
                  <a:gd name="T6" fmla="*/ 17 w 17"/>
                  <a:gd name="T7" fmla="*/ 15 h 22"/>
                  <a:gd name="T8" fmla="*/ 17 w 17"/>
                  <a:gd name="T9" fmla="*/ 15 h 22"/>
                  <a:gd name="T10" fmla="*/ 15 w 17"/>
                  <a:gd name="T11" fmla="*/ 20 h 22"/>
                  <a:gd name="T12" fmla="*/ 9 w 17"/>
                  <a:gd name="T13" fmla="*/ 22 h 22"/>
                  <a:gd name="T14" fmla="*/ 2 w 17"/>
                  <a:gd name="T15" fmla="*/ 19 h 22"/>
                  <a:gd name="T16" fmla="*/ 0 w 17"/>
                  <a:gd name="T17" fmla="*/ 12 h 22"/>
                  <a:gd name="T18" fmla="*/ 0 w 17"/>
                  <a:gd name="T19" fmla="*/ 11 h 22"/>
                  <a:gd name="T20" fmla="*/ 2 w 17"/>
                  <a:gd name="T21" fmla="*/ 3 h 22"/>
                  <a:gd name="T22" fmla="*/ 9 w 17"/>
                  <a:gd name="T23" fmla="*/ 0 h 22"/>
                  <a:gd name="T24" fmla="*/ 15 w 17"/>
                  <a:gd name="T25" fmla="*/ 2 h 22"/>
                  <a:gd name="T26" fmla="*/ 17 w 17"/>
                  <a:gd name="T27" fmla="*/ 8 h 22"/>
                  <a:gd name="T28" fmla="*/ 17 w 17"/>
                  <a:gd name="T29" fmla="*/ 8 h 22"/>
                  <a:gd name="T30" fmla="*/ 13 w 17"/>
                  <a:gd name="T31" fmla="*/ 8 h 22"/>
                  <a:gd name="T32" fmla="*/ 12 w 17"/>
                  <a:gd name="T33" fmla="*/ 5 h 22"/>
                  <a:gd name="T34" fmla="*/ 9 w 17"/>
                  <a:gd name="T35" fmla="*/ 3 h 22"/>
                  <a:gd name="T36" fmla="*/ 5 w 17"/>
                  <a:gd name="T37" fmla="*/ 6 h 22"/>
                  <a:gd name="T38" fmla="*/ 3 w 17"/>
                  <a:gd name="T39" fmla="*/ 11 h 22"/>
                  <a:gd name="T40" fmla="*/ 3 w 17"/>
                  <a:gd name="T41" fmla="*/ 12 h 22"/>
                  <a:gd name="T42" fmla="*/ 5 w 17"/>
                  <a:gd name="T43" fmla="*/ 17 h 22"/>
                  <a:gd name="T44" fmla="*/ 9 w 17"/>
                  <a:gd name="T45"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2">
                    <a:moveTo>
                      <a:pt x="9" y="19"/>
                    </a:moveTo>
                    <a:cubicBezTo>
                      <a:pt x="10" y="19"/>
                      <a:pt x="11" y="19"/>
                      <a:pt x="12" y="18"/>
                    </a:cubicBezTo>
                    <a:cubicBezTo>
                      <a:pt x="13" y="17"/>
                      <a:pt x="13" y="16"/>
                      <a:pt x="13" y="15"/>
                    </a:cubicBezTo>
                    <a:cubicBezTo>
                      <a:pt x="17" y="15"/>
                      <a:pt x="17" y="15"/>
                      <a:pt x="17" y="15"/>
                    </a:cubicBezTo>
                    <a:cubicBezTo>
                      <a:pt x="17" y="15"/>
                      <a:pt x="17" y="15"/>
                      <a:pt x="17" y="15"/>
                    </a:cubicBezTo>
                    <a:cubicBezTo>
                      <a:pt x="17" y="17"/>
                      <a:pt x="16" y="19"/>
                      <a:pt x="15" y="20"/>
                    </a:cubicBezTo>
                    <a:cubicBezTo>
                      <a:pt x="13" y="22"/>
                      <a:pt x="11" y="22"/>
                      <a:pt x="9" y="22"/>
                    </a:cubicBez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3" y="1"/>
                      <a:pt x="15" y="2"/>
                    </a:cubicBezTo>
                    <a:cubicBezTo>
                      <a:pt x="16" y="4"/>
                      <a:pt x="17" y="6"/>
                      <a:pt x="17" y="8"/>
                    </a:cubicBezTo>
                    <a:cubicBezTo>
                      <a:pt x="17" y="8"/>
                      <a:pt x="17" y="8"/>
                      <a:pt x="17" y="8"/>
                    </a:cubicBezTo>
                    <a:cubicBezTo>
                      <a:pt x="13" y="8"/>
                      <a:pt x="13" y="8"/>
                      <a:pt x="13" y="8"/>
                    </a:cubicBezTo>
                    <a:cubicBezTo>
                      <a:pt x="13" y="7"/>
                      <a:pt x="13" y="6"/>
                      <a:pt x="12" y="5"/>
                    </a:cubicBezTo>
                    <a:cubicBezTo>
                      <a:pt x="11" y="4"/>
                      <a:pt x="10" y="3"/>
                      <a:pt x="9" y="3"/>
                    </a:cubicBezTo>
                    <a:cubicBezTo>
                      <a:pt x="7" y="3"/>
                      <a:pt x="6" y="4"/>
                      <a:pt x="5" y="6"/>
                    </a:cubicBezTo>
                    <a:cubicBezTo>
                      <a:pt x="4" y="7"/>
                      <a:pt x="3" y="9"/>
                      <a:pt x="3" y="11"/>
                    </a:cubicBezTo>
                    <a:cubicBezTo>
                      <a:pt x="3" y="12"/>
                      <a:pt x="3" y="12"/>
                      <a:pt x="3" y="12"/>
                    </a:cubicBezTo>
                    <a:cubicBezTo>
                      <a:pt x="3" y="14"/>
                      <a:pt x="4" y="16"/>
                      <a:pt x="5" y="17"/>
                    </a:cubicBezTo>
                    <a:cubicBezTo>
                      <a:pt x="6" y="18"/>
                      <a:pt x="7" y="19"/>
                      <a:pt x="9"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2" name="Freeform 17"/>
              <p:cNvSpPr>
                <a:spLocks noEditPoints="1"/>
              </p:cNvSpPr>
              <p:nvPr/>
            </p:nvSpPr>
            <p:spPr bwMode="auto">
              <a:xfrm>
                <a:off x="6019800" y="5824538"/>
                <a:ext cx="63500" cy="80963"/>
              </a:xfrm>
              <a:custGeom>
                <a:avLst/>
                <a:gdLst>
                  <a:gd name="T0" fmla="*/ 9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3 w 17"/>
                  <a:gd name="T21" fmla="*/ 12 h 22"/>
                  <a:gd name="T22" fmla="*/ 5 w 17"/>
                  <a:gd name="T23" fmla="*/ 17 h 22"/>
                  <a:gd name="T24" fmla="*/ 9 w 17"/>
                  <a:gd name="T25" fmla="*/ 19 h 22"/>
                  <a:gd name="T26" fmla="*/ 13 w 17"/>
                  <a:gd name="T27" fmla="*/ 19 h 22"/>
                  <a:gd name="T28" fmla="*/ 15 w 17"/>
                  <a:gd name="T29" fmla="*/ 17 h 22"/>
                  <a:gd name="T30" fmla="*/ 17 w 17"/>
                  <a:gd name="T31" fmla="*/ 20 h 22"/>
                  <a:gd name="T32" fmla="*/ 14 w 17"/>
                  <a:gd name="T33" fmla="*/ 21 h 22"/>
                  <a:gd name="T34" fmla="*/ 9 w 17"/>
                  <a:gd name="T35" fmla="*/ 22 h 22"/>
                  <a:gd name="T36" fmla="*/ 9 w 17"/>
                  <a:gd name="T37" fmla="*/ 3 h 22"/>
                  <a:gd name="T38" fmla="*/ 5 w 17"/>
                  <a:gd name="T39" fmla="*/ 5 h 22"/>
                  <a:gd name="T40" fmla="*/ 4 w 17"/>
                  <a:gd name="T41" fmla="*/ 9 h 22"/>
                  <a:gd name="T42" fmla="*/ 4 w 17"/>
                  <a:gd name="T43" fmla="*/ 9 h 22"/>
                  <a:gd name="T44" fmla="*/ 13 w 17"/>
                  <a:gd name="T45" fmla="*/ 9 h 22"/>
                  <a:gd name="T46" fmla="*/ 13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9" y="22"/>
                    </a:move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4" y="1"/>
                      <a:pt x="15" y="3"/>
                    </a:cubicBezTo>
                    <a:cubicBezTo>
                      <a:pt x="16" y="5"/>
                      <a:pt x="17" y="7"/>
                      <a:pt x="17" y="10"/>
                    </a:cubicBezTo>
                    <a:cubicBezTo>
                      <a:pt x="17" y="12"/>
                      <a:pt x="17" y="12"/>
                      <a:pt x="17" y="12"/>
                    </a:cubicBezTo>
                    <a:cubicBezTo>
                      <a:pt x="4" y="12"/>
                      <a:pt x="4" y="12"/>
                      <a:pt x="4" y="12"/>
                    </a:cubicBezTo>
                    <a:cubicBezTo>
                      <a:pt x="3" y="12"/>
                      <a:pt x="3" y="12"/>
                      <a:pt x="3" y="12"/>
                    </a:cubicBezTo>
                    <a:cubicBezTo>
                      <a:pt x="3" y="14"/>
                      <a:pt x="4" y="16"/>
                      <a:pt x="5" y="17"/>
                    </a:cubicBezTo>
                    <a:cubicBezTo>
                      <a:pt x="6" y="19"/>
                      <a:pt x="7" y="19"/>
                      <a:pt x="9" y="19"/>
                    </a:cubicBezTo>
                    <a:cubicBezTo>
                      <a:pt x="10" y="19"/>
                      <a:pt x="12" y="19"/>
                      <a:pt x="13" y="19"/>
                    </a:cubicBezTo>
                    <a:cubicBezTo>
                      <a:pt x="14" y="18"/>
                      <a:pt x="14" y="18"/>
                      <a:pt x="15" y="17"/>
                    </a:cubicBezTo>
                    <a:cubicBezTo>
                      <a:pt x="17" y="20"/>
                      <a:pt x="17" y="20"/>
                      <a:pt x="17" y="20"/>
                    </a:cubicBezTo>
                    <a:cubicBezTo>
                      <a:pt x="16" y="20"/>
                      <a:pt x="15" y="21"/>
                      <a:pt x="14" y="21"/>
                    </a:cubicBezTo>
                    <a:cubicBezTo>
                      <a:pt x="12" y="22"/>
                      <a:pt x="11" y="22"/>
                      <a:pt x="9" y="22"/>
                    </a:cubicBezTo>
                    <a:close/>
                    <a:moveTo>
                      <a:pt x="9" y="3"/>
                    </a:moveTo>
                    <a:cubicBezTo>
                      <a:pt x="7" y="3"/>
                      <a:pt x="6" y="4"/>
                      <a:pt x="5" y="5"/>
                    </a:cubicBezTo>
                    <a:cubicBezTo>
                      <a:pt x="4" y="6"/>
                      <a:pt x="4" y="7"/>
                      <a:pt x="4" y="9"/>
                    </a:cubicBezTo>
                    <a:cubicBezTo>
                      <a:pt x="4" y="9"/>
                      <a:pt x="4" y="9"/>
                      <a:pt x="4" y="9"/>
                    </a:cubicBezTo>
                    <a:cubicBezTo>
                      <a:pt x="13" y="9"/>
                      <a:pt x="13" y="9"/>
                      <a:pt x="13" y="9"/>
                    </a:cubicBezTo>
                    <a:cubicBezTo>
                      <a:pt x="13" y="9"/>
                      <a:pt x="13" y="9"/>
                      <a:pt x="13" y="9"/>
                    </a:cubicBezTo>
                    <a:cubicBezTo>
                      <a:pt x="13" y="7"/>
                      <a:pt x="13" y="6"/>
                      <a:pt x="12" y="5"/>
                    </a:cubicBezTo>
                    <a:cubicBezTo>
                      <a:pt x="11"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3" name="Freeform 18"/>
              <p:cNvSpPr>
                <a:spLocks noEditPoints="1"/>
              </p:cNvSpPr>
              <p:nvPr/>
            </p:nvSpPr>
            <p:spPr bwMode="auto">
              <a:xfrm>
                <a:off x="6138863" y="5797551"/>
                <a:ext cx="76200" cy="107950"/>
              </a:xfrm>
              <a:custGeom>
                <a:avLst/>
                <a:gdLst>
                  <a:gd name="T0" fmla="*/ 4 w 20"/>
                  <a:gd name="T1" fmla="*/ 17 h 29"/>
                  <a:gd name="T2" fmla="*/ 4 w 20"/>
                  <a:gd name="T3" fmla="*/ 29 h 29"/>
                  <a:gd name="T4" fmla="*/ 0 w 20"/>
                  <a:gd name="T5" fmla="*/ 29 h 29"/>
                  <a:gd name="T6" fmla="*/ 0 w 20"/>
                  <a:gd name="T7" fmla="*/ 0 h 29"/>
                  <a:gd name="T8" fmla="*/ 11 w 20"/>
                  <a:gd name="T9" fmla="*/ 0 h 29"/>
                  <a:gd name="T10" fmla="*/ 18 w 20"/>
                  <a:gd name="T11" fmla="*/ 3 h 29"/>
                  <a:gd name="T12" fmla="*/ 20 w 20"/>
                  <a:gd name="T13" fmla="*/ 9 h 29"/>
                  <a:gd name="T14" fmla="*/ 18 w 20"/>
                  <a:gd name="T15" fmla="*/ 15 h 29"/>
                  <a:gd name="T16" fmla="*/ 11 w 20"/>
                  <a:gd name="T17" fmla="*/ 17 h 29"/>
                  <a:gd name="T18" fmla="*/ 4 w 20"/>
                  <a:gd name="T19" fmla="*/ 17 h 29"/>
                  <a:gd name="T20" fmla="*/ 4 w 20"/>
                  <a:gd name="T21" fmla="*/ 14 h 29"/>
                  <a:gd name="T22" fmla="*/ 11 w 20"/>
                  <a:gd name="T23" fmla="*/ 14 h 29"/>
                  <a:gd name="T24" fmla="*/ 15 w 20"/>
                  <a:gd name="T25" fmla="*/ 13 h 29"/>
                  <a:gd name="T26" fmla="*/ 16 w 20"/>
                  <a:gd name="T27" fmla="*/ 9 h 29"/>
                  <a:gd name="T28" fmla="*/ 15 w 20"/>
                  <a:gd name="T29" fmla="*/ 5 h 29"/>
                  <a:gd name="T30" fmla="*/ 11 w 20"/>
                  <a:gd name="T31" fmla="*/ 3 h 29"/>
                  <a:gd name="T32" fmla="*/ 4 w 20"/>
                  <a:gd name="T33" fmla="*/ 3 h 29"/>
                  <a:gd name="T34" fmla="*/ 4 w 20"/>
                  <a:gd name="T3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9">
                    <a:moveTo>
                      <a:pt x="4" y="17"/>
                    </a:moveTo>
                    <a:cubicBezTo>
                      <a:pt x="4" y="29"/>
                      <a:pt x="4" y="29"/>
                      <a:pt x="4" y="29"/>
                    </a:cubicBezTo>
                    <a:cubicBezTo>
                      <a:pt x="0" y="29"/>
                      <a:pt x="0" y="29"/>
                      <a:pt x="0" y="29"/>
                    </a:cubicBezTo>
                    <a:cubicBezTo>
                      <a:pt x="0" y="0"/>
                      <a:pt x="0" y="0"/>
                      <a:pt x="0" y="0"/>
                    </a:cubicBezTo>
                    <a:cubicBezTo>
                      <a:pt x="11" y="0"/>
                      <a:pt x="11" y="0"/>
                      <a:pt x="11" y="0"/>
                    </a:cubicBezTo>
                    <a:cubicBezTo>
                      <a:pt x="14" y="0"/>
                      <a:pt x="16" y="1"/>
                      <a:pt x="18" y="3"/>
                    </a:cubicBezTo>
                    <a:cubicBezTo>
                      <a:pt x="19" y="4"/>
                      <a:pt x="20" y="6"/>
                      <a:pt x="20" y="9"/>
                    </a:cubicBezTo>
                    <a:cubicBezTo>
                      <a:pt x="20" y="11"/>
                      <a:pt x="19" y="14"/>
                      <a:pt x="18" y="15"/>
                    </a:cubicBezTo>
                    <a:cubicBezTo>
                      <a:pt x="16" y="17"/>
                      <a:pt x="14" y="17"/>
                      <a:pt x="11" y="17"/>
                    </a:cubicBezTo>
                    <a:lnTo>
                      <a:pt x="4" y="17"/>
                    </a:lnTo>
                    <a:close/>
                    <a:moveTo>
                      <a:pt x="4" y="14"/>
                    </a:moveTo>
                    <a:cubicBezTo>
                      <a:pt x="11" y="14"/>
                      <a:pt x="11" y="14"/>
                      <a:pt x="11" y="14"/>
                    </a:cubicBezTo>
                    <a:cubicBezTo>
                      <a:pt x="13" y="14"/>
                      <a:pt x="14" y="14"/>
                      <a:pt x="15" y="13"/>
                    </a:cubicBezTo>
                    <a:cubicBezTo>
                      <a:pt x="16" y="12"/>
                      <a:pt x="16" y="11"/>
                      <a:pt x="16" y="9"/>
                    </a:cubicBezTo>
                    <a:cubicBezTo>
                      <a:pt x="16" y="7"/>
                      <a:pt x="16" y="6"/>
                      <a:pt x="15" y="5"/>
                    </a:cubicBezTo>
                    <a:cubicBezTo>
                      <a:pt x="14" y="4"/>
                      <a:pt x="13" y="3"/>
                      <a:pt x="11" y="3"/>
                    </a:cubicBezTo>
                    <a:cubicBezTo>
                      <a:pt x="4" y="3"/>
                      <a:pt x="4" y="3"/>
                      <a:pt x="4" y="3"/>
                    </a:cubicBezTo>
                    <a:lnTo>
                      <a:pt x="4" y="1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4" name="Freeform 19"/>
              <p:cNvSpPr>
                <a:spLocks noEditPoints="1"/>
              </p:cNvSpPr>
              <p:nvPr/>
            </p:nvSpPr>
            <p:spPr bwMode="auto">
              <a:xfrm>
                <a:off x="6229350" y="5824538"/>
                <a:ext cx="63500" cy="80963"/>
              </a:xfrm>
              <a:custGeom>
                <a:avLst/>
                <a:gdLst>
                  <a:gd name="T0" fmla="*/ 10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4 w 17"/>
                  <a:gd name="T21" fmla="*/ 12 h 22"/>
                  <a:gd name="T22" fmla="*/ 5 w 17"/>
                  <a:gd name="T23" fmla="*/ 17 h 22"/>
                  <a:gd name="T24" fmla="*/ 10 w 17"/>
                  <a:gd name="T25" fmla="*/ 19 h 22"/>
                  <a:gd name="T26" fmla="*/ 13 w 17"/>
                  <a:gd name="T27" fmla="*/ 19 h 22"/>
                  <a:gd name="T28" fmla="*/ 15 w 17"/>
                  <a:gd name="T29" fmla="*/ 17 h 22"/>
                  <a:gd name="T30" fmla="*/ 17 w 17"/>
                  <a:gd name="T31" fmla="*/ 20 h 22"/>
                  <a:gd name="T32" fmla="*/ 14 w 17"/>
                  <a:gd name="T33" fmla="*/ 21 h 22"/>
                  <a:gd name="T34" fmla="*/ 10 w 17"/>
                  <a:gd name="T35" fmla="*/ 22 h 22"/>
                  <a:gd name="T36" fmla="*/ 9 w 17"/>
                  <a:gd name="T37" fmla="*/ 3 h 22"/>
                  <a:gd name="T38" fmla="*/ 6 w 17"/>
                  <a:gd name="T39" fmla="*/ 5 h 22"/>
                  <a:gd name="T40" fmla="*/ 4 w 17"/>
                  <a:gd name="T41" fmla="*/ 9 h 22"/>
                  <a:gd name="T42" fmla="*/ 4 w 17"/>
                  <a:gd name="T43" fmla="*/ 9 h 22"/>
                  <a:gd name="T44" fmla="*/ 14 w 17"/>
                  <a:gd name="T45" fmla="*/ 9 h 22"/>
                  <a:gd name="T46" fmla="*/ 14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10" y="22"/>
                    </a:moveTo>
                    <a:cubicBezTo>
                      <a:pt x="6" y="22"/>
                      <a:pt x="4" y="21"/>
                      <a:pt x="2" y="19"/>
                    </a:cubicBezTo>
                    <a:cubicBezTo>
                      <a:pt x="1" y="17"/>
                      <a:pt x="0" y="15"/>
                      <a:pt x="0" y="12"/>
                    </a:cubicBezTo>
                    <a:cubicBezTo>
                      <a:pt x="0" y="11"/>
                      <a:pt x="0" y="11"/>
                      <a:pt x="0" y="11"/>
                    </a:cubicBezTo>
                    <a:cubicBezTo>
                      <a:pt x="0" y="8"/>
                      <a:pt x="1" y="5"/>
                      <a:pt x="2" y="3"/>
                    </a:cubicBezTo>
                    <a:cubicBezTo>
                      <a:pt x="4" y="1"/>
                      <a:pt x="6" y="0"/>
                      <a:pt x="9" y="0"/>
                    </a:cubicBezTo>
                    <a:cubicBezTo>
                      <a:pt x="12" y="0"/>
                      <a:pt x="14" y="1"/>
                      <a:pt x="15" y="3"/>
                    </a:cubicBezTo>
                    <a:cubicBezTo>
                      <a:pt x="17" y="5"/>
                      <a:pt x="17" y="7"/>
                      <a:pt x="17" y="10"/>
                    </a:cubicBezTo>
                    <a:cubicBezTo>
                      <a:pt x="17" y="12"/>
                      <a:pt x="17" y="12"/>
                      <a:pt x="17" y="12"/>
                    </a:cubicBezTo>
                    <a:cubicBezTo>
                      <a:pt x="4" y="12"/>
                      <a:pt x="4" y="12"/>
                      <a:pt x="4" y="12"/>
                    </a:cubicBezTo>
                    <a:cubicBezTo>
                      <a:pt x="4" y="12"/>
                      <a:pt x="4" y="12"/>
                      <a:pt x="4" y="12"/>
                    </a:cubicBezTo>
                    <a:cubicBezTo>
                      <a:pt x="4" y="14"/>
                      <a:pt x="4" y="16"/>
                      <a:pt x="5" y="17"/>
                    </a:cubicBezTo>
                    <a:cubicBezTo>
                      <a:pt x="6" y="19"/>
                      <a:pt x="8" y="19"/>
                      <a:pt x="10" y="19"/>
                    </a:cubicBezTo>
                    <a:cubicBezTo>
                      <a:pt x="11" y="19"/>
                      <a:pt x="12" y="19"/>
                      <a:pt x="13" y="19"/>
                    </a:cubicBezTo>
                    <a:cubicBezTo>
                      <a:pt x="14" y="18"/>
                      <a:pt x="15" y="18"/>
                      <a:pt x="15" y="17"/>
                    </a:cubicBezTo>
                    <a:cubicBezTo>
                      <a:pt x="17" y="20"/>
                      <a:pt x="17" y="20"/>
                      <a:pt x="17" y="20"/>
                    </a:cubicBezTo>
                    <a:cubicBezTo>
                      <a:pt x="16" y="20"/>
                      <a:pt x="15" y="21"/>
                      <a:pt x="14" y="21"/>
                    </a:cubicBezTo>
                    <a:cubicBezTo>
                      <a:pt x="13" y="22"/>
                      <a:pt x="11" y="22"/>
                      <a:pt x="10" y="22"/>
                    </a:cubicBezTo>
                    <a:close/>
                    <a:moveTo>
                      <a:pt x="9" y="3"/>
                    </a:moveTo>
                    <a:cubicBezTo>
                      <a:pt x="8" y="3"/>
                      <a:pt x="6" y="4"/>
                      <a:pt x="6" y="5"/>
                    </a:cubicBezTo>
                    <a:cubicBezTo>
                      <a:pt x="5" y="6"/>
                      <a:pt x="4" y="7"/>
                      <a:pt x="4" y="9"/>
                    </a:cubicBezTo>
                    <a:cubicBezTo>
                      <a:pt x="4" y="9"/>
                      <a:pt x="4" y="9"/>
                      <a:pt x="4" y="9"/>
                    </a:cubicBezTo>
                    <a:cubicBezTo>
                      <a:pt x="14" y="9"/>
                      <a:pt x="14" y="9"/>
                      <a:pt x="14" y="9"/>
                    </a:cubicBezTo>
                    <a:cubicBezTo>
                      <a:pt x="14" y="9"/>
                      <a:pt x="14" y="9"/>
                      <a:pt x="14" y="9"/>
                    </a:cubicBezTo>
                    <a:cubicBezTo>
                      <a:pt x="14" y="7"/>
                      <a:pt x="13" y="6"/>
                      <a:pt x="12" y="5"/>
                    </a:cubicBezTo>
                    <a:cubicBezTo>
                      <a:pt x="12"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5" name="Freeform 20"/>
              <p:cNvSpPr>
                <a:spLocks/>
              </p:cNvSpPr>
              <p:nvPr/>
            </p:nvSpPr>
            <p:spPr bwMode="auto">
              <a:xfrm>
                <a:off x="6311900" y="5824538"/>
                <a:ext cx="38100" cy="80963"/>
              </a:xfrm>
              <a:custGeom>
                <a:avLst/>
                <a:gdLst>
                  <a:gd name="T0" fmla="*/ 10 w 10"/>
                  <a:gd name="T1" fmla="*/ 4 h 22"/>
                  <a:gd name="T2" fmla="*/ 8 w 10"/>
                  <a:gd name="T3" fmla="*/ 4 h 22"/>
                  <a:gd name="T4" fmla="*/ 5 w 10"/>
                  <a:gd name="T5" fmla="*/ 5 h 22"/>
                  <a:gd name="T6" fmla="*/ 4 w 10"/>
                  <a:gd name="T7" fmla="*/ 7 h 22"/>
                  <a:gd name="T8" fmla="*/ 4 w 10"/>
                  <a:gd name="T9" fmla="*/ 22 h 22"/>
                  <a:gd name="T10" fmla="*/ 0 w 10"/>
                  <a:gd name="T11" fmla="*/ 22 h 22"/>
                  <a:gd name="T12" fmla="*/ 0 w 10"/>
                  <a:gd name="T13" fmla="*/ 1 h 22"/>
                  <a:gd name="T14" fmla="*/ 3 w 10"/>
                  <a:gd name="T15" fmla="*/ 1 h 22"/>
                  <a:gd name="T16" fmla="*/ 4 w 10"/>
                  <a:gd name="T17" fmla="*/ 4 h 22"/>
                  <a:gd name="T18" fmla="*/ 6 w 10"/>
                  <a:gd name="T19" fmla="*/ 1 h 22"/>
                  <a:gd name="T20" fmla="*/ 9 w 10"/>
                  <a:gd name="T21" fmla="*/ 0 h 22"/>
                  <a:gd name="T22" fmla="*/ 10 w 10"/>
                  <a:gd name="T23" fmla="*/ 0 h 22"/>
                  <a:gd name="T24" fmla="*/ 10 w 10"/>
                  <a:gd name="T25" fmla="*/ 1 h 22"/>
                  <a:gd name="T26" fmla="*/ 10 w 10"/>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2">
                    <a:moveTo>
                      <a:pt x="10" y="4"/>
                    </a:moveTo>
                    <a:cubicBezTo>
                      <a:pt x="8" y="4"/>
                      <a:pt x="8" y="4"/>
                      <a:pt x="8" y="4"/>
                    </a:cubicBezTo>
                    <a:cubicBezTo>
                      <a:pt x="7" y="4"/>
                      <a:pt x="6" y="4"/>
                      <a:pt x="5" y="5"/>
                    </a:cubicBezTo>
                    <a:cubicBezTo>
                      <a:pt x="4" y="5"/>
                      <a:pt x="4" y="6"/>
                      <a:pt x="4" y="7"/>
                    </a:cubicBezTo>
                    <a:cubicBezTo>
                      <a:pt x="4" y="22"/>
                      <a:pt x="4" y="22"/>
                      <a:pt x="4" y="22"/>
                    </a:cubicBezTo>
                    <a:cubicBezTo>
                      <a:pt x="0" y="22"/>
                      <a:pt x="0" y="22"/>
                      <a:pt x="0" y="22"/>
                    </a:cubicBezTo>
                    <a:cubicBezTo>
                      <a:pt x="0" y="1"/>
                      <a:pt x="0" y="1"/>
                      <a:pt x="0" y="1"/>
                    </a:cubicBezTo>
                    <a:cubicBezTo>
                      <a:pt x="3" y="1"/>
                      <a:pt x="3" y="1"/>
                      <a:pt x="3" y="1"/>
                    </a:cubicBezTo>
                    <a:cubicBezTo>
                      <a:pt x="4" y="4"/>
                      <a:pt x="4" y="4"/>
                      <a:pt x="4" y="4"/>
                    </a:cubicBezTo>
                    <a:cubicBezTo>
                      <a:pt x="4" y="3"/>
                      <a:pt x="5" y="2"/>
                      <a:pt x="6" y="1"/>
                    </a:cubicBezTo>
                    <a:cubicBezTo>
                      <a:pt x="7" y="1"/>
                      <a:pt x="8" y="0"/>
                      <a:pt x="9" y="0"/>
                    </a:cubicBezTo>
                    <a:cubicBezTo>
                      <a:pt x="9" y="0"/>
                      <a:pt x="9" y="0"/>
                      <a:pt x="10" y="0"/>
                    </a:cubicBezTo>
                    <a:cubicBezTo>
                      <a:pt x="10" y="0"/>
                      <a:pt x="10" y="0"/>
                      <a:pt x="10"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6" name="Freeform 21"/>
              <p:cNvSpPr>
                <a:spLocks/>
              </p:cNvSpPr>
              <p:nvPr/>
            </p:nvSpPr>
            <p:spPr bwMode="auto">
              <a:xfrm>
                <a:off x="6361113" y="5824538"/>
                <a:ext cx="63500" cy="80963"/>
              </a:xfrm>
              <a:custGeom>
                <a:avLst/>
                <a:gdLst>
                  <a:gd name="T0" fmla="*/ 13 w 17"/>
                  <a:gd name="T1" fmla="*/ 16 h 22"/>
                  <a:gd name="T2" fmla="*/ 12 w 17"/>
                  <a:gd name="T3" fmla="*/ 14 h 22"/>
                  <a:gd name="T4" fmla="*/ 8 w 17"/>
                  <a:gd name="T5" fmla="*/ 13 h 22"/>
                  <a:gd name="T6" fmla="*/ 3 w 17"/>
                  <a:gd name="T7" fmla="*/ 10 h 22"/>
                  <a:gd name="T8" fmla="*/ 1 w 17"/>
                  <a:gd name="T9" fmla="*/ 7 h 22"/>
                  <a:gd name="T10" fmla="*/ 3 w 17"/>
                  <a:gd name="T11" fmla="*/ 2 h 22"/>
                  <a:gd name="T12" fmla="*/ 9 w 17"/>
                  <a:gd name="T13" fmla="*/ 0 h 22"/>
                  <a:gd name="T14" fmla="*/ 14 w 17"/>
                  <a:gd name="T15" fmla="*/ 2 h 22"/>
                  <a:gd name="T16" fmla="*/ 16 w 17"/>
                  <a:gd name="T17" fmla="*/ 7 h 22"/>
                  <a:gd name="T18" fmla="*/ 16 w 17"/>
                  <a:gd name="T19" fmla="*/ 7 h 22"/>
                  <a:gd name="T20" fmla="*/ 13 w 17"/>
                  <a:gd name="T21" fmla="*/ 7 h 22"/>
                  <a:gd name="T22" fmla="*/ 12 w 17"/>
                  <a:gd name="T23" fmla="*/ 4 h 22"/>
                  <a:gd name="T24" fmla="*/ 9 w 17"/>
                  <a:gd name="T25" fmla="*/ 3 h 22"/>
                  <a:gd name="T26" fmla="*/ 5 w 17"/>
                  <a:gd name="T27" fmla="*/ 4 h 22"/>
                  <a:gd name="T28" fmla="*/ 4 w 17"/>
                  <a:gd name="T29" fmla="*/ 6 h 22"/>
                  <a:gd name="T30" fmla="*/ 5 w 17"/>
                  <a:gd name="T31" fmla="*/ 8 h 22"/>
                  <a:gd name="T32" fmla="*/ 9 w 17"/>
                  <a:gd name="T33" fmla="*/ 10 h 22"/>
                  <a:gd name="T34" fmla="*/ 15 w 17"/>
                  <a:gd name="T35" fmla="*/ 12 h 22"/>
                  <a:gd name="T36" fmla="*/ 17 w 17"/>
                  <a:gd name="T37" fmla="*/ 16 h 22"/>
                  <a:gd name="T38" fmla="*/ 15 w 17"/>
                  <a:gd name="T39" fmla="*/ 20 h 22"/>
                  <a:gd name="T40" fmla="*/ 9 w 17"/>
                  <a:gd name="T41" fmla="*/ 22 h 22"/>
                  <a:gd name="T42" fmla="*/ 2 w 17"/>
                  <a:gd name="T43" fmla="*/ 20 h 22"/>
                  <a:gd name="T44" fmla="*/ 0 w 17"/>
                  <a:gd name="T45" fmla="*/ 15 h 22"/>
                  <a:gd name="T46" fmla="*/ 0 w 17"/>
                  <a:gd name="T47" fmla="*/ 15 h 22"/>
                  <a:gd name="T48" fmla="*/ 4 w 17"/>
                  <a:gd name="T49" fmla="*/ 15 h 22"/>
                  <a:gd name="T50" fmla="*/ 5 w 17"/>
                  <a:gd name="T51" fmla="*/ 18 h 22"/>
                  <a:gd name="T52" fmla="*/ 9 w 17"/>
                  <a:gd name="T53" fmla="*/ 19 h 22"/>
                  <a:gd name="T54" fmla="*/ 12 w 17"/>
                  <a:gd name="T55" fmla="*/ 18 h 22"/>
                  <a:gd name="T56" fmla="*/ 13 w 17"/>
                  <a:gd name="T5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22">
                    <a:moveTo>
                      <a:pt x="13" y="16"/>
                    </a:moveTo>
                    <a:cubicBezTo>
                      <a:pt x="13" y="15"/>
                      <a:pt x="13" y="15"/>
                      <a:pt x="12" y="14"/>
                    </a:cubicBezTo>
                    <a:cubicBezTo>
                      <a:pt x="11" y="14"/>
                      <a:pt x="10" y="13"/>
                      <a:pt x="8" y="13"/>
                    </a:cubicBezTo>
                    <a:cubicBezTo>
                      <a:pt x="6" y="12"/>
                      <a:pt x="4" y="11"/>
                      <a:pt x="3" y="10"/>
                    </a:cubicBezTo>
                    <a:cubicBezTo>
                      <a:pt x="1" y="9"/>
                      <a:pt x="1" y="8"/>
                      <a:pt x="1" y="7"/>
                    </a:cubicBezTo>
                    <a:cubicBezTo>
                      <a:pt x="1" y="5"/>
                      <a:pt x="1" y="3"/>
                      <a:pt x="3" y="2"/>
                    </a:cubicBezTo>
                    <a:cubicBezTo>
                      <a:pt x="4" y="1"/>
                      <a:pt x="6" y="0"/>
                      <a:pt x="9" y="0"/>
                    </a:cubicBezTo>
                    <a:cubicBezTo>
                      <a:pt x="11" y="0"/>
                      <a:pt x="13" y="1"/>
                      <a:pt x="14" y="2"/>
                    </a:cubicBezTo>
                    <a:cubicBezTo>
                      <a:pt x="16" y="4"/>
                      <a:pt x="17" y="5"/>
                      <a:pt x="16" y="7"/>
                    </a:cubicBezTo>
                    <a:cubicBezTo>
                      <a:pt x="16" y="7"/>
                      <a:pt x="16" y="7"/>
                      <a:pt x="16" y="7"/>
                    </a:cubicBezTo>
                    <a:cubicBezTo>
                      <a:pt x="13" y="7"/>
                      <a:pt x="13" y="7"/>
                      <a:pt x="13" y="7"/>
                    </a:cubicBezTo>
                    <a:cubicBezTo>
                      <a:pt x="13" y="6"/>
                      <a:pt x="12" y="5"/>
                      <a:pt x="12" y="4"/>
                    </a:cubicBezTo>
                    <a:cubicBezTo>
                      <a:pt x="11" y="4"/>
                      <a:pt x="10" y="3"/>
                      <a:pt x="9" y="3"/>
                    </a:cubicBezTo>
                    <a:cubicBezTo>
                      <a:pt x="7" y="3"/>
                      <a:pt x="6" y="4"/>
                      <a:pt x="5" y="4"/>
                    </a:cubicBezTo>
                    <a:cubicBezTo>
                      <a:pt x="5" y="5"/>
                      <a:pt x="4" y="6"/>
                      <a:pt x="4" y="6"/>
                    </a:cubicBezTo>
                    <a:cubicBezTo>
                      <a:pt x="4" y="7"/>
                      <a:pt x="5" y="8"/>
                      <a:pt x="5" y="8"/>
                    </a:cubicBezTo>
                    <a:cubicBezTo>
                      <a:pt x="6" y="9"/>
                      <a:pt x="7" y="9"/>
                      <a:pt x="9" y="10"/>
                    </a:cubicBezTo>
                    <a:cubicBezTo>
                      <a:pt x="12" y="10"/>
                      <a:pt x="13" y="11"/>
                      <a:pt x="15" y="12"/>
                    </a:cubicBezTo>
                    <a:cubicBezTo>
                      <a:pt x="16" y="13"/>
                      <a:pt x="17" y="14"/>
                      <a:pt x="17" y="16"/>
                    </a:cubicBezTo>
                    <a:cubicBezTo>
                      <a:pt x="17" y="18"/>
                      <a:pt x="16" y="19"/>
                      <a:pt x="15" y="20"/>
                    </a:cubicBezTo>
                    <a:cubicBezTo>
                      <a:pt x="13" y="22"/>
                      <a:pt x="11" y="22"/>
                      <a:pt x="9" y="22"/>
                    </a:cubicBezTo>
                    <a:cubicBezTo>
                      <a:pt x="6" y="22"/>
                      <a:pt x="4" y="22"/>
                      <a:pt x="2" y="20"/>
                    </a:cubicBezTo>
                    <a:cubicBezTo>
                      <a:pt x="1" y="19"/>
                      <a:pt x="0" y="17"/>
                      <a:pt x="0" y="15"/>
                    </a:cubicBezTo>
                    <a:cubicBezTo>
                      <a:pt x="0" y="15"/>
                      <a:pt x="0" y="15"/>
                      <a:pt x="0" y="15"/>
                    </a:cubicBezTo>
                    <a:cubicBezTo>
                      <a:pt x="4" y="15"/>
                      <a:pt x="4" y="15"/>
                      <a:pt x="4" y="15"/>
                    </a:cubicBezTo>
                    <a:cubicBezTo>
                      <a:pt x="4" y="17"/>
                      <a:pt x="4" y="18"/>
                      <a:pt x="5" y="18"/>
                    </a:cubicBezTo>
                    <a:cubicBezTo>
                      <a:pt x="6" y="19"/>
                      <a:pt x="7" y="19"/>
                      <a:pt x="9" y="19"/>
                    </a:cubicBezTo>
                    <a:cubicBezTo>
                      <a:pt x="10" y="19"/>
                      <a:pt x="11" y="19"/>
                      <a:pt x="12" y="18"/>
                    </a:cubicBezTo>
                    <a:cubicBezTo>
                      <a:pt x="13" y="18"/>
                      <a:pt x="13" y="17"/>
                      <a:pt x="13" y="16"/>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7" name="Freeform 22"/>
              <p:cNvSpPr>
                <a:spLocks noEditPoints="1"/>
              </p:cNvSpPr>
              <p:nvPr/>
            </p:nvSpPr>
            <p:spPr bwMode="auto">
              <a:xfrm>
                <a:off x="6438900" y="5824538"/>
                <a:ext cx="71437" cy="80963"/>
              </a:xfrm>
              <a:custGeom>
                <a:avLst/>
                <a:gdLst>
                  <a:gd name="T0" fmla="*/ 0 w 19"/>
                  <a:gd name="T1" fmla="*/ 11 h 22"/>
                  <a:gd name="T2" fmla="*/ 2 w 19"/>
                  <a:gd name="T3" fmla="*/ 3 h 22"/>
                  <a:gd name="T4" fmla="*/ 9 w 19"/>
                  <a:gd name="T5" fmla="*/ 0 h 22"/>
                  <a:gd name="T6" fmla="*/ 16 w 19"/>
                  <a:gd name="T7" fmla="*/ 3 h 22"/>
                  <a:gd name="T8" fmla="*/ 19 w 19"/>
                  <a:gd name="T9" fmla="*/ 11 h 22"/>
                  <a:gd name="T10" fmla="*/ 19 w 19"/>
                  <a:gd name="T11" fmla="*/ 11 h 22"/>
                  <a:gd name="T12" fmla="*/ 16 w 19"/>
                  <a:gd name="T13" fmla="*/ 19 h 22"/>
                  <a:gd name="T14" fmla="*/ 9 w 19"/>
                  <a:gd name="T15" fmla="*/ 22 h 22"/>
                  <a:gd name="T16" fmla="*/ 2 w 19"/>
                  <a:gd name="T17" fmla="*/ 19 h 22"/>
                  <a:gd name="T18" fmla="*/ 0 w 19"/>
                  <a:gd name="T19" fmla="*/ 11 h 22"/>
                  <a:gd name="T20" fmla="*/ 4 w 19"/>
                  <a:gd name="T21" fmla="*/ 11 h 22"/>
                  <a:gd name="T22" fmla="*/ 5 w 19"/>
                  <a:gd name="T23" fmla="*/ 17 h 22"/>
                  <a:gd name="T24" fmla="*/ 9 w 19"/>
                  <a:gd name="T25" fmla="*/ 19 h 22"/>
                  <a:gd name="T26" fmla="*/ 13 w 19"/>
                  <a:gd name="T27" fmla="*/ 17 h 22"/>
                  <a:gd name="T28" fmla="*/ 15 w 19"/>
                  <a:gd name="T29" fmla="*/ 11 h 22"/>
                  <a:gd name="T30" fmla="*/ 15 w 19"/>
                  <a:gd name="T31" fmla="*/ 11 h 22"/>
                  <a:gd name="T32" fmla="*/ 13 w 19"/>
                  <a:gd name="T33" fmla="*/ 6 h 22"/>
                  <a:gd name="T34" fmla="*/ 9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2" y="3"/>
                    </a:cubicBezTo>
                    <a:cubicBezTo>
                      <a:pt x="4" y="1"/>
                      <a:pt x="6" y="0"/>
                      <a:pt x="9" y="0"/>
                    </a:cubicBezTo>
                    <a:cubicBezTo>
                      <a:pt x="12" y="0"/>
                      <a:pt x="14" y="1"/>
                      <a:pt x="16" y="3"/>
                    </a:cubicBezTo>
                    <a:cubicBezTo>
                      <a:pt x="18" y="5"/>
                      <a:pt x="19" y="8"/>
                      <a:pt x="19" y="11"/>
                    </a:cubicBezTo>
                    <a:cubicBezTo>
                      <a:pt x="19" y="11"/>
                      <a:pt x="19" y="11"/>
                      <a:pt x="19" y="11"/>
                    </a:cubicBezTo>
                    <a:cubicBezTo>
                      <a:pt x="19" y="15"/>
                      <a:pt x="18" y="17"/>
                      <a:pt x="16" y="19"/>
                    </a:cubicBezTo>
                    <a:cubicBezTo>
                      <a:pt x="14" y="21"/>
                      <a:pt x="12" y="22"/>
                      <a:pt x="9" y="22"/>
                    </a:cubicBezTo>
                    <a:cubicBezTo>
                      <a:pt x="6" y="22"/>
                      <a:pt x="4" y="21"/>
                      <a:pt x="2" y="19"/>
                    </a:cubicBezTo>
                    <a:cubicBezTo>
                      <a:pt x="1" y="17"/>
                      <a:pt x="0" y="15"/>
                      <a:pt x="0" y="11"/>
                    </a:cubicBezTo>
                    <a:close/>
                    <a:moveTo>
                      <a:pt x="4" y="11"/>
                    </a:moveTo>
                    <a:cubicBezTo>
                      <a:pt x="4" y="14"/>
                      <a:pt x="4" y="16"/>
                      <a:pt x="5" y="17"/>
                    </a:cubicBezTo>
                    <a:cubicBezTo>
                      <a:pt x="6" y="18"/>
                      <a:pt x="7" y="19"/>
                      <a:pt x="9" y="19"/>
                    </a:cubicBezTo>
                    <a:cubicBezTo>
                      <a:pt x="11" y="19"/>
                      <a:pt x="12" y="18"/>
                      <a:pt x="13" y="17"/>
                    </a:cubicBezTo>
                    <a:cubicBezTo>
                      <a:pt x="14" y="16"/>
                      <a:pt x="15" y="14"/>
                      <a:pt x="15" y="11"/>
                    </a:cubicBezTo>
                    <a:cubicBezTo>
                      <a:pt x="15" y="11"/>
                      <a:pt x="15" y="11"/>
                      <a:pt x="15" y="11"/>
                    </a:cubicBezTo>
                    <a:cubicBezTo>
                      <a:pt x="15" y="9"/>
                      <a:pt x="14" y="7"/>
                      <a:pt x="13" y="6"/>
                    </a:cubicBezTo>
                    <a:cubicBezTo>
                      <a:pt x="12" y="4"/>
                      <a:pt x="11" y="3"/>
                      <a:pt x="9" y="3"/>
                    </a:cubicBezTo>
                    <a:cubicBezTo>
                      <a:pt x="7"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8" name="Freeform 23"/>
              <p:cNvSpPr>
                <a:spLocks/>
              </p:cNvSpPr>
              <p:nvPr/>
            </p:nvSpPr>
            <p:spPr bwMode="auto">
              <a:xfrm>
                <a:off x="6526213" y="5824538"/>
                <a:ext cx="63500" cy="80963"/>
              </a:xfrm>
              <a:custGeom>
                <a:avLst/>
                <a:gdLst>
                  <a:gd name="T0" fmla="*/ 4 w 17"/>
                  <a:gd name="T1" fmla="*/ 1 h 22"/>
                  <a:gd name="T2" fmla="*/ 4 w 17"/>
                  <a:gd name="T3" fmla="*/ 4 h 22"/>
                  <a:gd name="T4" fmla="*/ 7 w 17"/>
                  <a:gd name="T5" fmla="*/ 1 h 22"/>
                  <a:gd name="T6" fmla="*/ 10 w 17"/>
                  <a:gd name="T7" fmla="*/ 0 h 22"/>
                  <a:gd name="T8" fmla="*/ 16 w 17"/>
                  <a:gd name="T9" fmla="*/ 2 h 22"/>
                  <a:gd name="T10" fmla="*/ 17 w 17"/>
                  <a:gd name="T11" fmla="*/ 8 h 22"/>
                  <a:gd name="T12" fmla="*/ 17 w 17"/>
                  <a:gd name="T13" fmla="*/ 22 h 22"/>
                  <a:gd name="T14" fmla="*/ 14 w 17"/>
                  <a:gd name="T15" fmla="*/ 22 h 22"/>
                  <a:gd name="T16" fmla="*/ 14 w 17"/>
                  <a:gd name="T17" fmla="*/ 9 h 22"/>
                  <a:gd name="T18" fmla="*/ 13 w 17"/>
                  <a:gd name="T19" fmla="*/ 5 h 22"/>
                  <a:gd name="T20" fmla="*/ 9 w 17"/>
                  <a:gd name="T21" fmla="*/ 3 h 22"/>
                  <a:gd name="T22" fmla="*/ 6 w 17"/>
                  <a:gd name="T23" fmla="*/ 4 h 22"/>
                  <a:gd name="T24" fmla="*/ 4 w 17"/>
                  <a:gd name="T25" fmla="*/ 6 h 22"/>
                  <a:gd name="T26" fmla="*/ 4 w 17"/>
                  <a:gd name="T27" fmla="*/ 22 h 22"/>
                  <a:gd name="T28" fmla="*/ 0 w 17"/>
                  <a:gd name="T29" fmla="*/ 22 h 22"/>
                  <a:gd name="T30" fmla="*/ 0 w 17"/>
                  <a:gd name="T31" fmla="*/ 1 h 22"/>
                  <a:gd name="T32" fmla="*/ 4 w 17"/>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7" y="6"/>
                      <a:pt x="17" y="8"/>
                    </a:cubicBezTo>
                    <a:cubicBezTo>
                      <a:pt x="17" y="22"/>
                      <a:pt x="17" y="22"/>
                      <a:pt x="17"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9" name="Freeform 24"/>
              <p:cNvSpPr>
                <a:spLocks noEditPoints="1"/>
              </p:cNvSpPr>
              <p:nvPr/>
            </p:nvSpPr>
            <p:spPr bwMode="auto">
              <a:xfrm>
                <a:off x="6608763" y="5824538"/>
                <a:ext cx="66675" cy="80963"/>
              </a:xfrm>
              <a:custGeom>
                <a:avLst/>
                <a:gdLst>
                  <a:gd name="T0" fmla="*/ 14 w 18"/>
                  <a:gd name="T1" fmla="*/ 22 h 22"/>
                  <a:gd name="T2" fmla="*/ 14 w 18"/>
                  <a:gd name="T3" fmla="*/ 20 h 22"/>
                  <a:gd name="T4" fmla="*/ 14 w 18"/>
                  <a:gd name="T5" fmla="*/ 19 h 22"/>
                  <a:gd name="T6" fmla="*/ 11 w 18"/>
                  <a:gd name="T7" fmla="*/ 21 h 22"/>
                  <a:gd name="T8" fmla="*/ 7 w 18"/>
                  <a:gd name="T9" fmla="*/ 22 h 22"/>
                  <a:gd name="T10" fmla="*/ 2 w 18"/>
                  <a:gd name="T11" fmla="*/ 21 h 22"/>
                  <a:gd name="T12" fmla="*/ 0 w 18"/>
                  <a:gd name="T13" fmla="*/ 16 h 22"/>
                  <a:gd name="T14" fmla="*/ 3 w 18"/>
                  <a:gd name="T15" fmla="*/ 11 h 22"/>
                  <a:gd name="T16" fmla="*/ 9 w 18"/>
                  <a:gd name="T17" fmla="*/ 9 h 22"/>
                  <a:gd name="T18" fmla="*/ 14 w 18"/>
                  <a:gd name="T19" fmla="*/ 9 h 22"/>
                  <a:gd name="T20" fmla="*/ 14 w 18"/>
                  <a:gd name="T21" fmla="*/ 7 h 22"/>
                  <a:gd name="T22" fmla="*/ 13 w 18"/>
                  <a:gd name="T23" fmla="*/ 4 h 22"/>
                  <a:gd name="T24" fmla="*/ 9 w 18"/>
                  <a:gd name="T25" fmla="*/ 3 h 22"/>
                  <a:gd name="T26" fmla="*/ 6 w 18"/>
                  <a:gd name="T27" fmla="*/ 4 h 22"/>
                  <a:gd name="T28" fmla="*/ 5 w 18"/>
                  <a:gd name="T29" fmla="*/ 7 h 22"/>
                  <a:gd name="T30" fmla="*/ 1 w 18"/>
                  <a:gd name="T31" fmla="*/ 7 h 22"/>
                  <a:gd name="T32" fmla="*/ 1 w 18"/>
                  <a:gd name="T33" fmla="*/ 6 h 22"/>
                  <a:gd name="T34" fmla="*/ 4 w 18"/>
                  <a:gd name="T35" fmla="*/ 2 h 22"/>
                  <a:gd name="T36" fmla="*/ 10 w 18"/>
                  <a:gd name="T37" fmla="*/ 0 h 22"/>
                  <a:gd name="T38" fmla="*/ 15 w 18"/>
                  <a:gd name="T39" fmla="*/ 2 h 22"/>
                  <a:gd name="T40" fmla="*/ 17 w 18"/>
                  <a:gd name="T41" fmla="*/ 7 h 22"/>
                  <a:gd name="T42" fmla="*/ 17 w 18"/>
                  <a:gd name="T43" fmla="*/ 18 h 22"/>
                  <a:gd name="T44" fmla="*/ 18 w 18"/>
                  <a:gd name="T45" fmla="*/ 20 h 22"/>
                  <a:gd name="T46" fmla="*/ 18 w 18"/>
                  <a:gd name="T47" fmla="*/ 22 h 22"/>
                  <a:gd name="T48" fmla="*/ 14 w 18"/>
                  <a:gd name="T49" fmla="*/ 22 h 22"/>
                  <a:gd name="T50" fmla="*/ 8 w 18"/>
                  <a:gd name="T51" fmla="*/ 19 h 22"/>
                  <a:gd name="T52" fmla="*/ 11 w 18"/>
                  <a:gd name="T53" fmla="*/ 18 h 22"/>
                  <a:gd name="T54" fmla="*/ 14 w 18"/>
                  <a:gd name="T55" fmla="*/ 15 h 22"/>
                  <a:gd name="T56" fmla="*/ 14 w 18"/>
                  <a:gd name="T57" fmla="*/ 12 h 22"/>
                  <a:gd name="T58" fmla="*/ 9 w 18"/>
                  <a:gd name="T59" fmla="*/ 12 h 22"/>
                  <a:gd name="T60" fmla="*/ 6 w 18"/>
                  <a:gd name="T61" fmla="*/ 13 h 22"/>
                  <a:gd name="T62" fmla="*/ 4 w 18"/>
                  <a:gd name="T63" fmla="*/ 16 h 22"/>
                  <a:gd name="T64" fmla="*/ 5 w 18"/>
                  <a:gd name="T65" fmla="*/ 18 h 22"/>
                  <a:gd name="T66" fmla="*/ 8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4" y="21"/>
                      <a:pt x="14" y="20"/>
                    </a:cubicBezTo>
                    <a:cubicBezTo>
                      <a:pt x="14" y="20"/>
                      <a:pt x="14" y="19"/>
                      <a:pt x="14" y="19"/>
                    </a:cubicBezTo>
                    <a:cubicBezTo>
                      <a:pt x="13" y="20"/>
                      <a:pt x="12" y="21"/>
                      <a:pt x="11" y="21"/>
                    </a:cubicBezTo>
                    <a:cubicBezTo>
                      <a:pt x="10" y="22"/>
                      <a:pt x="8" y="22"/>
                      <a:pt x="7" y="22"/>
                    </a:cubicBezTo>
                    <a:cubicBezTo>
                      <a:pt x="5" y="22"/>
                      <a:pt x="3" y="22"/>
                      <a:pt x="2" y="21"/>
                    </a:cubicBezTo>
                    <a:cubicBezTo>
                      <a:pt x="1" y="19"/>
                      <a:pt x="0" y="18"/>
                      <a:pt x="0" y="16"/>
                    </a:cubicBezTo>
                    <a:cubicBezTo>
                      <a:pt x="0" y="14"/>
                      <a:pt x="1" y="12"/>
                      <a:pt x="3" y="11"/>
                    </a:cubicBezTo>
                    <a:cubicBezTo>
                      <a:pt x="4" y="10"/>
                      <a:pt x="7" y="9"/>
                      <a:pt x="9" y="9"/>
                    </a:cubicBezTo>
                    <a:cubicBezTo>
                      <a:pt x="14" y="9"/>
                      <a:pt x="14" y="9"/>
                      <a:pt x="14" y="9"/>
                    </a:cubicBezTo>
                    <a:cubicBezTo>
                      <a:pt x="14" y="7"/>
                      <a:pt x="14" y="7"/>
                      <a:pt x="14" y="7"/>
                    </a:cubicBezTo>
                    <a:cubicBezTo>
                      <a:pt x="14" y="6"/>
                      <a:pt x="13" y="5"/>
                      <a:pt x="13" y="4"/>
                    </a:cubicBezTo>
                    <a:cubicBezTo>
                      <a:pt x="12" y="4"/>
                      <a:pt x="11" y="3"/>
                      <a:pt x="9" y="3"/>
                    </a:cubicBezTo>
                    <a:cubicBezTo>
                      <a:pt x="8" y="3"/>
                      <a:pt x="7" y="4"/>
                      <a:pt x="6" y="4"/>
                    </a:cubicBezTo>
                    <a:cubicBezTo>
                      <a:pt x="6" y="5"/>
                      <a:pt x="5" y="6"/>
                      <a:pt x="5" y="7"/>
                    </a:cubicBezTo>
                    <a:cubicBezTo>
                      <a:pt x="1" y="7"/>
                      <a:pt x="1" y="7"/>
                      <a:pt x="1" y="7"/>
                    </a:cubicBezTo>
                    <a:cubicBezTo>
                      <a:pt x="1" y="6"/>
                      <a:pt x="1" y="6"/>
                      <a:pt x="1" y="6"/>
                    </a:cubicBezTo>
                    <a:cubicBezTo>
                      <a:pt x="1" y="5"/>
                      <a:pt x="2" y="3"/>
                      <a:pt x="4" y="2"/>
                    </a:cubicBezTo>
                    <a:cubicBezTo>
                      <a:pt x="5" y="1"/>
                      <a:pt x="7" y="0"/>
                      <a:pt x="10" y="0"/>
                    </a:cubicBezTo>
                    <a:cubicBezTo>
                      <a:pt x="12" y="0"/>
                      <a:pt x="14" y="1"/>
                      <a:pt x="15" y="2"/>
                    </a:cubicBezTo>
                    <a:cubicBezTo>
                      <a:pt x="17" y="3"/>
                      <a:pt x="17" y="5"/>
                      <a:pt x="17" y="7"/>
                    </a:cubicBezTo>
                    <a:cubicBezTo>
                      <a:pt x="17" y="18"/>
                      <a:pt x="17" y="18"/>
                      <a:pt x="17" y="18"/>
                    </a:cubicBezTo>
                    <a:cubicBezTo>
                      <a:pt x="17" y="18"/>
                      <a:pt x="18" y="19"/>
                      <a:pt x="18" y="20"/>
                    </a:cubicBezTo>
                    <a:cubicBezTo>
                      <a:pt x="18" y="20"/>
                      <a:pt x="18" y="21"/>
                      <a:pt x="18" y="22"/>
                    </a:cubicBezTo>
                    <a:lnTo>
                      <a:pt x="14" y="22"/>
                    </a:lnTo>
                    <a:close/>
                    <a:moveTo>
                      <a:pt x="8" y="19"/>
                    </a:moveTo>
                    <a:cubicBezTo>
                      <a:pt x="9" y="19"/>
                      <a:pt x="10" y="19"/>
                      <a:pt x="11" y="18"/>
                    </a:cubicBezTo>
                    <a:cubicBezTo>
                      <a:pt x="13" y="17"/>
                      <a:pt x="13" y="16"/>
                      <a:pt x="14" y="15"/>
                    </a:cubicBezTo>
                    <a:cubicBezTo>
                      <a:pt x="14" y="12"/>
                      <a:pt x="14" y="12"/>
                      <a:pt x="14" y="12"/>
                    </a:cubicBezTo>
                    <a:cubicBezTo>
                      <a:pt x="9" y="12"/>
                      <a:pt x="9" y="12"/>
                      <a:pt x="9" y="12"/>
                    </a:cubicBezTo>
                    <a:cubicBezTo>
                      <a:pt x="8" y="12"/>
                      <a:pt x="7" y="12"/>
                      <a:pt x="6" y="13"/>
                    </a:cubicBezTo>
                    <a:cubicBezTo>
                      <a:pt x="5" y="14"/>
                      <a:pt x="4" y="15"/>
                      <a:pt x="4" y="16"/>
                    </a:cubicBezTo>
                    <a:cubicBezTo>
                      <a:pt x="4" y="17"/>
                      <a:pt x="5" y="18"/>
                      <a:pt x="5" y="18"/>
                    </a:cubicBezTo>
                    <a:cubicBezTo>
                      <a:pt x="6" y="19"/>
                      <a:pt x="7" y="19"/>
                      <a:pt x="8"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0" name="Rectangle 25"/>
              <p:cNvSpPr>
                <a:spLocks noChangeArrowheads="1"/>
              </p:cNvSpPr>
              <p:nvPr/>
            </p:nvSpPr>
            <p:spPr bwMode="auto">
              <a:xfrm>
                <a:off x="6694488" y="5789613"/>
                <a:ext cx="14287" cy="115888"/>
              </a:xfrm>
              <a:prstGeom prst="rect">
                <a:avLst/>
              </a:pr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1" name="Freeform 26"/>
              <p:cNvSpPr>
                <a:spLocks noEditPoints="1"/>
              </p:cNvSpPr>
              <p:nvPr/>
            </p:nvSpPr>
            <p:spPr bwMode="auto">
              <a:xfrm>
                <a:off x="6773863" y="5797551"/>
                <a:ext cx="77787" cy="107950"/>
              </a:xfrm>
              <a:custGeom>
                <a:avLst/>
                <a:gdLst>
                  <a:gd name="T0" fmla="*/ 0 w 21"/>
                  <a:gd name="T1" fmla="*/ 29 h 29"/>
                  <a:gd name="T2" fmla="*/ 0 w 21"/>
                  <a:gd name="T3" fmla="*/ 0 h 29"/>
                  <a:gd name="T4" fmla="*/ 9 w 21"/>
                  <a:gd name="T5" fmla="*/ 0 h 29"/>
                  <a:gd name="T6" fmla="*/ 18 w 21"/>
                  <a:gd name="T7" fmla="*/ 4 h 29"/>
                  <a:gd name="T8" fmla="*/ 21 w 21"/>
                  <a:gd name="T9" fmla="*/ 13 h 29"/>
                  <a:gd name="T10" fmla="*/ 21 w 21"/>
                  <a:gd name="T11" fmla="*/ 17 h 29"/>
                  <a:gd name="T12" fmla="*/ 18 w 21"/>
                  <a:gd name="T13" fmla="*/ 25 h 29"/>
                  <a:gd name="T14" fmla="*/ 9 w 21"/>
                  <a:gd name="T15" fmla="*/ 29 h 29"/>
                  <a:gd name="T16" fmla="*/ 0 w 21"/>
                  <a:gd name="T17" fmla="*/ 29 h 29"/>
                  <a:gd name="T18" fmla="*/ 3 w 21"/>
                  <a:gd name="T19" fmla="*/ 3 h 29"/>
                  <a:gd name="T20" fmla="*/ 3 w 21"/>
                  <a:gd name="T21" fmla="*/ 26 h 29"/>
                  <a:gd name="T22" fmla="*/ 9 w 21"/>
                  <a:gd name="T23" fmla="*/ 26 h 29"/>
                  <a:gd name="T24" fmla="*/ 15 w 21"/>
                  <a:gd name="T25" fmla="*/ 23 h 29"/>
                  <a:gd name="T26" fmla="*/ 17 w 21"/>
                  <a:gd name="T27" fmla="*/ 17 h 29"/>
                  <a:gd name="T28" fmla="*/ 17 w 21"/>
                  <a:gd name="T29" fmla="*/ 13 h 29"/>
                  <a:gd name="T30" fmla="*/ 15 w 21"/>
                  <a:gd name="T31" fmla="*/ 6 h 29"/>
                  <a:gd name="T32" fmla="*/ 9 w 21"/>
                  <a:gd name="T33" fmla="*/ 3 h 29"/>
                  <a:gd name="T34" fmla="*/ 3 w 21"/>
                  <a:gd name="T35"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29">
                    <a:moveTo>
                      <a:pt x="0" y="29"/>
                    </a:moveTo>
                    <a:cubicBezTo>
                      <a:pt x="0" y="0"/>
                      <a:pt x="0" y="0"/>
                      <a:pt x="0" y="0"/>
                    </a:cubicBezTo>
                    <a:cubicBezTo>
                      <a:pt x="9" y="0"/>
                      <a:pt x="9" y="0"/>
                      <a:pt x="9" y="0"/>
                    </a:cubicBezTo>
                    <a:cubicBezTo>
                      <a:pt x="12" y="0"/>
                      <a:pt x="15" y="2"/>
                      <a:pt x="18" y="4"/>
                    </a:cubicBezTo>
                    <a:cubicBezTo>
                      <a:pt x="20" y="6"/>
                      <a:pt x="21" y="9"/>
                      <a:pt x="21" y="13"/>
                    </a:cubicBezTo>
                    <a:cubicBezTo>
                      <a:pt x="21" y="17"/>
                      <a:pt x="21" y="17"/>
                      <a:pt x="21" y="17"/>
                    </a:cubicBezTo>
                    <a:cubicBezTo>
                      <a:pt x="21" y="20"/>
                      <a:pt x="20" y="23"/>
                      <a:pt x="18" y="25"/>
                    </a:cubicBezTo>
                    <a:cubicBezTo>
                      <a:pt x="15" y="28"/>
                      <a:pt x="12" y="29"/>
                      <a:pt x="9" y="29"/>
                    </a:cubicBezTo>
                    <a:lnTo>
                      <a:pt x="0" y="29"/>
                    </a:lnTo>
                    <a:close/>
                    <a:moveTo>
                      <a:pt x="3" y="3"/>
                    </a:moveTo>
                    <a:cubicBezTo>
                      <a:pt x="3" y="26"/>
                      <a:pt x="3" y="26"/>
                      <a:pt x="3" y="26"/>
                    </a:cubicBezTo>
                    <a:cubicBezTo>
                      <a:pt x="9" y="26"/>
                      <a:pt x="9" y="26"/>
                      <a:pt x="9" y="26"/>
                    </a:cubicBezTo>
                    <a:cubicBezTo>
                      <a:pt x="11" y="26"/>
                      <a:pt x="13" y="25"/>
                      <a:pt x="15" y="23"/>
                    </a:cubicBezTo>
                    <a:cubicBezTo>
                      <a:pt x="16" y="21"/>
                      <a:pt x="17" y="19"/>
                      <a:pt x="17" y="17"/>
                    </a:cubicBezTo>
                    <a:cubicBezTo>
                      <a:pt x="17" y="13"/>
                      <a:pt x="17" y="13"/>
                      <a:pt x="17" y="13"/>
                    </a:cubicBezTo>
                    <a:cubicBezTo>
                      <a:pt x="17" y="10"/>
                      <a:pt x="16" y="8"/>
                      <a:pt x="15" y="6"/>
                    </a:cubicBezTo>
                    <a:cubicBezTo>
                      <a:pt x="13" y="4"/>
                      <a:pt x="11" y="3"/>
                      <a:pt x="9" y="3"/>
                    </a:cubicBezTo>
                    <a:lnTo>
                      <a:pt x="3" y="3"/>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2" name="Freeform 27"/>
              <p:cNvSpPr>
                <a:spLocks noEditPoints="1"/>
              </p:cNvSpPr>
              <p:nvPr/>
            </p:nvSpPr>
            <p:spPr bwMode="auto">
              <a:xfrm>
                <a:off x="6867525" y="5824538"/>
                <a:ext cx="66675" cy="80963"/>
              </a:xfrm>
              <a:custGeom>
                <a:avLst/>
                <a:gdLst>
                  <a:gd name="T0" fmla="*/ 14 w 18"/>
                  <a:gd name="T1" fmla="*/ 22 h 22"/>
                  <a:gd name="T2" fmla="*/ 14 w 18"/>
                  <a:gd name="T3" fmla="*/ 20 h 22"/>
                  <a:gd name="T4" fmla="*/ 14 w 18"/>
                  <a:gd name="T5" fmla="*/ 19 h 22"/>
                  <a:gd name="T6" fmla="*/ 11 w 18"/>
                  <a:gd name="T7" fmla="*/ 21 h 22"/>
                  <a:gd name="T8" fmla="*/ 7 w 18"/>
                  <a:gd name="T9" fmla="*/ 22 h 22"/>
                  <a:gd name="T10" fmla="*/ 2 w 18"/>
                  <a:gd name="T11" fmla="*/ 21 h 22"/>
                  <a:gd name="T12" fmla="*/ 0 w 18"/>
                  <a:gd name="T13" fmla="*/ 16 h 22"/>
                  <a:gd name="T14" fmla="*/ 3 w 18"/>
                  <a:gd name="T15" fmla="*/ 11 h 22"/>
                  <a:gd name="T16" fmla="*/ 10 w 18"/>
                  <a:gd name="T17" fmla="*/ 9 h 22"/>
                  <a:gd name="T18" fmla="*/ 14 w 18"/>
                  <a:gd name="T19" fmla="*/ 9 h 22"/>
                  <a:gd name="T20" fmla="*/ 14 w 18"/>
                  <a:gd name="T21" fmla="*/ 7 h 22"/>
                  <a:gd name="T22" fmla="*/ 13 w 18"/>
                  <a:gd name="T23" fmla="*/ 4 h 22"/>
                  <a:gd name="T24" fmla="*/ 9 w 18"/>
                  <a:gd name="T25" fmla="*/ 3 h 22"/>
                  <a:gd name="T26" fmla="*/ 6 w 18"/>
                  <a:gd name="T27" fmla="*/ 4 h 22"/>
                  <a:gd name="T28" fmla="*/ 5 w 18"/>
                  <a:gd name="T29" fmla="*/ 7 h 22"/>
                  <a:gd name="T30" fmla="*/ 2 w 18"/>
                  <a:gd name="T31" fmla="*/ 7 h 22"/>
                  <a:gd name="T32" fmla="*/ 2 w 18"/>
                  <a:gd name="T33" fmla="*/ 6 h 22"/>
                  <a:gd name="T34" fmla="*/ 4 w 18"/>
                  <a:gd name="T35" fmla="*/ 2 h 22"/>
                  <a:gd name="T36" fmla="*/ 10 w 18"/>
                  <a:gd name="T37" fmla="*/ 0 h 22"/>
                  <a:gd name="T38" fmla="*/ 15 w 18"/>
                  <a:gd name="T39" fmla="*/ 2 h 22"/>
                  <a:gd name="T40" fmla="*/ 18 w 18"/>
                  <a:gd name="T41" fmla="*/ 7 h 22"/>
                  <a:gd name="T42" fmla="*/ 18 w 18"/>
                  <a:gd name="T43" fmla="*/ 18 h 22"/>
                  <a:gd name="T44" fmla="*/ 18 w 18"/>
                  <a:gd name="T45" fmla="*/ 20 h 22"/>
                  <a:gd name="T46" fmla="*/ 18 w 18"/>
                  <a:gd name="T47" fmla="*/ 22 h 22"/>
                  <a:gd name="T48" fmla="*/ 14 w 18"/>
                  <a:gd name="T49" fmla="*/ 22 h 22"/>
                  <a:gd name="T50" fmla="*/ 8 w 18"/>
                  <a:gd name="T51" fmla="*/ 19 h 22"/>
                  <a:gd name="T52" fmla="*/ 12 w 18"/>
                  <a:gd name="T53" fmla="*/ 18 h 22"/>
                  <a:gd name="T54" fmla="*/ 14 w 18"/>
                  <a:gd name="T55" fmla="*/ 15 h 22"/>
                  <a:gd name="T56" fmla="*/ 14 w 18"/>
                  <a:gd name="T57" fmla="*/ 12 h 22"/>
                  <a:gd name="T58" fmla="*/ 9 w 18"/>
                  <a:gd name="T59" fmla="*/ 12 h 22"/>
                  <a:gd name="T60" fmla="*/ 6 w 18"/>
                  <a:gd name="T61" fmla="*/ 13 h 22"/>
                  <a:gd name="T62" fmla="*/ 4 w 18"/>
                  <a:gd name="T63" fmla="*/ 16 h 22"/>
                  <a:gd name="T64" fmla="*/ 5 w 18"/>
                  <a:gd name="T65" fmla="*/ 18 h 22"/>
                  <a:gd name="T66" fmla="*/ 8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4" y="21"/>
                      <a:pt x="14" y="20"/>
                    </a:cubicBezTo>
                    <a:cubicBezTo>
                      <a:pt x="14" y="20"/>
                      <a:pt x="14" y="19"/>
                      <a:pt x="14" y="19"/>
                    </a:cubicBezTo>
                    <a:cubicBezTo>
                      <a:pt x="13" y="20"/>
                      <a:pt x="12" y="21"/>
                      <a:pt x="11" y="21"/>
                    </a:cubicBezTo>
                    <a:cubicBezTo>
                      <a:pt x="10" y="22"/>
                      <a:pt x="9" y="22"/>
                      <a:pt x="7" y="22"/>
                    </a:cubicBezTo>
                    <a:cubicBezTo>
                      <a:pt x="5" y="22"/>
                      <a:pt x="3" y="22"/>
                      <a:pt x="2" y="21"/>
                    </a:cubicBezTo>
                    <a:cubicBezTo>
                      <a:pt x="1" y="19"/>
                      <a:pt x="0" y="18"/>
                      <a:pt x="0" y="16"/>
                    </a:cubicBezTo>
                    <a:cubicBezTo>
                      <a:pt x="0" y="14"/>
                      <a:pt x="1" y="12"/>
                      <a:pt x="3" y="11"/>
                    </a:cubicBezTo>
                    <a:cubicBezTo>
                      <a:pt x="5" y="10"/>
                      <a:pt x="7" y="9"/>
                      <a:pt x="10" y="9"/>
                    </a:cubicBezTo>
                    <a:cubicBezTo>
                      <a:pt x="14" y="9"/>
                      <a:pt x="14" y="9"/>
                      <a:pt x="14" y="9"/>
                    </a:cubicBezTo>
                    <a:cubicBezTo>
                      <a:pt x="14" y="7"/>
                      <a:pt x="14" y="7"/>
                      <a:pt x="14" y="7"/>
                    </a:cubicBezTo>
                    <a:cubicBezTo>
                      <a:pt x="14" y="6"/>
                      <a:pt x="13" y="5"/>
                      <a:pt x="13" y="4"/>
                    </a:cubicBezTo>
                    <a:cubicBezTo>
                      <a:pt x="12" y="4"/>
                      <a:pt x="11" y="3"/>
                      <a:pt x="9" y="3"/>
                    </a:cubicBezTo>
                    <a:cubicBezTo>
                      <a:pt x="8" y="3"/>
                      <a:pt x="7" y="4"/>
                      <a:pt x="6" y="4"/>
                    </a:cubicBezTo>
                    <a:cubicBezTo>
                      <a:pt x="6" y="5"/>
                      <a:pt x="5" y="6"/>
                      <a:pt x="5" y="7"/>
                    </a:cubicBezTo>
                    <a:cubicBezTo>
                      <a:pt x="2" y="7"/>
                      <a:pt x="2" y="7"/>
                      <a:pt x="2" y="7"/>
                    </a:cubicBezTo>
                    <a:cubicBezTo>
                      <a:pt x="2" y="6"/>
                      <a:pt x="2" y="6"/>
                      <a:pt x="2" y="6"/>
                    </a:cubicBezTo>
                    <a:cubicBezTo>
                      <a:pt x="1" y="5"/>
                      <a:pt x="2" y="3"/>
                      <a:pt x="4" y="2"/>
                    </a:cubicBezTo>
                    <a:cubicBezTo>
                      <a:pt x="5" y="1"/>
                      <a:pt x="7" y="0"/>
                      <a:pt x="10" y="0"/>
                    </a:cubicBezTo>
                    <a:cubicBezTo>
                      <a:pt x="12" y="0"/>
                      <a:pt x="14" y="1"/>
                      <a:pt x="15" y="2"/>
                    </a:cubicBezTo>
                    <a:cubicBezTo>
                      <a:pt x="17" y="3"/>
                      <a:pt x="18" y="5"/>
                      <a:pt x="18" y="7"/>
                    </a:cubicBezTo>
                    <a:cubicBezTo>
                      <a:pt x="18" y="18"/>
                      <a:pt x="18" y="18"/>
                      <a:pt x="18" y="18"/>
                    </a:cubicBezTo>
                    <a:cubicBezTo>
                      <a:pt x="18" y="18"/>
                      <a:pt x="18" y="19"/>
                      <a:pt x="18" y="20"/>
                    </a:cubicBezTo>
                    <a:cubicBezTo>
                      <a:pt x="18" y="20"/>
                      <a:pt x="18" y="21"/>
                      <a:pt x="18" y="22"/>
                    </a:cubicBezTo>
                    <a:lnTo>
                      <a:pt x="14" y="22"/>
                    </a:lnTo>
                    <a:close/>
                    <a:moveTo>
                      <a:pt x="8" y="19"/>
                    </a:moveTo>
                    <a:cubicBezTo>
                      <a:pt x="9" y="19"/>
                      <a:pt x="10" y="19"/>
                      <a:pt x="12" y="18"/>
                    </a:cubicBezTo>
                    <a:cubicBezTo>
                      <a:pt x="13" y="17"/>
                      <a:pt x="13" y="16"/>
                      <a:pt x="14" y="15"/>
                    </a:cubicBezTo>
                    <a:cubicBezTo>
                      <a:pt x="14" y="12"/>
                      <a:pt x="14" y="12"/>
                      <a:pt x="14" y="12"/>
                    </a:cubicBezTo>
                    <a:cubicBezTo>
                      <a:pt x="9" y="12"/>
                      <a:pt x="9" y="12"/>
                      <a:pt x="9" y="12"/>
                    </a:cubicBezTo>
                    <a:cubicBezTo>
                      <a:pt x="8" y="12"/>
                      <a:pt x="7" y="12"/>
                      <a:pt x="6" y="13"/>
                    </a:cubicBezTo>
                    <a:cubicBezTo>
                      <a:pt x="5" y="14"/>
                      <a:pt x="4" y="15"/>
                      <a:pt x="4" y="16"/>
                    </a:cubicBezTo>
                    <a:cubicBezTo>
                      <a:pt x="4" y="17"/>
                      <a:pt x="5" y="18"/>
                      <a:pt x="5" y="18"/>
                    </a:cubicBezTo>
                    <a:cubicBezTo>
                      <a:pt x="6" y="19"/>
                      <a:pt x="7" y="19"/>
                      <a:pt x="8"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3" name="Freeform 28"/>
              <p:cNvSpPr>
                <a:spLocks/>
              </p:cNvSpPr>
              <p:nvPr/>
            </p:nvSpPr>
            <p:spPr bwMode="auto">
              <a:xfrm>
                <a:off x="6945313" y="5808663"/>
                <a:ext cx="46037" cy="96838"/>
              </a:xfrm>
              <a:custGeom>
                <a:avLst/>
                <a:gdLst>
                  <a:gd name="T0" fmla="*/ 8 w 12"/>
                  <a:gd name="T1" fmla="*/ 0 h 26"/>
                  <a:gd name="T2" fmla="*/ 8 w 12"/>
                  <a:gd name="T3" fmla="*/ 5 h 26"/>
                  <a:gd name="T4" fmla="*/ 12 w 12"/>
                  <a:gd name="T5" fmla="*/ 5 h 26"/>
                  <a:gd name="T6" fmla="*/ 12 w 12"/>
                  <a:gd name="T7" fmla="*/ 8 h 26"/>
                  <a:gd name="T8" fmla="*/ 8 w 12"/>
                  <a:gd name="T9" fmla="*/ 8 h 26"/>
                  <a:gd name="T10" fmla="*/ 8 w 12"/>
                  <a:gd name="T11" fmla="*/ 20 h 26"/>
                  <a:gd name="T12" fmla="*/ 8 w 12"/>
                  <a:gd name="T13" fmla="*/ 22 h 26"/>
                  <a:gd name="T14" fmla="*/ 10 w 12"/>
                  <a:gd name="T15" fmla="*/ 23 h 26"/>
                  <a:gd name="T16" fmla="*/ 11 w 12"/>
                  <a:gd name="T17" fmla="*/ 23 h 26"/>
                  <a:gd name="T18" fmla="*/ 11 w 12"/>
                  <a:gd name="T19" fmla="*/ 23 h 26"/>
                  <a:gd name="T20" fmla="*/ 12 w 12"/>
                  <a:gd name="T21" fmla="*/ 25 h 26"/>
                  <a:gd name="T22" fmla="*/ 10 w 12"/>
                  <a:gd name="T23" fmla="*/ 26 h 26"/>
                  <a:gd name="T24" fmla="*/ 9 w 12"/>
                  <a:gd name="T25" fmla="*/ 26 h 26"/>
                  <a:gd name="T26" fmla="*/ 5 w 12"/>
                  <a:gd name="T27" fmla="*/ 25 h 26"/>
                  <a:gd name="T28" fmla="*/ 4 w 12"/>
                  <a:gd name="T29" fmla="*/ 20 h 26"/>
                  <a:gd name="T30" fmla="*/ 4 w 12"/>
                  <a:gd name="T31" fmla="*/ 8 h 26"/>
                  <a:gd name="T32" fmla="*/ 0 w 12"/>
                  <a:gd name="T33" fmla="*/ 8 h 26"/>
                  <a:gd name="T34" fmla="*/ 0 w 12"/>
                  <a:gd name="T35" fmla="*/ 5 h 26"/>
                  <a:gd name="T36" fmla="*/ 4 w 12"/>
                  <a:gd name="T37" fmla="*/ 5 h 26"/>
                  <a:gd name="T38" fmla="*/ 4 w 12"/>
                  <a:gd name="T39" fmla="*/ 0 h 26"/>
                  <a:gd name="T40" fmla="*/ 8 w 12"/>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26">
                    <a:moveTo>
                      <a:pt x="8" y="0"/>
                    </a:moveTo>
                    <a:cubicBezTo>
                      <a:pt x="8" y="5"/>
                      <a:pt x="8" y="5"/>
                      <a:pt x="8" y="5"/>
                    </a:cubicBezTo>
                    <a:cubicBezTo>
                      <a:pt x="12" y="5"/>
                      <a:pt x="12" y="5"/>
                      <a:pt x="12" y="5"/>
                    </a:cubicBezTo>
                    <a:cubicBezTo>
                      <a:pt x="12" y="8"/>
                      <a:pt x="12" y="8"/>
                      <a:pt x="12" y="8"/>
                    </a:cubicBezTo>
                    <a:cubicBezTo>
                      <a:pt x="8" y="8"/>
                      <a:pt x="8" y="8"/>
                      <a:pt x="8" y="8"/>
                    </a:cubicBezTo>
                    <a:cubicBezTo>
                      <a:pt x="8" y="20"/>
                      <a:pt x="8" y="20"/>
                      <a:pt x="8" y="20"/>
                    </a:cubicBezTo>
                    <a:cubicBezTo>
                      <a:pt x="8" y="21"/>
                      <a:pt x="8" y="22"/>
                      <a:pt x="8" y="22"/>
                    </a:cubicBezTo>
                    <a:cubicBezTo>
                      <a:pt x="9" y="23"/>
                      <a:pt x="9" y="23"/>
                      <a:pt x="10" y="23"/>
                    </a:cubicBezTo>
                    <a:cubicBezTo>
                      <a:pt x="10" y="23"/>
                      <a:pt x="10" y="23"/>
                      <a:pt x="11" y="23"/>
                    </a:cubicBezTo>
                    <a:cubicBezTo>
                      <a:pt x="11" y="23"/>
                      <a:pt x="11" y="23"/>
                      <a:pt x="11" y="23"/>
                    </a:cubicBezTo>
                    <a:cubicBezTo>
                      <a:pt x="12" y="25"/>
                      <a:pt x="12" y="25"/>
                      <a:pt x="12" y="25"/>
                    </a:cubicBezTo>
                    <a:cubicBezTo>
                      <a:pt x="11" y="26"/>
                      <a:pt x="11" y="26"/>
                      <a:pt x="10" y="26"/>
                    </a:cubicBezTo>
                    <a:cubicBezTo>
                      <a:pt x="10" y="26"/>
                      <a:pt x="9" y="26"/>
                      <a:pt x="9" y="26"/>
                    </a:cubicBezTo>
                    <a:cubicBezTo>
                      <a:pt x="7" y="26"/>
                      <a:pt x="6" y="26"/>
                      <a:pt x="5" y="25"/>
                    </a:cubicBezTo>
                    <a:cubicBezTo>
                      <a:pt x="4" y="24"/>
                      <a:pt x="4" y="22"/>
                      <a:pt x="4" y="20"/>
                    </a:cubicBezTo>
                    <a:cubicBezTo>
                      <a:pt x="4" y="8"/>
                      <a:pt x="4" y="8"/>
                      <a:pt x="4" y="8"/>
                    </a:cubicBezTo>
                    <a:cubicBezTo>
                      <a:pt x="0" y="8"/>
                      <a:pt x="0" y="8"/>
                      <a:pt x="0" y="8"/>
                    </a:cubicBezTo>
                    <a:cubicBezTo>
                      <a:pt x="0" y="5"/>
                      <a:pt x="0" y="5"/>
                      <a:pt x="0" y="5"/>
                    </a:cubicBezTo>
                    <a:cubicBezTo>
                      <a:pt x="4" y="5"/>
                      <a:pt x="4" y="5"/>
                      <a:pt x="4" y="5"/>
                    </a:cubicBezTo>
                    <a:cubicBezTo>
                      <a:pt x="4" y="0"/>
                      <a:pt x="4" y="0"/>
                      <a:pt x="4" y="0"/>
                    </a:cubicBezTo>
                    <a:lnTo>
                      <a:pt x="8" y="0"/>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4" name="Freeform 29"/>
              <p:cNvSpPr>
                <a:spLocks noEditPoints="1"/>
              </p:cNvSpPr>
              <p:nvPr/>
            </p:nvSpPr>
            <p:spPr bwMode="auto">
              <a:xfrm>
                <a:off x="7002463" y="5824538"/>
                <a:ext cx="66675" cy="80963"/>
              </a:xfrm>
              <a:custGeom>
                <a:avLst/>
                <a:gdLst>
                  <a:gd name="T0" fmla="*/ 14 w 18"/>
                  <a:gd name="T1" fmla="*/ 22 h 22"/>
                  <a:gd name="T2" fmla="*/ 13 w 18"/>
                  <a:gd name="T3" fmla="*/ 20 h 22"/>
                  <a:gd name="T4" fmla="*/ 13 w 18"/>
                  <a:gd name="T5" fmla="*/ 19 h 22"/>
                  <a:gd name="T6" fmla="*/ 10 w 18"/>
                  <a:gd name="T7" fmla="*/ 21 h 22"/>
                  <a:gd name="T8" fmla="*/ 7 w 18"/>
                  <a:gd name="T9" fmla="*/ 22 h 22"/>
                  <a:gd name="T10" fmla="*/ 2 w 18"/>
                  <a:gd name="T11" fmla="*/ 21 h 22"/>
                  <a:gd name="T12" fmla="*/ 0 w 18"/>
                  <a:gd name="T13" fmla="*/ 16 h 22"/>
                  <a:gd name="T14" fmla="*/ 2 w 18"/>
                  <a:gd name="T15" fmla="*/ 11 h 22"/>
                  <a:gd name="T16" fmla="*/ 9 w 18"/>
                  <a:gd name="T17" fmla="*/ 9 h 22"/>
                  <a:gd name="T18" fmla="*/ 13 w 18"/>
                  <a:gd name="T19" fmla="*/ 9 h 22"/>
                  <a:gd name="T20" fmla="*/ 13 w 18"/>
                  <a:gd name="T21" fmla="*/ 7 h 22"/>
                  <a:gd name="T22" fmla="*/ 12 w 18"/>
                  <a:gd name="T23" fmla="*/ 4 h 22"/>
                  <a:gd name="T24" fmla="*/ 9 w 18"/>
                  <a:gd name="T25" fmla="*/ 3 h 22"/>
                  <a:gd name="T26" fmla="*/ 6 w 18"/>
                  <a:gd name="T27" fmla="*/ 4 h 22"/>
                  <a:gd name="T28" fmla="*/ 5 w 18"/>
                  <a:gd name="T29" fmla="*/ 7 h 22"/>
                  <a:gd name="T30" fmla="*/ 1 w 18"/>
                  <a:gd name="T31" fmla="*/ 7 h 22"/>
                  <a:gd name="T32" fmla="*/ 1 w 18"/>
                  <a:gd name="T33" fmla="*/ 6 h 22"/>
                  <a:gd name="T34" fmla="*/ 3 w 18"/>
                  <a:gd name="T35" fmla="*/ 2 h 22"/>
                  <a:gd name="T36" fmla="*/ 9 w 18"/>
                  <a:gd name="T37" fmla="*/ 0 h 22"/>
                  <a:gd name="T38" fmla="*/ 15 w 18"/>
                  <a:gd name="T39" fmla="*/ 2 h 22"/>
                  <a:gd name="T40" fmla="*/ 17 w 18"/>
                  <a:gd name="T41" fmla="*/ 7 h 22"/>
                  <a:gd name="T42" fmla="*/ 17 w 18"/>
                  <a:gd name="T43" fmla="*/ 18 h 22"/>
                  <a:gd name="T44" fmla="*/ 17 w 18"/>
                  <a:gd name="T45" fmla="*/ 20 h 22"/>
                  <a:gd name="T46" fmla="*/ 18 w 18"/>
                  <a:gd name="T47" fmla="*/ 22 h 22"/>
                  <a:gd name="T48" fmla="*/ 14 w 18"/>
                  <a:gd name="T49" fmla="*/ 22 h 22"/>
                  <a:gd name="T50" fmla="*/ 7 w 18"/>
                  <a:gd name="T51" fmla="*/ 19 h 22"/>
                  <a:gd name="T52" fmla="*/ 11 w 18"/>
                  <a:gd name="T53" fmla="*/ 18 h 22"/>
                  <a:gd name="T54" fmla="*/ 13 w 18"/>
                  <a:gd name="T55" fmla="*/ 15 h 22"/>
                  <a:gd name="T56" fmla="*/ 13 w 18"/>
                  <a:gd name="T57" fmla="*/ 12 h 22"/>
                  <a:gd name="T58" fmla="*/ 9 w 18"/>
                  <a:gd name="T59" fmla="*/ 12 h 22"/>
                  <a:gd name="T60" fmla="*/ 5 w 18"/>
                  <a:gd name="T61" fmla="*/ 13 h 22"/>
                  <a:gd name="T62" fmla="*/ 4 w 18"/>
                  <a:gd name="T63" fmla="*/ 16 h 22"/>
                  <a:gd name="T64" fmla="*/ 5 w 18"/>
                  <a:gd name="T65" fmla="*/ 18 h 22"/>
                  <a:gd name="T66" fmla="*/ 7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3" y="21"/>
                      <a:pt x="13" y="20"/>
                    </a:cubicBezTo>
                    <a:cubicBezTo>
                      <a:pt x="13" y="20"/>
                      <a:pt x="13" y="19"/>
                      <a:pt x="13" y="19"/>
                    </a:cubicBezTo>
                    <a:cubicBezTo>
                      <a:pt x="12" y="20"/>
                      <a:pt x="12" y="21"/>
                      <a:pt x="10" y="21"/>
                    </a:cubicBezTo>
                    <a:cubicBezTo>
                      <a:pt x="9" y="22"/>
                      <a:pt x="8" y="22"/>
                      <a:pt x="7" y="22"/>
                    </a:cubicBezTo>
                    <a:cubicBezTo>
                      <a:pt x="4" y="22"/>
                      <a:pt x="3" y="22"/>
                      <a:pt x="2" y="21"/>
                    </a:cubicBezTo>
                    <a:cubicBezTo>
                      <a:pt x="1" y="19"/>
                      <a:pt x="0" y="18"/>
                      <a:pt x="0" y="16"/>
                    </a:cubicBezTo>
                    <a:cubicBezTo>
                      <a:pt x="0" y="14"/>
                      <a:pt x="1" y="12"/>
                      <a:pt x="2" y="11"/>
                    </a:cubicBezTo>
                    <a:cubicBezTo>
                      <a:pt x="4" y="10"/>
                      <a:pt x="6" y="9"/>
                      <a:pt x="9" y="9"/>
                    </a:cubicBezTo>
                    <a:cubicBezTo>
                      <a:pt x="13" y="9"/>
                      <a:pt x="13" y="9"/>
                      <a:pt x="13" y="9"/>
                    </a:cubicBezTo>
                    <a:cubicBezTo>
                      <a:pt x="13" y="7"/>
                      <a:pt x="13" y="7"/>
                      <a:pt x="13" y="7"/>
                    </a:cubicBezTo>
                    <a:cubicBezTo>
                      <a:pt x="13" y="6"/>
                      <a:pt x="13" y="5"/>
                      <a:pt x="12" y="4"/>
                    </a:cubicBezTo>
                    <a:cubicBezTo>
                      <a:pt x="11" y="4"/>
                      <a:pt x="10" y="3"/>
                      <a:pt x="9" y="3"/>
                    </a:cubicBezTo>
                    <a:cubicBezTo>
                      <a:pt x="8" y="3"/>
                      <a:pt x="7" y="4"/>
                      <a:pt x="6" y="4"/>
                    </a:cubicBezTo>
                    <a:cubicBezTo>
                      <a:pt x="5" y="5"/>
                      <a:pt x="5" y="6"/>
                      <a:pt x="5" y="7"/>
                    </a:cubicBezTo>
                    <a:cubicBezTo>
                      <a:pt x="1" y="7"/>
                      <a:pt x="1" y="7"/>
                      <a:pt x="1" y="7"/>
                    </a:cubicBezTo>
                    <a:cubicBezTo>
                      <a:pt x="1" y="6"/>
                      <a:pt x="1" y="6"/>
                      <a:pt x="1" y="6"/>
                    </a:cubicBezTo>
                    <a:cubicBezTo>
                      <a:pt x="1" y="5"/>
                      <a:pt x="2" y="3"/>
                      <a:pt x="3" y="2"/>
                    </a:cubicBezTo>
                    <a:cubicBezTo>
                      <a:pt x="5" y="1"/>
                      <a:pt x="7" y="0"/>
                      <a:pt x="9" y="0"/>
                    </a:cubicBezTo>
                    <a:cubicBezTo>
                      <a:pt x="11" y="0"/>
                      <a:pt x="13" y="1"/>
                      <a:pt x="15" y="2"/>
                    </a:cubicBezTo>
                    <a:cubicBezTo>
                      <a:pt x="16" y="3"/>
                      <a:pt x="17" y="5"/>
                      <a:pt x="17" y="7"/>
                    </a:cubicBezTo>
                    <a:cubicBezTo>
                      <a:pt x="17" y="18"/>
                      <a:pt x="17" y="18"/>
                      <a:pt x="17" y="18"/>
                    </a:cubicBezTo>
                    <a:cubicBezTo>
                      <a:pt x="17" y="18"/>
                      <a:pt x="17" y="19"/>
                      <a:pt x="17" y="20"/>
                    </a:cubicBezTo>
                    <a:cubicBezTo>
                      <a:pt x="17" y="20"/>
                      <a:pt x="17" y="21"/>
                      <a:pt x="18" y="22"/>
                    </a:cubicBezTo>
                    <a:lnTo>
                      <a:pt x="14" y="22"/>
                    </a:lnTo>
                    <a:close/>
                    <a:moveTo>
                      <a:pt x="7" y="19"/>
                    </a:moveTo>
                    <a:cubicBezTo>
                      <a:pt x="9" y="19"/>
                      <a:pt x="10" y="19"/>
                      <a:pt x="11" y="18"/>
                    </a:cubicBezTo>
                    <a:cubicBezTo>
                      <a:pt x="12" y="17"/>
                      <a:pt x="13" y="16"/>
                      <a:pt x="13" y="15"/>
                    </a:cubicBezTo>
                    <a:cubicBezTo>
                      <a:pt x="13" y="12"/>
                      <a:pt x="13" y="12"/>
                      <a:pt x="13" y="12"/>
                    </a:cubicBezTo>
                    <a:cubicBezTo>
                      <a:pt x="9" y="12"/>
                      <a:pt x="9" y="12"/>
                      <a:pt x="9" y="12"/>
                    </a:cubicBezTo>
                    <a:cubicBezTo>
                      <a:pt x="7" y="12"/>
                      <a:pt x="6" y="12"/>
                      <a:pt x="5" y="13"/>
                    </a:cubicBezTo>
                    <a:cubicBezTo>
                      <a:pt x="4" y="14"/>
                      <a:pt x="4" y="15"/>
                      <a:pt x="4" y="16"/>
                    </a:cubicBezTo>
                    <a:cubicBezTo>
                      <a:pt x="4" y="17"/>
                      <a:pt x="4" y="18"/>
                      <a:pt x="5" y="18"/>
                    </a:cubicBezTo>
                    <a:cubicBezTo>
                      <a:pt x="5" y="19"/>
                      <a:pt x="6" y="19"/>
                      <a:pt x="7"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5" name="Freeform 30"/>
              <p:cNvSpPr>
                <a:spLocks/>
              </p:cNvSpPr>
              <p:nvPr/>
            </p:nvSpPr>
            <p:spPr bwMode="auto">
              <a:xfrm>
                <a:off x="7121525" y="5797551"/>
                <a:ext cx="76200" cy="107950"/>
              </a:xfrm>
              <a:custGeom>
                <a:avLst/>
                <a:gdLst>
                  <a:gd name="T0" fmla="*/ 16 w 20"/>
                  <a:gd name="T1" fmla="*/ 22 h 29"/>
                  <a:gd name="T2" fmla="*/ 15 w 20"/>
                  <a:gd name="T3" fmla="*/ 18 h 29"/>
                  <a:gd name="T4" fmla="*/ 10 w 20"/>
                  <a:gd name="T5" fmla="*/ 16 h 29"/>
                  <a:gd name="T6" fmla="*/ 3 w 20"/>
                  <a:gd name="T7" fmla="*/ 13 h 29"/>
                  <a:gd name="T8" fmla="*/ 1 w 20"/>
                  <a:gd name="T9" fmla="*/ 8 h 29"/>
                  <a:gd name="T10" fmla="*/ 3 w 20"/>
                  <a:gd name="T11" fmla="*/ 2 h 29"/>
                  <a:gd name="T12" fmla="*/ 10 w 20"/>
                  <a:gd name="T13" fmla="*/ 0 h 29"/>
                  <a:gd name="T14" fmla="*/ 17 w 20"/>
                  <a:gd name="T15" fmla="*/ 3 h 29"/>
                  <a:gd name="T16" fmla="*/ 20 w 20"/>
                  <a:gd name="T17" fmla="*/ 8 h 29"/>
                  <a:gd name="T18" fmla="*/ 20 w 20"/>
                  <a:gd name="T19" fmla="*/ 9 h 29"/>
                  <a:gd name="T20" fmla="*/ 16 w 20"/>
                  <a:gd name="T21" fmla="*/ 9 h 29"/>
                  <a:gd name="T22" fmla="*/ 15 w 20"/>
                  <a:gd name="T23" fmla="*/ 5 h 29"/>
                  <a:gd name="T24" fmla="*/ 10 w 20"/>
                  <a:gd name="T25" fmla="*/ 3 h 29"/>
                  <a:gd name="T26" fmla="*/ 6 w 20"/>
                  <a:gd name="T27" fmla="*/ 4 h 29"/>
                  <a:gd name="T28" fmla="*/ 5 w 20"/>
                  <a:gd name="T29" fmla="*/ 8 h 29"/>
                  <a:gd name="T30" fmla="*/ 6 w 20"/>
                  <a:gd name="T31" fmla="*/ 11 h 29"/>
                  <a:gd name="T32" fmla="*/ 11 w 20"/>
                  <a:gd name="T33" fmla="*/ 13 h 29"/>
                  <a:gd name="T34" fmla="*/ 18 w 20"/>
                  <a:gd name="T35" fmla="*/ 16 h 29"/>
                  <a:gd name="T36" fmla="*/ 20 w 20"/>
                  <a:gd name="T37" fmla="*/ 22 h 29"/>
                  <a:gd name="T38" fmla="*/ 17 w 20"/>
                  <a:gd name="T39" fmla="*/ 27 h 29"/>
                  <a:gd name="T40" fmla="*/ 10 w 20"/>
                  <a:gd name="T41" fmla="*/ 29 h 29"/>
                  <a:gd name="T42" fmla="*/ 3 w 20"/>
                  <a:gd name="T43" fmla="*/ 27 h 29"/>
                  <a:gd name="T44" fmla="*/ 0 w 20"/>
                  <a:gd name="T45" fmla="*/ 21 h 29"/>
                  <a:gd name="T46" fmla="*/ 0 w 20"/>
                  <a:gd name="T47" fmla="*/ 21 h 29"/>
                  <a:gd name="T48" fmla="*/ 4 w 20"/>
                  <a:gd name="T49" fmla="*/ 21 h 29"/>
                  <a:gd name="T50" fmla="*/ 6 w 20"/>
                  <a:gd name="T51" fmla="*/ 25 h 29"/>
                  <a:gd name="T52" fmla="*/ 10 w 20"/>
                  <a:gd name="T53" fmla="*/ 26 h 29"/>
                  <a:gd name="T54" fmla="*/ 15 w 20"/>
                  <a:gd name="T55" fmla="*/ 25 h 29"/>
                  <a:gd name="T56" fmla="*/ 16 w 20"/>
                  <a:gd name="T57"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9">
                    <a:moveTo>
                      <a:pt x="16" y="22"/>
                    </a:moveTo>
                    <a:cubicBezTo>
                      <a:pt x="16" y="20"/>
                      <a:pt x="16" y="19"/>
                      <a:pt x="15" y="18"/>
                    </a:cubicBezTo>
                    <a:cubicBezTo>
                      <a:pt x="14" y="18"/>
                      <a:pt x="12" y="17"/>
                      <a:pt x="10" y="16"/>
                    </a:cubicBezTo>
                    <a:cubicBezTo>
                      <a:pt x="7" y="15"/>
                      <a:pt x="5" y="14"/>
                      <a:pt x="3" y="13"/>
                    </a:cubicBezTo>
                    <a:cubicBezTo>
                      <a:pt x="2" y="12"/>
                      <a:pt x="1" y="10"/>
                      <a:pt x="1" y="8"/>
                    </a:cubicBezTo>
                    <a:cubicBezTo>
                      <a:pt x="1" y="6"/>
                      <a:pt x="2" y="4"/>
                      <a:pt x="3" y="2"/>
                    </a:cubicBezTo>
                    <a:cubicBezTo>
                      <a:pt x="5" y="1"/>
                      <a:pt x="7" y="0"/>
                      <a:pt x="10" y="0"/>
                    </a:cubicBezTo>
                    <a:cubicBezTo>
                      <a:pt x="13" y="0"/>
                      <a:pt x="16" y="1"/>
                      <a:pt x="17" y="3"/>
                    </a:cubicBezTo>
                    <a:cubicBezTo>
                      <a:pt x="19" y="4"/>
                      <a:pt x="20" y="6"/>
                      <a:pt x="20" y="8"/>
                    </a:cubicBezTo>
                    <a:cubicBezTo>
                      <a:pt x="20" y="9"/>
                      <a:pt x="20" y="9"/>
                      <a:pt x="20" y="9"/>
                    </a:cubicBezTo>
                    <a:cubicBezTo>
                      <a:pt x="16" y="9"/>
                      <a:pt x="16" y="9"/>
                      <a:pt x="16" y="9"/>
                    </a:cubicBezTo>
                    <a:cubicBezTo>
                      <a:pt x="16" y="7"/>
                      <a:pt x="16" y="6"/>
                      <a:pt x="15" y="5"/>
                    </a:cubicBezTo>
                    <a:cubicBezTo>
                      <a:pt x="13" y="4"/>
                      <a:pt x="12" y="3"/>
                      <a:pt x="10" y="3"/>
                    </a:cubicBezTo>
                    <a:cubicBezTo>
                      <a:pt x="8" y="3"/>
                      <a:pt x="7" y="3"/>
                      <a:pt x="6" y="4"/>
                    </a:cubicBezTo>
                    <a:cubicBezTo>
                      <a:pt x="5" y="5"/>
                      <a:pt x="5" y="6"/>
                      <a:pt x="5" y="8"/>
                    </a:cubicBezTo>
                    <a:cubicBezTo>
                      <a:pt x="5" y="9"/>
                      <a:pt x="5" y="10"/>
                      <a:pt x="6" y="11"/>
                    </a:cubicBezTo>
                    <a:cubicBezTo>
                      <a:pt x="7" y="12"/>
                      <a:pt x="9" y="12"/>
                      <a:pt x="11" y="13"/>
                    </a:cubicBezTo>
                    <a:cubicBezTo>
                      <a:pt x="14" y="14"/>
                      <a:pt x="16" y="15"/>
                      <a:pt x="18" y="16"/>
                    </a:cubicBezTo>
                    <a:cubicBezTo>
                      <a:pt x="19" y="18"/>
                      <a:pt x="20" y="19"/>
                      <a:pt x="20" y="22"/>
                    </a:cubicBezTo>
                    <a:cubicBezTo>
                      <a:pt x="20" y="24"/>
                      <a:pt x="19" y="26"/>
                      <a:pt x="17" y="27"/>
                    </a:cubicBezTo>
                    <a:cubicBezTo>
                      <a:pt x="16" y="29"/>
                      <a:pt x="13" y="29"/>
                      <a:pt x="10" y="29"/>
                    </a:cubicBezTo>
                    <a:cubicBezTo>
                      <a:pt x="8" y="29"/>
                      <a:pt x="5" y="28"/>
                      <a:pt x="3" y="27"/>
                    </a:cubicBezTo>
                    <a:cubicBezTo>
                      <a:pt x="1" y="25"/>
                      <a:pt x="0" y="23"/>
                      <a:pt x="0" y="21"/>
                    </a:cubicBezTo>
                    <a:cubicBezTo>
                      <a:pt x="0" y="21"/>
                      <a:pt x="0" y="21"/>
                      <a:pt x="0" y="21"/>
                    </a:cubicBezTo>
                    <a:cubicBezTo>
                      <a:pt x="4" y="21"/>
                      <a:pt x="4" y="21"/>
                      <a:pt x="4" y="21"/>
                    </a:cubicBezTo>
                    <a:cubicBezTo>
                      <a:pt x="4" y="22"/>
                      <a:pt x="4" y="24"/>
                      <a:pt x="6" y="25"/>
                    </a:cubicBezTo>
                    <a:cubicBezTo>
                      <a:pt x="7" y="26"/>
                      <a:pt x="9" y="26"/>
                      <a:pt x="10" y="26"/>
                    </a:cubicBezTo>
                    <a:cubicBezTo>
                      <a:pt x="12" y="26"/>
                      <a:pt x="14" y="26"/>
                      <a:pt x="15" y="25"/>
                    </a:cubicBezTo>
                    <a:cubicBezTo>
                      <a:pt x="16" y="24"/>
                      <a:pt x="16" y="23"/>
                      <a:pt x="16" y="22"/>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6" name="Freeform 31"/>
              <p:cNvSpPr>
                <a:spLocks/>
              </p:cNvSpPr>
              <p:nvPr/>
            </p:nvSpPr>
            <p:spPr bwMode="auto">
              <a:xfrm>
                <a:off x="7208838" y="5808663"/>
                <a:ext cx="44450" cy="96838"/>
              </a:xfrm>
              <a:custGeom>
                <a:avLst/>
                <a:gdLst>
                  <a:gd name="T0" fmla="*/ 7 w 12"/>
                  <a:gd name="T1" fmla="*/ 0 h 26"/>
                  <a:gd name="T2" fmla="*/ 7 w 12"/>
                  <a:gd name="T3" fmla="*/ 5 h 26"/>
                  <a:gd name="T4" fmla="*/ 11 w 12"/>
                  <a:gd name="T5" fmla="*/ 5 h 26"/>
                  <a:gd name="T6" fmla="*/ 11 w 12"/>
                  <a:gd name="T7" fmla="*/ 8 h 26"/>
                  <a:gd name="T8" fmla="*/ 7 w 12"/>
                  <a:gd name="T9" fmla="*/ 8 h 26"/>
                  <a:gd name="T10" fmla="*/ 7 w 12"/>
                  <a:gd name="T11" fmla="*/ 20 h 26"/>
                  <a:gd name="T12" fmla="*/ 8 w 12"/>
                  <a:gd name="T13" fmla="*/ 22 h 26"/>
                  <a:gd name="T14" fmla="*/ 10 w 12"/>
                  <a:gd name="T15" fmla="*/ 23 h 26"/>
                  <a:gd name="T16" fmla="*/ 10 w 12"/>
                  <a:gd name="T17" fmla="*/ 23 h 26"/>
                  <a:gd name="T18" fmla="*/ 11 w 12"/>
                  <a:gd name="T19" fmla="*/ 23 h 26"/>
                  <a:gd name="T20" fmla="*/ 12 w 12"/>
                  <a:gd name="T21" fmla="*/ 25 h 26"/>
                  <a:gd name="T22" fmla="*/ 10 w 12"/>
                  <a:gd name="T23" fmla="*/ 26 h 26"/>
                  <a:gd name="T24" fmla="*/ 9 w 12"/>
                  <a:gd name="T25" fmla="*/ 26 h 26"/>
                  <a:gd name="T26" fmla="*/ 5 w 12"/>
                  <a:gd name="T27" fmla="*/ 25 h 26"/>
                  <a:gd name="T28" fmla="*/ 4 w 12"/>
                  <a:gd name="T29" fmla="*/ 20 h 26"/>
                  <a:gd name="T30" fmla="*/ 4 w 12"/>
                  <a:gd name="T31" fmla="*/ 8 h 26"/>
                  <a:gd name="T32" fmla="*/ 0 w 12"/>
                  <a:gd name="T33" fmla="*/ 8 h 26"/>
                  <a:gd name="T34" fmla="*/ 0 w 12"/>
                  <a:gd name="T35" fmla="*/ 5 h 26"/>
                  <a:gd name="T36" fmla="*/ 4 w 12"/>
                  <a:gd name="T37" fmla="*/ 5 h 26"/>
                  <a:gd name="T38" fmla="*/ 4 w 12"/>
                  <a:gd name="T39" fmla="*/ 0 h 26"/>
                  <a:gd name="T40" fmla="*/ 7 w 12"/>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26">
                    <a:moveTo>
                      <a:pt x="7" y="0"/>
                    </a:moveTo>
                    <a:cubicBezTo>
                      <a:pt x="7" y="5"/>
                      <a:pt x="7" y="5"/>
                      <a:pt x="7" y="5"/>
                    </a:cubicBezTo>
                    <a:cubicBezTo>
                      <a:pt x="11" y="5"/>
                      <a:pt x="11" y="5"/>
                      <a:pt x="11" y="5"/>
                    </a:cubicBezTo>
                    <a:cubicBezTo>
                      <a:pt x="11" y="8"/>
                      <a:pt x="11" y="8"/>
                      <a:pt x="11" y="8"/>
                    </a:cubicBezTo>
                    <a:cubicBezTo>
                      <a:pt x="7" y="8"/>
                      <a:pt x="7" y="8"/>
                      <a:pt x="7" y="8"/>
                    </a:cubicBezTo>
                    <a:cubicBezTo>
                      <a:pt x="7" y="20"/>
                      <a:pt x="7" y="20"/>
                      <a:pt x="7" y="20"/>
                    </a:cubicBezTo>
                    <a:cubicBezTo>
                      <a:pt x="7" y="21"/>
                      <a:pt x="8" y="22"/>
                      <a:pt x="8" y="22"/>
                    </a:cubicBezTo>
                    <a:cubicBezTo>
                      <a:pt x="8" y="23"/>
                      <a:pt x="9" y="23"/>
                      <a:pt x="10" y="23"/>
                    </a:cubicBezTo>
                    <a:cubicBezTo>
                      <a:pt x="10" y="23"/>
                      <a:pt x="10" y="23"/>
                      <a:pt x="10" y="23"/>
                    </a:cubicBezTo>
                    <a:cubicBezTo>
                      <a:pt x="11" y="23"/>
                      <a:pt x="11" y="23"/>
                      <a:pt x="11" y="23"/>
                    </a:cubicBezTo>
                    <a:cubicBezTo>
                      <a:pt x="12" y="25"/>
                      <a:pt x="12" y="25"/>
                      <a:pt x="12" y="25"/>
                    </a:cubicBezTo>
                    <a:cubicBezTo>
                      <a:pt x="11" y="26"/>
                      <a:pt x="11" y="26"/>
                      <a:pt x="10" y="26"/>
                    </a:cubicBezTo>
                    <a:cubicBezTo>
                      <a:pt x="10" y="26"/>
                      <a:pt x="9" y="26"/>
                      <a:pt x="9" y="26"/>
                    </a:cubicBezTo>
                    <a:cubicBezTo>
                      <a:pt x="7" y="26"/>
                      <a:pt x="6" y="26"/>
                      <a:pt x="5" y="25"/>
                    </a:cubicBezTo>
                    <a:cubicBezTo>
                      <a:pt x="4" y="24"/>
                      <a:pt x="4" y="22"/>
                      <a:pt x="4" y="20"/>
                    </a:cubicBezTo>
                    <a:cubicBezTo>
                      <a:pt x="4" y="8"/>
                      <a:pt x="4" y="8"/>
                      <a:pt x="4" y="8"/>
                    </a:cubicBezTo>
                    <a:cubicBezTo>
                      <a:pt x="0" y="8"/>
                      <a:pt x="0" y="8"/>
                      <a:pt x="0" y="8"/>
                    </a:cubicBezTo>
                    <a:cubicBezTo>
                      <a:pt x="0" y="5"/>
                      <a:pt x="0" y="5"/>
                      <a:pt x="0" y="5"/>
                    </a:cubicBezTo>
                    <a:cubicBezTo>
                      <a:pt x="4" y="5"/>
                      <a:pt x="4" y="5"/>
                      <a:pt x="4" y="5"/>
                    </a:cubicBezTo>
                    <a:cubicBezTo>
                      <a:pt x="4" y="0"/>
                      <a:pt x="4" y="0"/>
                      <a:pt x="4" y="0"/>
                    </a:cubicBezTo>
                    <a:lnTo>
                      <a:pt x="7" y="0"/>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7" name="Freeform 32"/>
              <p:cNvSpPr>
                <a:spLocks noEditPoints="1"/>
              </p:cNvSpPr>
              <p:nvPr/>
            </p:nvSpPr>
            <p:spPr bwMode="auto">
              <a:xfrm>
                <a:off x="7264400" y="5824538"/>
                <a:ext cx="71437" cy="80963"/>
              </a:xfrm>
              <a:custGeom>
                <a:avLst/>
                <a:gdLst>
                  <a:gd name="T0" fmla="*/ 0 w 19"/>
                  <a:gd name="T1" fmla="*/ 11 h 22"/>
                  <a:gd name="T2" fmla="*/ 2 w 19"/>
                  <a:gd name="T3" fmla="*/ 3 h 22"/>
                  <a:gd name="T4" fmla="*/ 9 w 19"/>
                  <a:gd name="T5" fmla="*/ 0 h 22"/>
                  <a:gd name="T6" fmla="*/ 16 w 19"/>
                  <a:gd name="T7" fmla="*/ 3 h 22"/>
                  <a:gd name="T8" fmla="*/ 19 w 19"/>
                  <a:gd name="T9" fmla="*/ 11 h 22"/>
                  <a:gd name="T10" fmla="*/ 19 w 19"/>
                  <a:gd name="T11" fmla="*/ 11 h 22"/>
                  <a:gd name="T12" fmla="*/ 16 w 19"/>
                  <a:gd name="T13" fmla="*/ 19 h 22"/>
                  <a:gd name="T14" fmla="*/ 9 w 19"/>
                  <a:gd name="T15" fmla="*/ 22 h 22"/>
                  <a:gd name="T16" fmla="*/ 2 w 19"/>
                  <a:gd name="T17" fmla="*/ 19 h 22"/>
                  <a:gd name="T18" fmla="*/ 0 w 19"/>
                  <a:gd name="T19" fmla="*/ 11 h 22"/>
                  <a:gd name="T20" fmla="*/ 3 w 19"/>
                  <a:gd name="T21" fmla="*/ 11 h 22"/>
                  <a:gd name="T22" fmla="*/ 5 w 19"/>
                  <a:gd name="T23" fmla="*/ 17 h 22"/>
                  <a:gd name="T24" fmla="*/ 9 w 19"/>
                  <a:gd name="T25" fmla="*/ 19 h 22"/>
                  <a:gd name="T26" fmla="*/ 13 w 19"/>
                  <a:gd name="T27" fmla="*/ 17 h 22"/>
                  <a:gd name="T28" fmla="*/ 15 w 19"/>
                  <a:gd name="T29" fmla="*/ 11 h 22"/>
                  <a:gd name="T30" fmla="*/ 15 w 19"/>
                  <a:gd name="T31" fmla="*/ 11 h 22"/>
                  <a:gd name="T32" fmla="*/ 13 w 19"/>
                  <a:gd name="T33" fmla="*/ 6 h 22"/>
                  <a:gd name="T34" fmla="*/ 9 w 19"/>
                  <a:gd name="T35" fmla="*/ 3 h 22"/>
                  <a:gd name="T36" fmla="*/ 5 w 19"/>
                  <a:gd name="T37" fmla="*/ 6 h 22"/>
                  <a:gd name="T38" fmla="*/ 3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0" y="5"/>
                      <a:pt x="2" y="3"/>
                    </a:cubicBezTo>
                    <a:cubicBezTo>
                      <a:pt x="4" y="1"/>
                      <a:pt x="6" y="0"/>
                      <a:pt x="9" y="0"/>
                    </a:cubicBezTo>
                    <a:cubicBezTo>
                      <a:pt x="12" y="0"/>
                      <a:pt x="14" y="1"/>
                      <a:pt x="16" y="3"/>
                    </a:cubicBezTo>
                    <a:cubicBezTo>
                      <a:pt x="18" y="5"/>
                      <a:pt x="19" y="8"/>
                      <a:pt x="19" y="11"/>
                    </a:cubicBezTo>
                    <a:cubicBezTo>
                      <a:pt x="19" y="11"/>
                      <a:pt x="19" y="11"/>
                      <a:pt x="19" y="11"/>
                    </a:cubicBezTo>
                    <a:cubicBezTo>
                      <a:pt x="19" y="15"/>
                      <a:pt x="18" y="17"/>
                      <a:pt x="16" y="19"/>
                    </a:cubicBezTo>
                    <a:cubicBezTo>
                      <a:pt x="14" y="21"/>
                      <a:pt x="12" y="22"/>
                      <a:pt x="9" y="22"/>
                    </a:cubicBezTo>
                    <a:cubicBezTo>
                      <a:pt x="6" y="22"/>
                      <a:pt x="4" y="21"/>
                      <a:pt x="2" y="19"/>
                    </a:cubicBezTo>
                    <a:cubicBezTo>
                      <a:pt x="0" y="17"/>
                      <a:pt x="0" y="15"/>
                      <a:pt x="0" y="11"/>
                    </a:cubicBezTo>
                    <a:close/>
                    <a:moveTo>
                      <a:pt x="3" y="11"/>
                    </a:moveTo>
                    <a:cubicBezTo>
                      <a:pt x="3" y="14"/>
                      <a:pt x="4" y="16"/>
                      <a:pt x="5" y="17"/>
                    </a:cubicBezTo>
                    <a:cubicBezTo>
                      <a:pt x="6" y="18"/>
                      <a:pt x="7" y="19"/>
                      <a:pt x="9" y="19"/>
                    </a:cubicBezTo>
                    <a:cubicBezTo>
                      <a:pt x="11" y="19"/>
                      <a:pt x="12" y="18"/>
                      <a:pt x="13" y="17"/>
                    </a:cubicBezTo>
                    <a:cubicBezTo>
                      <a:pt x="14" y="16"/>
                      <a:pt x="15" y="14"/>
                      <a:pt x="15" y="11"/>
                    </a:cubicBezTo>
                    <a:cubicBezTo>
                      <a:pt x="15" y="11"/>
                      <a:pt x="15" y="11"/>
                      <a:pt x="15" y="11"/>
                    </a:cubicBezTo>
                    <a:cubicBezTo>
                      <a:pt x="15" y="9"/>
                      <a:pt x="14" y="7"/>
                      <a:pt x="13" y="6"/>
                    </a:cubicBezTo>
                    <a:cubicBezTo>
                      <a:pt x="12" y="4"/>
                      <a:pt x="11" y="3"/>
                      <a:pt x="9" y="3"/>
                    </a:cubicBezTo>
                    <a:cubicBezTo>
                      <a:pt x="7" y="3"/>
                      <a:pt x="6" y="4"/>
                      <a:pt x="5" y="6"/>
                    </a:cubicBezTo>
                    <a:cubicBezTo>
                      <a:pt x="4" y="7"/>
                      <a:pt x="3" y="9"/>
                      <a:pt x="3"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8" name="Freeform 33"/>
              <p:cNvSpPr>
                <a:spLocks/>
              </p:cNvSpPr>
              <p:nvPr/>
            </p:nvSpPr>
            <p:spPr bwMode="auto">
              <a:xfrm>
                <a:off x="7350125" y="5824538"/>
                <a:ext cx="41275" cy="80963"/>
              </a:xfrm>
              <a:custGeom>
                <a:avLst/>
                <a:gdLst>
                  <a:gd name="T0" fmla="*/ 10 w 11"/>
                  <a:gd name="T1" fmla="*/ 4 h 22"/>
                  <a:gd name="T2" fmla="*/ 8 w 11"/>
                  <a:gd name="T3" fmla="*/ 4 h 22"/>
                  <a:gd name="T4" fmla="*/ 6 w 11"/>
                  <a:gd name="T5" fmla="*/ 5 h 22"/>
                  <a:gd name="T6" fmla="*/ 4 w 11"/>
                  <a:gd name="T7" fmla="*/ 7 h 22"/>
                  <a:gd name="T8" fmla="*/ 4 w 11"/>
                  <a:gd name="T9" fmla="*/ 22 h 22"/>
                  <a:gd name="T10" fmla="*/ 0 w 11"/>
                  <a:gd name="T11" fmla="*/ 22 h 22"/>
                  <a:gd name="T12" fmla="*/ 0 w 11"/>
                  <a:gd name="T13" fmla="*/ 1 h 22"/>
                  <a:gd name="T14" fmla="*/ 4 w 11"/>
                  <a:gd name="T15" fmla="*/ 1 h 22"/>
                  <a:gd name="T16" fmla="*/ 4 w 11"/>
                  <a:gd name="T17" fmla="*/ 4 h 22"/>
                  <a:gd name="T18" fmla="*/ 6 w 11"/>
                  <a:gd name="T19" fmla="*/ 1 h 22"/>
                  <a:gd name="T20" fmla="*/ 9 w 11"/>
                  <a:gd name="T21" fmla="*/ 0 h 22"/>
                  <a:gd name="T22" fmla="*/ 10 w 11"/>
                  <a:gd name="T23" fmla="*/ 0 h 22"/>
                  <a:gd name="T24" fmla="*/ 11 w 11"/>
                  <a:gd name="T25" fmla="*/ 1 h 22"/>
                  <a:gd name="T26" fmla="*/ 10 w 11"/>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2">
                    <a:moveTo>
                      <a:pt x="10" y="4"/>
                    </a:moveTo>
                    <a:cubicBezTo>
                      <a:pt x="8" y="4"/>
                      <a:pt x="8" y="4"/>
                      <a:pt x="8" y="4"/>
                    </a:cubicBezTo>
                    <a:cubicBezTo>
                      <a:pt x="7" y="4"/>
                      <a:pt x="6" y="4"/>
                      <a:pt x="6" y="5"/>
                    </a:cubicBezTo>
                    <a:cubicBezTo>
                      <a:pt x="5" y="5"/>
                      <a:pt x="4" y="6"/>
                      <a:pt x="4" y="7"/>
                    </a:cubicBezTo>
                    <a:cubicBezTo>
                      <a:pt x="4" y="22"/>
                      <a:pt x="4" y="22"/>
                      <a:pt x="4" y="22"/>
                    </a:cubicBezTo>
                    <a:cubicBezTo>
                      <a:pt x="0" y="22"/>
                      <a:pt x="0" y="22"/>
                      <a:pt x="0" y="22"/>
                    </a:cubicBezTo>
                    <a:cubicBezTo>
                      <a:pt x="0" y="1"/>
                      <a:pt x="0" y="1"/>
                      <a:pt x="0" y="1"/>
                    </a:cubicBezTo>
                    <a:cubicBezTo>
                      <a:pt x="4" y="1"/>
                      <a:pt x="4" y="1"/>
                      <a:pt x="4" y="1"/>
                    </a:cubicBezTo>
                    <a:cubicBezTo>
                      <a:pt x="4" y="4"/>
                      <a:pt x="4" y="4"/>
                      <a:pt x="4" y="4"/>
                    </a:cubicBezTo>
                    <a:cubicBezTo>
                      <a:pt x="5" y="3"/>
                      <a:pt x="5" y="2"/>
                      <a:pt x="6" y="1"/>
                    </a:cubicBezTo>
                    <a:cubicBezTo>
                      <a:pt x="7" y="1"/>
                      <a:pt x="8" y="0"/>
                      <a:pt x="9" y="0"/>
                    </a:cubicBezTo>
                    <a:cubicBezTo>
                      <a:pt x="10" y="0"/>
                      <a:pt x="10" y="0"/>
                      <a:pt x="10" y="0"/>
                    </a:cubicBezTo>
                    <a:cubicBezTo>
                      <a:pt x="10" y="0"/>
                      <a:pt x="11" y="0"/>
                      <a:pt x="11"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9" name="Freeform 34"/>
              <p:cNvSpPr>
                <a:spLocks noEditPoints="1"/>
              </p:cNvSpPr>
              <p:nvPr/>
            </p:nvSpPr>
            <p:spPr bwMode="auto">
              <a:xfrm>
                <a:off x="7399338" y="5824538"/>
                <a:ext cx="68262" cy="80963"/>
              </a:xfrm>
              <a:custGeom>
                <a:avLst/>
                <a:gdLst>
                  <a:gd name="T0" fmla="*/ 10 w 18"/>
                  <a:gd name="T1" fmla="*/ 22 h 22"/>
                  <a:gd name="T2" fmla="*/ 3 w 18"/>
                  <a:gd name="T3" fmla="*/ 19 h 22"/>
                  <a:gd name="T4" fmla="*/ 0 w 18"/>
                  <a:gd name="T5" fmla="*/ 12 h 22"/>
                  <a:gd name="T6" fmla="*/ 0 w 18"/>
                  <a:gd name="T7" fmla="*/ 11 h 22"/>
                  <a:gd name="T8" fmla="*/ 3 w 18"/>
                  <a:gd name="T9" fmla="*/ 3 h 22"/>
                  <a:gd name="T10" fmla="*/ 9 w 18"/>
                  <a:gd name="T11" fmla="*/ 0 h 22"/>
                  <a:gd name="T12" fmla="*/ 16 w 18"/>
                  <a:gd name="T13" fmla="*/ 3 h 22"/>
                  <a:gd name="T14" fmla="*/ 18 w 18"/>
                  <a:gd name="T15" fmla="*/ 10 h 22"/>
                  <a:gd name="T16" fmla="*/ 18 w 18"/>
                  <a:gd name="T17" fmla="*/ 12 h 22"/>
                  <a:gd name="T18" fmla="*/ 4 w 18"/>
                  <a:gd name="T19" fmla="*/ 12 h 22"/>
                  <a:gd name="T20" fmla="*/ 4 w 18"/>
                  <a:gd name="T21" fmla="*/ 12 h 22"/>
                  <a:gd name="T22" fmla="*/ 6 w 18"/>
                  <a:gd name="T23" fmla="*/ 17 h 22"/>
                  <a:gd name="T24" fmla="*/ 10 w 18"/>
                  <a:gd name="T25" fmla="*/ 19 h 22"/>
                  <a:gd name="T26" fmla="*/ 13 w 18"/>
                  <a:gd name="T27" fmla="*/ 19 h 22"/>
                  <a:gd name="T28" fmla="*/ 16 w 18"/>
                  <a:gd name="T29" fmla="*/ 17 h 22"/>
                  <a:gd name="T30" fmla="*/ 17 w 18"/>
                  <a:gd name="T31" fmla="*/ 20 h 22"/>
                  <a:gd name="T32" fmla="*/ 14 w 18"/>
                  <a:gd name="T33" fmla="*/ 21 h 22"/>
                  <a:gd name="T34" fmla="*/ 10 w 18"/>
                  <a:gd name="T35" fmla="*/ 22 h 22"/>
                  <a:gd name="T36" fmla="*/ 9 w 18"/>
                  <a:gd name="T37" fmla="*/ 3 h 22"/>
                  <a:gd name="T38" fmla="*/ 6 w 18"/>
                  <a:gd name="T39" fmla="*/ 5 h 22"/>
                  <a:gd name="T40" fmla="*/ 4 w 18"/>
                  <a:gd name="T41" fmla="*/ 9 h 22"/>
                  <a:gd name="T42" fmla="*/ 4 w 18"/>
                  <a:gd name="T43" fmla="*/ 9 h 22"/>
                  <a:gd name="T44" fmla="*/ 14 w 18"/>
                  <a:gd name="T45" fmla="*/ 9 h 22"/>
                  <a:gd name="T46" fmla="*/ 14 w 18"/>
                  <a:gd name="T47" fmla="*/ 9 h 22"/>
                  <a:gd name="T48" fmla="*/ 13 w 18"/>
                  <a:gd name="T49" fmla="*/ 5 h 22"/>
                  <a:gd name="T50" fmla="*/ 9 w 18"/>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2">
                    <a:moveTo>
                      <a:pt x="10" y="22"/>
                    </a:moveTo>
                    <a:cubicBezTo>
                      <a:pt x="7" y="22"/>
                      <a:pt x="5" y="21"/>
                      <a:pt x="3" y="19"/>
                    </a:cubicBezTo>
                    <a:cubicBezTo>
                      <a:pt x="1" y="17"/>
                      <a:pt x="0" y="15"/>
                      <a:pt x="0" y="12"/>
                    </a:cubicBezTo>
                    <a:cubicBezTo>
                      <a:pt x="0" y="11"/>
                      <a:pt x="0" y="11"/>
                      <a:pt x="0" y="11"/>
                    </a:cubicBezTo>
                    <a:cubicBezTo>
                      <a:pt x="0" y="8"/>
                      <a:pt x="1" y="5"/>
                      <a:pt x="3" y="3"/>
                    </a:cubicBezTo>
                    <a:cubicBezTo>
                      <a:pt x="5" y="1"/>
                      <a:pt x="7" y="0"/>
                      <a:pt x="9" y="0"/>
                    </a:cubicBezTo>
                    <a:cubicBezTo>
                      <a:pt x="12" y="0"/>
                      <a:pt x="14" y="1"/>
                      <a:pt x="16" y="3"/>
                    </a:cubicBezTo>
                    <a:cubicBezTo>
                      <a:pt x="17" y="5"/>
                      <a:pt x="18" y="7"/>
                      <a:pt x="18" y="10"/>
                    </a:cubicBezTo>
                    <a:cubicBezTo>
                      <a:pt x="18" y="12"/>
                      <a:pt x="18" y="12"/>
                      <a:pt x="18" y="12"/>
                    </a:cubicBezTo>
                    <a:cubicBezTo>
                      <a:pt x="4" y="12"/>
                      <a:pt x="4" y="12"/>
                      <a:pt x="4" y="12"/>
                    </a:cubicBezTo>
                    <a:cubicBezTo>
                      <a:pt x="4" y="12"/>
                      <a:pt x="4" y="12"/>
                      <a:pt x="4" y="12"/>
                    </a:cubicBezTo>
                    <a:cubicBezTo>
                      <a:pt x="4" y="14"/>
                      <a:pt x="5" y="16"/>
                      <a:pt x="6" y="17"/>
                    </a:cubicBezTo>
                    <a:cubicBezTo>
                      <a:pt x="7" y="19"/>
                      <a:pt x="8" y="19"/>
                      <a:pt x="10" y="19"/>
                    </a:cubicBezTo>
                    <a:cubicBezTo>
                      <a:pt x="11" y="19"/>
                      <a:pt x="12" y="19"/>
                      <a:pt x="13" y="19"/>
                    </a:cubicBezTo>
                    <a:cubicBezTo>
                      <a:pt x="14" y="18"/>
                      <a:pt x="15" y="18"/>
                      <a:pt x="16" y="17"/>
                    </a:cubicBezTo>
                    <a:cubicBezTo>
                      <a:pt x="17" y="20"/>
                      <a:pt x="17" y="20"/>
                      <a:pt x="17" y="20"/>
                    </a:cubicBezTo>
                    <a:cubicBezTo>
                      <a:pt x="17" y="20"/>
                      <a:pt x="16" y="21"/>
                      <a:pt x="14" y="21"/>
                    </a:cubicBezTo>
                    <a:cubicBezTo>
                      <a:pt x="13" y="22"/>
                      <a:pt x="12" y="22"/>
                      <a:pt x="10" y="22"/>
                    </a:cubicBezTo>
                    <a:close/>
                    <a:moveTo>
                      <a:pt x="9" y="3"/>
                    </a:moveTo>
                    <a:cubicBezTo>
                      <a:pt x="8" y="3"/>
                      <a:pt x="7" y="4"/>
                      <a:pt x="6" y="5"/>
                    </a:cubicBezTo>
                    <a:cubicBezTo>
                      <a:pt x="5" y="6"/>
                      <a:pt x="5" y="7"/>
                      <a:pt x="4" y="9"/>
                    </a:cubicBezTo>
                    <a:cubicBezTo>
                      <a:pt x="4" y="9"/>
                      <a:pt x="4" y="9"/>
                      <a:pt x="4" y="9"/>
                    </a:cubicBezTo>
                    <a:cubicBezTo>
                      <a:pt x="14" y="9"/>
                      <a:pt x="14" y="9"/>
                      <a:pt x="14" y="9"/>
                    </a:cubicBezTo>
                    <a:cubicBezTo>
                      <a:pt x="14" y="9"/>
                      <a:pt x="14" y="9"/>
                      <a:pt x="14" y="9"/>
                    </a:cubicBezTo>
                    <a:cubicBezTo>
                      <a:pt x="14" y="7"/>
                      <a:pt x="14" y="6"/>
                      <a:pt x="13" y="5"/>
                    </a:cubicBezTo>
                    <a:cubicBezTo>
                      <a:pt x="12" y="4"/>
                      <a:pt x="11"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grpSp>
      </p:grpSp>
      <p:sp>
        <p:nvSpPr>
          <p:cNvPr id="49" name="正方形/長方形 48"/>
          <p:cNvSpPr/>
          <p:nvPr userDrawn="1"/>
        </p:nvSpPr>
        <p:spPr>
          <a:xfrm>
            <a:off x="0" y="4500282"/>
            <a:ext cx="9144000" cy="23577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ctrTitle"/>
          </p:nvPr>
        </p:nvSpPr>
        <p:spPr>
          <a:xfrm>
            <a:off x="43196" y="1972900"/>
            <a:ext cx="6741695" cy="2390858"/>
          </a:xfrm>
        </p:spPr>
        <p:txBody>
          <a:bodyPr anchor="b"/>
          <a:lstStyle>
            <a:lvl1pPr algn="l">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1063161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40631" y="1010653"/>
            <a:ext cx="8710863" cy="4620126"/>
          </a:xfrm>
        </p:spPr>
        <p:txBody>
          <a:bodyPr/>
          <a:lstStyle>
            <a:lvl1pPr marL="228600" indent="-228600">
              <a:buClr>
                <a:srgbClr val="C00000"/>
              </a:buClr>
              <a:buFont typeface="Wingdings" panose="05000000000000000000" pitchFamily="2" charset="2"/>
              <a:buChar char="n"/>
              <a:defRPr sz="2400"/>
            </a:lvl1pPr>
            <a:lvl2pPr marL="685800" indent="-228600">
              <a:buClr>
                <a:schemeClr val="bg2">
                  <a:lumMod val="75000"/>
                </a:schemeClr>
              </a:buClr>
              <a:buFont typeface="Wingdings" panose="05000000000000000000" pitchFamily="2" charset="2"/>
              <a:buChar char="n"/>
              <a:defRPr sz="2000"/>
            </a:lvl2pPr>
            <a:lvl3pPr marL="1143000" indent="-228600">
              <a:buFont typeface="Wingdings" panose="05000000000000000000" pitchFamily="2" charset="2"/>
              <a:buChar char="ü"/>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Footer Placeholder 4"/>
          <p:cNvSpPr>
            <a:spLocks noGrp="1"/>
          </p:cNvSpPr>
          <p:nvPr>
            <p:ph type="ftr" sz="quarter" idx="11"/>
          </p:nvPr>
        </p:nvSpPr>
        <p:spPr>
          <a:xfrm>
            <a:off x="6057900" y="6500814"/>
            <a:ext cx="3086100" cy="365125"/>
          </a:xfrm>
        </p:spPr>
        <p:txBody>
          <a:bodyPr/>
          <a:lstStyle>
            <a:lvl1pPr algn="r">
              <a:defRPr/>
            </a:lvl1pPr>
          </a:lstStyle>
          <a:p>
            <a:endParaRPr lang="ja-JP" altLang="en-US"/>
          </a:p>
        </p:txBody>
      </p:sp>
      <p:sp>
        <p:nvSpPr>
          <p:cNvPr id="6" name="Slide Number Placeholder 5"/>
          <p:cNvSpPr>
            <a:spLocks noGrp="1"/>
          </p:cNvSpPr>
          <p:nvPr>
            <p:ph type="sldNum" sz="quarter" idx="12"/>
          </p:nvPr>
        </p:nvSpPr>
        <p:spPr>
          <a:xfrm>
            <a:off x="3543300" y="6500562"/>
            <a:ext cx="2057400" cy="365125"/>
          </a:xfrm>
        </p:spPr>
        <p:txBody>
          <a:bodyPr/>
          <a:lstStyle>
            <a:lvl1pPr algn="ctr">
              <a:defRPr/>
            </a:lvl1pPr>
          </a:lstStyle>
          <a:p>
            <a:fld id="{174E9A6B-1B51-4474-BE63-53D315A1624F}" type="slidenum">
              <a:rPr lang="ja-JP" altLang="en-US" smtClean="0"/>
              <a:pPr/>
              <a:t>‹#›</a:t>
            </a:fld>
            <a:endParaRPr lang="ja-JP" altLang="en-US"/>
          </a:p>
        </p:txBody>
      </p:sp>
      <p:cxnSp>
        <p:nvCxnSpPr>
          <p:cNvPr id="7" name="直線コネクタ 6"/>
          <p:cNvCxnSpPr/>
          <p:nvPr userDrawn="1"/>
        </p:nvCxnSpPr>
        <p:spPr>
          <a:xfrm>
            <a:off x="0" y="785249"/>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94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E9A6B-1B51-4474-BE63-53D315A1624F}" type="slidenum">
              <a:rPr kumimoji="1" lang="ja-JP" altLang="en-US" smtClean="0"/>
              <a:t>‹#›</a:t>
            </a:fld>
            <a:endParaRPr kumimoji="1" lang="ja-JP" altLang="en-US"/>
          </a:p>
        </p:txBody>
      </p:sp>
    </p:spTree>
    <p:extLst>
      <p:ext uri="{BB962C8B-B14F-4D97-AF65-F5344CB8AC3E}">
        <p14:creationId xmlns:p14="http://schemas.microsoft.com/office/powerpoint/2010/main" val="41001157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4E9A6B-1B51-4474-BE63-53D315A1624F}" type="slidenum">
              <a:rPr kumimoji="1" lang="ja-JP" altLang="en-US" smtClean="0"/>
              <a:t>‹#›</a:t>
            </a:fld>
            <a:endParaRPr kumimoji="1" lang="ja-JP" altLang="en-US"/>
          </a:p>
        </p:txBody>
      </p:sp>
    </p:spTree>
    <p:extLst>
      <p:ext uri="{BB962C8B-B14F-4D97-AF65-F5344CB8AC3E}">
        <p14:creationId xmlns:p14="http://schemas.microsoft.com/office/powerpoint/2010/main" val="5520675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4E9A6B-1B51-4474-BE63-53D315A1624F}" type="slidenum">
              <a:rPr kumimoji="1" lang="ja-JP" altLang="en-US" smtClean="0"/>
              <a:t>‹#›</a:t>
            </a:fld>
            <a:endParaRPr kumimoji="1" lang="ja-JP" altLang="en-US"/>
          </a:p>
        </p:txBody>
      </p:sp>
    </p:spTree>
    <p:extLst>
      <p:ext uri="{BB962C8B-B14F-4D97-AF65-F5344CB8AC3E}">
        <p14:creationId xmlns:p14="http://schemas.microsoft.com/office/powerpoint/2010/main" val="32093638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25" y="0"/>
            <a:ext cx="7435857" cy="79435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8056" y="1185542"/>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Footer Placeholder 4"/>
          <p:cNvSpPr>
            <a:spLocks noGrp="1"/>
          </p:cNvSpPr>
          <p:nvPr>
            <p:ph type="ftr" sz="quarter" idx="3"/>
          </p:nvPr>
        </p:nvSpPr>
        <p:spPr>
          <a:xfrm>
            <a:off x="6009434" y="6500729"/>
            <a:ext cx="3086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ja-JP" altLang="en-US"/>
          </a:p>
        </p:txBody>
      </p:sp>
      <p:sp>
        <p:nvSpPr>
          <p:cNvPr id="6" name="Slide Number Placeholder 5"/>
          <p:cNvSpPr>
            <a:spLocks noGrp="1"/>
          </p:cNvSpPr>
          <p:nvPr>
            <p:ph type="sldNum" sz="quarter" idx="4"/>
          </p:nvPr>
        </p:nvSpPr>
        <p:spPr>
          <a:xfrm>
            <a:off x="3612706" y="6476986"/>
            <a:ext cx="2057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74E9A6B-1B51-4474-BE63-53D315A1624F}" type="slidenum">
              <a:rPr lang="ja-JP" altLang="en-US" smtClean="0"/>
              <a:pPr/>
              <a:t>‹#›</a:t>
            </a:fld>
            <a:endParaRPr lang="ja-JP" altLang="en-US"/>
          </a:p>
        </p:txBody>
      </p:sp>
      <p:cxnSp>
        <p:nvCxnSpPr>
          <p:cNvPr id="7" name="直線コネクタ 6"/>
          <p:cNvCxnSpPr/>
          <p:nvPr userDrawn="1"/>
        </p:nvCxnSpPr>
        <p:spPr>
          <a:xfrm>
            <a:off x="0" y="785249"/>
            <a:ext cx="9144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5441" y="6476986"/>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a:grpSpLocks noChangeAspect="1"/>
          </p:cNvGrpSpPr>
          <p:nvPr userDrawn="1"/>
        </p:nvGrpSpPr>
        <p:grpSpPr>
          <a:xfrm>
            <a:off x="7256535" y="240632"/>
            <a:ext cx="1783115" cy="428108"/>
            <a:chOff x="472307" y="2269607"/>
            <a:chExt cx="4148413" cy="991613"/>
          </a:xfrm>
        </p:grpSpPr>
        <p:grpSp>
          <p:nvGrpSpPr>
            <p:cNvPr id="10" name="グループ化 9"/>
            <p:cNvGrpSpPr/>
            <p:nvPr/>
          </p:nvGrpSpPr>
          <p:grpSpPr>
            <a:xfrm>
              <a:off x="472307" y="2269607"/>
              <a:ext cx="4148413" cy="645862"/>
              <a:chOff x="426442" y="2787407"/>
              <a:chExt cx="4184649" cy="651504"/>
            </a:xfrm>
          </p:grpSpPr>
          <p:sp>
            <p:nvSpPr>
              <p:cNvPr id="41" name="Freeform 6"/>
              <p:cNvSpPr>
                <a:spLocks noEditPoints="1"/>
              </p:cNvSpPr>
              <p:nvPr/>
            </p:nvSpPr>
            <p:spPr bwMode="auto">
              <a:xfrm>
                <a:off x="426442" y="2806682"/>
                <a:ext cx="443330" cy="622591"/>
              </a:xfrm>
              <a:custGeom>
                <a:avLst/>
                <a:gdLst>
                  <a:gd name="T0" fmla="*/ 0 w 97"/>
                  <a:gd name="T1" fmla="*/ 137 h 137"/>
                  <a:gd name="T2" fmla="*/ 0 w 97"/>
                  <a:gd name="T3" fmla="*/ 0 h 137"/>
                  <a:gd name="T4" fmla="*/ 57 w 97"/>
                  <a:gd name="T5" fmla="*/ 0 h 137"/>
                  <a:gd name="T6" fmla="*/ 73 w 97"/>
                  <a:gd name="T7" fmla="*/ 4 h 137"/>
                  <a:gd name="T8" fmla="*/ 86 w 97"/>
                  <a:gd name="T9" fmla="*/ 14 h 137"/>
                  <a:gd name="T10" fmla="*/ 94 w 97"/>
                  <a:gd name="T11" fmla="*/ 28 h 137"/>
                  <a:gd name="T12" fmla="*/ 97 w 97"/>
                  <a:gd name="T13" fmla="*/ 43 h 137"/>
                  <a:gd name="T14" fmla="*/ 94 w 97"/>
                  <a:gd name="T15" fmla="*/ 59 h 137"/>
                  <a:gd name="T16" fmla="*/ 86 w 97"/>
                  <a:gd name="T17" fmla="*/ 73 h 137"/>
                  <a:gd name="T18" fmla="*/ 74 w 97"/>
                  <a:gd name="T19" fmla="*/ 83 h 137"/>
                  <a:gd name="T20" fmla="*/ 58 w 97"/>
                  <a:gd name="T21" fmla="*/ 86 h 137"/>
                  <a:gd name="T22" fmla="*/ 13 w 97"/>
                  <a:gd name="T23" fmla="*/ 86 h 137"/>
                  <a:gd name="T24" fmla="*/ 13 w 97"/>
                  <a:gd name="T25" fmla="*/ 137 h 137"/>
                  <a:gd name="T26" fmla="*/ 0 w 97"/>
                  <a:gd name="T27" fmla="*/ 137 h 137"/>
                  <a:gd name="T28" fmla="*/ 13 w 97"/>
                  <a:gd name="T29" fmla="*/ 74 h 137"/>
                  <a:gd name="T30" fmla="*/ 57 w 97"/>
                  <a:gd name="T31" fmla="*/ 74 h 137"/>
                  <a:gd name="T32" fmla="*/ 68 w 97"/>
                  <a:gd name="T33" fmla="*/ 72 h 137"/>
                  <a:gd name="T34" fmla="*/ 76 w 97"/>
                  <a:gd name="T35" fmla="*/ 65 h 137"/>
                  <a:gd name="T36" fmla="*/ 82 w 97"/>
                  <a:gd name="T37" fmla="*/ 55 h 137"/>
                  <a:gd name="T38" fmla="*/ 83 w 97"/>
                  <a:gd name="T39" fmla="*/ 43 h 137"/>
                  <a:gd name="T40" fmla="*/ 81 w 97"/>
                  <a:gd name="T41" fmla="*/ 31 h 137"/>
                  <a:gd name="T42" fmla="*/ 75 w 97"/>
                  <a:gd name="T43" fmla="*/ 21 h 137"/>
                  <a:gd name="T44" fmla="*/ 66 w 97"/>
                  <a:gd name="T45" fmla="*/ 15 h 137"/>
                  <a:gd name="T46" fmla="*/ 56 w 97"/>
                  <a:gd name="T47" fmla="*/ 12 h 137"/>
                  <a:gd name="T48" fmla="*/ 13 w 97"/>
                  <a:gd name="T49" fmla="*/ 12 h 137"/>
                  <a:gd name="T50" fmla="*/ 13 w 97"/>
                  <a:gd name="T51"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137">
                    <a:moveTo>
                      <a:pt x="0" y="137"/>
                    </a:moveTo>
                    <a:cubicBezTo>
                      <a:pt x="0" y="0"/>
                      <a:pt x="0" y="0"/>
                      <a:pt x="0" y="0"/>
                    </a:cubicBezTo>
                    <a:cubicBezTo>
                      <a:pt x="57" y="0"/>
                      <a:pt x="57" y="0"/>
                      <a:pt x="57" y="0"/>
                    </a:cubicBezTo>
                    <a:cubicBezTo>
                      <a:pt x="62" y="0"/>
                      <a:pt x="68" y="2"/>
                      <a:pt x="73" y="4"/>
                    </a:cubicBezTo>
                    <a:cubicBezTo>
                      <a:pt x="78" y="7"/>
                      <a:pt x="82" y="10"/>
                      <a:pt x="86" y="14"/>
                    </a:cubicBezTo>
                    <a:cubicBezTo>
                      <a:pt x="89" y="18"/>
                      <a:pt x="92" y="22"/>
                      <a:pt x="94" y="28"/>
                    </a:cubicBezTo>
                    <a:cubicBezTo>
                      <a:pt x="96" y="33"/>
                      <a:pt x="97" y="38"/>
                      <a:pt x="97" y="43"/>
                    </a:cubicBezTo>
                    <a:cubicBezTo>
                      <a:pt x="97" y="49"/>
                      <a:pt x="96" y="54"/>
                      <a:pt x="94" y="59"/>
                    </a:cubicBezTo>
                    <a:cubicBezTo>
                      <a:pt x="92" y="65"/>
                      <a:pt x="90" y="69"/>
                      <a:pt x="86" y="73"/>
                    </a:cubicBezTo>
                    <a:cubicBezTo>
                      <a:pt x="83" y="77"/>
                      <a:pt x="79" y="80"/>
                      <a:pt x="74" y="83"/>
                    </a:cubicBezTo>
                    <a:cubicBezTo>
                      <a:pt x="69" y="85"/>
                      <a:pt x="64" y="86"/>
                      <a:pt x="58" y="86"/>
                    </a:cubicBezTo>
                    <a:cubicBezTo>
                      <a:pt x="13" y="86"/>
                      <a:pt x="13" y="86"/>
                      <a:pt x="13" y="86"/>
                    </a:cubicBezTo>
                    <a:cubicBezTo>
                      <a:pt x="13" y="137"/>
                      <a:pt x="13" y="137"/>
                      <a:pt x="13" y="137"/>
                    </a:cubicBezTo>
                    <a:lnTo>
                      <a:pt x="0" y="137"/>
                    </a:lnTo>
                    <a:close/>
                    <a:moveTo>
                      <a:pt x="13" y="74"/>
                    </a:moveTo>
                    <a:cubicBezTo>
                      <a:pt x="57" y="74"/>
                      <a:pt x="57" y="74"/>
                      <a:pt x="57" y="74"/>
                    </a:cubicBezTo>
                    <a:cubicBezTo>
                      <a:pt x="61" y="74"/>
                      <a:pt x="65" y="74"/>
                      <a:pt x="68" y="72"/>
                    </a:cubicBezTo>
                    <a:cubicBezTo>
                      <a:pt x="71" y="70"/>
                      <a:pt x="74" y="68"/>
                      <a:pt x="76" y="65"/>
                    </a:cubicBezTo>
                    <a:cubicBezTo>
                      <a:pt x="78" y="62"/>
                      <a:pt x="80" y="59"/>
                      <a:pt x="82" y="55"/>
                    </a:cubicBezTo>
                    <a:cubicBezTo>
                      <a:pt x="83" y="51"/>
                      <a:pt x="83" y="47"/>
                      <a:pt x="83" y="43"/>
                    </a:cubicBezTo>
                    <a:cubicBezTo>
                      <a:pt x="83" y="39"/>
                      <a:pt x="83" y="35"/>
                      <a:pt x="81" y="31"/>
                    </a:cubicBezTo>
                    <a:cubicBezTo>
                      <a:pt x="80" y="27"/>
                      <a:pt x="78" y="24"/>
                      <a:pt x="75" y="21"/>
                    </a:cubicBezTo>
                    <a:cubicBezTo>
                      <a:pt x="73" y="18"/>
                      <a:pt x="70" y="16"/>
                      <a:pt x="66" y="15"/>
                    </a:cubicBezTo>
                    <a:cubicBezTo>
                      <a:pt x="63" y="13"/>
                      <a:pt x="59" y="12"/>
                      <a:pt x="56" y="12"/>
                    </a:cubicBezTo>
                    <a:cubicBezTo>
                      <a:pt x="13" y="12"/>
                      <a:pt x="13" y="12"/>
                      <a:pt x="13" y="12"/>
                    </a:cubicBezTo>
                    <a:lnTo>
                      <a:pt x="13" y="74"/>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2" name="Freeform 7"/>
              <p:cNvSpPr>
                <a:spLocks noEditPoints="1"/>
              </p:cNvSpPr>
              <p:nvPr/>
            </p:nvSpPr>
            <p:spPr bwMode="auto">
              <a:xfrm>
                <a:off x="927598" y="2966667"/>
                <a:ext cx="451040" cy="472244"/>
              </a:xfrm>
              <a:custGeom>
                <a:avLst/>
                <a:gdLst>
                  <a:gd name="T0" fmla="*/ 50 w 99"/>
                  <a:gd name="T1" fmla="*/ 104 h 104"/>
                  <a:gd name="T2" fmla="*/ 30 w 99"/>
                  <a:gd name="T3" fmla="*/ 99 h 104"/>
                  <a:gd name="T4" fmla="*/ 14 w 99"/>
                  <a:gd name="T5" fmla="*/ 88 h 104"/>
                  <a:gd name="T6" fmla="*/ 3 w 99"/>
                  <a:gd name="T7" fmla="*/ 71 h 104"/>
                  <a:gd name="T8" fmla="*/ 0 w 99"/>
                  <a:gd name="T9" fmla="*/ 51 h 104"/>
                  <a:gd name="T10" fmla="*/ 3 w 99"/>
                  <a:gd name="T11" fmla="*/ 31 h 104"/>
                  <a:gd name="T12" fmla="*/ 14 w 99"/>
                  <a:gd name="T13" fmla="*/ 15 h 104"/>
                  <a:gd name="T14" fmla="*/ 30 w 99"/>
                  <a:gd name="T15" fmla="*/ 4 h 104"/>
                  <a:gd name="T16" fmla="*/ 50 w 99"/>
                  <a:gd name="T17" fmla="*/ 0 h 104"/>
                  <a:gd name="T18" fmla="*/ 70 w 99"/>
                  <a:gd name="T19" fmla="*/ 4 h 104"/>
                  <a:gd name="T20" fmla="*/ 85 w 99"/>
                  <a:gd name="T21" fmla="*/ 15 h 104"/>
                  <a:gd name="T22" fmla="*/ 96 w 99"/>
                  <a:gd name="T23" fmla="*/ 32 h 104"/>
                  <a:gd name="T24" fmla="*/ 99 w 99"/>
                  <a:gd name="T25" fmla="*/ 51 h 104"/>
                  <a:gd name="T26" fmla="*/ 99 w 99"/>
                  <a:gd name="T27" fmla="*/ 54 h 104"/>
                  <a:gd name="T28" fmla="*/ 99 w 99"/>
                  <a:gd name="T29" fmla="*/ 56 h 104"/>
                  <a:gd name="T30" fmla="*/ 13 w 99"/>
                  <a:gd name="T31" fmla="*/ 56 h 104"/>
                  <a:gd name="T32" fmla="*/ 17 w 99"/>
                  <a:gd name="T33" fmla="*/ 71 h 104"/>
                  <a:gd name="T34" fmla="*/ 25 w 99"/>
                  <a:gd name="T35" fmla="*/ 83 h 104"/>
                  <a:gd name="T36" fmla="*/ 36 w 99"/>
                  <a:gd name="T37" fmla="*/ 91 h 104"/>
                  <a:gd name="T38" fmla="*/ 50 w 99"/>
                  <a:gd name="T39" fmla="*/ 94 h 104"/>
                  <a:gd name="T40" fmla="*/ 60 w 99"/>
                  <a:gd name="T41" fmla="*/ 92 h 104"/>
                  <a:gd name="T42" fmla="*/ 69 w 99"/>
                  <a:gd name="T43" fmla="*/ 89 h 104"/>
                  <a:gd name="T44" fmla="*/ 76 w 99"/>
                  <a:gd name="T45" fmla="*/ 83 h 104"/>
                  <a:gd name="T46" fmla="*/ 81 w 99"/>
                  <a:gd name="T47" fmla="*/ 76 h 104"/>
                  <a:gd name="T48" fmla="*/ 92 w 99"/>
                  <a:gd name="T49" fmla="*/ 79 h 104"/>
                  <a:gd name="T50" fmla="*/ 86 w 99"/>
                  <a:gd name="T51" fmla="*/ 89 h 104"/>
                  <a:gd name="T52" fmla="*/ 76 w 99"/>
                  <a:gd name="T53" fmla="*/ 97 h 104"/>
                  <a:gd name="T54" fmla="*/ 64 w 99"/>
                  <a:gd name="T55" fmla="*/ 102 h 104"/>
                  <a:gd name="T56" fmla="*/ 50 w 99"/>
                  <a:gd name="T57" fmla="*/ 104 h 104"/>
                  <a:gd name="T58" fmla="*/ 87 w 99"/>
                  <a:gd name="T59" fmla="*/ 46 h 104"/>
                  <a:gd name="T60" fmla="*/ 83 w 99"/>
                  <a:gd name="T61" fmla="*/ 32 h 104"/>
                  <a:gd name="T62" fmla="*/ 75 w 99"/>
                  <a:gd name="T63" fmla="*/ 20 h 104"/>
                  <a:gd name="T64" fmla="*/ 63 w 99"/>
                  <a:gd name="T65" fmla="*/ 13 h 104"/>
                  <a:gd name="T66" fmla="*/ 50 w 99"/>
                  <a:gd name="T67" fmla="*/ 10 h 104"/>
                  <a:gd name="T68" fmla="*/ 36 w 99"/>
                  <a:gd name="T69" fmla="*/ 13 h 104"/>
                  <a:gd name="T70" fmla="*/ 24 w 99"/>
                  <a:gd name="T71" fmla="*/ 20 h 104"/>
                  <a:gd name="T72" fmla="*/ 17 w 99"/>
                  <a:gd name="T73" fmla="*/ 32 h 104"/>
                  <a:gd name="T74" fmla="*/ 13 w 99"/>
                  <a:gd name="T75" fmla="*/ 46 h 104"/>
                  <a:gd name="T76" fmla="*/ 87 w 99"/>
                  <a:gd name="T7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04">
                    <a:moveTo>
                      <a:pt x="50" y="104"/>
                    </a:moveTo>
                    <a:cubicBezTo>
                      <a:pt x="43" y="104"/>
                      <a:pt x="36" y="102"/>
                      <a:pt x="30" y="99"/>
                    </a:cubicBezTo>
                    <a:cubicBezTo>
                      <a:pt x="24" y="97"/>
                      <a:pt x="18" y="93"/>
                      <a:pt x="14" y="88"/>
                    </a:cubicBezTo>
                    <a:cubicBezTo>
                      <a:pt x="9" y="83"/>
                      <a:pt x="6" y="78"/>
                      <a:pt x="3" y="71"/>
                    </a:cubicBezTo>
                    <a:cubicBezTo>
                      <a:pt x="1" y="65"/>
                      <a:pt x="0" y="59"/>
                      <a:pt x="0" y="51"/>
                    </a:cubicBezTo>
                    <a:cubicBezTo>
                      <a:pt x="0" y="44"/>
                      <a:pt x="1" y="38"/>
                      <a:pt x="3" y="31"/>
                    </a:cubicBezTo>
                    <a:cubicBezTo>
                      <a:pt x="6" y="25"/>
                      <a:pt x="9" y="20"/>
                      <a:pt x="14" y="15"/>
                    </a:cubicBezTo>
                    <a:cubicBezTo>
                      <a:pt x="18" y="10"/>
                      <a:pt x="24" y="7"/>
                      <a:pt x="30" y="4"/>
                    </a:cubicBezTo>
                    <a:cubicBezTo>
                      <a:pt x="36" y="1"/>
                      <a:pt x="42" y="0"/>
                      <a:pt x="50" y="0"/>
                    </a:cubicBezTo>
                    <a:cubicBezTo>
                      <a:pt x="57" y="0"/>
                      <a:pt x="64" y="1"/>
                      <a:pt x="70" y="4"/>
                    </a:cubicBezTo>
                    <a:cubicBezTo>
                      <a:pt x="76" y="7"/>
                      <a:pt x="81" y="11"/>
                      <a:pt x="85" y="15"/>
                    </a:cubicBezTo>
                    <a:cubicBezTo>
                      <a:pt x="90" y="20"/>
                      <a:pt x="93" y="25"/>
                      <a:pt x="96" y="32"/>
                    </a:cubicBezTo>
                    <a:cubicBezTo>
                      <a:pt x="98" y="38"/>
                      <a:pt x="99" y="44"/>
                      <a:pt x="99" y="51"/>
                    </a:cubicBezTo>
                    <a:cubicBezTo>
                      <a:pt x="99" y="52"/>
                      <a:pt x="99" y="53"/>
                      <a:pt x="99" y="54"/>
                    </a:cubicBezTo>
                    <a:cubicBezTo>
                      <a:pt x="99" y="55"/>
                      <a:pt x="99" y="56"/>
                      <a:pt x="99" y="56"/>
                    </a:cubicBezTo>
                    <a:cubicBezTo>
                      <a:pt x="13" y="56"/>
                      <a:pt x="13" y="56"/>
                      <a:pt x="13" y="56"/>
                    </a:cubicBezTo>
                    <a:cubicBezTo>
                      <a:pt x="14" y="62"/>
                      <a:pt x="15" y="67"/>
                      <a:pt x="17" y="71"/>
                    </a:cubicBezTo>
                    <a:cubicBezTo>
                      <a:pt x="19" y="76"/>
                      <a:pt x="22" y="80"/>
                      <a:pt x="25" y="83"/>
                    </a:cubicBezTo>
                    <a:cubicBezTo>
                      <a:pt x="28" y="86"/>
                      <a:pt x="32" y="89"/>
                      <a:pt x="36" y="91"/>
                    </a:cubicBezTo>
                    <a:cubicBezTo>
                      <a:pt x="41" y="93"/>
                      <a:pt x="45" y="94"/>
                      <a:pt x="50" y="94"/>
                    </a:cubicBezTo>
                    <a:cubicBezTo>
                      <a:pt x="54" y="94"/>
                      <a:pt x="57" y="93"/>
                      <a:pt x="60" y="92"/>
                    </a:cubicBezTo>
                    <a:cubicBezTo>
                      <a:pt x="63" y="91"/>
                      <a:pt x="66" y="90"/>
                      <a:pt x="69" y="89"/>
                    </a:cubicBezTo>
                    <a:cubicBezTo>
                      <a:pt x="72" y="87"/>
                      <a:pt x="74" y="85"/>
                      <a:pt x="76" y="83"/>
                    </a:cubicBezTo>
                    <a:cubicBezTo>
                      <a:pt x="78" y="81"/>
                      <a:pt x="80" y="78"/>
                      <a:pt x="81" y="76"/>
                    </a:cubicBezTo>
                    <a:cubicBezTo>
                      <a:pt x="92" y="79"/>
                      <a:pt x="92" y="79"/>
                      <a:pt x="92" y="79"/>
                    </a:cubicBezTo>
                    <a:cubicBezTo>
                      <a:pt x="91" y="82"/>
                      <a:pt x="89" y="86"/>
                      <a:pt x="86" y="89"/>
                    </a:cubicBezTo>
                    <a:cubicBezTo>
                      <a:pt x="83" y="92"/>
                      <a:pt x="80" y="94"/>
                      <a:pt x="76" y="97"/>
                    </a:cubicBezTo>
                    <a:cubicBezTo>
                      <a:pt x="72" y="99"/>
                      <a:pt x="68" y="101"/>
                      <a:pt x="64" y="102"/>
                    </a:cubicBezTo>
                    <a:cubicBezTo>
                      <a:pt x="59" y="103"/>
                      <a:pt x="55" y="104"/>
                      <a:pt x="50" y="104"/>
                    </a:cubicBezTo>
                    <a:close/>
                    <a:moveTo>
                      <a:pt x="87" y="46"/>
                    </a:moveTo>
                    <a:cubicBezTo>
                      <a:pt x="86" y="41"/>
                      <a:pt x="85" y="36"/>
                      <a:pt x="83" y="32"/>
                    </a:cubicBezTo>
                    <a:cubicBezTo>
                      <a:pt x="81" y="27"/>
                      <a:pt x="78" y="23"/>
                      <a:pt x="75" y="20"/>
                    </a:cubicBezTo>
                    <a:cubicBezTo>
                      <a:pt x="72" y="17"/>
                      <a:pt x="68" y="15"/>
                      <a:pt x="63" y="13"/>
                    </a:cubicBezTo>
                    <a:cubicBezTo>
                      <a:pt x="59" y="11"/>
                      <a:pt x="55" y="10"/>
                      <a:pt x="50" y="10"/>
                    </a:cubicBezTo>
                    <a:cubicBezTo>
                      <a:pt x="45" y="10"/>
                      <a:pt x="40" y="11"/>
                      <a:pt x="36" y="13"/>
                    </a:cubicBezTo>
                    <a:cubicBezTo>
                      <a:pt x="31" y="15"/>
                      <a:pt x="28" y="17"/>
                      <a:pt x="24" y="20"/>
                    </a:cubicBezTo>
                    <a:cubicBezTo>
                      <a:pt x="21" y="23"/>
                      <a:pt x="19" y="27"/>
                      <a:pt x="17" y="32"/>
                    </a:cubicBezTo>
                    <a:cubicBezTo>
                      <a:pt x="15" y="36"/>
                      <a:pt x="13" y="41"/>
                      <a:pt x="13" y="46"/>
                    </a:cubicBezTo>
                    <a:lnTo>
                      <a:pt x="87" y="46"/>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3" name="Freeform 8"/>
              <p:cNvSpPr>
                <a:spLocks/>
              </p:cNvSpPr>
              <p:nvPr/>
            </p:nvSpPr>
            <p:spPr bwMode="auto">
              <a:xfrm>
                <a:off x="1469231" y="2970522"/>
                <a:ext cx="227448" cy="458750"/>
              </a:xfrm>
              <a:custGeom>
                <a:avLst/>
                <a:gdLst>
                  <a:gd name="T0" fmla="*/ 50 w 50"/>
                  <a:gd name="T1" fmla="*/ 12 h 101"/>
                  <a:gd name="T2" fmla="*/ 27 w 50"/>
                  <a:gd name="T3" fmla="*/ 19 h 101"/>
                  <a:gd name="T4" fmla="*/ 13 w 50"/>
                  <a:gd name="T5" fmla="*/ 38 h 101"/>
                  <a:gd name="T6" fmla="*/ 13 w 50"/>
                  <a:gd name="T7" fmla="*/ 101 h 101"/>
                  <a:gd name="T8" fmla="*/ 0 w 50"/>
                  <a:gd name="T9" fmla="*/ 101 h 101"/>
                  <a:gd name="T10" fmla="*/ 0 w 50"/>
                  <a:gd name="T11" fmla="*/ 1 h 101"/>
                  <a:gd name="T12" fmla="*/ 12 w 50"/>
                  <a:gd name="T13" fmla="*/ 1 h 101"/>
                  <a:gd name="T14" fmla="*/ 12 w 50"/>
                  <a:gd name="T15" fmla="*/ 25 h 101"/>
                  <a:gd name="T16" fmla="*/ 26 w 50"/>
                  <a:gd name="T17" fmla="*/ 7 h 101"/>
                  <a:gd name="T18" fmla="*/ 44 w 50"/>
                  <a:gd name="T19" fmla="*/ 0 h 101"/>
                  <a:gd name="T20" fmla="*/ 47 w 50"/>
                  <a:gd name="T21" fmla="*/ 0 h 101"/>
                  <a:gd name="T22" fmla="*/ 50 w 50"/>
                  <a:gd name="T23" fmla="*/ 0 h 101"/>
                  <a:gd name="T24" fmla="*/ 50 w 50"/>
                  <a:gd name="T25"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01">
                    <a:moveTo>
                      <a:pt x="50" y="12"/>
                    </a:moveTo>
                    <a:cubicBezTo>
                      <a:pt x="41" y="12"/>
                      <a:pt x="33" y="15"/>
                      <a:pt x="27" y="19"/>
                    </a:cubicBezTo>
                    <a:cubicBezTo>
                      <a:pt x="20" y="24"/>
                      <a:pt x="16" y="30"/>
                      <a:pt x="13" y="38"/>
                    </a:cubicBezTo>
                    <a:cubicBezTo>
                      <a:pt x="13" y="101"/>
                      <a:pt x="13" y="101"/>
                      <a:pt x="13" y="101"/>
                    </a:cubicBezTo>
                    <a:cubicBezTo>
                      <a:pt x="0" y="101"/>
                      <a:pt x="0" y="101"/>
                      <a:pt x="0" y="101"/>
                    </a:cubicBezTo>
                    <a:cubicBezTo>
                      <a:pt x="0" y="1"/>
                      <a:pt x="0" y="1"/>
                      <a:pt x="0" y="1"/>
                    </a:cubicBezTo>
                    <a:cubicBezTo>
                      <a:pt x="12" y="1"/>
                      <a:pt x="12" y="1"/>
                      <a:pt x="12" y="1"/>
                    </a:cubicBezTo>
                    <a:cubicBezTo>
                      <a:pt x="12" y="25"/>
                      <a:pt x="12" y="25"/>
                      <a:pt x="12" y="25"/>
                    </a:cubicBezTo>
                    <a:cubicBezTo>
                      <a:pt x="16" y="18"/>
                      <a:pt x="20" y="12"/>
                      <a:pt x="26" y="7"/>
                    </a:cubicBezTo>
                    <a:cubicBezTo>
                      <a:pt x="31" y="2"/>
                      <a:pt x="37" y="0"/>
                      <a:pt x="44" y="0"/>
                    </a:cubicBezTo>
                    <a:cubicBezTo>
                      <a:pt x="45" y="0"/>
                      <a:pt x="46" y="0"/>
                      <a:pt x="47" y="0"/>
                    </a:cubicBezTo>
                    <a:cubicBezTo>
                      <a:pt x="48" y="0"/>
                      <a:pt x="49" y="0"/>
                      <a:pt x="50" y="0"/>
                    </a:cubicBezTo>
                    <a:lnTo>
                      <a:pt x="50" y="1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4" name="Freeform 9"/>
              <p:cNvSpPr>
                <a:spLocks/>
              </p:cNvSpPr>
              <p:nvPr/>
            </p:nvSpPr>
            <p:spPr bwMode="auto">
              <a:xfrm>
                <a:off x="1739084" y="2966667"/>
                <a:ext cx="368157" cy="472244"/>
              </a:xfrm>
              <a:custGeom>
                <a:avLst/>
                <a:gdLst>
                  <a:gd name="T0" fmla="*/ 42 w 81"/>
                  <a:gd name="T1" fmla="*/ 104 h 104"/>
                  <a:gd name="T2" fmla="*/ 19 w 81"/>
                  <a:gd name="T3" fmla="*/ 100 h 104"/>
                  <a:gd name="T4" fmla="*/ 0 w 81"/>
                  <a:gd name="T5" fmla="*/ 89 h 104"/>
                  <a:gd name="T6" fmla="*/ 6 w 81"/>
                  <a:gd name="T7" fmla="*/ 80 h 104"/>
                  <a:gd name="T8" fmla="*/ 23 w 81"/>
                  <a:gd name="T9" fmla="*/ 90 h 104"/>
                  <a:gd name="T10" fmla="*/ 42 w 81"/>
                  <a:gd name="T11" fmla="*/ 94 h 104"/>
                  <a:gd name="T12" fmla="*/ 61 w 81"/>
                  <a:gd name="T13" fmla="*/ 89 h 104"/>
                  <a:gd name="T14" fmla="*/ 68 w 81"/>
                  <a:gd name="T15" fmla="*/ 75 h 104"/>
                  <a:gd name="T16" fmla="*/ 66 w 81"/>
                  <a:gd name="T17" fmla="*/ 68 h 104"/>
                  <a:gd name="T18" fmla="*/ 60 w 81"/>
                  <a:gd name="T19" fmla="*/ 63 h 104"/>
                  <a:gd name="T20" fmla="*/ 51 w 81"/>
                  <a:gd name="T21" fmla="*/ 59 h 104"/>
                  <a:gd name="T22" fmla="*/ 38 w 81"/>
                  <a:gd name="T23" fmla="*/ 56 h 104"/>
                  <a:gd name="T24" fmla="*/ 23 w 81"/>
                  <a:gd name="T25" fmla="*/ 52 h 104"/>
                  <a:gd name="T26" fmla="*/ 12 w 81"/>
                  <a:gd name="T27" fmla="*/ 47 h 104"/>
                  <a:gd name="T28" fmla="*/ 6 w 81"/>
                  <a:gd name="T29" fmla="*/ 40 h 104"/>
                  <a:gd name="T30" fmla="*/ 4 w 81"/>
                  <a:gd name="T31" fmla="*/ 30 h 104"/>
                  <a:gd name="T32" fmla="*/ 7 w 81"/>
                  <a:gd name="T33" fmla="*/ 17 h 104"/>
                  <a:gd name="T34" fmla="*/ 15 w 81"/>
                  <a:gd name="T35" fmla="*/ 7 h 104"/>
                  <a:gd name="T36" fmla="*/ 27 w 81"/>
                  <a:gd name="T37" fmla="*/ 2 h 104"/>
                  <a:gd name="T38" fmla="*/ 42 w 81"/>
                  <a:gd name="T39" fmla="*/ 0 h 104"/>
                  <a:gd name="T40" fmla="*/ 63 w 81"/>
                  <a:gd name="T41" fmla="*/ 4 h 104"/>
                  <a:gd name="T42" fmla="*/ 78 w 81"/>
                  <a:gd name="T43" fmla="*/ 14 h 104"/>
                  <a:gd name="T44" fmla="*/ 72 w 81"/>
                  <a:gd name="T45" fmla="*/ 21 h 104"/>
                  <a:gd name="T46" fmla="*/ 58 w 81"/>
                  <a:gd name="T47" fmla="*/ 13 h 104"/>
                  <a:gd name="T48" fmla="*/ 41 w 81"/>
                  <a:gd name="T49" fmla="*/ 10 h 104"/>
                  <a:gd name="T50" fmla="*/ 32 w 81"/>
                  <a:gd name="T51" fmla="*/ 11 h 104"/>
                  <a:gd name="T52" fmla="*/ 24 w 81"/>
                  <a:gd name="T53" fmla="*/ 14 h 104"/>
                  <a:gd name="T54" fmla="*/ 19 w 81"/>
                  <a:gd name="T55" fmla="*/ 20 h 104"/>
                  <a:gd name="T56" fmla="*/ 17 w 81"/>
                  <a:gd name="T57" fmla="*/ 28 h 104"/>
                  <a:gd name="T58" fmla="*/ 18 w 81"/>
                  <a:gd name="T59" fmla="*/ 35 h 104"/>
                  <a:gd name="T60" fmla="*/ 23 w 81"/>
                  <a:gd name="T61" fmla="*/ 39 h 104"/>
                  <a:gd name="T62" fmla="*/ 30 w 81"/>
                  <a:gd name="T63" fmla="*/ 42 h 104"/>
                  <a:gd name="T64" fmla="*/ 42 w 81"/>
                  <a:gd name="T65" fmla="*/ 45 h 104"/>
                  <a:gd name="T66" fmla="*/ 59 w 81"/>
                  <a:gd name="T67" fmla="*/ 50 h 104"/>
                  <a:gd name="T68" fmla="*/ 71 w 81"/>
                  <a:gd name="T69" fmla="*/ 55 h 104"/>
                  <a:gd name="T70" fmla="*/ 78 w 81"/>
                  <a:gd name="T71" fmla="*/ 63 h 104"/>
                  <a:gd name="T72" fmla="*/ 81 w 81"/>
                  <a:gd name="T73" fmla="*/ 74 h 104"/>
                  <a:gd name="T74" fmla="*/ 70 w 81"/>
                  <a:gd name="T75" fmla="*/ 95 h 104"/>
                  <a:gd name="T76" fmla="*/ 42 w 81"/>
                  <a:gd name="T7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 h="104">
                    <a:moveTo>
                      <a:pt x="42" y="104"/>
                    </a:moveTo>
                    <a:cubicBezTo>
                      <a:pt x="34" y="104"/>
                      <a:pt x="26" y="102"/>
                      <a:pt x="19" y="100"/>
                    </a:cubicBezTo>
                    <a:cubicBezTo>
                      <a:pt x="11" y="97"/>
                      <a:pt x="5" y="93"/>
                      <a:pt x="0" y="89"/>
                    </a:cubicBezTo>
                    <a:cubicBezTo>
                      <a:pt x="6" y="80"/>
                      <a:pt x="6" y="80"/>
                      <a:pt x="6" y="80"/>
                    </a:cubicBezTo>
                    <a:cubicBezTo>
                      <a:pt x="11" y="84"/>
                      <a:pt x="17" y="88"/>
                      <a:pt x="23" y="90"/>
                    </a:cubicBezTo>
                    <a:cubicBezTo>
                      <a:pt x="29" y="92"/>
                      <a:pt x="35" y="94"/>
                      <a:pt x="42" y="94"/>
                    </a:cubicBezTo>
                    <a:cubicBezTo>
                      <a:pt x="50" y="94"/>
                      <a:pt x="56" y="92"/>
                      <a:pt x="61" y="89"/>
                    </a:cubicBezTo>
                    <a:cubicBezTo>
                      <a:pt x="66" y="85"/>
                      <a:pt x="68" y="81"/>
                      <a:pt x="68" y="75"/>
                    </a:cubicBezTo>
                    <a:cubicBezTo>
                      <a:pt x="68" y="72"/>
                      <a:pt x="67" y="70"/>
                      <a:pt x="66" y="68"/>
                    </a:cubicBezTo>
                    <a:cubicBezTo>
                      <a:pt x="65" y="66"/>
                      <a:pt x="63" y="64"/>
                      <a:pt x="60" y="63"/>
                    </a:cubicBezTo>
                    <a:cubicBezTo>
                      <a:pt x="58" y="61"/>
                      <a:pt x="55" y="60"/>
                      <a:pt x="51" y="59"/>
                    </a:cubicBezTo>
                    <a:cubicBezTo>
                      <a:pt x="47" y="58"/>
                      <a:pt x="43" y="57"/>
                      <a:pt x="38" y="56"/>
                    </a:cubicBezTo>
                    <a:cubicBezTo>
                      <a:pt x="32" y="54"/>
                      <a:pt x="27" y="53"/>
                      <a:pt x="23" y="52"/>
                    </a:cubicBezTo>
                    <a:cubicBezTo>
                      <a:pt x="19" y="50"/>
                      <a:pt x="15" y="49"/>
                      <a:pt x="12" y="47"/>
                    </a:cubicBezTo>
                    <a:cubicBezTo>
                      <a:pt x="10" y="45"/>
                      <a:pt x="8" y="43"/>
                      <a:pt x="6" y="40"/>
                    </a:cubicBezTo>
                    <a:cubicBezTo>
                      <a:pt x="5" y="37"/>
                      <a:pt x="4" y="34"/>
                      <a:pt x="4" y="30"/>
                    </a:cubicBezTo>
                    <a:cubicBezTo>
                      <a:pt x="4" y="25"/>
                      <a:pt x="5" y="21"/>
                      <a:pt x="7" y="17"/>
                    </a:cubicBezTo>
                    <a:cubicBezTo>
                      <a:pt x="9" y="13"/>
                      <a:pt x="12" y="10"/>
                      <a:pt x="15" y="7"/>
                    </a:cubicBezTo>
                    <a:cubicBezTo>
                      <a:pt x="19" y="5"/>
                      <a:pt x="23" y="3"/>
                      <a:pt x="27" y="2"/>
                    </a:cubicBezTo>
                    <a:cubicBezTo>
                      <a:pt x="32" y="1"/>
                      <a:pt x="37" y="0"/>
                      <a:pt x="42" y="0"/>
                    </a:cubicBezTo>
                    <a:cubicBezTo>
                      <a:pt x="49" y="0"/>
                      <a:pt x="56" y="1"/>
                      <a:pt x="63" y="4"/>
                    </a:cubicBezTo>
                    <a:cubicBezTo>
                      <a:pt x="69" y="6"/>
                      <a:pt x="74" y="9"/>
                      <a:pt x="78" y="14"/>
                    </a:cubicBezTo>
                    <a:cubicBezTo>
                      <a:pt x="72" y="21"/>
                      <a:pt x="72" y="21"/>
                      <a:pt x="72" y="21"/>
                    </a:cubicBezTo>
                    <a:cubicBezTo>
                      <a:pt x="68" y="17"/>
                      <a:pt x="63" y="14"/>
                      <a:pt x="58" y="13"/>
                    </a:cubicBezTo>
                    <a:cubicBezTo>
                      <a:pt x="53" y="11"/>
                      <a:pt x="47" y="10"/>
                      <a:pt x="41" y="10"/>
                    </a:cubicBezTo>
                    <a:cubicBezTo>
                      <a:pt x="38" y="10"/>
                      <a:pt x="35" y="10"/>
                      <a:pt x="32" y="11"/>
                    </a:cubicBezTo>
                    <a:cubicBezTo>
                      <a:pt x="29" y="11"/>
                      <a:pt x="26" y="13"/>
                      <a:pt x="24" y="14"/>
                    </a:cubicBezTo>
                    <a:cubicBezTo>
                      <a:pt x="22" y="16"/>
                      <a:pt x="20" y="18"/>
                      <a:pt x="19" y="20"/>
                    </a:cubicBezTo>
                    <a:cubicBezTo>
                      <a:pt x="17" y="22"/>
                      <a:pt x="17" y="25"/>
                      <a:pt x="17" y="28"/>
                    </a:cubicBezTo>
                    <a:cubicBezTo>
                      <a:pt x="17" y="31"/>
                      <a:pt x="17" y="33"/>
                      <a:pt x="18" y="35"/>
                    </a:cubicBezTo>
                    <a:cubicBezTo>
                      <a:pt x="19" y="36"/>
                      <a:pt x="21" y="38"/>
                      <a:pt x="23" y="39"/>
                    </a:cubicBezTo>
                    <a:cubicBezTo>
                      <a:pt x="25" y="40"/>
                      <a:pt x="27" y="41"/>
                      <a:pt x="30" y="42"/>
                    </a:cubicBezTo>
                    <a:cubicBezTo>
                      <a:pt x="33" y="43"/>
                      <a:pt x="37" y="44"/>
                      <a:pt x="42" y="45"/>
                    </a:cubicBezTo>
                    <a:cubicBezTo>
                      <a:pt x="48" y="47"/>
                      <a:pt x="54" y="48"/>
                      <a:pt x="59" y="50"/>
                    </a:cubicBezTo>
                    <a:cubicBezTo>
                      <a:pt x="64" y="52"/>
                      <a:pt x="68" y="53"/>
                      <a:pt x="71" y="55"/>
                    </a:cubicBezTo>
                    <a:cubicBezTo>
                      <a:pt x="74" y="57"/>
                      <a:pt x="77" y="60"/>
                      <a:pt x="78" y="63"/>
                    </a:cubicBezTo>
                    <a:cubicBezTo>
                      <a:pt x="80" y="66"/>
                      <a:pt x="81" y="69"/>
                      <a:pt x="81" y="74"/>
                    </a:cubicBezTo>
                    <a:cubicBezTo>
                      <a:pt x="81" y="83"/>
                      <a:pt x="77" y="90"/>
                      <a:pt x="70" y="95"/>
                    </a:cubicBezTo>
                    <a:cubicBezTo>
                      <a:pt x="63" y="101"/>
                      <a:pt x="54" y="104"/>
                      <a:pt x="42" y="104"/>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5" name="Freeform 10"/>
              <p:cNvSpPr>
                <a:spLocks noEditPoints="1"/>
              </p:cNvSpPr>
              <p:nvPr/>
            </p:nvSpPr>
            <p:spPr bwMode="auto">
              <a:xfrm>
                <a:off x="2170849" y="2966667"/>
                <a:ext cx="454895" cy="472244"/>
              </a:xfrm>
              <a:custGeom>
                <a:avLst/>
                <a:gdLst>
                  <a:gd name="T0" fmla="*/ 50 w 100"/>
                  <a:gd name="T1" fmla="*/ 104 h 104"/>
                  <a:gd name="T2" fmla="*/ 30 w 100"/>
                  <a:gd name="T3" fmla="*/ 99 h 104"/>
                  <a:gd name="T4" fmla="*/ 14 w 100"/>
                  <a:gd name="T5" fmla="*/ 88 h 104"/>
                  <a:gd name="T6" fmla="*/ 4 w 100"/>
                  <a:gd name="T7" fmla="*/ 72 h 104"/>
                  <a:gd name="T8" fmla="*/ 0 w 100"/>
                  <a:gd name="T9" fmla="*/ 52 h 104"/>
                  <a:gd name="T10" fmla="*/ 4 w 100"/>
                  <a:gd name="T11" fmla="*/ 32 h 104"/>
                  <a:gd name="T12" fmla="*/ 14 w 100"/>
                  <a:gd name="T13" fmla="*/ 15 h 104"/>
                  <a:gd name="T14" fmla="*/ 30 w 100"/>
                  <a:gd name="T15" fmla="*/ 4 h 104"/>
                  <a:gd name="T16" fmla="*/ 50 w 100"/>
                  <a:gd name="T17" fmla="*/ 0 h 104"/>
                  <a:gd name="T18" fmla="*/ 70 w 100"/>
                  <a:gd name="T19" fmla="*/ 4 h 104"/>
                  <a:gd name="T20" fmla="*/ 85 w 100"/>
                  <a:gd name="T21" fmla="*/ 15 h 104"/>
                  <a:gd name="T22" fmla="*/ 96 w 100"/>
                  <a:gd name="T23" fmla="*/ 32 h 104"/>
                  <a:gd name="T24" fmla="*/ 100 w 100"/>
                  <a:gd name="T25" fmla="*/ 52 h 104"/>
                  <a:gd name="T26" fmla="*/ 96 w 100"/>
                  <a:gd name="T27" fmla="*/ 72 h 104"/>
                  <a:gd name="T28" fmla="*/ 85 w 100"/>
                  <a:gd name="T29" fmla="*/ 88 h 104"/>
                  <a:gd name="T30" fmla="*/ 70 w 100"/>
                  <a:gd name="T31" fmla="*/ 99 h 104"/>
                  <a:gd name="T32" fmla="*/ 50 w 100"/>
                  <a:gd name="T33" fmla="*/ 104 h 104"/>
                  <a:gd name="T34" fmla="*/ 14 w 100"/>
                  <a:gd name="T35" fmla="*/ 52 h 104"/>
                  <a:gd name="T36" fmla="*/ 16 w 100"/>
                  <a:gd name="T37" fmla="*/ 68 h 104"/>
                  <a:gd name="T38" fmla="*/ 24 w 100"/>
                  <a:gd name="T39" fmla="*/ 80 h 104"/>
                  <a:gd name="T40" fmla="*/ 36 w 100"/>
                  <a:gd name="T41" fmla="*/ 89 h 104"/>
                  <a:gd name="T42" fmla="*/ 50 w 100"/>
                  <a:gd name="T43" fmla="*/ 92 h 104"/>
                  <a:gd name="T44" fmla="*/ 64 w 100"/>
                  <a:gd name="T45" fmla="*/ 89 h 104"/>
                  <a:gd name="T46" fmla="*/ 75 w 100"/>
                  <a:gd name="T47" fmla="*/ 80 h 104"/>
                  <a:gd name="T48" fmla="*/ 83 w 100"/>
                  <a:gd name="T49" fmla="*/ 67 h 104"/>
                  <a:gd name="T50" fmla="*/ 86 w 100"/>
                  <a:gd name="T51" fmla="*/ 52 h 104"/>
                  <a:gd name="T52" fmla="*/ 83 w 100"/>
                  <a:gd name="T53" fmla="*/ 36 h 104"/>
                  <a:gd name="T54" fmla="*/ 75 w 100"/>
                  <a:gd name="T55" fmla="*/ 23 h 104"/>
                  <a:gd name="T56" fmla="*/ 64 w 100"/>
                  <a:gd name="T57" fmla="*/ 15 h 104"/>
                  <a:gd name="T58" fmla="*/ 50 w 100"/>
                  <a:gd name="T59" fmla="*/ 11 h 104"/>
                  <a:gd name="T60" fmla="*/ 36 w 100"/>
                  <a:gd name="T61" fmla="*/ 15 h 104"/>
                  <a:gd name="T62" fmla="*/ 24 w 100"/>
                  <a:gd name="T63" fmla="*/ 23 h 104"/>
                  <a:gd name="T64" fmla="*/ 16 w 100"/>
                  <a:gd name="T65" fmla="*/ 36 h 104"/>
                  <a:gd name="T66" fmla="*/ 14 w 100"/>
                  <a:gd name="T6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4">
                    <a:moveTo>
                      <a:pt x="50" y="104"/>
                    </a:moveTo>
                    <a:cubicBezTo>
                      <a:pt x="43" y="104"/>
                      <a:pt x="36" y="102"/>
                      <a:pt x="30" y="99"/>
                    </a:cubicBezTo>
                    <a:cubicBezTo>
                      <a:pt x="24" y="97"/>
                      <a:pt x="18" y="93"/>
                      <a:pt x="14" y="88"/>
                    </a:cubicBezTo>
                    <a:cubicBezTo>
                      <a:pt x="10" y="83"/>
                      <a:pt x="6" y="78"/>
                      <a:pt x="4" y="72"/>
                    </a:cubicBezTo>
                    <a:cubicBezTo>
                      <a:pt x="1" y="65"/>
                      <a:pt x="0" y="59"/>
                      <a:pt x="0" y="52"/>
                    </a:cubicBezTo>
                    <a:cubicBezTo>
                      <a:pt x="0" y="45"/>
                      <a:pt x="1" y="38"/>
                      <a:pt x="4" y="32"/>
                    </a:cubicBezTo>
                    <a:cubicBezTo>
                      <a:pt x="6" y="26"/>
                      <a:pt x="10" y="20"/>
                      <a:pt x="14" y="15"/>
                    </a:cubicBezTo>
                    <a:cubicBezTo>
                      <a:pt x="19" y="11"/>
                      <a:pt x="24" y="7"/>
                      <a:pt x="30" y="4"/>
                    </a:cubicBezTo>
                    <a:cubicBezTo>
                      <a:pt x="36" y="1"/>
                      <a:pt x="43" y="0"/>
                      <a:pt x="50" y="0"/>
                    </a:cubicBezTo>
                    <a:cubicBezTo>
                      <a:pt x="57" y="0"/>
                      <a:pt x="64" y="1"/>
                      <a:pt x="70" y="4"/>
                    </a:cubicBezTo>
                    <a:cubicBezTo>
                      <a:pt x="76" y="7"/>
                      <a:pt x="81" y="11"/>
                      <a:pt x="85" y="15"/>
                    </a:cubicBezTo>
                    <a:cubicBezTo>
                      <a:pt x="90" y="20"/>
                      <a:pt x="93" y="26"/>
                      <a:pt x="96" y="32"/>
                    </a:cubicBezTo>
                    <a:cubicBezTo>
                      <a:pt x="98" y="38"/>
                      <a:pt x="100" y="45"/>
                      <a:pt x="100" y="52"/>
                    </a:cubicBezTo>
                    <a:cubicBezTo>
                      <a:pt x="100" y="59"/>
                      <a:pt x="98" y="65"/>
                      <a:pt x="96" y="72"/>
                    </a:cubicBezTo>
                    <a:cubicBezTo>
                      <a:pt x="93" y="78"/>
                      <a:pt x="90" y="83"/>
                      <a:pt x="85" y="88"/>
                    </a:cubicBezTo>
                    <a:cubicBezTo>
                      <a:pt x="81" y="93"/>
                      <a:pt x="76" y="97"/>
                      <a:pt x="70" y="99"/>
                    </a:cubicBezTo>
                    <a:cubicBezTo>
                      <a:pt x="64" y="102"/>
                      <a:pt x="57" y="104"/>
                      <a:pt x="50" y="104"/>
                    </a:cubicBezTo>
                    <a:close/>
                    <a:moveTo>
                      <a:pt x="14" y="52"/>
                    </a:moveTo>
                    <a:cubicBezTo>
                      <a:pt x="14" y="58"/>
                      <a:pt x="15" y="63"/>
                      <a:pt x="16" y="68"/>
                    </a:cubicBezTo>
                    <a:cubicBezTo>
                      <a:pt x="18" y="73"/>
                      <a:pt x="21" y="77"/>
                      <a:pt x="24" y="80"/>
                    </a:cubicBezTo>
                    <a:cubicBezTo>
                      <a:pt x="27" y="84"/>
                      <a:pt x="31" y="87"/>
                      <a:pt x="36" y="89"/>
                    </a:cubicBezTo>
                    <a:cubicBezTo>
                      <a:pt x="40" y="91"/>
                      <a:pt x="45" y="92"/>
                      <a:pt x="50" y="92"/>
                    </a:cubicBezTo>
                    <a:cubicBezTo>
                      <a:pt x="55" y="92"/>
                      <a:pt x="59" y="91"/>
                      <a:pt x="64" y="89"/>
                    </a:cubicBezTo>
                    <a:cubicBezTo>
                      <a:pt x="68" y="87"/>
                      <a:pt x="72" y="84"/>
                      <a:pt x="75" y="80"/>
                    </a:cubicBezTo>
                    <a:cubicBezTo>
                      <a:pt x="79" y="77"/>
                      <a:pt x="81" y="72"/>
                      <a:pt x="83" y="67"/>
                    </a:cubicBezTo>
                    <a:cubicBezTo>
                      <a:pt x="85" y="63"/>
                      <a:pt x="86" y="57"/>
                      <a:pt x="86" y="52"/>
                    </a:cubicBezTo>
                    <a:cubicBezTo>
                      <a:pt x="86" y="46"/>
                      <a:pt x="85" y="41"/>
                      <a:pt x="83" y="36"/>
                    </a:cubicBezTo>
                    <a:cubicBezTo>
                      <a:pt x="81" y="31"/>
                      <a:pt x="79" y="27"/>
                      <a:pt x="75" y="23"/>
                    </a:cubicBezTo>
                    <a:cubicBezTo>
                      <a:pt x="72" y="20"/>
                      <a:pt x="68" y="17"/>
                      <a:pt x="64" y="15"/>
                    </a:cubicBezTo>
                    <a:cubicBezTo>
                      <a:pt x="60" y="12"/>
                      <a:pt x="55" y="11"/>
                      <a:pt x="50" y="11"/>
                    </a:cubicBezTo>
                    <a:cubicBezTo>
                      <a:pt x="45" y="11"/>
                      <a:pt x="40" y="12"/>
                      <a:pt x="36" y="15"/>
                    </a:cubicBezTo>
                    <a:cubicBezTo>
                      <a:pt x="31" y="17"/>
                      <a:pt x="27" y="20"/>
                      <a:pt x="24" y="23"/>
                    </a:cubicBezTo>
                    <a:cubicBezTo>
                      <a:pt x="21" y="27"/>
                      <a:pt x="18" y="31"/>
                      <a:pt x="16" y="36"/>
                    </a:cubicBezTo>
                    <a:cubicBezTo>
                      <a:pt x="15" y="41"/>
                      <a:pt x="14" y="46"/>
                      <a:pt x="14" y="52"/>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6" name="Freeform 11"/>
              <p:cNvSpPr>
                <a:spLocks/>
              </p:cNvSpPr>
              <p:nvPr/>
            </p:nvSpPr>
            <p:spPr bwMode="auto">
              <a:xfrm>
                <a:off x="2722120" y="2966667"/>
                <a:ext cx="381649" cy="462606"/>
              </a:xfrm>
              <a:custGeom>
                <a:avLst/>
                <a:gdLst>
                  <a:gd name="T0" fmla="*/ 84 w 84"/>
                  <a:gd name="T1" fmla="*/ 102 h 102"/>
                  <a:gd name="T2" fmla="*/ 71 w 84"/>
                  <a:gd name="T3" fmla="*/ 102 h 102"/>
                  <a:gd name="T4" fmla="*/ 71 w 84"/>
                  <a:gd name="T5" fmla="*/ 46 h 102"/>
                  <a:gd name="T6" fmla="*/ 66 w 84"/>
                  <a:gd name="T7" fmla="*/ 20 h 102"/>
                  <a:gd name="T8" fmla="*/ 50 w 84"/>
                  <a:gd name="T9" fmla="*/ 12 h 102"/>
                  <a:gd name="T10" fmla="*/ 38 w 84"/>
                  <a:gd name="T11" fmla="*/ 14 h 102"/>
                  <a:gd name="T12" fmla="*/ 27 w 84"/>
                  <a:gd name="T13" fmla="*/ 20 h 102"/>
                  <a:gd name="T14" fmla="*/ 19 w 84"/>
                  <a:gd name="T15" fmla="*/ 29 h 102"/>
                  <a:gd name="T16" fmla="*/ 13 w 84"/>
                  <a:gd name="T17" fmla="*/ 40 h 102"/>
                  <a:gd name="T18" fmla="*/ 13 w 84"/>
                  <a:gd name="T19" fmla="*/ 102 h 102"/>
                  <a:gd name="T20" fmla="*/ 0 w 84"/>
                  <a:gd name="T21" fmla="*/ 102 h 102"/>
                  <a:gd name="T22" fmla="*/ 0 w 84"/>
                  <a:gd name="T23" fmla="*/ 2 h 102"/>
                  <a:gd name="T24" fmla="*/ 12 w 84"/>
                  <a:gd name="T25" fmla="*/ 2 h 102"/>
                  <a:gd name="T26" fmla="*/ 12 w 84"/>
                  <a:gd name="T27" fmla="*/ 24 h 102"/>
                  <a:gd name="T28" fmla="*/ 19 w 84"/>
                  <a:gd name="T29" fmla="*/ 14 h 102"/>
                  <a:gd name="T30" fmla="*/ 29 w 84"/>
                  <a:gd name="T31" fmla="*/ 7 h 102"/>
                  <a:gd name="T32" fmla="*/ 41 w 84"/>
                  <a:gd name="T33" fmla="*/ 2 h 102"/>
                  <a:gd name="T34" fmla="*/ 54 w 84"/>
                  <a:gd name="T35" fmla="*/ 0 h 102"/>
                  <a:gd name="T36" fmla="*/ 68 w 84"/>
                  <a:gd name="T37" fmla="*/ 3 h 102"/>
                  <a:gd name="T38" fmla="*/ 77 w 84"/>
                  <a:gd name="T39" fmla="*/ 12 h 102"/>
                  <a:gd name="T40" fmla="*/ 82 w 84"/>
                  <a:gd name="T41" fmla="*/ 25 h 102"/>
                  <a:gd name="T42" fmla="*/ 84 w 84"/>
                  <a:gd name="T43" fmla="*/ 43 h 102"/>
                  <a:gd name="T44" fmla="*/ 84 w 84"/>
                  <a:gd name="T4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02">
                    <a:moveTo>
                      <a:pt x="84" y="102"/>
                    </a:moveTo>
                    <a:cubicBezTo>
                      <a:pt x="71" y="102"/>
                      <a:pt x="71" y="102"/>
                      <a:pt x="71" y="102"/>
                    </a:cubicBezTo>
                    <a:cubicBezTo>
                      <a:pt x="71" y="46"/>
                      <a:pt x="71" y="46"/>
                      <a:pt x="71" y="46"/>
                    </a:cubicBezTo>
                    <a:cubicBezTo>
                      <a:pt x="71" y="34"/>
                      <a:pt x="69" y="25"/>
                      <a:pt x="66" y="20"/>
                    </a:cubicBezTo>
                    <a:cubicBezTo>
                      <a:pt x="62" y="14"/>
                      <a:pt x="57" y="12"/>
                      <a:pt x="50" y="12"/>
                    </a:cubicBezTo>
                    <a:cubicBezTo>
                      <a:pt x="46" y="12"/>
                      <a:pt x="42" y="12"/>
                      <a:pt x="38" y="14"/>
                    </a:cubicBezTo>
                    <a:cubicBezTo>
                      <a:pt x="34" y="15"/>
                      <a:pt x="31" y="17"/>
                      <a:pt x="27" y="20"/>
                    </a:cubicBezTo>
                    <a:cubicBezTo>
                      <a:pt x="24" y="22"/>
                      <a:pt x="21" y="25"/>
                      <a:pt x="19" y="29"/>
                    </a:cubicBezTo>
                    <a:cubicBezTo>
                      <a:pt x="16" y="32"/>
                      <a:pt x="14" y="36"/>
                      <a:pt x="13" y="40"/>
                    </a:cubicBezTo>
                    <a:cubicBezTo>
                      <a:pt x="13" y="102"/>
                      <a:pt x="13" y="102"/>
                      <a:pt x="13" y="102"/>
                    </a:cubicBezTo>
                    <a:cubicBezTo>
                      <a:pt x="0" y="102"/>
                      <a:pt x="0" y="102"/>
                      <a:pt x="0" y="102"/>
                    </a:cubicBezTo>
                    <a:cubicBezTo>
                      <a:pt x="0" y="2"/>
                      <a:pt x="0" y="2"/>
                      <a:pt x="0" y="2"/>
                    </a:cubicBezTo>
                    <a:cubicBezTo>
                      <a:pt x="12" y="2"/>
                      <a:pt x="12" y="2"/>
                      <a:pt x="12" y="2"/>
                    </a:cubicBezTo>
                    <a:cubicBezTo>
                      <a:pt x="12" y="24"/>
                      <a:pt x="12" y="24"/>
                      <a:pt x="12" y="24"/>
                    </a:cubicBezTo>
                    <a:cubicBezTo>
                      <a:pt x="14" y="21"/>
                      <a:pt x="16" y="17"/>
                      <a:pt x="19" y="14"/>
                    </a:cubicBezTo>
                    <a:cubicBezTo>
                      <a:pt x="22" y="11"/>
                      <a:pt x="26" y="9"/>
                      <a:pt x="29" y="7"/>
                    </a:cubicBezTo>
                    <a:cubicBezTo>
                      <a:pt x="33" y="4"/>
                      <a:pt x="37" y="3"/>
                      <a:pt x="41" y="2"/>
                    </a:cubicBezTo>
                    <a:cubicBezTo>
                      <a:pt x="45" y="0"/>
                      <a:pt x="50" y="0"/>
                      <a:pt x="54" y="0"/>
                    </a:cubicBezTo>
                    <a:cubicBezTo>
                      <a:pt x="60" y="0"/>
                      <a:pt x="65" y="1"/>
                      <a:pt x="68" y="3"/>
                    </a:cubicBezTo>
                    <a:cubicBezTo>
                      <a:pt x="72" y="5"/>
                      <a:pt x="75" y="8"/>
                      <a:pt x="77" y="12"/>
                    </a:cubicBezTo>
                    <a:cubicBezTo>
                      <a:pt x="80" y="15"/>
                      <a:pt x="81" y="20"/>
                      <a:pt x="82" y="25"/>
                    </a:cubicBezTo>
                    <a:cubicBezTo>
                      <a:pt x="83" y="31"/>
                      <a:pt x="84" y="37"/>
                      <a:pt x="84" y="43"/>
                    </a:cubicBezTo>
                    <a:lnTo>
                      <a:pt x="84" y="10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7" name="Freeform 12"/>
              <p:cNvSpPr>
                <a:spLocks noEditPoints="1"/>
              </p:cNvSpPr>
              <p:nvPr/>
            </p:nvSpPr>
            <p:spPr bwMode="auto">
              <a:xfrm>
                <a:off x="3227130" y="2787407"/>
                <a:ext cx="59754" cy="641866"/>
              </a:xfrm>
              <a:custGeom>
                <a:avLst/>
                <a:gdLst>
                  <a:gd name="T0" fmla="*/ 0 w 31"/>
                  <a:gd name="T1" fmla="*/ 48 h 333"/>
                  <a:gd name="T2" fmla="*/ 0 w 31"/>
                  <a:gd name="T3" fmla="*/ 0 h 333"/>
                  <a:gd name="T4" fmla="*/ 31 w 31"/>
                  <a:gd name="T5" fmla="*/ 0 h 333"/>
                  <a:gd name="T6" fmla="*/ 31 w 31"/>
                  <a:gd name="T7" fmla="*/ 48 h 333"/>
                  <a:gd name="T8" fmla="*/ 0 w 31"/>
                  <a:gd name="T9" fmla="*/ 48 h 333"/>
                  <a:gd name="T10" fmla="*/ 0 w 31"/>
                  <a:gd name="T11" fmla="*/ 333 h 333"/>
                  <a:gd name="T12" fmla="*/ 0 w 31"/>
                  <a:gd name="T13" fmla="*/ 97 h 333"/>
                  <a:gd name="T14" fmla="*/ 31 w 31"/>
                  <a:gd name="T15" fmla="*/ 97 h 333"/>
                  <a:gd name="T16" fmla="*/ 31 w 31"/>
                  <a:gd name="T17" fmla="*/ 333 h 333"/>
                  <a:gd name="T18" fmla="*/ 0 w 31"/>
                  <a:gd name="T1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33">
                    <a:moveTo>
                      <a:pt x="0" y="48"/>
                    </a:moveTo>
                    <a:lnTo>
                      <a:pt x="0" y="0"/>
                    </a:lnTo>
                    <a:lnTo>
                      <a:pt x="31" y="0"/>
                    </a:lnTo>
                    <a:lnTo>
                      <a:pt x="31" y="48"/>
                    </a:lnTo>
                    <a:lnTo>
                      <a:pt x="0" y="48"/>
                    </a:lnTo>
                    <a:close/>
                    <a:moveTo>
                      <a:pt x="0" y="333"/>
                    </a:moveTo>
                    <a:lnTo>
                      <a:pt x="0" y="97"/>
                    </a:lnTo>
                    <a:lnTo>
                      <a:pt x="31" y="97"/>
                    </a:lnTo>
                    <a:lnTo>
                      <a:pt x="31" y="333"/>
                    </a:lnTo>
                    <a:lnTo>
                      <a:pt x="0" y="333"/>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8" name="Freeform 13"/>
              <p:cNvSpPr>
                <a:spLocks/>
              </p:cNvSpPr>
              <p:nvPr/>
            </p:nvSpPr>
            <p:spPr bwMode="auto">
              <a:xfrm>
                <a:off x="3408317" y="2974377"/>
                <a:ext cx="410563" cy="464534"/>
              </a:xfrm>
              <a:custGeom>
                <a:avLst/>
                <a:gdLst>
                  <a:gd name="T0" fmla="*/ 32 w 90"/>
                  <a:gd name="T1" fmla="*/ 102 h 102"/>
                  <a:gd name="T2" fmla="*/ 8 w 90"/>
                  <a:gd name="T3" fmla="*/ 91 h 102"/>
                  <a:gd name="T4" fmla="*/ 0 w 90"/>
                  <a:gd name="T5" fmla="*/ 58 h 102"/>
                  <a:gd name="T6" fmla="*/ 0 w 90"/>
                  <a:gd name="T7" fmla="*/ 0 h 102"/>
                  <a:gd name="T8" fmla="*/ 13 w 90"/>
                  <a:gd name="T9" fmla="*/ 0 h 102"/>
                  <a:gd name="T10" fmla="*/ 13 w 90"/>
                  <a:gd name="T11" fmla="*/ 56 h 102"/>
                  <a:gd name="T12" fmla="*/ 36 w 90"/>
                  <a:gd name="T13" fmla="*/ 90 h 102"/>
                  <a:gd name="T14" fmla="*/ 48 w 90"/>
                  <a:gd name="T15" fmla="*/ 88 h 102"/>
                  <a:gd name="T16" fmla="*/ 58 w 90"/>
                  <a:gd name="T17" fmla="*/ 83 h 102"/>
                  <a:gd name="T18" fmla="*/ 67 w 90"/>
                  <a:gd name="T19" fmla="*/ 74 h 102"/>
                  <a:gd name="T20" fmla="*/ 73 w 90"/>
                  <a:gd name="T21" fmla="*/ 63 h 102"/>
                  <a:gd name="T22" fmla="*/ 73 w 90"/>
                  <a:gd name="T23" fmla="*/ 0 h 102"/>
                  <a:gd name="T24" fmla="*/ 86 w 90"/>
                  <a:gd name="T25" fmla="*/ 0 h 102"/>
                  <a:gd name="T26" fmla="*/ 86 w 90"/>
                  <a:gd name="T27" fmla="*/ 83 h 102"/>
                  <a:gd name="T28" fmla="*/ 90 w 90"/>
                  <a:gd name="T29" fmla="*/ 88 h 102"/>
                  <a:gd name="T30" fmla="*/ 90 w 90"/>
                  <a:gd name="T31" fmla="*/ 100 h 102"/>
                  <a:gd name="T32" fmla="*/ 85 w 90"/>
                  <a:gd name="T33" fmla="*/ 100 h 102"/>
                  <a:gd name="T34" fmla="*/ 77 w 90"/>
                  <a:gd name="T35" fmla="*/ 98 h 102"/>
                  <a:gd name="T36" fmla="*/ 74 w 90"/>
                  <a:gd name="T37" fmla="*/ 91 h 102"/>
                  <a:gd name="T38" fmla="*/ 74 w 90"/>
                  <a:gd name="T39" fmla="*/ 77 h 102"/>
                  <a:gd name="T40" fmla="*/ 56 w 90"/>
                  <a:gd name="T41" fmla="*/ 95 h 102"/>
                  <a:gd name="T42" fmla="*/ 32 w 90"/>
                  <a:gd name="T43"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2">
                    <a:moveTo>
                      <a:pt x="32" y="102"/>
                    </a:moveTo>
                    <a:cubicBezTo>
                      <a:pt x="22" y="102"/>
                      <a:pt x="14" y="98"/>
                      <a:pt x="8" y="91"/>
                    </a:cubicBezTo>
                    <a:cubicBezTo>
                      <a:pt x="3" y="83"/>
                      <a:pt x="0" y="73"/>
                      <a:pt x="0" y="58"/>
                    </a:cubicBezTo>
                    <a:cubicBezTo>
                      <a:pt x="0" y="0"/>
                      <a:pt x="0" y="0"/>
                      <a:pt x="0" y="0"/>
                    </a:cubicBezTo>
                    <a:cubicBezTo>
                      <a:pt x="13" y="0"/>
                      <a:pt x="13" y="0"/>
                      <a:pt x="13" y="0"/>
                    </a:cubicBezTo>
                    <a:cubicBezTo>
                      <a:pt x="13" y="56"/>
                      <a:pt x="13" y="56"/>
                      <a:pt x="13" y="56"/>
                    </a:cubicBezTo>
                    <a:cubicBezTo>
                      <a:pt x="13" y="79"/>
                      <a:pt x="21" y="90"/>
                      <a:pt x="36" y="90"/>
                    </a:cubicBezTo>
                    <a:cubicBezTo>
                      <a:pt x="40" y="90"/>
                      <a:pt x="44" y="89"/>
                      <a:pt x="48" y="88"/>
                    </a:cubicBezTo>
                    <a:cubicBezTo>
                      <a:pt x="52" y="87"/>
                      <a:pt x="55" y="85"/>
                      <a:pt x="58" y="83"/>
                    </a:cubicBezTo>
                    <a:cubicBezTo>
                      <a:pt x="61" y="80"/>
                      <a:pt x="64" y="77"/>
                      <a:pt x="67" y="74"/>
                    </a:cubicBezTo>
                    <a:cubicBezTo>
                      <a:pt x="69" y="71"/>
                      <a:pt x="71" y="67"/>
                      <a:pt x="73" y="63"/>
                    </a:cubicBezTo>
                    <a:cubicBezTo>
                      <a:pt x="73" y="0"/>
                      <a:pt x="73" y="0"/>
                      <a:pt x="73" y="0"/>
                    </a:cubicBezTo>
                    <a:cubicBezTo>
                      <a:pt x="86" y="0"/>
                      <a:pt x="86" y="0"/>
                      <a:pt x="86" y="0"/>
                    </a:cubicBezTo>
                    <a:cubicBezTo>
                      <a:pt x="86" y="83"/>
                      <a:pt x="86" y="83"/>
                      <a:pt x="86" y="83"/>
                    </a:cubicBezTo>
                    <a:cubicBezTo>
                      <a:pt x="86" y="86"/>
                      <a:pt x="87" y="88"/>
                      <a:pt x="90" y="88"/>
                    </a:cubicBezTo>
                    <a:cubicBezTo>
                      <a:pt x="90" y="100"/>
                      <a:pt x="90" y="100"/>
                      <a:pt x="90" y="100"/>
                    </a:cubicBezTo>
                    <a:cubicBezTo>
                      <a:pt x="88" y="100"/>
                      <a:pt x="86" y="100"/>
                      <a:pt x="85" y="100"/>
                    </a:cubicBezTo>
                    <a:cubicBezTo>
                      <a:pt x="82" y="100"/>
                      <a:pt x="80" y="99"/>
                      <a:pt x="77" y="98"/>
                    </a:cubicBezTo>
                    <a:cubicBezTo>
                      <a:pt x="75" y="96"/>
                      <a:pt x="74" y="93"/>
                      <a:pt x="74" y="91"/>
                    </a:cubicBezTo>
                    <a:cubicBezTo>
                      <a:pt x="74" y="77"/>
                      <a:pt x="74" y="77"/>
                      <a:pt x="74" y="77"/>
                    </a:cubicBezTo>
                    <a:cubicBezTo>
                      <a:pt x="70" y="85"/>
                      <a:pt x="64" y="91"/>
                      <a:pt x="56" y="95"/>
                    </a:cubicBezTo>
                    <a:cubicBezTo>
                      <a:pt x="49" y="99"/>
                      <a:pt x="41" y="102"/>
                      <a:pt x="32" y="102"/>
                    </a:cubicBez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sp>
            <p:nvSpPr>
              <p:cNvPr id="49" name="Freeform 14"/>
              <p:cNvSpPr>
                <a:spLocks/>
              </p:cNvSpPr>
              <p:nvPr/>
            </p:nvSpPr>
            <p:spPr bwMode="auto">
              <a:xfrm>
                <a:off x="3932603" y="2966667"/>
                <a:ext cx="678488" cy="462606"/>
              </a:xfrm>
              <a:custGeom>
                <a:avLst/>
                <a:gdLst>
                  <a:gd name="T0" fmla="*/ 149 w 149"/>
                  <a:gd name="T1" fmla="*/ 102 h 102"/>
                  <a:gd name="T2" fmla="*/ 136 w 149"/>
                  <a:gd name="T3" fmla="*/ 102 h 102"/>
                  <a:gd name="T4" fmla="*/ 136 w 149"/>
                  <a:gd name="T5" fmla="*/ 46 h 102"/>
                  <a:gd name="T6" fmla="*/ 130 w 149"/>
                  <a:gd name="T7" fmla="*/ 20 h 102"/>
                  <a:gd name="T8" fmla="*/ 114 w 149"/>
                  <a:gd name="T9" fmla="*/ 12 h 102"/>
                  <a:gd name="T10" fmla="*/ 103 w 149"/>
                  <a:gd name="T11" fmla="*/ 14 h 102"/>
                  <a:gd name="T12" fmla="*/ 94 w 149"/>
                  <a:gd name="T13" fmla="*/ 20 h 102"/>
                  <a:gd name="T14" fmla="*/ 86 w 149"/>
                  <a:gd name="T15" fmla="*/ 29 h 102"/>
                  <a:gd name="T16" fmla="*/ 81 w 149"/>
                  <a:gd name="T17" fmla="*/ 41 h 102"/>
                  <a:gd name="T18" fmla="*/ 81 w 149"/>
                  <a:gd name="T19" fmla="*/ 102 h 102"/>
                  <a:gd name="T20" fmla="*/ 68 w 149"/>
                  <a:gd name="T21" fmla="*/ 102 h 102"/>
                  <a:gd name="T22" fmla="*/ 68 w 149"/>
                  <a:gd name="T23" fmla="*/ 46 h 102"/>
                  <a:gd name="T24" fmla="*/ 63 w 149"/>
                  <a:gd name="T25" fmla="*/ 20 h 102"/>
                  <a:gd name="T26" fmla="*/ 46 w 149"/>
                  <a:gd name="T27" fmla="*/ 12 h 102"/>
                  <a:gd name="T28" fmla="*/ 26 w 149"/>
                  <a:gd name="T29" fmla="*/ 20 h 102"/>
                  <a:gd name="T30" fmla="*/ 13 w 149"/>
                  <a:gd name="T31" fmla="*/ 40 h 102"/>
                  <a:gd name="T32" fmla="*/ 13 w 149"/>
                  <a:gd name="T33" fmla="*/ 102 h 102"/>
                  <a:gd name="T34" fmla="*/ 0 w 149"/>
                  <a:gd name="T35" fmla="*/ 102 h 102"/>
                  <a:gd name="T36" fmla="*/ 0 w 149"/>
                  <a:gd name="T37" fmla="*/ 2 h 102"/>
                  <a:gd name="T38" fmla="*/ 12 w 149"/>
                  <a:gd name="T39" fmla="*/ 2 h 102"/>
                  <a:gd name="T40" fmla="*/ 12 w 149"/>
                  <a:gd name="T41" fmla="*/ 24 h 102"/>
                  <a:gd name="T42" fmla="*/ 28 w 149"/>
                  <a:gd name="T43" fmla="*/ 6 h 102"/>
                  <a:gd name="T44" fmla="*/ 50 w 149"/>
                  <a:gd name="T45" fmla="*/ 0 h 102"/>
                  <a:gd name="T46" fmla="*/ 71 w 149"/>
                  <a:gd name="T47" fmla="*/ 7 h 102"/>
                  <a:gd name="T48" fmla="*/ 80 w 149"/>
                  <a:gd name="T49" fmla="*/ 26 h 102"/>
                  <a:gd name="T50" fmla="*/ 119 w 149"/>
                  <a:gd name="T51" fmla="*/ 0 h 102"/>
                  <a:gd name="T52" fmla="*/ 133 w 149"/>
                  <a:gd name="T53" fmla="*/ 3 h 102"/>
                  <a:gd name="T54" fmla="*/ 142 w 149"/>
                  <a:gd name="T55" fmla="*/ 12 h 102"/>
                  <a:gd name="T56" fmla="*/ 147 w 149"/>
                  <a:gd name="T57" fmla="*/ 25 h 102"/>
                  <a:gd name="T58" fmla="*/ 149 w 149"/>
                  <a:gd name="T59" fmla="*/ 43 h 102"/>
                  <a:gd name="T60" fmla="*/ 149 w 149"/>
                  <a:gd name="T6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02">
                    <a:moveTo>
                      <a:pt x="149" y="102"/>
                    </a:moveTo>
                    <a:cubicBezTo>
                      <a:pt x="136" y="102"/>
                      <a:pt x="136" y="102"/>
                      <a:pt x="136" y="102"/>
                    </a:cubicBezTo>
                    <a:cubicBezTo>
                      <a:pt x="136" y="46"/>
                      <a:pt x="136" y="46"/>
                      <a:pt x="136" y="46"/>
                    </a:cubicBezTo>
                    <a:cubicBezTo>
                      <a:pt x="136" y="34"/>
                      <a:pt x="134" y="26"/>
                      <a:pt x="130" y="20"/>
                    </a:cubicBezTo>
                    <a:cubicBezTo>
                      <a:pt x="127" y="15"/>
                      <a:pt x="121" y="12"/>
                      <a:pt x="114" y="12"/>
                    </a:cubicBezTo>
                    <a:cubicBezTo>
                      <a:pt x="110" y="12"/>
                      <a:pt x="106" y="12"/>
                      <a:pt x="103" y="14"/>
                    </a:cubicBezTo>
                    <a:cubicBezTo>
                      <a:pt x="100" y="15"/>
                      <a:pt x="96" y="17"/>
                      <a:pt x="94" y="20"/>
                    </a:cubicBezTo>
                    <a:cubicBezTo>
                      <a:pt x="91" y="22"/>
                      <a:pt x="88" y="25"/>
                      <a:pt x="86" y="29"/>
                    </a:cubicBezTo>
                    <a:cubicBezTo>
                      <a:pt x="84" y="32"/>
                      <a:pt x="82" y="36"/>
                      <a:pt x="81" y="41"/>
                    </a:cubicBezTo>
                    <a:cubicBezTo>
                      <a:pt x="81" y="102"/>
                      <a:pt x="81" y="102"/>
                      <a:pt x="81" y="102"/>
                    </a:cubicBezTo>
                    <a:cubicBezTo>
                      <a:pt x="68" y="102"/>
                      <a:pt x="68" y="102"/>
                      <a:pt x="68" y="102"/>
                    </a:cubicBezTo>
                    <a:cubicBezTo>
                      <a:pt x="68" y="46"/>
                      <a:pt x="68" y="46"/>
                      <a:pt x="68" y="46"/>
                    </a:cubicBezTo>
                    <a:cubicBezTo>
                      <a:pt x="68" y="34"/>
                      <a:pt x="66" y="25"/>
                      <a:pt x="63" y="20"/>
                    </a:cubicBezTo>
                    <a:cubicBezTo>
                      <a:pt x="59" y="14"/>
                      <a:pt x="54" y="12"/>
                      <a:pt x="46" y="12"/>
                    </a:cubicBezTo>
                    <a:cubicBezTo>
                      <a:pt x="39" y="12"/>
                      <a:pt x="32" y="14"/>
                      <a:pt x="26" y="20"/>
                    </a:cubicBezTo>
                    <a:cubicBezTo>
                      <a:pt x="20" y="25"/>
                      <a:pt x="16" y="32"/>
                      <a:pt x="13" y="40"/>
                    </a:cubicBezTo>
                    <a:cubicBezTo>
                      <a:pt x="13" y="102"/>
                      <a:pt x="13" y="102"/>
                      <a:pt x="13" y="102"/>
                    </a:cubicBezTo>
                    <a:cubicBezTo>
                      <a:pt x="0" y="102"/>
                      <a:pt x="0" y="102"/>
                      <a:pt x="0" y="102"/>
                    </a:cubicBezTo>
                    <a:cubicBezTo>
                      <a:pt x="0" y="2"/>
                      <a:pt x="0" y="2"/>
                      <a:pt x="0" y="2"/>
                    </a:cubicBezTo>
                    <a:cubicBezTo>
                      <a:pt x="12" y="2"/>
                      <a:pt x="12" y="2"/>
                      <a:pt x="12" y="2"/>
                    </a:cubicBezTo>
                    <a:cubicBezTo>
                      <a:pt x="12" y="24"/>
                      <a:pt x="12" y="24"/>
                      <a:pt x="12" y="24"/>
                    </a:cubicBezTo>
                    <a:cubicBezTo>
                      <a:pt x="16" y="17"/>
                      <a:pt x="22" y="11"/>
                      <a:pt x="28" y="6"/>
                    </a:cubicBezTo>
                    <a:cubicBezTo>
                      <a:pt x="35" y="2"/>
                      <a:pt x="42" y="0"/>
                      <a:pt x="50" y="0"/>
                    </a:cubicBezTo>
                    <a:cubicBezTo>
                      <a:pt x="59" y="0"/>
                      <a:pt x="66" y="2"/>
                      <a:pt x="71" y="7"/>
                    </a:cubicBezTo>
                    <a:cubicBezTo>
                      <a:pt x="76" y="12"/>
                      <a:pt x="79" y="18"/>
                      <a:pt x="80" y="26"/>
                    </a:cubicBezTo>
                    <a:cubicBezTo>
                      <a:pt x="89" y="8"/>
                      <a:pt x="102" y="0"/>
                      <a:pt x="119" y="0"/>
                    </a:cubicBezTo>
                    <a:cubicBezTo>
                      <a:pt x="124" y="0"/>
                      <a:pt x="129" y="1"/>
                      <a:pt x="133" y="3"/>
                    </a:cubicBezTo>
                    <a:cubicBezTo>
                      <a:pt x="137" y="5"/>
                      <a:pt x="140" y="8"/>
                      <a:pt x="142" y="12"/>
                    </a:cubicBezTo>
                    <a:cubicBezTo>
                      <a:pt x="145" y="15"/>
                      <a:pt x="146" y="20"/>
                      <a:pt x="147" y="25"/>
                    </a:cubicBezTo>
                    <a:cubicBezTo>
                      <a:pt x="148" y="31"/>
                      <a:pt x="149" y="37"/>
                      <a:pt x="149" y="43"/>
                    </a:cubicBezTo>
                    <a:lnTo>
                      <a:pt x="149" y="102"/>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800"/>
              </a:p>
            </p:txBody>
          </p:sp>
        </p:grpSp>
        <p:grpSp>
          <p:nvGrpSpPr>
            <p:cNvPr id="11" name="グループ化 10"/>
            <p:cNvGrpSpPr/>
            <p:nvPr/>
          </p:nvGrpSpPr>
          <p:grpSpPr>
            <a:xfrm>
              <a:off x="717704" y="3040853"/>
              <a:ext cx="3657618" cy="220367"/>
              <a:chOff x="5043488" y="5789613"/>
              <a:chExt cx="2424112" cy="146050"/>
            </a:xfrm>
          </p:grpSpPr>
          <p:sp>
            <p:nvSpPr>
              <p:cNvPr id="12" name="Freeform 6"/>
              <p:cNvSpPr>
                <a:spLocks noEditPoints="1"/>
              </p:cNvSpPr>
              <p:nvPr/>
            </p:nvSpPr>
            <p:spPr bwMode="auto">
              <a:xfrm>
                <a:off x="5043488" y="5797551"/>
                <a:ext cx="90487" cy="107950"/>
              </a:xfrm>
              <a:custGeom>
                <a:avLst/>
                <a:gdLst>
                  <a:gd name="T0" fmla="*/ 41 w 57"/>
                  <a:gd name="T1" fmla="*/ 50 h 68"/>
                  <a:gd name="T2" fmla="*/ 17 w 57"/>
                  <a:gd name="T3" fmla="*/ 50 h 68"/>
                  <a:gd name="T4" fmla="*/ 10 w 57"/>
                  <a:gd name="T5" fmla="*/ 68 h 68"/>
                  <a:gd name="T6" fmla="*/ 0 w 57"/>
                  <a:gd name="T7" fmla="*/ 68 h 68"/>
                  <a:gd name="T8" fmla="*/ 24 w 57"/>
                  <a:gd name="T9" fmla="*/ 0 h 68"/>
                  <a:gd name="T10" fmla="*/ 33 w 57"/>
                  <a:gd name="T11" fmla="*/ 0 h 68"/>
                  <a:gd name="T12" fmla="*/ 57 w 57"/>
                  <a:gd name="T13" fmla="*/ 68 h 68"/>
                  <a:gd name="T14" fmla="*/ 48 w 57"/>
                  <a:gd name="T15" fmla="*/ 68 h 68"/>
                  <a:gd name="T16" fmla="*/ 41 w 57"/>
                  <a:gd name="T17" fmla="*/ 50 h 68"/>
                  <a:gd name="T18" fmla="*/ 19 w 57"/>
                  <a:gd name="T19" fmla="*/ 43 h 68"/>
                  <a:gd name="T20" fmla="*/ 38 w 57"/>
                  <a:gd name="T21" fmla="*/ 43 h 68"/>
                  <a:gd name="T22" fmla="*/ 29 w 57"/>
                  <a:gd name="T23" fmla="*/ 14 h 68"/>
                  <a:gd name="T24" fmla="*/ 29 w 57"/>
                  <a:gd name="T25" fmla="*/ 14 h 68"/>
                  <a:gd name="T26" fmla="*/ 19 w 57"/>
                  <a:gd name="T27" fmla="*/ 4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68">
                    <a:moveTo>
                      <a:pt x="41" y="50"/>
                    </a:moveTo>
                    <a:lnTo>
                      <a:pt x="17" y="50"/>
                    </a:lnTo>
                    <a:lnTo>
                      <a:pt x="10" y="68"/>
                    </a:lnTo>
                    <a:lnTo>
                      <a:pt x="0" y="68"/>
                    </a:lnTo>
                    <a:lnTo>
                      <a:pt x="24" y="0"/>
                    </a:lnTo>
                    <a:lnTo>
                      <a:pt x="33" y="0"/>
                    </a:lnTo>
                    <a:lnTo>
                      <a:pt x="57" y="68"/>
                    </a:lnTo>
                    <a:lnTo>
                      <a:pt x="48" y="68"/>
                    </a:lnTo>
                    <a:lnTo>
                      <a:pt x="41" y="50"/>
                    </a:lnTo>
                    <a:close/>
                    <a:moveTo>
                      <a:pt x="19" y="43"/>
                    </a:moveTo>
                    <a:lnTo>
                      <a:pt x="38" y="43"/>
                    </a:lnTo>
                    <a:lnTo>
                      <a:pt x="29" y="14"/>
                    </a:lnTo>
                    <a:lnTo>
                      <a:pt x="29" y="14"/>
                    </a:lnTo>
                    <a:lnTo>
                      <a:pt x="19" y="43"/>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3" name="Freeform 7"/>
              <p:cNvSpPr>
                <a:spLocks/>
              </p:cNvSpPr>
              <p:nvPr/>
            </p:nvSpPr>
            <p:spPr bwMode="auto">
              <a:xfrm>
                <a:off x="5145088" y="5824538"/>
                <a:ext cx="68262" cy="80963"/>
              </a:xfrm>
              <a:custGeom>
                <a:avLst/>
                <a:gdLst>
                  <a:gd name="T0" fmla="*/ 4 w 18"/>
                  <a:gd name="T1" fmla="*/ 1 h 22"/>
                  <a:gd name="T2" fmla="*/ 4 w 18"/>
                  <a:gd name="T3" fmla="*/ 4 h 22"/>
                  <a:gd name="T4" fmla="*/ 7 w 18"/>
                  <a:gd name="T5" fmla="*/ 1 h 22"/>
                  <a:gd name="T6" fmla="*/ 10 w 18"/>
                  <a:gd name="T7" fmla="*/ 0 h 22"/>
                  <a:gd name="T8" fmla="*/ 16 w 18"/>
                  <a:gd name="T9" fmla="*/ 2 h 22"/>
                  <a:gd name="T10" fmla="*/ 18 w 18"/>
                  <a:gd name="T11" fmla="*/ 8 h 22"/>
                  <a:gd name="T12" fmla="*/ 18 w 18"/>
                  <a:gd name="T13" fmla="*/ 22 h 22"/>
                  <a:gd name="T14" fmla="*/ 14 w 18"/>
                  <a:gd name="T15" fmla="*/ 22 h 22"/>
                  <a:gd name="T16" fmla="*/ 14 w 18"/>
                  <a:gd name="T17" fmla="*/ 9 h 22"/>
                  <a:gd name="T18" fmla="*/ 13 w 18"/>
                  <a:gd name="T19" fmla="*/ 5 h 22"/>
                  <a:gd name="T20" fmla="*/ 9 w 18"/>
                  <a:gd name="T21" fmla="*/ 3 h 22"/>
                  <a:gd name="T22" fmla="*/ 6 w 18"/>
                  <a:gd name="T23" fmla="*/ 4 h 22"/>
                  <a:gd name="T24" fmla="*/ 4 w 18"/>
                  <a:gd name="T25" fmla="*/ 6 h 22"/>
                  <a:gd name="T26" fmla="*/ 4 w 18"/>
                  <a:gd name="T27" fmla="*/ 22 h 22"/>
                  <a:gd name="T28" fmla="*/ 0 w 18"/>
                  <a:gd name="T29" fmla="*/ 22 h 22"/>
                  <a:gd name="T30" fmla="*/ 0 w 18"/>
                  <a:gd name="T31" fmla="*/ 1 h 22"/>
                  <a:gd name="T32" fmla="*/ 4 w 18"/>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8" y="6"/>
                      <a:pt x="18" y="8"/>
                    </a:cubicBezTo>
                    <a:cubicBezTo>
                      <a:pt x="18" y="22"/>
                      <a:pt x="18" y="22"/>
                      <a:pt x="18"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4" name="Freeform 8"/>
              <p:cNvSpPr>
                <a:spLocks noEditPoints="1"/>
              </p:cNvSpPr>
              <p:nvPr/>
            </p:nvSpPr>
            <p:spPr bwMode="auto">
              <a:xfrm>
                <a:off x="5265738" y="5824538"/>
                <a:ext cx="71437" cy="80963"/>
              </a:xfrm>
              <a:custGeom>
                <a:avLst/>
                <a:gdLst>
                  <a:gd name="T0" fmla="*/ 0 w 19"/>
                  <a:gd name="T1" fmla="*/ 11 h 22"/>
                  <a:gd name="T2" fmla="*/ 3 w 19"/>
                  <a:gd name="T3" fmla="*/ 3 h 22"/>
                  <a:gd name="T4" fmla="*/ 10 w 19"/>
                  <a:gd name="T5" fmla="*/ 0 h 22"/>
                  <a:gd name="T6" fmla="*/ 17 w 19"/>
                  <a:gd name="T7" fmla="*/ 3 h 22"/>
                  <a:gd name="T8" fmla="*/ 19 w 19"/>
                  <a:gd name="T9" fmla="*/ 11 h 22"/>
                  <a:gd name="T10" fmla="*/ 19 w 19"/>
                  <a:gd name="T11" fmla="*/ 11 h 22"/>
                  <a:gd name="T12" fmla="*/ 17 w 19"/>
                  <a:gd name="T13" fmla="*/ 19 h 22"/>
                  <a:gd name="T14" fmla="*/ 10 w 19"/>
                  <a:gd name="T15" fmla="*/ 22 h 22"/>
                  <a:gd name="T16" fmla="*/ 3 w 19"/>
                  <a:gd name="T17" fmla="*/ 19 h 22"/>
                  <a:gd name="T18" fmla="*/ 0 w 19"/>
                  <a:gd name="T19" fmla="*/ 11 h 22"/>
                  <a:gd name="T20" fmla="*/ 4 w 19"/>
                  <a:gd name="T21" fmla="*/ 11 h 22"/>
                  <a:gd name="T22" fmla="*/ 5 w 19"/>
                  <a:gd name="T23" fmla="*/ 17 h 22"/>
                  <a:gd name="T24" fmla="*/ 10 w 19"/>
                  <a:gd name="T25" fmla="*/ 19 h 22"/>
                  <a:gd name="T26" fmla="*/ 14 w 19"/>
                  <a:gd name="T27" fmla="*/ 17 h 22"/>
                  <a:gd name="T28" fmla="*/ 15 w 19"/>
                  <a:gd name="T29" fmla="*/ 11 h 22"/>
                  <a:gd name="T30" fmla="*/ 15 w 19"/>
                  <a:gd name="T31" fmla="*/ 11 h 22"/>
                  <a:gd name="T32" fmla="*/ 14 w 19"/>
                  <a:gd name="T33" fmla="*/ 6 h 22"/>
                  <a:gd name="T34" fmla="*/ 10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3" y="3"/>
                    </a:cubicBezTo>
                    <a:cubicBezTo>
                      <a:pt x="4" y="1"/>
                      <a:pt x="7" y="0"/>
                      <a:pt x="10" y="0"/>
                    </a:cubicBezTo>
                    <a:cubicBezTo>
                      <a:pt x="13" y="0"/>
                      <a:pt x="15" y="1"/>
                      <a:pt x="17" y="3"/>
                    </a:cubicBezTo>
                    <a:cubicBezTo>
                      <a:pt x="18" y="5"/>
                      <a:pt x="19" y="8"/>
                      <a:pt x="19" y="11"/>
                    </a:cubicBezTo>
                    <a:cubicBezTo>
                      <a:pt x="19" y="11"/>
                      <a:pt x="19" y="11"/>
                      <a:pt x="19" y="11"/>
                    </a:cubicBezTo>
                    <a:cubicBezTo>
                      <a:pt x="19" y="15"/>
                      <a:pt x="18" y="17"/>
                      <a:pt x="17" y="19"/>
                    </a:cubicBezTo>
                    <a:cubicBezTo>
                      <a:pt x="15" y="21"/>
                      <a:pt x="13" y="22"/>
                      <a:pt x="10" y="22"/>
                    </a:cubicBezTo>
                    <a:cubicBezTo>
                      <a:pt x="7" y="22"/>
                      <a:pt x="4" y="21"/>
                      <a:pt x="3" y="19"/>
                    </a:cubicBezTo>
                    <a:cubicBezTo>
                      <a:pt x="1" y="17"/>
                      <a:pt x="0" y="15"/>
                      <a:pt x="0" y="11"/>
                    </a:cubicBezTo>
                    <a:close/>
                    <a:moveTo>
                      <a:pt x="4" y="11"/>
                    </a:moveTo>
                    <a:cubicBezTo>
                      <a:pt x="4" y="14"/>
                      <a:pt x="4" y="16"/>
                      <a:pt x="5" y="17"/>
                    </a:cubicBezTo>
                    <a:cubicBezTo>
                      <a:pt x="6" y="18"/>
                      <a:pt x="8" y="19"/>
                      <a:pt x="10" y="19"/>
                    </a:cubicBezTo>
                    <a:cubicBezTo>
                      <a:pt x="11" y="19"/>
                      <a:pt x="13" y="18"/>
                      <a:pt x="14" y="17"/>
                    </a:cubicBezTo>
                    <a:cubicBezTo>
                      <a:pt x="15" y="16"/>
                      <a:pt x="15" y="14"/>
                      <a:pt x="15" y="11"/>
                    </a:cubicBezTo>
                    <a:cubicBezTo>
                      <a:pt x="15" y="11"/>
                      <a:pt x="15" y="11"/>
                      <a:pt x="15" y="11"/>
                    </a:cubicBezTo>
                    <a:cubicBezTo>
                      <a:pt x="15" y="9"/>
                      <a:pt x="15" y="7"/>
                      <a:pt x="14" y="6"/>
                    </a:cubicBezTo>
                    <a:cubicBezTo>
                      <a:pt x="13" y="4"/>
                      <a:pt x="11" y="3"/>
                      <a:pt x="10" y="3"/>
                    </a:cubicBezTo>
                    <a:cubicBezTo>
                      <a:pt x="8"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5" name="Freeform 9"/>
              <p:cNvSpPr>
                <a:spLocks noEditPoints="1"/>
              </p:cNvSpPr>
              <p:nvPr/>
            </p:nvSpPr>
            <p:spPr bwMode="auto">
              <a:xfrm>
                <a:off x="5354638" y="5824538"/>
                <a:ext cx="68262" cy="111125"/>
              </a:xfrm>
              <a:custGeom>
                <a:avLst/>
                <a:gdLst>
                  <a:gd name="T0" fmla="*/ 18 w 18"/>
                  <a:gd name="T1" fmla="*/ 12 h 30"/>
                  <a:gd name="T2" fmla="*/ 16 w 18"/>
                  <a:gd name="T3" fmla="*/ 19 h 30"/>
                  <a:gd name="T4" fmla="*/ 10 w 18"/>
                  <a:gd name="T5" fmla="*/ 22 h 30"/>
                  <a:gd name="T6" fmla="*/ 6 w 18"/>
                  <a:gd name="T7" fmla="*/ 22 h 30"/>
                  <a:gd name="T8" fmla="*/ 4 w 18"/>
                  <a:gd name="T9" fmla="*/ 20 h 30"/>
                  <a:gd name="T10" fmla="*/ 4 w 18"/>
                  <a:gd name="T11" fmla="*/ 30 h 30"/>
                  <a:gd name="T12" fmla="*/ 0 w 18"/>
                  <a:gd name="T13" fmla="*/ 30 h 30"/>
                  <a:gd name="T14" fmla="*/ 0 w 18"/>
                  <a:gd name="T15" fmla="*/ 1 h 30"/>
                  <a:gd name="T16" fmla="*/ 3 w 18"/>
                  <a:gd name="T17" fmla="*/ 1 h 30"/>
                  <a:gd name="T18" fmla="*/ 3 w 18"/>
                  <a:gd name="T19" fmla="*/ 3 h 30"/>
                  <a:gd name="T20" fmla="*/ 6 w 18"/>
                  <a:gd name="T21" fmla="*/ 1 h 30"/>
                  <a:gd name="T22" fmla="*/ 9 w 18"/>
                  <a:gd name="T23" fmla="*/ 0 h 30"/>
                  <a:gd name="T24" fmla="*/ 16 w 18"/>
                  <a:gd name="T25" fmla="*/ 3 h 30"/>
                  <a:gd name="T26" fmla="*/ 18 w 18"/>
                  <a:gd name="T27" fmla="*/ 12 h 30"/>
                  <a:gd name="T28" fmla="*/ 14 w 18"/>
                  <a:gd name="T29" fmla="*/ 12 h 30"/>
                  <a:gd name="T30" fmla="*/ 13 w 18"/>
                  <a:gd name="T31" fmla="*/ 6 h 30"/>
                  <a:gd name="T32" fmla="*/ 8 w 18"/>
                  <a:gd name="T33" fmla="*/ 3 h 30"/>
                  <a:gd name="T34" fmla="*/ 6 w 18"/>
                  <a:gd name="T35" fmla="*/ 4 h 30"/>
                  <a:gd name="T36" fmla="*/ 4 w 18"/>
                  <a:gd name="T37" fmla="*/ 6 h 30"/>
                  <a:gd name="T38" fmla="*/ 4 w 18"/>
                  <a:gd name="T39" fmla="*/ 16 h 30"/>
                  <a:gd name="T40" fmla="*/ 6 w 18"/>
                  <a:gd name="T41" fmla="*/ 18 h 30"/>
                  <a:gd name="T42" fmla="*/ 8 w 18"/>
                  <a:gd name="T43" fmla="*/ 19 h 30"/>
                  <a:gd name="T44" fmla="*/ 13 w 18"/>
                  <a:gd name="T45" fmla="*/ 17 h 30"/>
                  <a:gd name="T46" fmla="*/ 14 w 18"/>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30">
                    <a:moveTo>
                      <a:pt x="18" y="12"/>
                    </a:moveTo>
                    <a:cubicBezTo>
                      <a:pt x="18" y="15"/>
                      <a:pt x="17" y="18"/>
                      <a:pt x="16" y="19"/>
                    </a:cubicBezTo>
                    <a:cubicBezTo>
                      <a:pt x="14" y="21"/>
                      <a:pt x="12" y="22"/>
                      <a:pt x="10" y="22"/>
                    </a:cubicBezTo>
                    <a:cubicBezTo>
                      <a:pt x="8" y="22"/>
                      <a:pt x="7" y="22"/>
                      <a:pt x="6" y="22"/>
                    </a:cubicBezTo>
                    <a:cubicBezTo>
                      <a:pt x="5" y="21"/>
                      <a:pt x="4" y="20"/>
                      <a:pt x="4" y="20"/>
                    </a:cubicBezTo>
                    <a:cubicBezTo>
                      <a:pt x="4" y="30"/>
                      <a:pt x="4" y="30"/>
                      <a:pt x="4" y="30"/>
                    </a:cubicBezTo>
                    <a:cubicBezTo>
                      <a:pt x="0" y="30"/>
                      <a:pt x="0" y="30"/>
                      <a:pt x="0" y="30"/>
                    </a:cubicBezTo>
                    <a:cubicBezTo>
                      <a:pt x="0" y="1"/>
                      <a:pt x="0" y="1"/>
                      <a:pt x="0" y="1"/>
                    </a:cubicBezTo>
                    <a:cubicBezTo>
                      <a:pt x="3" y="1"/>
                      <a:pt x="3" y="1"/>
                      <a:pt x="3" y="1"/>
                    </a:cubicBezTo>
                    <a:cubicBezTo>
                      <a:pt x="3" y="3"/>
                      <a:pt x="3" y="3"/>
                      <a:pt x="3" y="3"/>
                    </a:cubicBezTo>
                    <a:cubicBezTo>
                      <a:pt x="4" y="2"/>
                      <a:pt x="5" y="2"/>
                      <a:pt x="6" y="1"/>
                    </a:cubicBezTo>
                    <a:cubicBezTo>
                      <a:pt x="7" y="1"/>
                      <a:pt x="8" y="0"/>
                      <a:pt x="9" y="0"/>
                    </a:cubicBezTo>
                    <a:cubicBezTo>
                      <a:pt x="12" y="0"/>
                      <a:pt x="14" y="1"/>
                      <a:pt x="16" y="3"/>
                    </a:cubicBezTo>
                    <a:cubicBezTo>
                      <a:pt x="17" y="5"/>
                      <a:pt x="18" y="8"/>
                      <a:pt x="18" y="12"/>
                    </a:cubicBezTo>
                    <a:close/>
                    <a:moveTo>
                      <a:pt x="14" y="12"/>
                    </a:moveTo>
                    <a:cubicBezTo>
                      <a:pt x="14" y="9"/>
                      <a:pt x="13" y="7"/>
                      <a:pt x="13" y="6"/>
                    </a:cubicBezTo>
                    <a:cubicBezTo>
                      <a:pt x="12" y="4"/>
                      <a:pt x="10" y="3"/>
                      <a:pt x="8" y="3"/>
                    </a:cubicBezTo>
                    <a:cubicBezTo>
                      <a:pt x="7" y="3"/>
                      <a:pt x="6" y="4"/>
                      <a:pt x="6" y="4"/>
                    </a:cubicBezTo>
                    <a:cubicBezTo>
                      <a:pt x="5" y="5"/>
                      <a:pt x="4" y="5"/>
                      <a:pt x="4" y="6"/>
                    </a:cubicBezTo>
                    <a:cubicBezTo>
                      <a:pt x="4" y="16"/>
                      <a:pt x="4" y="16"/>
                      <a:pt x="4" y="16"/>
                    </a:cubicBezTo>
                    <a:cubicBezTo>
                      <a:pt x="4" y="17"/>
                      <a:pt x="5" y="18"/>
                      <a:pt x="6" y="18"/>
                    </a:cubicBezTo>
                    <a:cubicBezTo>
                      <a:pt x="6" y="19"/>
                      <a:pt x="7" y="19"/>
                      <a:pt x="8" y="19"/>
                    </a:cubicBezTo>
                    <a:cubicBezTo>
                      <a:pt x="10" y="19"/>
                      <a:pt x="12" y="19"/>
                      <a:pt x="13" y="17"/>
                    </a:cubicBezTo>
                    <a:cubicBezTo>
                      <a:pt x="13" y="16"/>
                      <a:pt x="14" y="14"/>
                      <a:pt x="14" y="12"/>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6" name="Freeform 10"/>
              <p:cNvSpPr>
                <a:spLocks noEditPoints="1"/>
              </p:cNvSpPr>
              <p:nvPr/>
            </p:nvSpPr>
            <p:spPr bwMode="auto">
              <a:xfrm>
                <a:off x="5437188" y="5824538"/>
                <a:ext cx="65087" cy="80963"/>
              </a:xfrm>
              <a:custGeom>
                <a:avLst/>
                <a:gdLst>
                  <a:gd name="T0" fmla="*/ 9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4 w 17"/>
                  <a:gd name="T21" fmla="*/ 12 h 22"/>
                  <a:gd name="T22" fmla="*/ 5 w 17"/>
                  <a:gd name="T23" fmla="*/ 17 h 22"/>
                  <a:gd name="T24" fmla="*/ 9 w 17"/>
                  <a:gd name="T25" fmla="*/ 19 h 22"/>
                  <a:gd name="T26" fmla="*/ 13 w 17"/>
                  <a:gd name="T27" fmla="*/ 19 h 22"/>
                  <a:gd name="T28" fmla="*/ 15 w 17"/>
                  <a:gd name="T29" fmla="*/ 17 h 22"/>
                  <a:gd name="T30" fmla="*/ 17 w 17"/>
                  <a:gd name="T31" fmla="*/ 20 h 22"/>
                  <a:gd name="T32" fmla="*/ 14 w 17"/>
                  <a:gd name="T33" fmla="*/ 21 h 22"/>
                  <a:gd name="T34" fmla="*/ 9 w 17"/>
                  <a:gd name="T35" fmla="*/ 22 h 22"/>
                  <a:gd name="T36" fmla="*/ 9 w 17"/>
                  <a:gd name="T37" fmla="*/ 3 h 22"/>
                  <a:gd name="T38" fmla="*/ 5 w 17"/>
                  <a:gd name="T39" fmla="*/ 5 h 22"/>
                  <a:gd name="T40" fmla="*/ 4 w 17"/>
                  <a:gd name="T41" fmla="*/ 9 h 22"/>
                  <a:gd name="T42" fmla="*/ 4 w 17"/>
                  <a:gd name="T43" fmla="*/ 9 h 22"/>
                  <a:gd name="T44" fmla="*/ 13 w 17"/>
                  <a:gd name="T45" fmla="*/ 9 h 22"/>
                  <a:gd name="T46" fmla="*/ 13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9" y="22"/>
                    </a:move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4" y="1"/>
                      <a:pt x="15" y="3"/>
                    </a:cubicBezTo>
                    <a:cubicBezTo>
                      <a:pt x="16" y="5"/>
                      <a:pt x="17" y="7"/>
                      <a:pt x="17" y="10"/>
                    </a:cubicBezTo>
                    <a:cubicBezTo>
                      <a:pt x="17" y="12"/>
                      <a:pt x="17" y="12"/>
                      <a:pt x="17" y="12"/>
                    </a:cubicBezTo>
                    <a:cubicBezTo>
                      <a:pt x="4" y="12"/>
                      <a:pt x="4" y="12"/>
                      <a:pt x="4" y="12"/>
                    </a:cubicBezTo>
                    <a:cubicBezTo>
                      <a:pt x="4" y="12"/>
                      <a:pt x="4" y="12"/>
                      <a:pt x="4" y="12"/>
                    </a:cubicBezTo>
                    <a:cubicBezTo>
                      <a:pt x="4" y="14"/>
                      <a:pt x="4" y="16"/>
                      <a:pt x="5" y="17"/>
                    </a:cubicBezTo>
                    <a:cubicBezTo>
                      <a:pt x="6" y="19"/>
                      <a:pt x="7" y="19"/>
                      <a:pt x="9" y="19"/>
                    </a:cubicBezTo>
                    <a:cubicBezTo>
                      <a:pt x="11" y="19"/>
                      <a:pt x="12" y="19"/>
                      <a:pt x="13" y="19"/>
                    </a:cubicBezTo>
                    <a:cubicBezTo>
                      <a:pt x="14" y="18"/>
                      <a:pt x="15" y="18"/>
                      <a:pt x="15" y="17"/>
                    </a:cubicBezTo>
                    <a:cubicBezTo>
                      <a:pt x="17" y="20"/>
                      <a:pt x="17" y="20"/>
                      <a:pt x="17" y="20"/>
                    </a:cubicBezTo>
                    <a:cubicBezTo>
                      <a:pt x="16" y="20"/>
                      <a:pt x="15" y="21"/>
                      <a:pt x="14" y="21"/>
                    </a:cubicBezTo>
                    <a:cubicBezTo>
                      <a:pt x="12" y="22"/>
                      <a:pt x="11" y="22"/>
                      <a:pt x="9" y="22"/>
                    </a:cubicBezTo>
                    <a:close/>
                    <a:moveTo>
                      <a:pt x="9" y="3"/>
                    </a:moveTo>
                    <a:cubicBezTo>
                      <a:pt x="7" y="3"/>
                      <a:pt x="6" y="4"/>
                      <a:pt x="5" y="5"/>
                    </a:cubicBezTo>
                    <a:cubicBezTo>
                      <a:pt x="4" y="6"/>
                      <a:pt x="4" y="7"/>
                      <a:pt x="4" y="9"/>
                    </a:cubicBezTo>
                    <a:cubicBezTo>
                      <a:pt x="4" y="9"/>
                      <a:pt x="4" y="9"/>
                      <a:pt x="4" y="9"/>
                    </a:cubicBezTo>
                    <a:cubicBezTo>
                      <a:pt x="13" y="9"/>
                      <a:pt x="13" y="9"/>
                      <a:pt x="13" y="9"/>
                    </a:cubicBezTo>
                    <a:cubicBezTo>
                      <a:pt x="13" y="9"/>
                      <a:pt x="13" y="9"/>
                      <a:pt x="13" y="9"/>
                    </a:cubicBezTo>
                    <a:cubicBezTo>
                      <a:pt x="13" y="7"/>
                      <a:pt x="13" y="6"/>
                      <a:pt x="12" y="5"/>
                    </a:cubicBezTo>
                    <a:cubicBezTo>
                      <a:pt x="11"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7" name="Freeform 11"/>
              <p:cNvSpPr>
                <a:spLocks/>
              </p:cNvSpPr>
              <p:nvPr/>
            </p:nvSpPr>
            <p:spPr bwMode="auto">
              <a:xfrm>
                <a:off x="5516563" y="5824538"/>
                <a:ext cx="68262" cy="80963"/>
              </a:xfrm>
              <a:custGeom>
                <a:avLst/>
                <a:gdLst>
                  <a:gd name="T0" fmla="*/ 4 w 18"/>
                  <a:gd name="T1" fmla="*/ 1 h 22"/>
                  <a:gd name="T2" fmla="*/ 4 w 18"/>
                  <a:gd name="T3" fmla="*/ 4 h 22"/>
                  <a:gd name="T4" fmla="*/ 7 w 18"/>
                  <a:gd name="T5" fmla="*/ 1 h 22"/>
                  <a:gd name="T6" fmla="*/ 10 w 18"/>
                  <a:gd name="T7" fmla="*/ 0 h 22"/>
                  <a:gd name="T8" fmla="*/ 16 w 18"/>
                  <a:gd name="T9" fmla="*/ 2 h 22"/>
                  <a:gd name="T10" fmla="*/ 18 w 18"/>
                  <a:gd name="T11" fmla="*/ 8 h 22"/>
                  <a:gd name="T12" fmla="*/ 18 w 18"/>
                  <a:gd name="T13" fmla="*/ 22 h 22"/>
                  <a:gd name="T14" fmla="*/ 14 w 18"/>
                  <a:gd name="T15" fmla="*/ 22 h 22"/>
                  <a:gd name="T16" fmla="*/ 14 w 18"/>
                  <a:gd name="T17" fmla="*/ 9 h 22"/>
                  <a:gd name="T18" fmla="*/ 13 w 18"/>
                  <a:gd name="T19" fmla="*/ 5 h 22"/>
                  <a:gd name="T20" fmla="*/ 9 w 18"/>
                  <a:gd name="T21" fmla="*/ 3 h 22"/>
                  <a:gd name="T22" fmla="*/ 6 w 18"/>
                  <a:gd name="T23" fmla="*/ 4 h 22"/>
                  <a:gd name="T24" fmla="*/ 4 w 18"/>
                  <a:gd name="T25" fmla="*/ 6 h 22"/>
                  <a:gd name="T26" fmla="*/ 4 w 18"/>
                  <a:gd name="T27" fmla="*/ 22 h 22"/>
                  <a:gd name="T28" fmla="*/ 0 w 18"/>
                  <a:gd name="T29" fmla="*/ 22 h 22"/>
                  <a:gd name="T30" fmla="*/ 0 w 18"/>
                  <a:gd name="T31" fmla="*/ 1 h 22"/>
                  <a:gd name="T32" fmla="*/ 4 w 18"/>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8" y="6"/>
                      <a:pt x="18" y="8"/>
                    </a:cubicBezTo>
                    <a:cubicBezTo>
                      <a:pt x="18" y="22"/>
                      <a:pt x="18" y="22"/>
                      <a:pt x="18"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8" name="Freeform 12"/>
              <p:cNvSpPr>
                <a:spLocks/>
              </p:cNvSpPr>
              <p:nvPr/>
            </p:nvSpPr>
            <p:spPr bwMode="auto">
              <a:xfrm>
                <a:off x="5637213" y="5824538"/>
                <a:ext cx="63500" cy="80963"/>
              </a:xfrm>
              <a:custGeom>
                <a:avLst/>
                <a:gdLst>
                  <a:gd name="T0" fmla="*/ 13 w 17"/>
                  <a:gd name="T1" fmla="*/ 16 h 22"/>
                  <a:gd name="T2" fmla="*/ 12 w 17"/>
                  <a:gd name="T3" fmla="*/ 14 h 22"/>
                  <a:gd name="T4" fmla="*/ 9 w 17"/>
                  <a:gd name="T5" fmla="*/ 13 h 22"/>
                  <a:gd name="T6" fmla="*/ 3 w 17"/>
                  <a:gd name="T7" fmla="*/ 10 h 22"/>
                  <a:gd name="T8" fmla="*/ 1 w 17"/>
                  <a:gd name="T9" fmla="*/ 7 h 22"/>
                  <a:gd name="T10" fmla="*/ 3 w 17"/>
                  <a:gd name="T11" fmla="*/ 2 h 22"/>
                  <a:gd name="T12" fmla="*/ 9 w 17"/>
                  <a:gd name="T13" fmla="*/ 0 h 22"/>
                  <a:gd name="T14" fmla="*/ 15 w 17"/>
                  <a:gd name="T15" fmla="*/ 2 h 22"/>
                  <a:gd name="T16" fmla="*/ 17 w 17"/>
                  <a:gd name="T17" fmla="*/ 7 h 22"/>
                  <a:gd name="T18" fmla="*/ 17 w 17"/>
                  <a:gd name="T19" fmla="*/ 7 h 22"/>
                  <a:gd name="T20" fmla="*/ 13 w 17"/>
                  <a:gd name="T21" fmla="*/ 7 h 22"/>
                  <a:gd name="T22" fmla="*/ 12 w 17"/>
                  <a:gd name="T23" fmla="*/ 4 h 22"/>
                  <a:gd name="T24" fmla="*/ 9 w 17"/>
                  <a:gd name="T25" fmla="*/ 3 h 22"/>
                  <a:gd name="T26" fmla="*/ 6 w 17"/>
                  <a:gd name="T27" fmla="*/ 4 h 22"/>
                  <a:gd name="T28" fmla="*/ 5 w 17"/>
                  <a:gd name="T29" fmla="*/ 6 h 22"/>
                  <a:gd name="T30" fmla="*/ 6 w 17"/>
                  <a:gd name="T31" fmla="*/ 8 h 22"/>
                  <a:gd name="T32" fmla="*/ 9 w 17"/>
                  <a:gd name="T33" fmla="*/ 10 h 22"/>
                  <a:gd name="T34" fmla="*/ 15 w 17"/>
                  <a:gd name="T35" fmla="*/ 12 h 22"/>
                  <a:gd name="T36" fmla="*/ 17 w 17"/>
                  <a:gd name="T37" fmla="*/ 16 h 22"/>
                  <a:gd name="T38" fmla="*/ 15 w 17"/>
                  <a:gd name="T39" fmla="*/ 20 h 22"/>
                  <a:gd name="T40" fmla="*/ 9 w 17"/>
                  <a:gd name="T41" fmla="*/ 22 h 22"/>
                  <a:gd name="T42" fmla="*/ 3 w 17"/>
                  <a:gd name="T43" fmla="*/ 20 h 22"/>
                  <a:gd name="T44" fmla="*/ 0 w 17"/>
                  <a:gd name="T45" fmla="*/ 15 h 22"/>
                  <a:gd name="T46" fmla="*/ 0 w 17"/>
                  <a:gd name="T47" fmla="*/ 15 h 22"/>
                  <a:gd name="T48" fmla="*/ 4 w 17"/>
                  <a:gd name="T49" fmla="*/ 15 h 22"/>
                  <a:gd name="T50" fmla="*/ 6 w 17"/>
                  <a:gd name="T51" fmla="*/ 18 h 22"/>
                  <a:gd name="T52" fmla="*/ 9 w 17"/>
                  <a:gd name="T53" fmla="*/ 19 h 22"/>
                  <a:gd name="T54" fmla="*/ 12 w 17"/>
                  <a:gd name="T55" fmla="*/ 18 h 22"/>
                  <a:gd name="T56" fmla="*/ 13 w 17"/>
                  <a:gd name="T5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22">
                    <a:moveTo>
                      <a:pt x="13" y="16"/>
                    </a:moveTo>
                    <a:cubicBezTo>
                      <a:pt x="13" y="15"/>
                      <a:pt x="13" y="15"/>
                      <a:pt x="12" y="14"/>
                    </a:cubicBezTo>
                    <a:cubicBezTo>
                      <a:pt x="12" y="14"/>
                      <a:pt x="11" y="13"/>
                      <a:pt x="9" y="13"/>
                    </a:cubicBezTo>
                    <a:cubicBezTo>
                      <a:pt x="6" y="12"/>
                      <a:pt x="4" y="11"/>
                      <a:pt x="3" y="10"/>
                    </a:cubicBezTo>
                    <a:cubicBezTo>
                      <a:pt x="2" y="9"/>
                      <a:pt x="1" y="8"/>
                      <a:pt x="1" y="7"/>
                    </a:cubicBezTo>
                    <a:cubicBezTo>
                      <a:pt x="1" y="5"/>
                      <a:pt x="2" y="3"/>
                      <a:pt x="3" y="2"/>
                    </a:cubicBezTo>
                    <a:cubicBezTo>
                      <a:pt x="5" y="1"/>
                      <a:pt x="7" y="0"/>
                      <a:pt x="9" y="0"/>
                    </a:cubicBezTo>
                    <a:cubicBezTo>
                      <a:pt x="11" y="0"/>
                      <a:pt x="13" y="1"/>
                      <a:pt x="15" y="2"/>
                    </a:cubicBezTo>
                    <a:cubicBezTo>
                      <a:pt x="16" y="4"/>
                      <a:pt x="17" y="5"/>
                      <a:pt x="17" y="7"/>
                    </a:cubicBezTo>
                    <a:cubicBezTo>
                      <a:pt x="17" y="7"/>
                      <a:pt x="17" y="7"/>
                      <a:pt x="17" y="7"/>
                    </a:cubicBezTo>
                    <a:cubicBezTo>
                      <a:pt x="13" y="7"/>
                      <a:pt x="13" y="7"/>
                      <a:pt x="13" y="7"/>
                    </a:cubicBezTo>
                    <a:cubicBezTo>
                      <a:pt x="13" y="6"/>
                      <a:pt x="13" y="5"/>
                      <a:pt x="12" y="4"/>
                    </a:cubicBezTo>
                    <a:cubicBezTo>
                      <a:pt x="11" y="4"/>
                      <a:pt x="10" y="3"/>
                      <a:pt x="9" y="3"/>
                    </a:cubicBezTo>
                    <a:cubicBezTo>
                      <a:pt x="8" y="3"/>
                      <a:pt x="7" y="4"/>
                      <a:pt x="6" y="4"/>
                    </a:cubicBezTo>
                    <a:cubicBezTo>
                      <a:pt x="5" y="5"/>
                      <a:pt x="5" y="6"/>
                      <a:pt x="5" y="6"/>
                    </a:cubicBezTo>
                    <a:cubicBezTo>
                      <a:pt x="5" y="7"/>
                      <a:pt x="5" y="8"/>
                      <a:pt x="6" y="8"/>
                    </a:cubicBezTo>
                    <a:cubicBezTo>
                      <a:pt x="6" y="9"/>
                      <a:pt x="8" y="9"/>
                      <a:pt x="9" y="10"/>
                    </a:cubicBezTo>
                    <a:cubicBezTo>
                      <a:pt x="12" y="10"/>
                      <a:pt x="14" y="11"/>
                      <a:pt x="15" y="12"/>
                    </a:cubicBezTo>
                    <a:cubicBezTo>
                      <a:pt x="17" y="13"/>
                      <a:pt x="17" y="14"/>
                      <a:pt x="17" y="16"/>
                    </a:cubicBezTo>
                    <a:cubicBezTo>
                      <a:pt x="17" y="18"/>
                      <a:pt x="16" y="19"/>
                      <a:pt x="15" y="20"/>
                    </a:cubicBezTo>
                    <a:cubicBezTo>
                      <a:pt x="13" y="22"/>
                      <a:pt x="11" y="22"/>
                      <a:pt x="9" y="22"/>
                    </a:cubicBezTo>
                    <a:cubicBezTo>
                      <a:pt x="6" y="22"/>
                      <a:pt x="4" y="22"/>
                      <a:pt x="3" y="20"/>
                    </a:cubicBezTo>
                    <a:cubicBezTo>
                      <a:pt x="1" y="19"/>
                      <a:pt x="0" y="17"/>
                      <a:pt x="0" y="15"/>
                    </a:cubicBezTo>
                    <a:cubicBezTo>
                      <a:pt x="0" y="15"/>
                      <a:pt x="0" y="15"/>
                      <a:pt x="0" y="15"/>
                    </a:cubicBezTo>
                    <a:cubicBezTo>
                      <a:pt x="4" y="15"/>
                      <a:pt x="4" y="15"/>
                      <a:pt x="4" y="15"/>
                    </a:cubicBezTo>
                    <a:cubicBezTo>
                      <a:pt x="4" y="17"/>
                      <a:pt x="5" y="18"/>
                      <a:pt x="6" y="18"/>
                    </a:cubicBezTo>
                    <a:cubicBezTo>
                      <a:pt x="7" y="19"/>
                      <a:pt x="8" y="19"/>
                      <a:pt x="9" y="19"/>
                    </a:cubicBezTo>
                    <a:cubicBezTo>
                      <a:pt x="10" y="19"/>
                      <a:pt x="11" y="19"/>
                      <a:pt x="12" y="18"/>
                    </a:cubicBezTo>
                    <a:cubicBezTo>
                      <a:pt x="13" y="18"/>
                      <a:pt x="13" y="17"/>
                      <a:pt x="13" y="16"/>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19" name="Freeform 13"/>
              <p:cNvSpPr>
                <a:spLocks noEditPoints="1"/>
              </p:cNvSpPr>
              <p:nvPr/>
            </p:nvSpPr>
            <p:spPr bwMode="auto">
              <a:xfrm>
                <a:off x="5715000" y="5824538"/>
                <a:ext cx="71437" cy="80963"/>
              </a:xfrm>
              <a:custGeom>
                <a:avLst/>
                <a:gdLst>
                  <a:gd name="T0" fmla="*/ 0 w 19"/>
                  <a:gd name="T1" fmla="*/ 11 h 22"/>
                  <a:gd name="T2" fmla="*/ 3 w 19"/>
                  <a:gd name="T3" fmla="*/ 3 h 22"/>
                  <a:gd name="T4" fmla="*/ 10 w 19"/>
                  <a:gd name="T5" fmla="*/ 0 h 22"/>
                  <a:gd name="T6" fmla="*/ 17 w 19"/>
                  <a:gd name="T7" fmla="*/ 3 h 22"/>
                  <a:gd name="T8" fmla="*/ 19 w 19"/>
                  <a:gd name="T9" fmla="*/ 11 h 22"/>
                  <a:gd name="T10" fmla="*/ 19 w 19"/>
                  <a:gd name="T11" fmla="*/ 11 h 22"/>
                  <a:gd name="T12" fmla="*/ 17 w 19"/>
                  <a:gd name="T13" fmla="*/ 19 h 22"/>
                  <a:gd name="T14" fmla="*/ 10 w 19"/>
                  <a:gd name="T15" fmla="*/ 22 h 22"/>
                  <a:gd name="T16" fmla="*/ 3 w 19"/>
                  <a:gd name="T17" fmla="*/ 19 h 22"/>
                  <a:gd name="T18" fmla="*/ 0 w 19"/>
                  <a:gd name="T19" fmla="*/ 11 h 22"/>
                  <a:gd name="T20" fmla="*/ 4 w 19"/>
                  <a:gd name="T21" fmla="*/ 11 h 22"/>
                  <a:gd name="T22" fmla="*/ 5 w 19"/>
                  <a:gd name="T23" fmla="*/ 17 h 22"/>
                  <a:gd name="T24" fmla="*/ 10 w 19"/>
                  <a:gd name="T25" fmla="*/ 19 h 22"/>
                  <a:gd name="T26" fmla="*/ 14 w 19"/>
                  <a:gd name="T27" fmla="*/ 17 h 22"/>
                  <a:gd name="T28" fmla="*/ 15 w 19"/>
                  <a:gd name="T29" fmla="*/ 11 h 22"/>
                  <a:gd name="T30" fmla="*/ 15 w 19"/>
                  <a:gd name="T31" fmla="*/ 11 h 22"/>
                  <a:gd name="T32" fmla="*/ 14 w 19"/>
                  <a:gd name="T33" fmla="*/ 6 h 22"/>
                  <a:gd name="T34" fmla="*/ 10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3" y="3"/>
                    </a:cubicBezTo>
                    <a:cubicBezTo>
                      <a:pt x="4" y="1"/>
                      <a:pt x="7" y="0"/>
                      <a:pt x="10" y="0"/>
                    </a:cubicBezTo>
                    <a:cubicBezTo>
                      <a:pt x="13" y="0"/>
                      <a:pt x="15" y="1"/>
                      <a:pt x="17" y="3"/>
                    </a:cubicBezTo>
                    <a:cubicBezTo>
                      <a:pt x="18" y="5"/>
                      <a:pt x="19" y="8"/>
                      <a:pt x="19" y="11"/>
                    </a:cubicBezTo>
                    <a:cubicBezTo>
                      <a:pt x="19" y="11"/>
                      <a:pt x="19" y="11"/>
                      <a:pt x="19" y="11"/>
                    </a:cubicBezTo>
                    <a:cubicBezTo>
                      <a:pt x="19" y="15"/>
                      <a:pt x="18" y="17"/>
                      <a:pt x="17" y="19"/>
                    </a:cubicBezTo>
                    <a:cubicBezTo>
                      <a:pt x="15" y="21"/>
                      <a:pt x="13" y="22"/>
                      <a:pt x="10" y="22"/>
                    </a:cubicBezTo>
                    <a:cubicBezTo>
                      <a:pt x="7" y="22"/>
                      <a:pt x="4" y="21"/>
                      <a:pt x="3" y="19"/>
                    </a:cubicBezTo>
                    <a:cubicBezTo>
                      <a:pt x="1" y="17"/>
                      <a:pt x="0" y="15"/>
                      <a:pt x="0" y="11"/>
                    </a:cubicBezTo>
                    <a:close/>
                    <a:moveTo>
                      <a:pt x="4" y="11"/>
                    </a:moveTo>
                    <a:cubicBezTo>
                      <a:pt x="4" y="14"/>
                      <a:pt x="4" y="16"/>
                      <a:pt x="5" y="17"/>
                    </a:cubicBezTo>
                    <a:cubicBezTo>
                      <a:pt x="6" y="18"/>
                      <a:pt x="8" y="19"/>
                      <a:pt x="10" y="19"/>
                    </a:cubicBezTo>
                    <a:cubicBezTo>
                      <a:pt x="11" y="19"/>
                      <a:pt x="13" y="18"/>
                      <a:pt x="14" y="17"/>
                    </a:cubicBezTo>
                    <a:cubicBezTo>
                      <a:pt x="15" y="16"/>
                      <a:pt x="15" y="14"/>
                      <a:pt x="15" y="11"/>
                    </a:cubicBezTo>
                    <a:cubicBezTo>
                      <a:pt x="15" y="11"/>
                      <a:pt x="15" y="11"/>
                      <a:pt x="15" y="11"/>
                    </a:cubicBezTo>
                    <a:cubicBezTo>
                      <a:pt x="15" y="9"/>
                      <a:pt x="15" y="7"/>
                      <a:pt x="14" y="6"/>
                    </a:cubicBezTo>
                    <a:cubicBezTo>
                      <a:pt x="13" y="4"/>
                      <a:pt x="11" y="3"/>
                      <a:pt x="10" y="3"/>
                    </a:cubicBezTo>
                    <a:cubicBezTo>
                      <a:pt x="8"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0" name="Freeform 14"/>
              <p:cNvSpPr>
                <a:spLocks/>
              </p:cNvSpPr>
              <p:nvPr/>
            </p:nvSpPr>
            <p:spPr bwMode="auto">
              <a:xfrm>
                <a:off x="5805488" y="5827713"/>
                <a:ext cx="63500" cy="77788"/>
              </a:xfrm>
              <a:custGeom>
                <a:avLst/>
                <a:gdLst>
                  <a:gd name="T0" fmla="*/ 13 w 17"/>
                  <a:gd name="T1" fmla="*/ 18 h 21"/>
                  <a:gd name="T2" fmla="*/ 11 w 17"/>
                  <a:gd name="T3" fmla="*/ 20 h 21"/>
                  <a:gd name="T4" fmla="*/ 7 w 17"/>
                  <a:gd name="T5" fmla="*/ 21 h 21"/>
                  <a:gd name="T6" fmla="*/ 2 w 17"/>
                  <a:gd name="T7" fmla="*/ 19 h 21"/>
                  <a:gd name="T8" fmla="*/ 0 w 17"/>
                  <a:gd name="T9" fmla="*/ 12 h 21"/>
                  <a:gd name="T10" fmla="*/ 0 w 17"/>
                  <a:gd name="T11" fmla="*/ 0 h 21"/>
                  <a:gd name="T12" fmla="*/ 4 w 17"/>
                  <a:gd name="T13" fmla="*/ 0 h 21"/>
                  <a:gd name="T14" fmla="*/ 4 w 17"/>
                  <a:gd name="T15" fmla="*/ 12 h 21"/>
                  <a:gd name="T16" fmla="*/ 5 w 17"/>
                  <a:gd name="T17" fmla="*/ 17 h 21"/>
                  <a:gd name="T18" fmla="*/ 8 w 17"/>
                  <a:gd name="T19" fmla="*/ 18 h 21"/>
                  <a:gd name="T20" fmla="*/ 11 w 17"/>
                  <a:gd name="T21" fmla="*/ 17 h 21"/>
                  <a:gd name="T22" fmla="*/ 13 w 17"/>
                  <a:gd name="T23" fmla="*/ 15 h 21"/>
                  <a:gd name="T24" fmla="*/ 13 w 17"/>
                  <a:gd name="T25" fmla="*/ 0 h 21"/>
                  <a:gd name="T26" fmla="*/ 17 w 17"/>
                  <a:gd name="T27" fmla="*/ 0 h 21"/>
                  <a:gd name="T28" fmla="*/ 17 w 17"/>
                  <a:gd name="T29" fmla="*/ 21 h 21"/>
                  <a:gd name="T30" fmla="*/ 13 w 17"/>
                  <a:gd name="T31" fmla="*/ 21 h 21"/>
                  <a:gd name="T32" fmla="*/ 13 w 17"/>
                  <a:gd name="T3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1">
                    <a:moveTo>
                      <a:pt x="13" y="18"/>
                    </a:moveTo>
                    <a:cubicBezTo>
                      <a:pt x="13" y="19"/>
                      <a:pt x="12" y="20"/>
                      <a:pt x="11" y="20"/>
                    </a:cubicBezTo>
                    <a:cubicBezTo>
                      <a:pt x="10" y="21"/>
                      <a:pt x="8" y="21"/>
                      <a:pt x="7" y="21"/>
                    </a:cubicBezTo>
                    <a:cubicBezTo>
                      <a:pt x="5" y="21"/>
                      <a:pt x="3" y="20"/>
                      <a:pt x="2" y="19"/>
                    </a:cubicBezTo>
                    <a:cubicBezTo>
                      <a:pt x="0" y="18"/>
                      <a:pt x="0" y="15"/>
                      <a:pt x="0" y="12"/>
                    </a:cubicBezTo>
                    <a:cubicBezTo>
                      <a:pt x="0" y="0"/>
                      <a:pt x="0" y="0"/>
                      <a:pt x="0" y="0"/>
                    </a:cubicBezTo>
                    <a:cubicBezTo>
                      <a:pt x="4" y="0"/>
                      <a:pt x="4" y="0"/>
                      <a:pt x="4" y="0"/>
                    </a:cubicBezTo>
                    <a:cubicBezTo>
                      <a:pt x="4" y="12"/>
                      <a:pt x="4" y="12"/>
                      <a:pt x="4" y="12"/>
                    </a:cubicBezTo>
                    <a:cubicBezTo>
                      <a:pt x="4" y="14"/>
                      <a:pt x="4" y="16"/>
                      <a:pt x="5" y="17"/>
                    </a:cubicBezTo>
                    <a:cubicBezTo>
                      <a:pt x="5" y="18"/>
                      <a:pt x="6" y="18"/>
                      <a:pt x="8" y="18"/>
                    </a:cubicBezTo>
                    <a:cubicBezTo>
                      <a:pt x="9" y="18"/>
                      <a:pt x="10" y="18"/>
                      <a:pt x="11" y="17"/>
                    </a:cubicBezTo>
                    <a:cubicBezTo>
                      <a:pt x="12" y="17"/>
                      <a:pt x="13" y="16"/>
                      <a:pt x="13" y="15"/>
                    </a:cubicBezTo>
                    <a:cubicBezTo>
                      <a:pt x="13" y="0"/>
                      <a:pt x="13" y="0"/>
                      <a:pt x="13" y="0"/>
                    </a:cubicBezTo>
                    <a:cubicBezTo>
                      <a:pt x="17" y="0"/>
                      <a:pt x="17" y="0"/>
                      <a:pt x="17" y="0"/>
                    </a:cubicBezTo>
                    <a:cubicBezTo>
                      <a:pt x="17" y="21"/>
                      <a:pt x="17" y="21"/>
                      <a:pt x="17" y="21"/>
                    </a:cubicBezTo>
                    <a:cubicBezTo>
                      <a:pt x="13" y="21"/>
                      <a:pt x="13" y="21"/>
                      <a:pt x="13" y="21"/>
                    </a:cubicBezTo>
                    <a:lnTo>
                      <a:pt x="13" y="18"/>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1" name="Freeform 15"/>
              <p:cNvSpPr>
                <a:spLocks/>
              </p:cNvSpPr>
              <p:nvPr/>
            </p:nvSpPr>
            <p:spPr bwMode="auto">
              <a:xfrm>
                <a:off x="5891213" y="5824538"/>
                <a:ext cx="38100" cy="80963"/>
              </a:xfrm>
              <a:custGeom>
                <a:avLst/>
                <a:gdLst>
                  <a:gd name="T0" fmla="*/ 10 w 10"/>
                  <a:gd name="T1" fmla="*/ 4 h 22"/>
                  <a:gd name="T2" fmla="*/ 8 w 10"/>
                  <a:gd name="T3" fmla="*/ 4 h 22"/>
                  <a:gd name="T4" fmla="*/ 5 w 10"/>
                  <a:gd name="T5" fmla="*/ 5 h 22"/>
                  <a:gd name="T6" fmla="*/ 3 w 10"/>
                  <a:gd name="T7" fmla="*/ 7 h 22"/>
                  <a:gd name="T8" fmla="*/ 3 w 10"/>
                  <a:gd name="T9" fmla="*/ 22 h 22"/>
                  <a:gd name="T10" fmla="*/ 0 w 10"/>
                  <a:gd name="T11" fmla="*/ 22 h 22"/>
                  <a:gd name="T12" fmla="*/ 0 w 10"/>
                  <a:gd name="T13" fmla="*/ 1 h 22"/>
                  <a:gd name="T14" fmla="*/ 3 w 10"/>
                  <a:gd name="T15" fmla="*/ 1 h 22"/>
                  <a:gd name="T16" fmla="*/ 3 w 10"/>
                  <a:gd name="T17" fmla="*/ 4 h 22"/>
                  <a:gd name="T18" fmla="*/ 6 w 10"/>
                  <a:gd name="T19" fmla="*/ 1 h 22"/>
                  <a:gd name="T20" fmla="*/ 9 w 10"/>
                  <a:gd name="T21" fmla="*/ 0 h 22"/>
                  <a:gd name="T22" fmla="*/ 9 w 10"/>
                  <a:gd name="T23" fmla="*/ 0 h 22"/>
                  <a:gd name="T24" fmla="*/ 10 w 10"/>
                  <a:gd name="T25" fmla="*/ 1 h 22"/>
                  <a:gd name="T26" fmla="*/ 10 w 10"/>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2">
                    <a:moveTo>
                      <a:pt x="10" y="4"/>
                    </a:moveTo>
                    <a:cubicBezTo>
                      <a:pt x="8" y="4"/>
                      <a:pt x="8" y="4"/>
                      <a:pt x="8" y="4"/>
                    </a:cubicBezTo>
                    <a:cubicBezTo>
                      <a:pt x="7" y="4"/>
                      <a:pt x="6" y="4"/>
                      <a:pt x="5" y="5"/>
                    </a:cubicBezTo>
                    <a:cubicBezTo>
                      <a:pt x="4" y="5"/>
                      <a:pt x="4" y="6"/>
                      <a:pt x="3" y="7"/>
                    </a:cubicBezTo>
                    <a:cubicBezTo>
                      <a:pt x="3" y="22"/>
                      <a:pt x="3" y="22"/>
                      <a:pt x="3" y="22"/>
                    </a:cubicBezTo>
                    <a:cubicBezTo>
                      <a:pt x="0" y="22"/>
                      <a:pt x="0" y="22"/>
                      <a:pt x="0" y="22"/>
                    </a:cubicBezTo>
                    <a:cubicBezTo>
                      <a:pt x="0" y="1"/>
                      <a:pt x="0" y="1"/>
                      <a:pt x="0" y="1"/>
                    </a:cubicBezTo>
                    <a:cubicBezTo>
                      <a:pt x="3" y="1"/>
                      <a:pt x="3" y="1"/>
                      <a:pt x="3" y="1"/>
                    </a:cubicBezTo>
                    <a:cubicBezTo>
                      <a:pt x="3" y="4"/>
                      <a:pt x="3" y="4"/>
                      <a:pt x="3" y="4"/>
                    </a:cubicBezTo>
                    <a:cubicBezTo>
                      <a:pt x="4" y="3"/>
                      <a:pt x="5" y="2"/>
                      <a:pt x="6" y="1"/>
                    </a:cubicBezTo>
                    <a:cubicBezTo>
                      <a:pt x="6" y="1"/>
                      <a:pt x="7" y="0"/>
                      <a:pt x="9" y="0"/>
                    </a:cubicBezTo>
                    <a:cubicBezTo>
                      <a:pt x="9" y="0"/>
                      <a:pt x="9" y="0"/>
                      <a:pt x="9" y="0"/>
                    </a:cubicBezTo>
                    <a:cubicBezTo>
                      <a:pt x="10" y="0"/>
                      <a:pt x="10" y="0"/>
                      <a:pt x="10"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2" name="Freeform 16"/>
              <p:cNvSpPr>
                <a:spLocks/>
              </p:cNvSpPr>
              <p:nvPr/>
            </p:nvSpPr>
            <p:spPr bwMode="auto">
              <a:xfrm>
                <a:off x="5940425" y="5824538"/>
                <a:ext cx="63500" cy="80963"/>
              </a:xfrm>
              <a:custGeom>
                <a:avLst/>
                <a:gdLst>
                  <a:gd name="T0" fmla="*/ 9 w 17"/>
                  <a:gd name="T1" fmla="*/ 19 h 22"/>
                  <a:gd name="T2" fmla="*/ 12 w 17"/>
                  <a:gd name="T3" fmla="*/ 18 h 22"/>
                  <a:gd name="T4" fmla="*/ 13 w 17"/>
                  <a:gd name="T5" fmla="*/ 15 h 22"/>
                  <a:gd name="T6" fmla="*/ 17 w 17"/>
                  <a:gd name="T7" fmla="*/ 15 h 22"/>
                  <a:gd name="T8" fmla="*/ 17 w 17"/>
                  <a:gd name="T9" fmla="*/ 15 h 22"/>
                  <a:gd name="T10" fmla="*/ 15 w 17"/>
                  <a:gd name="T11" fmla="*/ 20 h 22"/>
                  <a:gd name="T12" fmla="*/ 9 w 17"/>
                  <a:gd name="T13" fmla="*/ 22 h 22"/>
                  <a:gd name="T14" fmla="*/ 2 w 17"/>
                  <a:gd name="T15" fmla="*/ 19 h 22"/>
                  <a:gd name="T16" fmla="*/ 0 w 17"/>
                  <a:gd name="T17" fmla="*/ 12 h 22"/>
                  <a:gd name="T18" fmla="*/ 0 w 17"/>
                  <a:gd name="T19" fmla="*/ 11 h 22"/>
                  <a:gd name="T20" fmla="*/ 2 w 17"/>
                  <a:gd name="T21" fmla="*/ 3 h 22"/>
                  <a:gd name="T22" fmla="*/ 9 w 17"/>
                  <a:gd name="T23" fmla="*/ 0 h 22"/>
                  <a:gd name="T24" fmla="*/ 15 w 17"/>
                  <a:gd name="T25" fmla="*/ 2 h 22"/>
                  <a:gd name="T26" fmla="*/ 17 w 17"/>
                  <a:gd name="T27" fmla="*/ 8 h 22"/>
                  <a:gd name="T28" fmla="*/ 17 w 17"/>
                  <a:gd name="T29" fmla="*/ 8 h 22"/>
                  <a:gd name="T30" fmla="*/ 13 w 17"/>
                  <a:gd name="T31" fmla="*/ 8 h 22"/>
                  <a:gd name="T32" fmla="*/ 12 w 17"/>
                  <a:gd name="T33" fmla="*/ 5 h 22"/>
                  <a:gd name="T34" fmla="*/ 9 w 17"/>
                  <a:gd name="T35" fmla="*/ 3 h 22"/>
                  <a:gd name="T36" fmla="*/ 5 w 17"/>
                  <a:gd name="T37" fmla="*/ 6 h 22"/>
                  <a:gd name="T38" fmla="*/ 3 w 17"/>
                  <a:gd name="T39" fmla="*/ 11 h 22"/>
                  <a:gd name="T40" fmla="*/ 3 w 17"/>
                  <a:gd name="T41" fmla="*/ 12 h 22"/>
                  <a:gd name="T42" fmla="*/ 5 w 17"/>
                  <a:gd name="T43" fmla="*/ 17 h 22"/>
                  <a:gd name="T44" fmla="*/ 9 w 17"/>
                  <a:gd name="T45"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2">
                    <a:moveTo>
                      <a:pt x="9" y="19"/>
                    </a:moveTo>
                    <a:cubicBezTo>
                      <a:pt x="10" y="19"/>
                      <a:pt x="11" y="19"/>
                      <a:pt x="12" y="18"/>
                    </a:cubicBezTo>
                    <a:cubicBezTo>
                      <a:pt x="13" y="17"/>
                      <a:pt x="13" y="16"/>
                      <a:pt x="13" y="15"/>
                    </a:cubicBezTo>
                    <a:cubicBezTo>
                      <a:pt x="17" y="15"/>
                      <a:pt x="17" y="15"/>
                      <a:pt x="17" y="15"/>
                    </a:cubicBezTo>
                    <a:cubicBezTo>
                      <a:pt x="17" y="15"/>
                      <a:pt x="17" y="15"/>
                      <a:pt x="17" y="15"/>
                    </a:cubicBezTo>
                    <a:cubicBezTo>
                      <a:pt x="17" y="17"/>
                      <a:pt x="16" y="19"/>
                      <a:pt x="15" y="20"/>
                    </a:cubicBezTo>
                    <a:cubicBezTo>
                      <a:pt x="13" y="22"/>
                      <a:pt x="11" y="22"/>
                      <a:pt x="9" y="22"/>
                    </a:cubicBez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3" y="1"/>
                      <a:pt x="15" y="2"/>
                    </a:cubicBezTo>
                    <a:cubicBezTo>
                      <a:pt x="16" y="4"/>
                      <a:pt x="17" y="6"/>
                      <a:pt x="17" y="8"/>
                    </a:cubicBezTo>
                    <a:cubicBezTo>
                      <a:pt x="17" y="8"/>
                      <a:pt x="17" y="8"/>
                      <a:pt x="17" y="8"/>
                    </a:cubicBezTo>
                    <a:cubicBezTo>
                      <a:pt x="13" y="8"/>
                      <a:pt x="13" y="8"/>
                      <a:pt x="13" y="8"/>
                    </a:cubicBezTo>
                    <a:cubicBezTo>
                      <a:pt x="13" y="7"/>
                      <a:pt x="13" y="6"/>
                      <a:pt x="12" y="5"/>
                    </a:cubicBezTo>
                    <a:cubicBezTo>
                      <a:pt x="11" y="4"/>
                      <a:pt x="10" y="3"/>
                      <a:pt x="9" y="3"/>
                    </a:cubicBezTo>
                    <a:cubicBezTo>
                      <a:pt x="7" y="3"/>
                      <a:pt x="6" y="4"/>
                      <a:pt x="5" y="6"/>
                    </a:cubicBezTo>
                    <a:cubicBezTo>
                      <a:pt x="4" y="7"/>
                      <a:pt x="3" y="9"/>
                      <a:pt x="3" y="11"/>
                    </a:cubicBezTo>
                    <a:cubicBezTo>
                      <a:pt x="3" y="12"/>
                      <a:pt x="3" y="12"/>
                      <a:pt x="3" y="12"/>
                    </a:cubicBezTo>
                    <a:cubicBezTo>
                      <a:pt x="3" y="14"/>
                      <a:pt x="4" y="16"/>
                      <a:pt x="5" y="17"/>
                    </a:cubicBezTo>
                    <a:cubicBezTo>
                      <a:pt x="6" y="18"/>
                      <a:pt x="7" y="19"/>
                      <a:pt x="9"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3" name="Freeform 17"/>
              <p:cNvSpPr>
                <a:spLocks noEditPoints="1"/>
              </p:cNvSpPr>
              <p:nvPr/>
            </p:nvSpPr>
            <p:spPr bwMode="auto">
              <a:xfrm>
                <a:off x="6019800" y="5824538"/>
                <a:ext cx="63500" cy="80963"/>
              </a:xfrm>
              <a:custGeom>
                <a:avLst/>
                <a:gdLst>
                  <a:gd name="T0" fmla="*/ 9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3 w 17"/>
                  <a:gd name="T21" fmla="*/ 12 h 22"/>
                  <a:gd name="T22" fmla="*/ 5 w 17"/>
                  <a:gd name="T23" fmla="*/ 17 h 22"/>
                  <a:gd name="T24" fmla="*/ 9 w 17"/>
                  <a:gd name="T25" fmla="*/ 19 h 22"/>
                  <a:gd name="T26" fmla="*/ 13 w 17"/>
                  <a:gd name="T27" fmla="*/ 19 h 22"/>
                  <a:gd name="T28" fmla="*/ 15 w 17"/>
                  <a:gd name="T29" fmla="*/ 17 h 22"/>
                  <a:gd name="T30" fmla="*/ 17 w 17"/>
                  <a:gd name="T31" fmla="*/ 20 h 22"/>
                  <a:gd name="T32" fmla="*/ 14 w 17"/>
                  <a:gd name="T33" fmla="*/ 21 h 22"/>
                  <a:gd name="T34" fmla="*/ 9 w 17"/>
                  <a:gd name="T35" fmla="*/ 22 h 22"/>
                  <a:gd name="T36" fmla="*/ 9 w 17"/>
                  <a:gd name="T37" fmla="*/ 3 h 22"/>
                  <a:gd name="T38" fmla="*/ 5 w 17"/>
                  <a:gd name="T39" fmla="*/ 5 h 22"/>
                  <a:gd name="T40" fmla="*/ 4 w 17"/>
                  <a:gd name="T41" fmla="*/ 9 h 22"/>
                  <a:gd name="T42" fmla="*/ 4 w 17"/>
                  <a:gd name="T43" fmla="*/ 9 h 22"/>
                  <a:gd name="T44" fmla="*/ 13 w 17"/>
                  <a:gd name="T45" fmla="*/ 9 h 22"/>
                  <a:gd name="T46" fmla="*/ 13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9" y="22"/>
                    </a:moveTo>
                    <a:cubicBezTo>
                      <a:pt x="6" y="22"/>
                      <a:pt x="4" y="21"/>
                      <a:pt x="2" y="19"/>
                    </a:cubicBezTo>
                    <a:cubicBezTo>
                      <a:pt x="0" y="17"/>
                      <a:pt x="0" y="15"/>
                      <a:pt x="0" y="12"/>
                    </a:cubicBezTo>
                    <a:cubicBezTo>
                      <a:pt x="0" y="11"/>
                      <a:pt x="0" y="11"/>
                      <a:pt x="0" y="11"/>
                    </a:cubicBezTo>
                    <a:cubicBezTo>
                      <a:pt x="0" y="8"/>
                      <a:pt x="0" y="5"/>
                      <a:pt x="2" y="3"/>
                    </a:cubicBezTo>
                    <a:cubicBezTo>
                      <a:pt x="4" y="1"/>
                      <a:pt x="6" y="0"/>
                      <a:pt x="9" y="0"/>
                    </a:cubicBezTo>
                    <a:cubicBezTo>
                      <a:pt x="11" y="0"/>
                      <a:pt x="14" y="1"/>
                      <a:pt x="15" y="3"/>
                    </a:cubicBezTo>
                    <a:cubicBezTo>
                      <a:pt x="16" y="5"/>
                      <a:pt x="17" y="7"/>
                      <a:pt x="17" y="10"/>
                    </a:cubicBezTo>
                    <a:cubicBezTo>
                      <a:pt x="17" y="12"/>
                      <a:pt x="17" y="12"/>
                      <a:pt x="17" y="12"/>
                    </a:cubicBezTo>
                    <a:cubicBezTo>
                      <a:pt x="4" y="12"/>
                      <a:pt x="4" y="12"/>
                      <a:pt x="4" y="12"/>
                    </a:cubicBezTo>
                    <a:cubicBezTo>
                      <a:pt x="3" y="12"/>
                      <a:pt x="3" y="12"/>
                      <a:pt x="3" y="12"/>
                    </a:cubicBezTo>
                    <a:cubicBezTo>
                      <a:pt x="3" y="14"/>
                      <a:pt x="4" y="16"/>
                      <a:pt x="5" y="17"/>
                    </a:cubicBezTo>
                    <a:cubicBezTo>
                      <a:pt x="6" y="19"/>
                      <a:pt x="7" y="19"/>
                      <a:pt x="9" y="19"/>
                    </a:cubicBezTo>
                    <a:cubicBezTo>
                      <a:pt x="10" y="19"/>
                      <a:pt x="12" y="19"/>
                      <a:pt x="13" y="19"/>
                    </a:cubicBezTo>
                    <a:cubicBezTo>
                      <a:pt x="14" y="18"/>
                      <a:pt x="14" y="18"/>
                      <a:pt x="15" y="17"/>
                    </a:cubicBezTo>
                    <a:cubicBezTo>
                      <a:pt x="17" y="20"/>
                      <a:pt x="17" y="20"/>
                      <a:pt x="17" y="20"/>
                    </a:cubicBezTo>
                    <a:cubicBezTo>
                      <a:pt x="16" y="20"/>
                      <a:pt x="15" y="21"/>
                      <a:pt x="14" y="21"/>
                    </a:cubicBezTo>
                    <a:cubicBezTo>
                      <a:pt x="12" y="22"/>
                      <a:pt x="11" y="22"/>
                      <a:pt x="9" y="22"/>
                    </a:cubicBezTo>
                    <a:close/>
                    <a:moveTo>
                      <a:pt x="9" y="3"/>
                    </a:moveTo>
                    <a:cubicBezTo>
                      <a:pt x="7" y="3"/>
                      <a:pt x="6" y="4"/>
                      <a:pt x="5" y="5"/>
                    </a:cubicBezTo>
                    <a:cubicBezTo>
                      <a:pt x="4" y="6"/>
                      <a:pt x="4" y="7"/>
                      <a:pt x="4" y="9"/>
                    </a:cubicBezTo>
                    <a:cubicBezTo>
                      <a:pt x="4" y="9"/>
                      <a:pt x="4" y="9"/>
                      <a:pt x="4" y="9"/>
                    </a:cubicBezTo>
                    <a:cubicBezTo>
                      <a:pt x="13" y="9"/>
                      <a:pt x="13" y="9"/>
                      <a:pt x="13" y="9"/>
                    </a:cubicBezTo>
                    <a:cubicBezTo>
                      <a:pt x="13" y="9"/>
                      <a:pt x="13" y="9"/>
                      <a:pt x="13" y="9"/>
                    </a:cubicBezTo>
                    <a:cubicBezTo>
                      <a:pt x="13" y="7"/>
                      <a:pt x="13" y="6"/>
                      <a:pt x="12" y="5"/>
                    </a:cubicBezTo>
                    <a:cubicBezTo>
                      <a:pt x="11"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4" name="Freeform 18"/>
              <p:cNvSpPr>
                <a:spLocks noEditPoints="1"/>
              </p:cNvSpPr>
              <p:nvPr/>
            </p:nvSpPr>
            <p:spPr bwMode="auto">
              <a:xfrm>
                <a:off x="6138863" y="5797551"/>
                <a:ext cx="76200" cy="107950"/>
              </a:xfrm>
              <a:custGeom>
                <a:avLst/>
                <a:gdLst>
                  <a:gd name="T0" fmla="*/ 4 w 20"/>
                  <a:gd name="T1" fmla="*/ 17 h 29"/>
                  <a:gd name="T2" fmla="*/ 4 w 20"/>
                  <a:gd name="T3" fmla="*/ 29 h 29"/>
                  <a:gd name="T4" fmla="*/ 0 w 20"/>
                  <a:gd name="T5" fmla="*/ 29 h 29"/>
                  <a:gd name="T6" fmla="*/ 0 w 20"/>
                  <a:gd name="T7" fmla="*/ 0 h 29"/>
                  <a:gd name="T8" fmla="*/ 11 w 20"/>
                  <a:gd name="T9" fmla="*/ 0 h 29"/>
                  <a:gd name="T10" fmla="*/ 18 w 20"/>
                  <a:gd name="T11" fmla="*/ 3 h 29"/>
                  <a:gd name="T12" fmla="*/ 20 w 20"/>
                  <a:gd name="T13" fmla="*/ 9 h 29"/>
                  <a:gd name="T14" fmla="*/ 18 w 20"/>
                  <a:gd name="T15" fmla="*/ 15 h 29"/>
                  <a:gd name="T16" fmla="*/ 11 w 20"/>
                  <a:gd name="T17" fmla="*/ 17 h 29"/>
                  <a:gd name="T18" fmla="*/ 4 w 20"/>
                  <a:gd name="T19" fmla="*/ 17 h 29"/>
                  <a:gd name="T20" fmla="*/ 4 w 20"/>
                  <a:gd name="T21" fmla="*/ 14 h 29"/>
                  <a:gd name="T22" fmla="*/ 11 w 20"/>
                  <a:gd name="T23" fmla="*/ 14 h 29"/>
                  <a:gd name="T24" fmla="*/ 15 w 20"/>
                  <a:gd name="T25" fmla="*/ 13 h 29"/>
                  <a:gd name="T26" fmla="*/ 16 w 20"/>
                  <a:gd name="T27" fmla="*/ 9 h 29"/>
                  <a:gd name="T28" fmla="*/ 15 w 20"/>
                  <a:gd name="T29" fmla="*/ 5 h 29"/>
                  <a:gd name="T30" fmla="*/ 11 w 20"/>
                  <a:gd name="T31" fmla="*/ 3 h 29"/>
                  <a:gd name="T32" fmla="*/ 4 w 20"/>
                  <a:gd name="T33" fmla="*/ 3 h 29"/>
                  <a:gd name="T34" fmla="*/ 4 w 20"/>
                  <a:gd name="T3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9">
                    <a:moveTo>
                      <a:pt x="4" y="17"/>
                    </a:moveTo>
                    <a:cubicBezTo>
                      <a:pt x="4" y="29"/>
                      <a:pt x="4" y="29"/>
                      <a:pt x="4" y="29"/>
                    </a:cubicBezTo>
                    <a:cubicBezTo>
                      <a:pt x="0" y="29"/>
                      <a:pt x="0" y="29"/>
                      <a:pt x="0" y="29"/>
                    </a:cubicBezTo>
                    <a:cubicBezTo>
                      <a:pt x="0" y="0"/>
                      <a:pt x="0" y="0"/>
                      <a:pt x="0" y="0"/>
                    </a:cubicBezTo>
                    <a:cubicBezTo>
                      <a:pt x="11" y="0"/>
                      <a:pt x="11" y="0"/>
                      <a:pt x="11" y="0"/>
                    </a:cubicBezTo>
                    <a:cubicBezTo>
                      <a:pt x="14" y="0"/>
                      <a:pt x="16" y="1"/>
                      <a:pt x="18" y="3"/>
                    </a:cubicBezTo>
                    <a:cubicBezTo>
                      <a:pt x="19" y="4"/>
                      <a:pt x="20" y="6"/>
                      <a:pt x="20" y="9"/>
                    </a:cubicBezTo>
                    <a:cubicBezTo>
                      <a:pt x="20" y="11"/>
                      <a:pt x="19" y="14"/>
                      <a:pt x="18" y="15"/>
                    </a:cubicBezTo>
                    <a:cubicBezTo>
                      <a:pt x="16" y="17"/>
                      <a:pt x="14" y="17"/>
                      <a:pt x="11" y="17"/>
                    </a:cubicBezTo>
                    <a:lnTo>
                      <a:pt x="4" y="17"/>
                    </a:lnTo>
                    <a:close/>
                    <a:moveTo>
                      <a:pt x="4" y="14"/>
                    </a:moveTo>
                    <a:cubicBezTo>
                      <a:pt x="11" y="14"/>
                      <a:pt x="11" y="14"/>
                      <a:pt x="11" y="14"/>
                    </a:cubicBezTo>
                    <a:cubicBezTo>
                      <a:pt x="13" y="14"/>
                      <a:pt x="14" y="14"/>
                      <a:pt x="15" y="13"/>
                    </a:cubicBezTo>
                    <a:cubicBezTo>
                      <a:pt x="16" y="12"/>
                      <a:pt x="16" y="11"/>
                      <a:pt x="16" y="9"/>
                    </a:cubicBezTo>
                    <a:cubicBezTo>
                      <a:pt x="16" y="7"/>
                      <a:pt x="16" y="6"/>
                      <a:pt x="15" y="5"/>
                    </a:cubicBezTo>
                    <a:cubicBezTo>
                      <a:pt x="14" y="4"/>
                      <a:pt x="13" y="3"/>
                      <a:pt x="11" y="3"/>
                    </a:cubicBezTo>
                    <a:cubicBezTo>
                      <a:pt x="4" y="3"/>
                      <a:pt x="4" y="3"/>
                      <a:pt x="4" y="3"/>
                    </a:cubicBezTo>
                    <a:lnTo>
                      <a:pt x="4" y="1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5" name="Freeform 19"/>
              <p:cNvSpPr>
                <a:spLocks noEditPoints="1"/>
              </p:cNvSpPr>
              <p:nvPr/>
            </p:nvSpPr>
            <p:spPr bwMode="auto">
              <a:xfrm>
                <a:off x="6229350" y="5824538"/>
                <a:ext cx="63500" cy="80963"/>
              </a:xfrm>
              <a:custGeom>
                <a:avLst/>
                <a:gdLst>
                  <a:gd name="T0" fmla="*/ 10 w 17"/>
                  <a:gd name="T1" fmla="*/ 22 h 22"/>
                  <a:gd name="T2" fmla="*/ 2 w 17"/>
                  <a:gd name="T3" fmla="*/ 19 h 22"/>
                  <a:gd name="T4" fmla="*/ 0 w 17"/>
                  <a:gd name="T5" fmla="*/ 12 h 22"/>
                  <a:gd name="T6" fmla="*/ 0 w 17"/>
                  <a:gd name="T7" fmla="*/ 11 h 22"/>
                  <a:gd name="T8" fmla="*/ 2 w 17"/>
                  <a:gd name="T9" fmla="*/ 3 h 22"/>
                  <a:gd name="T10" fmla="*/ 9 w 17"/>
                  <a:gd name="T11" fmla="*/ 0 h 22"/>
                  <a:gd name="T12" fmla="*/ 15 w 17"/>
                  <a:gd name="T13" fmla="*/ 3 h 22"/>
                  <a:gd name="T14" fmla="*/ 17 w 17"/>
                  <a:gd name="T15" fmla="*/ 10 h 22"/>
                  <a:gd name="T16" fmla="*/ 17 w 17"/>
                  <a:gd name="T17" fmla="*/ 12 h 22"/>
                  <a:gd name="T18" fmla="*/ 4 w 17"/>
                  <a:gd name="T19" fmla="*/ 12 h 22"/>
                  <a:gd name="T20" fmla="*/ 4 w 17"/>
                  <a:gd name="T21" fmla="*/ 12 h 22"/>
                  <a:gd name="T22" fmla="*/ 5 w 17"/>
                  <a:gd name="T23" fmla="*/ 17 h 22"/>
                  <a:gd name="T24" fmla="*/ 10 w 17"/>
                  <a:gd name="T25" fmla="*/ 19 h 22"/>
                  <a:gd name="T26" fmla="*/ 13 w 17"/>
                  <a:gd name="T27" fmla="*/ 19 h 22"/>
                  <a:gd name="T28" fmla="*/ 15 w 17"/>
                  <a:gd name="T29" fmla="*/ 17 h 22"/>
                  <a:gd name="T30" fmla="*/ 17 w 17"/>
                  <a:gd name="T31" fmla="*/ 20 h 22"/>
                  <a:gd name="T32" fmla="*/ 14 w 17"/>
                  <a:gd name="T33" fmla="*/ 21 h 22"/>
                  <a:gd name="T34" fmla="*/ 10 w 17"/>
                  <a:gd name="T35" fmla="*/ 22 h 22"/>
                  <a:gd name="T36" fmla="*/ 9 w 17"/>
                  <a:gd name="T37" fmla="*/ 3 h 22"/>
                  <a:gd name="T38" fmla="*/ 6 w 17"/>
                  <a:gd name="T39" fmla="*/ 5 h 22"/>
                  <a:gd name="T40" fmla="*/ 4 w 17"/>
                  <a:gd name="T41" fmla="*/ 9 h 22"/>
                  <a:gd name="T42" fmla="*/ 4 w 17"/>
                  <a:gd name="T43" fmla="*/ 9 h 22"/>
                  <a:gd name="T44" fmla="*/ 14 w 17"/>
                  <a:gd name="T45" fmla="*/ 9 h 22"/>
                  <a:gd name="T46" fmla="*/ 14 w 17"/>
                  <a:gd name="T47" fmla="*/ 9 h 22"/>
                  <a:gd name="T48" fmla="*/ 12 w 17"/>
                  <a:gd name="T49" fmla="*/ 5 h 22"/>
                  <a:gd name="T50" fmla="*/ 9 w 17"/>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2">
                    <a:moveTo>
                      <a:pt x="10" y="22"/>
                    </a:moveTo>
                    <a:cubicBezTo>
                      <a:pt x="6" y="22"/>
                      <a:pt x="4" y="21"/>
                      <a:pt x="2" y="19"/>
                    </a:cubicBezTo>
                    <a:cubicBezTo>
                      <a:pt x="1" y="17"/>
                      <a:pt x="0" y="15"/>
                      <a:pt x="0" y="12"/>
                    </a:cubicBezTo>
                    <a:cubicBezTo>
                      <a:pt x="0" y="11"/>
                      <a:pt x="0" y="11"/>
                      <a:pt x="0" y="11"/>
                    </a:cubicBezTo>
                    <a:cubicBezTo>
                      <a:pt x="0" y="8"/>
                      <a:pt x="1" y="5"/>
                      <a:pt x="2" y="3"/>
                    </a:cubicBezTo>
                    <a:cubicBezTo>
                      <a:pt x="4" y="1"/>
                      <a:pt x="6" y="0"/>
                      <a:pt x="9" y="0"/>
                    </a:cubicBezTo>
                    <a:cubicBezTo>
                      <a:pt x="12" y="0"/>
                      <a:pt x="14" y="1"/>
                      <a:pt x="15" y="3"/>
                    </a:cubicBezTo>
                    <a:cubicBezTo>
                      <a:pt x="17" y="5"/>
                      <a:pt x="17" y="7"/>
                      <a:pt x="17" y="10"/>
                    </a:cubicBezTo>
                    <a:cubicBezTo>
                      <a:pt x="17" y="12"/>
                      <a:pt x="17" y="12"/>
                      <a:pt x="17" y="12"/>
                    </a:cubicBezTo>
                    <a:cubicBezTo>
                      <a:pt x="4" y="12"/>
                      <a:pt x="4" y="12"/>
                      <a:pt x="4" y="12"/>
                    </a:cubicBezTo>
                    <a:cubicBezTo>
                      <a:pt x="4" y="12"/>
                      <a:pt x="4" y="12"/>
                      <a:pt x="4" y="12"/>
                    </a:cubicBezTo>
                    <a:cubicBezTo>
                      <a:pt x="4" y="14"/>
                      <a:pt x="4" y="16"/>
                      <a:pt x="5" y="17"/>
                    </a:cubicBezTo>
                    <a:cubicBezTo>
                      <a:pt x="6" y="19"/>
                      <a:pt x="8" y="19"/>
                      <a:pt x="10" y="19"/>
                    </a:cubicBezTo>
                    <a:cubicBezTo>
                      <a:pt x="11" y="19"/>
                      <a:pt x="12" y="19"/>
                      <a:pt x="13" y="19"/>
                    </a:cubicBezTo>
                    <a:cubicBezTo>
                      <a:pt x="14" y="18"/>
                      <a:pt x="15" y="18"/>
                      <a:pt x="15" y="17"/>
                    </a:cubicBezTo>
                    <a:cubicBezTo>
                      <a:pt x="17" y="20"/>
                      <a:pt x="17" y="20"/>
                      <a:pt x="17" y="20"/>
                    </a:cubicBezTo>
                    <a:cubicBezTo>
                      <a:pt x="16" y="20"/>
                      <a:pt x="15" y="21"/>
                      <a:pt x="14" y="21"/>
                    </a:cubicBezTo>
                    <a:cubicBezTo>
                      <a:pt x="13" y="22"/>
                      <a:pt x="11" y="22"/>
                      <a:pt x="10" y="22"/>
                    </a:cubicBezTo>
                    <a:close/>
                    <a:moveTo>
                      <a:pt x="9" y="3"/>
                    </a:moveTo>
                    <a:cubicBezTo>
                      <a:pt x="8" y="3"/>
                      <a:pt x="6" y="4"/>
                      <a:pt x="6" y="5"/>
                    </a:cubicBezTo>
                    <a:cubicBezTo>
                      <a:pt x="5" y="6"/>
                      <a:pt x="4" y="7"/>
                      <a:pt x="4" y="9"/>
                    </a:cubicBezTo>
                    <a:cubicBezTo>
                      <a:pt x="4" y="9"/>
                      <a:pt x="4" y="9"/>
                      <a:pt x="4" y="9"/>
                    </a:cubicBezTo>
                    <a:cubicBezTo>
                      <a:pt x="14" y="9"/>
                      <a:pt x="14" y="9"/>
                      <a:pt x="14" y="9"/>
                    </a:cubicBezTo>
                    <a:cubicBezTo>
                      <a:pt x="14" y="9"/>
                      <a:pt x="14" y="9"/>
                      <a:pt x="14" y="9"/>
                    </a:cubicBezTo>
                    <a:cubicBezTo>
                      <a:pt x="14" y="7"/>
                      <a:pt x="13" y="6"/>
                      <a:pt x="12" y="5"/>
                    </a:cubicBezTo>
                    <a:cubicBezTo>
                      <a:pt x="12" y="4"/>
                      <a:pt x="10"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6" name="Freeform 20"/>
              <p:cNvSpPr>
                <a:spLocks/>
              </p:cNvSpPr>
              <p:nvPr/>
            </p:nvSpPr>
            <p:spPr bwMode="auto">
              <a:xfrm>
                <a:off x="6311900" y="5824538"/>
                <a:ext cx="38100" cy="80963"/>
              </a:xfrm>
              <a:custGeom>
                <a:avLst/>
                <a:gdLst>
                  <a:gd name="T0" fmla="*/ 10 w 10"/>
                  <a:gd name="T1" fmla="*/ 4 h 22"/>
                  <a:gd name="T2" fmla="*/ 8 w 10"/>
                  <a:gd name="T3" fmla="*/ 4 h 22"/>
                  <a:gd name="T4" fmla="*/ 5 w 10"/>
                  <a:gd name="T5" fmla="*/ 5 h 22"/>
                  <a:gd name="T6" fmla="*/ 4 w 10"/>
                  <a:gd name="T7" fmla="*/ 7 h 22"/>
                  <a:gd name="T8" fmla="*/ 4 w 10"/>
                  <a:gd name="T9" fmla="*/ 22 h 22"/>
                  <a:gd name="T10" fmla="*/ 0 w 10"/>
                  <a:gd name="T11" fmla="*/ 22 h 22"/>
                  <a:gd name="T12" fmla="*/ 0 w 10"/>
                  <a:gd name="T13" fmla="*/ 1 h 22"/>
                  <a:gd name="T14" fmla="*/ 3 w 10"/>
                  <a:gd name="T15" fmla="*/ 1 h 22"/>
                  <a:gd name="T16" fmla="*/ 4 w 10"/>
                  <a:gd name="T17" fmla="*/ 4 h 22"/>
                  <a:gd name="T18" fmla="*/ 6 w 10"/>
                  <a:gd name="T19" fmla="*/ 1 h 22"/>
                  <a:gd name="T20" fmla="*/ 9 w 10"/>
                  <a:gd name="T21" fmla="*/ 0 h 22"/>
                  <a:gd name="T22" fmla="*/ 10 w 10"/>
                  <a:gd name="T23" fmla="*/ 0 h 22"/>
                  <a:gd name="T24" fmla="*/ 10 w 10"/>
                  <a:gd name="T25" fmla="*/ 1 h 22"/>
                  <a:gd name="T26" fmla="*/ 10 w 10"/>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2">
                    <a:moveTo>
                      <a:pt x="10" y="4"/>
                    </a:moveTo>
                    <a:cubicBezTo>
                      <a:pt x="8" y="4"/>
                      <a:pt x="8" y="4"/>
                      <a:pt x="8" y="4"/>
                    </a:cubicBezTo>
                    <a:cubicBezTo>
                      <a:pt x="7" y="4"/>
                      <a:pt x="6" y="4"/>
                      <a:pt x="5" y="5"/>
                    </a:cubicBezTo>
                    <a:cubicBezTo>
                      <a:pt x="4" y="5"/>
                      <a:pt x="4" y="6"/>
                      <a:pt x="4" y="7"/>
                    </a:cubicBezTo>
                    <a:cubicBezTo>
                      <a:pt x="4" y="22"/>
                      <a:pt x="4" y="22"/>
                      <a:pt x="4" y="22"/>
                    </a:cubicBezTo>
                    <a:cubicBezTo>
                      <a:pt x="0" y="22"/>
                      <a:pt x="0" y="22"/>
                      <a:pt x="0" y="22"/>
                    </a:cubicBezTo>
                    <a:cubicBezTo>
                      <a:pt x="0" y="1"/>
                      <a:pt x="0" y="1"/>
                      <a:pt x="0" y="1"/>
                    </a:cubicBezTo>
                    <a:cubicBezTo>
                      <a:pt x="3" y="1"/>
                      <a:pt x="3" y="1"/>
                      <a:pt x="3" y="1"/>
                    </a:cubicBezTo>
                    <a:cubicBezTo>
                      <a:pt x="4" y="4"/>
                      <a:pt x="4" y="4"/>
                      <a:pt x="4" y="4"/>
                    </a:cubicBezTo>
                    <a:cubicBezTo>
                      <a:pt x="4" y="3"/>
                      <a:pt x="5" y="2"/>
                      <a:pt x="6" y="1"/>
                    </a:cubicBezTo>
                    <a:cubicBezTo>
                      <a:pt x="7" y="1"/>
                      <a:pt x="8" y="0"/>
                      <a:pt x="9" y="0"/>
                    </a:cubicBezTo>
                    <a:cubicBezTo>
                      <a:pt x="9" y="0"/>
                      <a:pt x="9" y="0"/>
                      <a:pt x="10" y="0"/>
                    </a:cubicBezTo>
                    <a:cubicBezTo>
                      <a:pt x="10" y="0"/>
                      <a:pt x="10" y="0"/>
                      <a:pt x="10"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7" name="Freeform 21"/>
              <p:cNvSpPr>
                <a:spLocks/>
              </p:cNvSpPr>
              <p:nvPr/>
            </p:nvSpPr>
            <p:spPr bwMode="auto">
              <a:xfrm>
                <a:off x="6361113" y="5824538"/>
                <a:ext cx="63500" cy="80963"/>
              </a:xfrm>
              <a:custGeom>
                <a:avLst/>
                <a:gdLst>
                  <a:gd name="T0" fmla="*/ 13 w 17"/>
                  <a:gd name="T1" fmla="*/ 16 h 22"/>
                  <a:gd name="T2" fmla="*/ 12 w 17"/>
                  <a:gd name="T3" fmla="*/ 14 h 22"/>
                  <a:gd name="T4" fmla="*/ 8 w 17"/>
                  <a:gd name="T5" fmla="*/ 13 h 22"/>
                  <a:gd name="T6" fmla="*/ 3 w 17"/>
                  <a:gd name="T7" fmla="*/ 10 h 22"/>
                  <a:gd name="T8" fmla="*/ 1 w 17"/>
                  <a:gd name="T9" fmla="*/ 7 h 22"/>
                  <a:gd name="T10" fmla="*/ 3 w 17"/>
                  <a:gd name="T11" fmla="*/ 2 h 22"/>
                  <a:gd name="T12" fmla="*/ 9 w 17"/>
                  <a:gd name="T13" fmla="*/ 0 h 22"/>
                  <a:gd name="T14" fmla="*/ 14 w 17"/>
                  <a:gd name="T15" fmla="*/ 2 h 22"/>
                  <a:gd name="T16" fmla="*/ 16 w 17"/>
                  <a:gd name="T17" fmla="*/ 7 h 22"/>
                  <a:gd name="T18" fmla="*/ 16 w 17"/>
                  <a:gd name="T19" fmla="*/ 7 h 22"/>
                  <a:gd name="T20" fmla="*/ 13 w 17"/>
                  <a:gd name="T21" fmla="*/ 7 h 22"/>
                  <a:gd name="T22" fmla="*/ 12 w 17"/>
                  <a:gd name="T23" fmla="*/ 4 h 22"/>
                  <a:gd name="T24" fmla="*/ 9 w 17"/>
                  <a:gd name="T25" fmla="*/ 3 h 22"/>
                  <a:gd name="T26" fmla="*/ 5 w 17"/>
                  <a:gd name="T27" fmla="*/ 4 h 22"/>
                  <a:gd name="T28" fmla="*/ 4 w 17"/>
                  <a:gd name="T29" fmla="*/ 6 h 22"/>
                  <a:gd name="T30" fmla="*/ 5 w 17"/>
                  <a:gd name="T31" fmla="*/ 8 h 22"/>
                  <a:gd name="T32" fmla="*/ 9 w 17"/>
                  <a:gd name="T33" fmla="*/ 10 h 22"/>
                  <a:gd name="T34" fmla="*/ 15 w 17"/>
                  <a:gd name="T35" fmla="*/ 12 h 22"/>
                  <a:gd name="T36" fmla="*/ 17 w 17"/>
                  <a:gd name="T37" fmla="*/ 16 h 22"/>
                  <a:gd name="T38" fmla="*/ 15 w 17"/>
                  <a:gd name="T39" fmla="*/ 20 h 22"/>
                  <a:gd name="T40" fmla="*/ 9 w 17"/>
                  <a:gd name="T41" fmla="*/ 22 h 22"/>
                  <a:gd name="T42" fmla="*/ 2 w 17"/>
                  <a:gd name="T43" fmla="*/ 20 h 22"/>
                  <a:gd name="T44" fmla="*/ 0 w 17"/>
                  <a:gd name="T45" fmla="*/ 15 h 22"/>
                  <a:gd name="T46" fmla="*/ 0 w 17"/>
                  <a:gd name="T47" fmla="*/ 15 h 22"/>
                  <a:gd name="T48" fmla="*/ 4 w 17"/>
                  <a:gd name="T49" fmla="*/ 15 h 22"/>
                  <a:gd name="T50" fmla="*/ 5 w 17"/>
                  <a:gd name="T51" fmla="*/ 18 h 22"/>
                  <a:gd name="T52" fmla="*/ 9 w 17"/>
                  <a:gd name="T53" fmla="*/ 19 h 22"/>
                  <a:gd name="T54" fmla="*/ 12 w 17"/>
                  <a:gd name="T55" fmla="*/ 18 h 22"/>
                  <a:gd name="T56" fmla="*/ 13 w 17"/>
                  <a:gd name="T5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22">
                    <a:moveTo>
                      <a:pt x="13" y="16"/>
                    </a:moveTo>
                    <a:cubicBezTo>
                      <a:pt x="13" y="15"/>
                      <a:pt x="13" y="15"/>
                      <a:pt x="12" y="14"/>
                    </a:cubicBezTo>
                    <a:cubicBezTo>
                      <a:pt x="11" y="14"/>
                      <a:pt x="10" y="13"/>
                      <a:pt x="8" y="13"/>
                    </a:cubicBezTo>
                    <a:cubicBezTo>
                      <a:pt x="6" y="12"/>
                      <a:pt x="4" y="11"/>
                      <a:pt x="3" y="10"/>
                    </a:cubicBezTo>
                    <a:cubicBezTo>
                      <a:pt x="1" y="9"/>
                      <a:pt x="1" y="8"/>
                      <a:pt x="1" y="7"/>
                    </a:cubicBezTo>
                    <a:cubicBezTo>
                      <a:pt x="1" y="5"/>
                      <a:pt x="1" y="3"/>
                      <a:pt x="3" y="2"/>
                    </a:cubicBezTo>
                    <a:cubicBezTo>
                      <a:pt x="4" y="1"/>
                      <a:pt x="6" y="0"/>
                      <a:pt x="9" y="0"/>
                    </a:cubicBezTo>
                    <a:cubicBezTo>
                      <a:pt x="11" y="0"/>
                      <a:pt x="13" y="1"/>
                      <a:pt x="14" y="2"/>
                    </a:cubicBezTo>
                    <a:cubicBezTo>
                      <a:pt x="16" y="4"/>
                      <a:pt x="17" y="5"/>
                      <a:pt x="16" y="7"/>
                    </a:cubicBezTo>
                    <a:cubicBezTo>
                      <a:pt x="16" y="7"/>
                      <a:pt x="16" y="7"/>
                      <a:pt x="16" y="7"/>
                    </a:cubicBezTo>
                    <a:cubicBezTo>
                      <a:pt x="13" y="7"/>
                      <a:pt x="13" y="7"/>
                      <a:pt x="13" y="7"/>
                    </a:cubicBezTo>
                    <a:cubicBezTo>
                      <a:pt x="13" y="6"/>
                      <a:pt x="12" y="5"/>
                      <a:pt x="12" y="4"/>
                    </a:cubicBezTo>
                    <a:cubicBezTo>
                      <a:pt x="11" y="4"/>
                      <a:pt x="10" y="3"/>
                      <a:pt x="9" y="3"/>
                    </a:cubicBezTo>
                    <a:cubicBezTo>
                      <a:pt x="7" y="3"/>
                      <a:pt x="6" y="4"/>
                      <a:pt x="5" y="4"/>
                    </a:cubicBezTo>
                    <a:cubicBezTo>
                      <a:pt x="5" y="5"/>
                      <a:pt x="4" y="6"/>
                      <a:pt x="4" y="6"/>
                    </a:cubicBezTo>
                    <a:cubicBezTo>
                      <a:pt x="4" y="7"/>
                      <a:pt x="5" y="8"/>
                      <a:pt x="5" y="8"/>
                    </a:cubicBezTo>
                    <a:cubicBezTo>
                      <a:pt x="6" y="9"/>
                      <a:pt x="7" y="9"/>
                      <a:pt x="9" y="10"/>
                    </a:cubicBezTo>
                    <a:cubicBezTo>
                      <a:pt x="12" y="10"/>
                      <a:pt x="13" y="11"/>
                      <a:pt x="15" y="12"/>
                    </a:cubicBezTo>
                    <a:cubicBezTo>
                      <a:pt x="16" y="13"/>
                      <a:pt x="17" y="14"/>
                      <a:pt x="17" y="16"/>
                    </a:cubicBezTo>
                    <a:cubicBezTo>
                      <a:pt x="17" y="18"/>
                      <a:pt x="16" y="19"/>
                      <a:pt x="15" y="20"/>
                    </a:cubicBezTo>
                    <a:cubicBezTo>
                      <a:pt x="13" y="22"/>
                      <a:pt x="11" y="22"/>
                      <a:pt x="9" y="22"/>
                    </a:cubicBezTo>
                    <a:cubicBezTo>
                      <a:pt x="6" y="22"/>
                      <a:pt x="4" y="22"/>
                      <a:pt x="2" y="20"/>
                    </a:cubicBezTo>
                    <a:cubicBezTo>
                      <a:pt x="1" y="19"/>
                      <a:pt x="0" y="17"/>
                      <a:pt x="0" y="15"/>
                    </a:cubicBezTo>
                    <a:cubicBezTo>
                      <a:pt x="0" y="15"/>
                      <a:pt x="0" y="15"/>
                      <a:pt x="0" y="15"/>
                    </a:cubicBezTo>
                    <a:cubicBezTo>
                      <a:pt x="4" y="15"/>
                      <a:pt x="4" y="15"/>
                      <a:pt x="4" y="15"/>
                    </a:cubicBezTo>
                    <a:cubicBezTo>
                      <a:pt x="4" y="17"/>
                      <a:pt x="4" y="18"/>
                      <a:pt x="5" y="18"/>
                    </a:cubicBezTo>
                    <a:cubicBezTo>
                      <a:pt x="6" y="19"/>
                      <a:pt x="7" y="19"/>
                      <a:pt x="9" y="19"/>
                    </a:cubicBezTo>
                    <a:cubicBezTo>
                      <a:pt x="10" y="19"/>
                      <a:pt x="11" y="19"/>
                      <a:pt x="12" y="18"/>
                    </a:cubicBezTo>
                    <a:cubicBezTo>
                      <a:pt x="13" y="18"/>
                      <a:pt x="13" y="17"/>
                      <a:pt x="13" y="16"/>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8" name="Freeform 22"/>
              <p:cNvSpPr>
                <a:spLocks noEditPoints="1"/>
              </p:cNvSpPr>
              <p:nvPr/>
            </p:nvSpPr>
            <p:spPr bwMode="auto">
              <a:xfrm>
                <a:off x="6438900" y="5824538"/>
                <a:ext cx="71437" cy="80963"/>
              </a:xfrm>
              <a:custGeom>
                <a:avLst/>
                <a:gdLst>
                  <a:gd name="T0" fmla="*/ 0 w 19"/>
                  <a:gd name="T1" fmla="*/ 11 h 22"/>
                  <a:gd name="T2" fmla="*/ 2 w 19"/>
                  <a:gd name="T3" fmla="*/ 3 h 22"/>
                  <a:gd name="T4" fmla="*/ 9 w 19"/>
                  <a:gd name="T5" fmla="*/ 0 h 22"/>
                  <a:gd name="T6" fmla="*/ 16 w 19"/>
                  <a:gd name="T7" fmla="*/ 3 h 22"/>
                  <a:gd name="T8" fmla="*/ 19 w 19"/>
                  <a:gd name="T9" fmla="*/ 11 h 22"/>
                  <a:gd name="T10" fmla="*/ 19 w 19"/>
                  <a:gd name="T11" fmla="*/ 11 h 22"/>
                  <a:gd name="T12" fmla="*/ 16 w 19"/>
                  <a:gd name="T13" fmla="*/ 19 h 22"/>
                  <a:gd name="T14" fmla="*/ 9 w 19"/>
                  <a:gd name="T15" fmla="*/ 22 h 22"/>
                  <a:gd name="T16" fmla="*/ 2 w 19"/>
                  <a:gd name="T17" fmla="*/ 19 h 22"/>
                  <a:gd name="T18" fmla="*/ 0 w 19"/>
                  <a:gd name="T19" fmla="*/ 11 h 22"/>
                  <a:gd name="T20" fmla="*/ 4 w 19"/>
                  <a:gd name="T21" fmla="*/ 11 h 22"/>
                  <a:gd name="T22" fmla="*/ 5 w 19"/>
                  <a:gd name="T23" fmla="*/ 17 h 22"/>
                  <a:gd name="T24" fmla="*/ 9 w 19"/>
                  <a:gd name="T25" fmla="*/ 19 h 22"/>
                  <a:gd name="T26" fmla="*/ 13 w 19"/>
                  <a:gd name="T27" fmla="*/ 17 h 22"/>
                  <a:gd name="T28" fmla="*/ 15 w 19"/>
                  <a:gd name="T29" fmla="*/ 11 h 22"/>
                  <a:gd name="T30" fmla="*/ 15 w 19"/>
                  <a:gd name="T31" fmla="*/ 11 h 22"/>
                  <a:gd name="T32" fmla="*/ 13 w 19"/>
                  <a:gd name="T33" fmla="*/ 6 h 22"/>
                  <a:gd name="T34" fmla="*/ 9 w 19"/>
                  <a:gd name="T35" fmla="*/ 3 h 22"/>
                  <a:gd name="T36" fmla="*/ 5 w 19"/>
                  <a:gd name="T37" fmla="*/ 6 h 22"/>
                  <a:gd name="T38" fmla="*/ 4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1" y="5"/>
                      <a:pt x="2" y="3"/>
                    </a:cubicBezTo>
                    <a:cubicBezTo>
                      <a:pt x="4" y="1"/>
                      <a:pt x="6" y="0"/>
                      <a:pt x="9" y="0"/>
                    </a:cubicBezTo>
                    <a:cubicBezTo>
                      <a:pt x="12" y="0"/>
                      <a:pt x="14" y="1"/>
                      <a:pt x="16" y="3"/>
                    </a:cubicBezTo>
                    <a:cubicBezTo>
                      <a:pt x="18" y="5"/>
                      <a:pt x="19" y="8"/>
                      <a:pt x="19" y="11"/>
                    </a:cubicBezTo>
                    <a:cubicBezTo>
                      <a:pt x="19" y="11"/>
                      <a:pt x="19" y="11"/>
                      <a:pt x="19" y="11"/>
                    </a:cubicBezTo>
                    <a:cubicBezTo>
                      <a:pt x="19" y="15"/>
                      <a:pt x="18" y="17"/>
                      <a:pt x="16" y="19"/>
                    </a:cubicBezTo>
                    <a:cubicBezTo>
                      <a:pt x="14" y="21"/>
                      <a:pt x="12" y="22"/>
                      <a:pt x="9" y="22"/>
                    </a:cubicBezTo>
                    <a:cubicBezTo>
                      <a:pt x="6" y="22"/>
                      <a:pt x="4" y="21"/>
                      <a:pt x="2" y="19"/>
                    </a:cubicBezTo>
                    <a:cubicBezTo>
                      <a:pt x="1" y="17"/>
                      <a:pt x="0" y="15"/>
                      <a:pt x="0" y="11"/>
                    </a:cubicBezTo>
                    <a:close/>
                    <a:moveTo>
                      <a:pt x="4" y="11"/>
                    </a:moveTo>
                    <a:cubicBezTo>
                      <a:pt x="4" y="14"/>
                      <a:pt x="4" y="16"/>
                      <a:pt x="5" y="17"/>
                    </a:cubicBezTo>
                    <a:cubicBezTo>
                      <a:pt x="6" y="18"/>
                      <a:pt x="7" y="19"/>
                      <a:pt x="9" y="19"/>
                    </a:cubicBezTo>
                    <a:cubicBezTo>
                      <a:pt x="11" y="19"/>
                      <a:pt x="12" y="18"/>
                      <a:pt x="13" y="17"/>
                    </a:cubicBezTo>
                    <a:cubicBezTo>
                      <a:pt x="14" y="16"/>
                      <a:pt x="15" y="14"/>
                      <a:pt x="15" y="11"/>
                    </a:cubicBezTo>
                    <a:cubicBezTo>
                      <a:pt x="15" y="11"/>
                      <a:pt x="15" y="11"/>
                      <a:pt x="15" y="11"/>
                    </a:cubicBezTo>
                    <a:cubicBezTo>
                      <a:pt x="15" y="9"/>
                      <a:pt x="14" y="7"/>
                      <a:pt x="13" y="6"/>
                    </a:cubicBezTo>
                    <a:cubicBezTo>
                      <a:pt x="12" y="4"/>
                      <a:pt x="11" y="3"/>
                      <a:pt x="9" y="3"/>
                    </a:cubicBezTo>
                    <a:cubicBezTo>
                      <a:pt x="7" y="3"/>
                      <a:pt x="6" y="4"/>
                      <a:pt x="5" y="6"/>
                    </a:cubicBezTo>
                    <a:cubicBezTo>
                      <a:pt x="4" y="7"/>
                      <a:pt x="4" y="9"/>
                      <a:pt x="4"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29" name="Freeform 23"/>
              <p:cNvSpPr>
                <a:spLocks/>
              </p:cNvSpPr>
              <p:nvPr/>
            </p:nvSpPr>
            <p:spPr bwMode="auto">
              <a:xfrm>
                <a:off x="6526213" y="5824538"/>
                <a:ext cx="63500" cy="80963"/>
              </a:xfrm>
              <a:custGeom>
                <a:avLst/>
                <a:gdLst>
                  <a:gd name="T0" fmla="*/ 4 w 17"/>
                  <a:gd name="T1" fmla="*/ 1 h 22"/>
                  <a:gd name="T2" fmla="*/ 4 w 17"/>
                  <a:gd name="T3" fmla="*/ 4 h 22"/>
                  <a:gd name="T4" fmla="*/ 7 w 17"/>
                  <a:gd name="T5" fmla="*/ 1 h 22"/>
                  <a:gd name="T6" fmla="*/ 10 w 17"/>
                  <a:gd name="T7" fmla="*/ 0 h 22"/>
                  <a:gd name="T8" fmla="*/ 16 w 17"/>
                  <a:gd name="T9" fmla="*/ 2 h 22"/>
                  <a:gd name="T10" fmla="*/ 17 w 17"/>
                  <a:gd name="T11" fmla="*/ 8 h 22"/>
                  <a:gd name="T12" fmla="*/ 17 w 17"/>
                  <a:gd name="T13" fmla="*/ 22 h 22"/>
                  <a:gd name="T14" fmla="*/ 14 w 17"/>
                  <a:gd name="T15" fmla="*/ 22 h 22"/>
                  <a:gd name="T16" fmla="*/ 14 w 17"/>
                  <a:gd name="T17" fmla="*/ 9 h 22"/>
                  <a:gd name="T18" fmla="*/ 13 w 17"/>
                  <a:gd name="T19" fmla="*/ 5 h 22"/>
                  <a:gd name="T20" fmla="*/ 9 w 17"/>
                  <a:gd name="T21" fmla="*/ 3 h 22"/>
                  <a:gd name="T22" fmla="*/ 6 w 17"/>
                  <a:gd name="T23" fmla="*/ 4 h 22"/>
                  <a:gd name="T24" fmla="*/ 4 w 17"/>
                  <a:gd name="T25" fmla="*/ 6 h 22"/>
                  <a:gd name="T26" fmla="*/ 4 w 17"/>
                  <a:gd name="T27" fmla="*/ 22 h 22"/>
                  <a:gd name="T28" fmla="*/ 0 w 17"/>
                  <a:gd name="T29" fmla="*/ 22 h 22"/>
                  <a:gd name="T30" fmla="*/ 0 w 17"/>
                  <a:gd name="T31" fmla="*/ 1 h 22"/>
                  <a:gd name="T32" fmla="*/ 4 w 17"/>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2">
                    <a:moveTo>
                      <a:pt x="4" y="1"/>
                    </a:moveTo>
                    <a:cubicBezTo>
                      <a:pt x="4" y="4"/>
                      <a:pt x="4" y="4"/>
                      <a:pt x="4" y="4"/>
                    </a:cubicBezTo>
                    <a:cubicBezTo>
                      <a:pt x="5" y="3"/>
                      <a:pt x="6" y="2"/>
                      <a:pt x="7" y="1"/>
                    </a:cubicBezTo>
                    <a:cubicBezTo>
                      <a:pt x="8" y="1"/>
                      <a:pt x="9" y="0"/>
                      <a:pt x="10" y="0"/>
                    </a:cubicBezTo>
                    <a:cubicBezTo>
                      <a:pt x="13" y="0"/>
                      <a:pt x="14" y="1"/>
                      <a:pt x="16" y="2"/>
                    </a:cubicBezTo>
                    <a:cubicBezTo>
                      <a:pt x="17" y="4"/>
                      <a:pt x="17" y="6"/>
                      <a:pt x="17" y="8"/>
                    </a:cubicBezTo>
                    <a:cubicBezTo>
                      <a:pt x="17" y="22"/>
                      <a:pt x="17" y="22"/>
                      <a:pt x="17" y="22"/>
                    </a:cubicBezTo>
                    <a:cubicBezTo>
                      <a:pt x="14" y="22"/>
                      <a:pt x="14" y="22"/>
                      <a:pt x="14" y="22"/>
                    </a:cubicBezTo>
                    <a:cubicBezTo>
                      <a:pt x="14" y="9"/>
                      <a:pt x="14" y="9"/>
                      <a:pt x="14" y="9"/>
                    </a:cubicBezTo>
                    <a:cubicBezTo>
                      <a:pt x="14" y="7"/>
                      <a:pt x="13" y="5"/>
                      <a:pt x="13" y="5"/>
                    </a:cubicBezTo>
                    <a:cubicBezTo>
                      <a:pt x="12" y="4"/>
                      <a:pt x="11" y="3"/>
                      <a:pt x="9" y="3"/>
                    </a:cubicBezTo>
                    <a:cubicBezTo>
                      <a:pt x="8" y="3"/>
                      <a:pt x="7" y="4"/>
                      <a:pt x="6" y="4"/>
                    </a:cubicBezTo>
                    <a:cubicBezTo>
                      <a:pt x="5" y="5"/>
                      <a:pt x="5" y="5"/>
                      <a:pt x="4" y="6"/>
                    </a:cubicBezTo>
                    <a:cubicBezTo>
                      <a:pt x="4" y="22"/>
                      <a:pt x="4" y="22"/>
                      <a:pt x="4" y="22"/>
                    </a:cubicBezTo>
                    <a:cubicBezTo>
                      <a:pt x="0" y="22"/>
                      <a:pt x="0" y="22"/>
                      <a:pt x="0" y="22"/>
                    </a:cubicBezTo>
                    <a:cubicBezTo>
                      <a:pt x="0" y="1"/>
                      <a:pt x="0" y="1"/>
                      <a:pt x="0" y="1"/>
                    </a:cubicBezTo>
                    <a:lnTo>
                      <a:pt x="4" y="1"/>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0" name="Freeform 24"/>
              <p:cNvSpPr>
                <a:spLocks noEditPoints="1"/>
              </p:cNvSpPr>
              <p:nvPr/>
            </p:nvSpPr>
            <p:spPr bwMode="auto">
              <a:xfrm>
                <a:off x="6608763" y="5824538"/>
                <a:ext cx="66675" cy="80963"/>
              </a:xfrm>
              <a:custGeom>
                <a:avLst/>
                <a:gdLst>
                  <a:gd name="T0" fmla="*/ 14 w 18"/>
                  <a:gd name="T1" fmla="*/ 22 h 22"/>
                  <a:gd name="T2" fmla="*/ 14 w 18"/>
                  <a:gd name="T3" fmla="*/ 20 h 22"/>
                  <a:gd name="T4" fmla="*/ 14 w 18"/>
                  <a:gd name="T5" fmla="*/ 19 h 22"/>
                  <a:gd name="T6" fmla="*/ 11 w 18"/>
                  <a:gd name="T7" fmla="*/ 21 h 22"/>
                  <a:gd name="T8" fmla="*/ 7 w 18"/>
                  <a:gd name="T9" fmla="*/ 22 h 22"/>
                  <a:gd name="T10" fmla="*/ 2 w 18"/>
                  <a:gd name="T11" fmla="*/ 21 h 22"/>
                  <a:gd name="T12" fmla="*/ 0 w 18"/>
                  <a:gd name="T13" fmla="*/ 16 h 22"/>
                  <a:gd name="T14" fmla="*/ 3 w 18"/>
                  <a:gd name="T15" fmla="*/ 11 h 22"/>
                  <a:gd name="T16" fmla="*/ 9 w 18"/>
                  <a:gd name="T17" fmla="*/ 9 h 22"/>
                  <a:gd name="T18" fmla="*/ 14 w 18"/>
                  <a:gd name="T19" fmla="*/ 9 h 22"/>
                  <a:gd name="T20" fmla="*/ 14 w 18"/>
                  <a:gd name="T21" fmla="*/ 7 h 22"/>
                  <a:gd name="T22" fmla="*/ 13 w 18"/>
                  <a:gd name="T23" fmla="*/ 4 h 22"/>
                  <a:gd name="T24" fmla="*/ 9 w 18"/>
                  <a:gd name="T25" fmla="*/ 3 h 22"/>
                  <a:gd name="T26" fmla="*/ 6 w 18"/>
                  <a:gd name="T27" fmla="*/ 4 h 22"/>
                  <a:gd name="T28" fmla="*/ 5 w 18"/>
                  <a:gd name="T29" fmla="*/ 7 h 22"/>
                  <a:gd name="T30" fmla="*/ 1 w 18"/>
                  <a:gd name="T31" fmla="*/ 7 h 22"/>
                  <a:gd name="T32" fmla="*/ 1 w 18"/>
                  <a:gd name="T33" fmla="*/ 6 h 22"/>
                  <a:gd name="T34" fmla="*/ 4 w 18"/>
                  <a:gd name="T35" fmla="*/ 2 h 22"/>
                  <a:gd name="T36" fmla="*/ 10 w 18"/>
                  <a:gd name="T37" fmla="*/ 0 h 22"/>
                  <a:gd name="T38" fmla="*/ 15 w 18"/>
                  <a:gd name="T39" fmla="*/ 2 h 22"/>
                  <a:gd name="T40" fmla="*/ 17 w 18"/>
                  <a:gd name="T41" fmla="*/ 7 h 22"/>
                  <a:gd name="T42" fmla="*/ 17 w 18"/>
                  <a:gd name="T43" fmla="*/ 18 h 22"/>
                  <a:gd name="T44" fmla="*/ 18 w 18"/>
                  <a:gd name="T45" fmla="*/ 20 h 22"/>
                  <a:gd name="T46" fmla="*/ 18 w 18"/>
                  <a:gd name="T47" fmla="*/ 22 h 22"/>
                  <a:gd name="T48" fmla="*/ 14 w 18"/>
                  <a:gd name="T49" fmla="*/ 22 h 22"/>
                  <a:gd name="T50" fmla="*/ 8 w 18"/>
                  <a:gd name="T51" fmla="*/ 19 h 22"/>
                  <a:gd name="T52" fmla="*/ 11 w 18"/>
                  <a:gd name="T53" fmla="*/ 18 h 22"/>
                  <a:gd name="T54" fmla="*/ 14 w 18"/>
                  <a:gd name="T55" fmla="*/ 15 h 22"/>
                  <a:gd name="T56" fmla="*/ 14 w 18"/>
                  <a:gd name="T57" fmla="*/ 12 h 22"/>
                  <a:gd name="T58" fmla="*/ 9 w 18"/>
                  <a:gd name="T59" fmla="*/ 12 h 22"/>
                  <a:gd name="T60" fmla="*/ 6 w 18"/>
                  <a:gd name="T61" fmla="*/ 13 h 22"/>
                  <a:gd name="T62" fmla="*/ 4 w 18"/>
                  <a:gd name="T63" fmla="*/ 16 h 22"/>
                  <a:gd name="T64" fmla="*/ 5 w 18"/>
                  <a:gd name="T65" fmla="*/ 18 h 22"/>
                  <a:gd name="T66" fmla="*/ 8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4" y="21"/>
                      <a:pt x="14" y="20"/>
                    </a:cubicBezTo>
                    <a:cubicBezTo>
                      <a:pt x="14" y="20"/>
                      <a:pt x="14" y="19"/>
                      <a:pt x="14" y="19"/>
                    </a:cubicBezTo>
                    <a:cubicBezTo>
                      <a:pt x="13" y="20"/>
                      <a:pt x="12" y="21"/>
                      <a:pt x="11" y="21"/>
                    </a:cubicBezTo>
                    <a:cubicBezTo>
                      <a:pt x="10" y="22"/>
                      <a:pt x="8" y="22"/>
                      <a:pt x="7" y="22"/>
                    </a:cubicBezTo>
                    <a:cubicBezTo>
                      <a:pt x="5" y="22"/>
                      <a:pt x="3" y="22"/>
                      <a:pt x="2" y="21"/>
                    </a:cubicBezTo>
                    <a:cubicBezTo>
                      <a:pt x="1" y="19"/>
                      <a:pt x="0" y="18"/>
                      <a:pt x="0" y="16"/>
                    </a:cubicBezTo>
                    <a:cubicBezTo>
                      <a:pt x="0" y="14"/>
                      <a:pt x="1" y="12"/>
                      <a:pt x="3" y="11"/>
                    </a:cubicBezTo>
                    <a:cubicBezTo>
                      <a:pt x="4" y="10"/>
                      <a:pt x="7" y="9"/>
                      <a:pt x="9" y="9"/>
                    </a:cubicBezTo>
                    <a:cubicBezTo>
                      <a:pt x="14" y="9"/>
                      <a:pt x="14" y="9"/>
                      <a:pt x="14" y="9"/>
                    </a:cubicBezTo>
                    <a:cubicBezTo>
                      <a:pt x="14" y="7"/>
                      <a:pt x="14" y="7"/>
                      <a:pt x="14" y="7"/>
                    </a:cubicBezTo>
                    <a:cubicBezTo>
                      <a:pt x="14" y="6"/>
                      <a:pt x="13" y="5"/>
                      <a:pt x="13" y="4"/>
                    </a:cubicBezTo>
                    <a:cubicBezTo>
                      <a:pt x="12" y="4"/>
                      <a:pt x="11" y="3"/>
                      <a:pt x="9" y="3"/>
                    </a:cubicBezTo>
                    <a:cubicBezTo>
                      <a:pt x="8" y="3"/>
                      <a:pt x="7" y="4"/>
                      <a:pt x="6" y="4"/>
                    </a:cubicBezTo>
                    <a:cubicBezTo>
                      <a:pt x="6" y="5"/>
                      <a:pt x="5" y="6"/>
                      <a:pt x="5" y="7"/>
                    </a:cubicBezTo>
                    <a:cubicBezTo>
                      <a:pt x="1" y="7"/>
                      <a:pt x="1" y="7"/>
                      <a:pt x="1" y="7"/>
                    </a:cubicBezTo>
                    <a:cubicBezTo>
                      <a:pt x="1" y="6"/>
                      <a:pt x="1" y="6"/>
                      <a:pt x="1" y="6"/>
                    </a:cubicBezTo>
                    <a:cubicBezTo>
                      <a:pt x="1" y="5"/>
                      <a:pt x="2" y="3"/>
                      <a:pt x="4" y="2"/>
                    </a:cubicBezTo>
                    <a:cubicBezTo>
                      <a:pt x="5" y="1"/>
                      <a:pt x="7" y="0"/>
                      <a:pt x="10" y="0"/>
                    </a:cubicBezTo>
                    <a:cubicBezTo>
                      <a:pt x="12" y="0"/>
                      <a:pt x="14" y="1"/>
                      <a:pt x="15" y="2"/>
                    </a:cubicBezTo>
                    <a:cubicBezTo>
                      <a:pt x="17" y="3"/>
                      <a:pt x="17" y="5"/>
                      <a:pt x="17" y="7"/>
                    </a:cubicBezTo>
                    <a:cubicBezTo>
                      <a:pt x="17" y="18"/>
                      <a:pt x="17" y="18"/>
                      <a:pt x="17" y="18"/>
                    </a:cubicBezTo>
                    <a:cubicBezTo>
                      <a:pt x="17" y="18"/>
                      <a:pt x="18" y="19"/>
                      <a:pt x="18" y="20"/>
                    </a:cubicBezTo>
                    <a:cubicBezTo>
                      <a:pt x="18" y="20"/>
                      <a:pt x="18" y="21"/>
                      <a:pt x="18" y="22"/>
                    </a:cubicBezTo>
                    <a:lnTo>
                      <a:pt x="14" y="22"/>
                    </a:lnTo>
                    <a:close/>
                    <a:moveTo>
                      <a:pt x="8" y="19"/>
                    </a:moveTo>
                    <a:cubicBezTo>
                      <a:pt x="9" y="19"/>
                      <a:pt x="10" y="19"/>
                      <a:pt x="11" y="18"/>
                    </a:cubicBezTo>
                    <a:cubicBezTo>
                      <a:pt x="13" y="17"/>
                      <a:pt x="13" y="16"/>
                      <a:pt x="14" y="15"/>
                    </a:cubicBezTo>
                    <a:cubicBezTo>
                      <a:pt x="14" y="12"/>
                      <a:pt x="14" y="12"/>
                      <a:pt x="14" y="12"/>
                    </a:cubicBezTo>
                    <a:cubicBezTo>
                      <a:pt x="9" y="12"/>
                      <a:pt x="9" y="12"/>
                      <a:pt x="9" y="12"/>
                    </a:cubicBezTo>
                    <a:cubicBezTo>
                      <a:pt x="8" y="12"/>
                      <a:pt x="7" y="12"/>
                      <a:pt x="6" y="13"/>
                    </a:cubicBezTo>
                    <a:cubicBezTo>
                      <a:pt x="5" y="14"/>
                      <a:pt x="4" y="15"/>
                      <a:pt x="4" y="16"/>
                    </a:cubicBezTo>
                    <a:cubicBezTo>
                      <a:pt x="4" y="17"/>
                      <a:pt x="5" y="18"/>
                      <a:pt x="5" y="18"/>
                    </a:cubicBezTo>
                    <a:cubicBezTo>
                      <a:pt x="6" y="19"/>
                      <a:pt x="7" y="19"/>
                      <a:pt x="8"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1" name="Rectangle 25"/>
              <p:cNvSpPr>
                <a:spLocks noChangeArrowheads="1"/>
              </p:cNvSpPr>
              <p:nvPr/>
            </p:nvSpPr>
            <p:spPr bwMode="auto">
              <a:xfrm>
                <a:off x="6694488" y="5789613"/>
                <a:ext cx="14287" cy="115888"/>
              </a:xfrm>
              <a:prstGeom prst="rect">
                <a:avLst/>
              </a:pr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2" name="Freeform 26"/>
              <p:cNvSpPr>
                <a:spLocks noEditPoints="1"/>
              </p:cNvSpPr>
              <p:nvPr/>
            </p:nvSpPr>
            <p:spPr bwMode="auto">
              <a:xfrm>
                <a:off x="6773863" y="5797551"/>
                <a:ext cx="77787" cy="107950"/>
              </a:xfrm>
              <a:custGeom>
                <a:avLst/>
                <a:gdLst>
                  <a:gd name="T0" fmla="*/ 0 w 21"/>
                  <a:gd name="T1" fmla="*/ 29 h 29"/>
                  <a:gd name="T2" fmla="*/ 0 w 21"/>
                  <a:gd name="T3" fmla="*/ 0 h 29"/>
                  <a:gd name="T4" fmla="*/ 9 w 21"/>
                  <a:gd name="T5" fmla="*/ 0 h 29"/>
                  <a:gd name="T6" fmla="*/ 18 w 21"/>
                  <a:gd name="T7" fmla="*/ 4 h 29"/>
                  <a:gd name="T8" fmla="*/ 21 w 21"/>
                  <a:gd name="T9" fmla="*/ 13 h 29"/>
                  <a:gd name="T10" fmla="*/ 21 w 21"/>
                  <a:gd name="T11" fmla="*/ 17 h 29"/>
                  <a:gd name="T12" fmla="*/ 18 w 21"/>
                  <a:gd name="T13" fmla="*/ 25 h 29"/>
                  <a:gd name="T14" fmla="*/ 9 w 21"/>
                  <a:gd name="T15" fmla="*/ 29 h 29"/>
                  <a:gd name="T16" fmla="*/ 0 w 21"/>
                  <a:gd name="T17" fmla="*/ 29 h 29"/>
                  <a:gd name="T18" fmla="*/ 3 w 21"/>
                  <a:gd name="T19" fmla="*/ 3 h 29"/>
                  <a:gd name="T20" fmla="*/ 3 w 21"/>
                  <a:gd name="T21" fmla="*/ 26 h 29"/>
                  <a:gd name="T22" fmla="*/ 9 w 21"/>
                  <a:gd name="T23" fmla="*/ 26 h 29"/>
                  <a:gd name="T24" fmla="*/ 15 w 21"/>
                  <a:gd name="T25" fmla="*/ 23 h 29"/>
                  <a:gd name="T26" fmla="*/ 17 w 21"/>
                  <a:gd name="T27" fmla="*/ 17 h 29"/>
                  <a:gd name="T28" fmla="*/ 17 w 21"/>
                  <a:gd name="T29" fmla="*/ 13 h 29"/>
                  <a:gd name="T30" fmla="*/ 15 w 21"/>
                  <a:gd name="T31" fmla="*/ 6 h 29"/>
                  <a:gd name="T32" fmla="*/ 9 w 21"/>
                  <a:gd name="T33" fmla="*/ 3 h 29"/>
                  <a:gd name="T34" fmla="*/ 3 w 21"/>
                  <a:gd name="T35"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29">
                    <a:moveTo>
                      <a:pt x="0" y="29"/>
                    </a:moveTo>
                    <a:cubicBezTo>
                      <a:pt x="0" y="0"/>
                      <a:pt x="0" y="0"/>
                      <a:pt x="0" y="0"/>
                    </a:cubicBezTo>
                    <a:cubicBezTo>
                      <a:pt x="9" y="0"/>
                      <a:pt x="9" y="0"/>
                      <a:pt x="9" y="0"/>
                    </a:cubicBezTo>
                    <a:cubicBezTo>
                      <a:pt x="12" y="0"/>
                      <a:pt x="15" y="2"/>
                      <a:pt x="18" y="4"/>
                    </a:cubicBezTo>
                    <a:cubicBezTo>
                      <a:pt x="20" y="6"/>
                      <a:pt x="21" y="9"/>
                      <a:pt x="21" y="13"/>
                    </a:cubicBezTo>
                    <a:cubicBezTo>
                      <a:pt x="21" y="17"/>
                      <a:pt x="21" y="17"/>
                      <a:pt x="21" y="17"/>
                    </a:cubicBezTo>
                    <a:cubicBezTo>
                      <a:pt x="21" y="20"/>
                      <a:pt x="20" y="23"/>
                      <a:pt x="18" y="25"/>
                    </a:cubicBezTo>
                    <a:cubicBezTo>
                      <a:pt x="15" y="28"/>
                      <a:pt x="12" y="29"/>
                      <a:pt x="9" y="29"/>
                    </a:cubicBezTo>
                    <a:lnTo>
                      <a:pt x="0" y="29"/>
                    </a:lnTo>
                    <a:close/>
                    <a:moveTo>
                      <a:pt x="3" y="3"/>
                    </a:moveTo>
                    <a:cubicBezTo>
                      <a:pt x="3" y="26"/>
                      <a:pt x="3" y="26"/>
                      <a:pt x="3" y="26"/>
                    </a:cubicBezTo>
                    <a:cubicBezTo>
                      <a:pt x="9" y="26"/>
                      <a:pt x="9" y="26"/>
                      <a:pt x="9" y="26"/>
                    </a:cubicBezTo>
                    <a:cubicBezTo>
                      <a:pt x="11" y="26"/>
                      <a:pt x="13" y="25"/>
                      <a:pt x="15" y="23"/>
                    </a:cubicBezTo>
                    <a:cubicBezTo>
                      <a:pt x="16" y="21"/>
                      <a:pt x="17" y="19"/>
                      <a:pt x="17" y="17"/>
                    </a:cubicBezTo>
                    <a:cubicBezTo>
                      <a:pt x="17" y="13"/>
                      <a:pt x="17" y="13"/>
                      <a:pt x="17" y="13"/>
                    </a:cubicBezTo>
                    <a:cubicBezTo>
                      <a:pt x="17" y="10"/>
                      <a:pt x="16" y="8"/>
                      <a:pt x="15" y="6"/>
                    </a:cubicBezTo>
                    <a:cubicBezTo>
                      <a:pt x="13" y="4"/>
                      <a:pt x="11" y="3"/>
                      <a:pt x="9" y="3"/>
                    </a:cubicBezTo>
                    <a:lnTo>
                      <a:pt x="3" y="3"/>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3" name="Freeform 27"/>
              <p:cNvSpPr>
                <a:spLocks noEditPoints="1"/>
              </p:cNvSpPr>
              <p:nvPr/>
            </p:nvSpPr>
            <p:spPr bwMode="auto">
              <a:xfrm>
                <a:off x="6867525" y="5824538"/>
                <a:ext cx="66675" cy="80963"/>
              </a:xfrm>
              <a:custGeom>
                <a:avLst/>
                <a:gdLst>
                  <a:gd name="T0" fmla="*/ 14 w 18"/>
                  <a:gd name="T1" fmla="*/ 22 h 22"/>
                  <a:gd name="T2" fmla="*/ 14 w 18"/>
                  <a:gd name="T3" fmla="*/ 20 h 22"/>
                  <a:gd name="T4" fmla="*/ 14 w 18"/>
                  <a:gd name="T5" fmla="*/ 19 h 22"/>
                  <a:gd name="T6" fmla="*/ 11 w 18"/>
                  <a:gd name="T7" fmla="*/ 21 h 22"/>
                  <a:gd name="T8" fmla="*/ 7 w 18"/>
                  <a:gd name="T9" fmla="*/ 22 h 22"/>
                  <a:gd name="T10" fmla="*/ 2 w 18"/>
                  <a:gd name="T11" fmla="*/ 21 h 22"/>
                  <a:gd name="T12" fmla="*/ 0 w 18"/>
                  <a:gd name="T13" fmla="*/ 16 h 22"/>
                  <a:gd name="T14" fmla="*/ 3 w 18"/>
                  <a:gd name="T15" fmla="*/ 11 h 22"/>
                  <a:gd name="T16" fmla="*/ 10 w 18"/>
                  <a:gd name="T17" fmla="*/ 9 h 22"/>
                  <a:gd name="T18" fmla="*/ 14 w 18"/>
                  <a:gd name="T19" fmla="*/ 9 h 22"/>
                  <a:gd name="T20" fmla="*/ 14 w 18"/>
                  <a:gd name="T21" fmla="*/ 7 h 22"/>
                  <a:gd name="T22" fmla="*/ 13 w 18"/>
                  <a:gd name="T23" fmla="*/ 4 h 22"/>
                  <a:gd name="T24" fmla="*/ 9 w 18"/>
                  <a:gd name="T25" fmla="*/ 3 h 22"/>
                  <a:gd name="T26" fmla="*/ 6 w 18"/>
                  <a:gd name="T27" fmla="*/ 4 h 22"/>
                  <a:gd name="T28" fmla="*/ 5 w 18"/>
                  <a:gd name="T29" fmla="*/ 7 h 22"/>
                  <a:gd name="T30" fmla="*/ 2 w 18"/>
                  <a:gd name="T31" fmla="*/ 7 h 22"/>
                  <a:gd name="T32" fmla="*/ 2 w 18"/>
                  <a:gd name="T33" fmla="*/ 6 h 22"/>
                  <a:gd name="T34" fmla="*/ 4 w 18"/>
                  <a:gd name="T35" fmla="*/ 2 h 22"/>
                  <a:gd name="T36" fmla="*/ 10 w 18"/>
                  <a:gd name="T37" fmla="*/ 0 h 22"/>
                  <a:gd name="T38" fmla="*/ 15 w 18"/>
                  <a:gd name="T39" fmla="*/ 2 h 22"/>
                  <a:gd name="T40" fmla="*/ 18 w 18"/>
                  <a:gd name="T41" fmla="*/ 7 h 22"/>
                  <a:gd name="T42" fmla="*/ 18 w 18"/>
                  <a:gd name="T43" fmla="*/ 18 h 22"/>
                  <a:gd name="T44" fmla="*/ 18 w 18"/>
                  <a:gd name="T45" fmla="*/ 20 h 22"/>
                  <a:gd name="T46" fmla="*/ 18 w 18"/>
                  <a:gd name="T47" fmla="*/ 22 h 22"/>
                  <a:gd name="T48" fmla="*/ 14 w 18"/>
                  <a:gd name="T49" fmla="*/ 22 h 22"/>
                  <a:gd name="T50" fmla="*/ 8 w 18"/>
                  <a:gd name="T51" fmla="*/ 19 h 22"/>
                  <a:gd name="T52" fmla="*/ 12 w 18"/>
                  <a:gd name="T53" fmla="*/ 18 h 22"/>
                  <a:gd name="T54" fmla="*/ 14 w 18"/>
                  <a:gd name="T55" fmla="*/ 15 h 22"/>
                  <a:gd name="T56" fmla="*/ 14 w 18"/>
                  <a:gd name="T57" fmla="*/ 12 h 22"/>
                  <a:gd name="T58" fmla="*/ 9 w 18"/>
                  <a:gd name="T59" fmla="*/ 12 h 22"/>
                  <a:gd name="T60" fmla="*/ 6 w 18"/>
                  <a:gd name="T61" fmla="*/ 13 h 22"/>
                  <a:gd name="T62" fmla="*/ 4 w 18"/>
                  <a:gd name="T63" fmla="*/ 16 h 22"/>
                  <a:gd name="T64" fmla="*/ 5 w 18"/>
                  <a:gd name="T65" fmla="*/ 18 h 22"/>
                  <a:gd name="T66" fmla="*/ 8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4" y="21"/>
                      <a:pt x="14" y="20"/>
                    </a:cubicBezTo>
                    <a:cubicBezTo>
                      <a:pt x="14" y="20"/>
                      <a:pt x="14" y="19"/>
                      <a:pt x="14" y="19"/>
                    </a:cubicBezTo>
                    <a:cubicBezTo>
                      <a:pt x="13" y="20"/>
                      <a:pt x="12" y="21"/>
                      <a:pt x="11" y="21"/>
                    </a:cubicBezTo>
                    <a:cubicBezTo>
                      <a:pt x="10" y="22"/>
                      <a:pt x="9" y="22"/>
                      <a:pt x="7" y="22"/>
                    </a:cubicBezTo>
                    <a:cubicBezTo>
                      <a:pt x="5" y="22"/>
                      <a:pt x="3" y="22"/>
                      <a:pt x="2" y="21"/>
                    </a:cubicBezTo>
                    <a:cubicBezTo>
                      <a:pt x="1" y="19"/>
                      <a:pt x="0" y="18"/>
                      <a:pt x="0" y="16"/>
                    </a:cubicBezTo>
                    <a:cubicBezTo>
                      <a:pt x="0" y="14"/>
                      <a:pt x="1" y="12"/>
                      <a:pt x="3" y="11"/>
                    </a:cubicBezTo>
                    <a:cubicBezTo>
                      <a:pt x="5" y="10"/>
                      <a:pt x="7" y="9"/>
                      <a:pt x="10" y="9"/>
                    </a:cubicBezTo>
                    <a:cubicBezTo>
                      <a:pt x="14" y="9"/>
                      <a:pt x="14" y="9"/>
                      <a:pt x="14" y="9"/>
                    </a:cubicBezTo>
                    <a:cubicBezTo>
                      <a:pt x="14" y="7"/>
                      <a:pt x="14" y="7"/>
                      <a:pt x="14" y="7"/>
                    </a:cubicBezTo>
                    <a:cubicBezTo>
                      <a:pt x="14" y="6"/>
                      <a:pt x="13" y="5"/>
                      <a:pt x="13" y="4"/>
                    </a:cubicBezTo>
                    <a:cubicBezTo>
                      <a:pt x="12" y="4"/>
                      <a:pt x="11" y="3"/>
                      <a:pt x="9" y="3"/>
                    </a:cubicBezTo>
                    <a:cubicBezTo>
                      <a:pt x="8" y="3"/>
                      <a:pt x="7" y="4"/>
                      <a:pt x="6" y="4"/>
                    </a:cubicBezTo>
                    <a:cubicBezTo>
                      <a:pt x="6" y="5"/>
                      <a:pt x="5" y="6"/>
                      <a:pt x="5" y="7"/>
                    </a:cubicBezTo>
                    <a:cubicBezTo>
                      <a:pt x="2" y="7"/>
                      <a:pt x="2" y="7"/>
                      <a:pt x="2" y="7"/>
                    </a:cubicBezTo>
                    <a:cubicBezTo>
                      <a:pt x="2" y="6"/>
                      <a:pt x="2" y="6"/>
                      <a:pt x="2" y="6"/>
                    </a:cubicBezTo>
                    <a:cubicBezTo>
                      <a:pt x="1" y="5"/>
                      <a:pt x="2" y="3"/>
                      <a:pt x="4" y="2"/>
                    </a:cubicBezTo>
                    <a:cubicBezTo>
                      <a:pt x="5" y="1"/>
                      <a:pt x="7" y="0"/>
                      <a:pt x="10" y="0"/>
                    </a:cubicBezTo>
                    <a:cubicBezTo>
                      <a:pt x="12" y="0"/>
                      <a:pt x="14" y="1"/>
                      <a:pt x="15" y="2"/>
                    </a:cubicBezTo>
                    <a:cubicBezTo>
                      <a:pt x="17" y="3"/>
                      <a:pt x="18" y="5"/>
                      <a:pt x="18" y="7"/>
                    </a:cubicBezTo>
                    <a:cubicBezTo>
                      <a:pt x="18" y="18"/>
                      <a:pt x="18" y="18"/>
                      <a:pt x="18" y="18"/>
                    </a:cubicBezTo>
                    <a:cubicBezTo>
                      <a:pt x="18" y="18"/>
                      <a:pt x="18" y="19"/>
                      <a:pt x="18" y="20"/>
                    </a:cubicBezTo>
                    <a:cubicBezTo>
                      <a:pt x="18" y="20"/>
                      <a:pt x="18" y="21"/>
                      <a:pt x="18" y="22"/>
                    </a:cubicBezTo>
                    <a:lnTo>
                      <a:pt x="14" y="22"/>
                    </a:lnTo>
                    <a:close/>
                    <a:moveTo>
                      <a:pt x="8" y="19"/>
                    </a:moveTo>
                    <a:cubicBezTo>
                      <a:pt x="9" y="19"/>
                      <a:pt x="10" y="19"/>
                      <a:pt x="12" y="18"/>
                    </a:cubicBezTo>
                    <a:cubicBezTo>
                      <a:pt x="13" y="17"/>
                      <a:pt x="13" y="16"/>
                      <a:pt x="14" y="15"/>
                    </a:cubicBezTo>
                    <a:cubicBezTo>
                      <a:pt x="14" y="12"/>
                      <a:pt x="14" y="12"/>
                      <a:pt x="14" y="12"/>
                    </a:cubicBezTo>
                    <a:cubicBezTo>
                      <a:pt x="9" y="12"/>
                      <a:pt x="9" y="12"/>
                      <a:pt x="9" y="12"/>
                    </a:cubicBezTo>
                    <a:cubicBezTo>
                      <a:pt x="8" y="12"/>
                      <a:pt x="7" y="12"/>
                      <a:pt x="6" y="13"/>
                    </a:cubicBezTo>
                    <a:cubicBezTo>
                      <a:pt x="5" y="14"/>
                      <a:pt x="4" y="15"/>
                      <a:pt x="4" y="16"/>
                    </a:cubicBezTo>
                    <a:cubicBezTo>
                      <a:pt x="4" y="17"/>
                      <a:pt x="5" y="18"/>
                      <a:pt x="5" y="18"/>
                    </a:cubicBezTo>
                    <a:cubicBezTo>
                      <a:pt x="6" y="19"/>
                      <a:pt x="7" y="19"/>
                      <a:pt x="8"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4" name="Freeform 28"/>
              <p:cNvSpPr>
                <a:spLocks/>
              </p:cNvSpPr>
              <p:nvPr/>
            </p:nvSpPr>
            <p:spPr bwMode="auto">
              <a:xfrm>
                <a:off x="6945313" y="5808663"/>
                <a:ext cx="46037" cy="96838"/>
              </a:xfrm>
              <a:custGeom>
                <a:avLst/>
                <a:gdLst>
                  <a:gd name="T0" fmla="*/ 8 w 12"/>
                  <a:gd name="T1" fmla="*/ 0 h 26"/>
                  <a:gd name="T2" fmla="*/ 8 w 12"/>
                  <a:gd name="T3" fmla="*/ 5 h 26"/>
                  <a:gd name="T4" fmla="*/ 12 w 12"/>
                  <a:gd name="T5" fmla="*/ 5 h 26"/>
                  <a:gd name="T6" fmla="*/ 12 w 12"/>
                  <a:gd name="T7" fmla="*/ 8 h 26"/>
                  <a:gd name="T8" fmla="*/ 8 w 12"/>
                  <a:gd name="T9" fmla="*/ 8 h 26"/>
                  <a:gd name="T10" fmla="*/ 8 w 12"/>
                  <a:gd name="T11" fmla="*/ 20 h 26"/>
                  <a:gd name="T12" fmla="*/ 8 w 12"/>
                  <a:gd name="T13" fmla="*/ 22 h 26"/>
                  <a:gd name="T14" fmla="*/ 10 w 12"/>
                  <a:gd name="T15" fmla="*/ 23 h 26"/>
                  <a:gd name="T16" fmla="*/ 11 w 12"/>
                  <a:gd name="T17" fmla="*/ 23 h 26"/>
                  <a:gd name="T18" fmla="*/ 11 w 12"/>
                  <a:gd name="T19" fmla="*/ 23 h 26"/>
                  <a:gd name="T20" fmla="*/ 12 w 12"/>
                  <a:gd name="T21" fmla="*/ 25 h 26"/>
                  <a:gd name="T22" fmla="*/ 10 w 12"/>
                  <a:gd name="T23" fmla="*/ 26 h 26"/>
                  <a:gd name="T24" fmla="*/ 9 w 12"/>
                  <a:gd name="T25" fmla="*/ 26 h 26"/>
                  <a:gd name="T26" fmla="*/ 5 w 12"/>
                  <a:gd name="T27" fmla="*/ 25 h 26"/>
                  <a:gd name="T28" fmla="*/ 4 w 12"/>
                  <a:gd name="T29" fmla="*/ 20 h 26"/>
                  <a:gd name="T30" fmla="*/ 4 w 12"/>
                  <a:gd name="T31" fmla="*/ 8 h 26"/>
                  <a:gd name="T32" fmla="*/ 0 w 12"/>
                  <a:gd name="T33" fmla="*/ 8 h 26"/>
                  <a:gd name="T34" fmla="*/ 0 w 12"/>
                  <a:gd name="T35" fmla="*/ 5 h 26"/>
                  <a:gd name="T36" fmla="*/ 4 w 12"/>
                  <a:gd name="T37" fmla="*/ 5 h 26"/>
                  <a:gd name="T38" fmla="*/ 4 w 12"/>
                  <a:gd name="T39" fmla="*/ 0 h 26"/>
                  <a:gd name="T40" fmla="*/ 8 w 12"/>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26">
                    <a:moveTo>
                      <a:pt x="8" y="0"/>
                    </a:moveTo>
                    <a:cubicBezTo>
                      <a:pt x="8" y="5"/>
                      <a:pt x="8" y="5"/>
                      <a:pt x="8" y="5"/>
                    </a:cubicBezTo>
                    <a:cubicBezTo>
                      <a:pt x="12" y="5"/>
                      <a:pt x="12" y="5"/>
                      <a:pt x="12" y="5"/>
                    </a:cubicBezTo>
                    <a:cubicBezTo>
                      <a:pt x="12" y="8"/>
                      <a:pt x="12" y="8"/>
                      <a:pt x="12" y="8"/>
                    </a:cubicBezTo>
                    <a:cubicBezTo>
                      <a:pt x="8" y="8"/>
                      <a:pt x="8" y="8"/>
                      <a:pt x="8" y="8"/>
                    </a:cubicBezTo>
                    <a:cubicBezTo>
                      <a:pt x="8" y="20"/>
                      <a:pt x="8" y="20"/>
                      <a:pt x="8" y="20"/>
                    </a:cubicBezTo>
                    <a:cubicBezTo>
                      <a:pt x="8" y="21"/>
                      <a:pt x="8" y="22"/>
                      <a:pt x="8" y="22"/>
                    </a:cubicBezTo>
                    <a:cubicBezTo>
                      <a:pt x="9" y="23"/>
                      <a:pt x="9" y="23"/>
                      <a:pt x="10" y="23"/>
                    </a:cubicBezTo>
                    <a:cubicBezTo>
                      <a:pt x="10" y="23"/>
                      <a:pt x="10" y="23"/>
                      <a:pt x="11" y="23"/>
                    </a:cubicBezTo>
                    <a:cubicBezTo>
                      <a:pt x="11" y="23"/>
                      <a:pt x="11" y="23"/>
                      <a:pt x="11" y="23"/>
                    </a:cubicBezTo>
                    <a:cubicBezTo>
                      <a:pt x="12" y="25"/>
                      <a:pt x="12" y="25"/>
                      <a:pt x="12" y="25"/>
                    </a:cubicBezTo>
                    <a:cubicBezTo>
                      <a:pt x="11" y="26"/>
                      <a:pt x="11" y="26"/>
                      <a:pt x="10" y="26"/>
                    </a:cubicBezTo>
                    <a:cubicBezTo>
                      <a:pt x="10" y="26"/>
                      <a:pt x="9" y="26"/>
                      <a:pt x="9" y="26"/>
                    </a:cubicBezTo>
                    <a:cubicBezTo>
                      <a:pt x="7" y="26"/>
                      <a:pt x="6" y="26"/>
                      <a:pt x="5" y="25"/>
                    </a:cubicBezTo>
                    <a:cubicBezTo>
                      <a:pt x="4" y="24"/>
                      <a:pt x="4" y="22"/>
                      <a:pt x="4" y="20"/>
                    </a:cubicBezTo>
                    <a:cubicBezTo>
                      <a:pt x="4" y="8"/>
                      <a:pt x="4" y="8"/>
                      <a:pt x="4" y="8"/>
                    </a:cubicBezTo>
                    <a:cubicBezTo>
                      <a:pt x="0" y="8"/>
                      <a:pt x="0" y="8"/>
                      <a:pt x="0" y="8"/>
                    </a:cubicBezTo>
                    <a:cubicBezTo>
                      <a:pt x="0" y="5"/>
                      <a:pt x="0" y="5"/>
                      <a:pt x="0" y="5"/>
                    </a:cubicBezTo>
                    <a:cubicBezTo>
                      <a:pt x="4" y="5"/>
                      <a:pt x="4" y="5"/>
                      <a:pt x="4" y="5"/>
                    </a:cubicBezTo>
                    <a:cubicBezTo>
                      <a:pt x="4" y="0"/>
                      <a:pt x="4" y="0"/>
                      <a:pt x="4" y="0"/>
                    </a:cubicBezTo>
                    <a:lnTo>
                      <a:pt x="8" y="0"/>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5" name="Freeform 29"/>
              <p:cNvSpPr>
                <a:spLocks noEditPoints="1"/>
              </p:cNvSpPr>
              <p:nvPr/>
            </p:nvSpPr>
            <p:spPr bwMode="auto">
              <a:xfrm>
                <a:off x="7002463" y="5824538"/>
                <a:ext cx="66675" cy="80963"/>
              </a:xfrm>
              <a:custGeom>
                <a:avLst/>
                <a:gdLst>
                  <a:gd name="T0" fmla="*/ 14 w 18"/>
                  <a:gd name="T1" fmla="*/ 22 h 22"/>
                  <a:gd name="T2" fmla="*/ 13 w 18"/>
                  <a:gd name="T3" fmla="*/ 20 h 22"/>
                  <a:gd name="T4" fmla="*/ 13 w 18"/>
                  <a:gd name="T5" fmla="*/ 19 h 22"/>
                  <a:gd name="T6" fmla="*/ 10 w 18"/>
                  <a:gd name="T7" fmla="*/ 21 h 22"/>
                  <a:gd name="T8" fmla="*/ 7 w 18"/>
                  <a:gd name="T9" fmla="*/ 22 h 22"/>
                  <a:gd name="T10" fmla="*/ 2 w 18"/>
                  <a:gd name="T11" fmla="*/ 21 h 22"/>
                  <a:gd name="T12" fmla="*/ 0 w 18"/>
                  <a:gd name="T13" fmla="*/ 16 h 22"/>
                  <a:gd name="T14" fmla="*/ 2 w 18"/>
                  <a:gd name="T15" fmla="*/ 11 h 22"/>
                  <a:gd name="T16" fmla="*/ 9 w 18"/>
                  <a:gd name="T17" fmla="*/ 9 h 22"/>
                  <a:gd name="T18" fmla="*/ 13 w 18"/>
                  <a:gd name="T19" fmla="*/ 9 h 22"/>
                  <a:gd name="T20" fmla="*/ 13 w 18"/>
                  <a:gd name="T21" fmla="*/ 7 h 22"/>
                  <a:gd name="T22" fmla="*/ 12 w 18"/>
                  <a:gd name="T23" fmla="*/ 4 h 22"/>
                  <a:gd name="T24" fmla="*/ 9 w 18"/>
                  <a:gd name="T25" fmla="*/ 3 h 22"/>
                  <a:gd name="T26" fmla="*/ 6 w 18"/>
                  <a:gd name="T27" fmla="*/ 4 h 22"/>
                  <a:gd name="T28" fmla="*/ 5 w 18"/>
                  <a:gd name="T29" fmla="*/ 7 h 22"/>
                  <a:gd name="T30" fmla="*/ 1 w 18"/>
                  <a:gd name="T31" fmla="*/ 7 h 22"/>
                  <a:gd name="T32" fmla="*/ 1 w 18"/>
                  <a:gd name="T33" fmla="*/ 6 h 22"/>
                  <a:gd name="T34" fmla="*/ 3 w 18"/>
                  <a:gd name="T35" fmla="*/ 2 h 22"/>
                  <a:gd name="T36" fmla="*/ 9 w 18"/>
                  <a:gd name="T37" fmla="*/ 0 h 22"/>
                  <a:gd name="T38" fmla="*/ 15 w 18"/>
                  <a:gd name="T39" fmla="*/ 2 h 22"/>
                  <a:gd name="T40" fmla="*/ 17 w 18"/>
                  <a:gd name="T41" fmla="*/ 7 h 22"/>
                  <a:gd name="T42" fmla="*/ 17 w 18"/>
                  <a:gd name="T43" fmla="*/ 18 h 22"/>
                  <a:gd name="T44" fmla="*/ 17 w 18"/>
                  <a:gd name="T45" fmla="*/ 20 h 22"/>
                  <a:gd name="T46" fmla="*/ 18 w 18"/>
                  <a:gd name="T47" fmla="*/ 22 h 22"/>
                  <a:gd name="T48" fmla="*/ 14 w 18"/>
                  <a:gd name="T49" fmla="*/ 22 h 22"/>
                  <a:gd name="T50" fmla="*/ 7 w 18"/>
                  <a:gd name="T51" fmla="*/ 19 h 22"/>
                  <a:gd name="T52" fmla="*/ 11 w 18"/>
                  <a:gd name="T53" fmla="*/ 18 h 22"/>
                  <a:gd name="T54" fmla="*/ 13 w 18"/>
                  <a:gd name="T55" fmla="*/ 15 h 22"/>
                  <a:gd name="T56" fmla="*/ 13 w 18"/>
                  <a:gd name="T57" fmla="*/ 12 h 22"/>
                  <a:gd name="T58" fmla="*/ 9 w 18"/>
                  <a:gd name="T59" fmla="*/ 12 h 22"/>
                  <a:gd name="T60" fmla="*/ 5 w 18"/>
                  <a:gd name="T61" fmla="*/ 13 h 22"/>
                  <a:gd name="T62" fmla="*/ 4 w 18"/>
                  <a:gd name="T63" fmla="*/ 16 h 22"/>
                  <a:gd name="T64" fmla="*/ 5 w 18"/>
                  <a:gd name="T65" fmla="*/ 18 h 22"/>
                  <a:gd name="T66" fmla="*/ 7 w 18"/>
                  <a:gd name="T6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2">
                    <a:moveTo>
                      <a:pt x="14" y="22"/>
                    </a:moveTo>
                    <a:cubicBezTo>
                      <a:pt x="14" y="21"/>
                      <a:pt x="13" y="21"/>
                      <a:pt x="13" y="20"/>
                    </a:cubicBezTo>
                    <a:cubicBezTo>
                      <a:pt x="13" y="20"/>
                      <a:pt x="13" y="19"/>
                      <a:pt x="13" y="19"/>
                    </a:cubicBezTo>
                    <a:cubicBezTo>
                      <a:pt x="12" y="20"/>
                      <a:pt x="12" y="21"/>
                      <a:pt x="10" y="21"/>
                    </a:cubicBezTo>
                    <a:cubicBezTo>
                      <a:pt x="9" y="22"/>
                      <a:pt x="8" y="22"/>
                      <a:pt x="7" y="22"/>
                    </a:cubicBezTo>
                    <a:cubicBezTo>
                      <a:pt x="4" y="22"/>
                      <a:pt x="3" y="22"/>
                      <a:pt x="2" y="21"/>
                    </a:cubicBezTo>
                    <a:cubicBezTo>
                      <a:pt x="1" y="19"/>
                      <a:pt x="0" y="18"/>
                      <a:pt x="0" y="16"/>
                    </a:cubicBezTo>
                    <a:cubicBezTo>
                      <a:pt x="0" y="14"/>
                      <a:pt x="1" y="12"/>
                      <a:pt x="2" y="11"/>
                    </a:cubicBezTo>
                    <a:cubicBezTo>
                      <a:pt x="4" y="10"/>
                      <a:pt x="6" y="9"/>
                      <a:pt x="9" y="9"/>
                    </a:cubicBezTo>
                    <a:cubicBezTo>
                      <a:pt x="13" y="9"/>
                      <a:pt x="13" y="9"/>
                      <a:pt x="13" y="9"/>
                    </a:cubicBezTo>
                    <a:cubicBezTo>
                      <a:pt x="13" y="7"/>
                      <a:pt x="13" y="7"/>
                      <a:pt x="13" y="7"/>
                    </a:cubicBezTo>
                    <a:cubicBezTo>
                      <a:pt x="13" y="6"/>
                      <a:pt x="13" y="5"/>
                      <a:pt x="12" y="4"/>
                    </a:cubicBezTo>
                    <a:cubicBezTo>
                      <a:pt x="11" y="4"/>
                      <a:pt x="10" y="3"/>
                      <a:pt x="9" y="3"/>
                    </a:cubicBezTo>
                    <a:cubicBezTo>
                      <a:pt x="8" y="3"/>
                      <a:pt x="7" y="4"/>
                      <a:pt x="6" y="4"/>
                    </a:cubicBezTo>
                    <a:cubicBezTo>
                      <a:pt x="5" y="5"/>
                      <a:pt x="5" y="6"/>
                      <a:pt x="5" y="7"/>
                    </a:cubicBezTo>
                    <a:cubicBezTo>
                      <a:pt x="1" y="7"/>
                      <a:pt x="1" y="7"/>
                      <a:pt x="1" y="7"/>
                    </a:cubicBezTo>
                    <a:cubicBezTo>
                      <a:pt x="1" y="6"/>
                      <a:pt x="1" y="6"/>
                      <a:pt x="1" y="6"/>
                    </a:cubicBezTo>
                    <a:cubicBezTo>
                      <a:pt x="1" y="5"/>
                      <a:pt x="2" y="3"/>
                      <a:pt x="3" y="2"/>
                    </a:cubicBezTo>
                    <a:cubicBezTo>
                      <a:pt x="5" y="1"/>
                      <a:pt x="7" y="0"/>
                      <a:pt x="9" y="0"/>
                    </a:cubicBezTo>
                    <a:cubicBezTo>
                      <a:pt x="11" y="0"/>
                      <a:pt x="13" y="1"/>
                      <a:pt x="15" y="2"/>
                    </a:cubicBezTo>
                    <a:cubicBezTo>
                      <a:pt x="16" y="3"/>
                      <a:pt x="17" y="5"/>
                      <a:pt x="17" y="7"/>
                    </a:cubicBezTo>
                    <a:cubicBezTo>
                      <a:pt x="17" y="18"/>
                      <a:pt x="17" y="18"/>
                      <a:pt x="17" y="18"/>
                    </a:cubicBezTo>
                    <a:cubicBezTo>
                      <a:pt x="17" y="18"/>
                      <a:pt x="17" y="19"/>
                      <a:pt x="17" y="20"/>
                    </a:cubicBezTo>
                    <a:cubicBezTo>
                      <a:pt x="17" y="20"/>
                      <a:pt x="17" y="21"/>
                      <a:pt x="18" y="22"/>
                    </a:cubicBezTo>
                    <a:lnTo>
                      <a:pt x="14" y="22"/>
                    </a:lnTo>
                    <a:close/>
                    <a:moveTo>
                      <a:pt x="7" y="19"/>
                    </a:moveTo>
                    <a:cubicBezTo>
                      <a:pt x="9" y="19"/>
                      <a:pt x="10" y="19"/>
                      <a:pt x="11" y="18"/>
                    </a:cubicBezTo>
                    <a:cubicBezTo>
                      <a:pt x="12" y="17"/>
                      <a:pt x="13" y="16"/>
                      <a:pt x="13" y="15"/>
                    </a:cubicBezTo>
                    <a:cubicBezTo>
                      <a:pt x="13" y="12"/>
                      <a:pt x="13" y="12"/>
                      <a:pt x="13" y="12"/>
                    </a:cubicBezTo>
                    <a:cubicBezTo>
                      <a:pt x="9" y="12"/>
                      <a:pt x="9" y="12"/>
                      <a:pt x="9" y="12"/>
                    </a:cubicBezTo>
                    <a:cubicBezTo>
                      <a:pt x="7" y="12"/>
                      <a:pt x="6" y="12"/>
                      <a:pt x="5" y="13"/>
                    </a:cubicBezTo>
                    <a:cubicBezTo>
                      <a:pt x="4" y="14"/>
                      <a:pt x="4" y="15"/>
                      <a:pt x="4" y="16"/>
                    </a:cubicBezTo>
                    <a:cubicBezTo>
                      <a:pt x="4" y="17"/>
                      <a:pt x="4" y="18"/>
                      <a:pt x="5" y="18"/>
                    </a:cubicBezTo>
                    <a:cubicBezTo>
                      <a:pt x="5" y="19"/>
                      <a:pt x="6" y="19"/>
                      <a:pt x="7" y="19"/>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6" name="Freeform 30"/>
              <p:cNvSpPr>
                <a:spLocks/>
              </p:cNvSpPr>
              <p:nvPr/>
            </p:nvSpPr>
            <p:spPr bwMode="auto">
              <a:xfrm>
                <a:off x="7121525" y="5797551"/>
                <a:ext cx="76200" cy="107950"/>
              </a:xfrm>
              <a:custGeom>
                <a:avLst/>
                <a:gdLst>
                  <a:gd name="T0" fmla="*/ 16 w 20"/>
                  <a:gd name="T1" fmla="*/ 22 h 29"/>
                  <a:gd name="T2" fmla="*/ 15 w 20"/>
                  <a:gd name="T3" fmla="*/ 18 h 29"/>
                  <a:gd name="T4" fmla="*/ 10 w 20"/>
                  <a:gd name="T5" fmla="*/ 16 h 29"/>
                  <a:gd name="T6" fmla="*/ 3 w 20"/>
                  <a:gd name="T7" fmla="*/ 13 h 29"/>
                  <a:gd name="T8" fmla="*/ 1 w 20"/>
                  <a:gd name="T9" fmla="*/ 8 h 29"/>
                  <a:gd name="T10" fmla="*/ 3 w 20"/>
                  <a:gd name="T11" fmla="*/ 2 h 29"/>
                  <a:gd name="T12" fmla="*/ 10 w 20"/>
                  <a:gd name="T13" fmla="*/ 0 h 29"/>
                  <a:gd name="T14" fmla="*/ 17 w 20"/>
                  <a:gd name="T15" fmla="*/ 3 h 29"/>
                  <a:gd name="T16" fmla="*/ 20 w 20"/>
                  <a:gd name="T17" fmla="*/ 8 h 29"/>
                  <a:gd name="T18" fmla="*/ 20 w 20"/>
                  <a:gd name="T19" fmla="*/ 9 h 29"/>
                  <a:gd name="T20" fmla="*/ 16 w 20"/>
                  <a:gd name="T21" fmla="*/ 9 h 29"/>
                  <a:gd name="T22" fmla="*/ 15 w 20"/>
                  <a:gd name="T23" fmla="*/ 5 h 29"/>
                  <a:gd name="T24" fmla="*/ 10 w 20"/>
                  <a:gd name="T25" fmla="*/ 3 h 29"/>
                  <a:gd name="T26" fmla="*/ 6 w 20"/>
                  <a:gd name="T27" fmla="*/ 4 h 29"/>
                  <a:gd name="T28" fmla="*/ 5 w 20"/>
                  <a:gd name="T29" fmla="*/ 8 h 29"/>
                  <a:gd name="T30" fmla="*/ 6 w 20"/>
                  <a:gd name="T31" fmla="*/ 11 h 29"/>
                  <a:gd name="T32" fmla="*/ 11 w 20"/>
                  <a:gd name="T33" fmla="*/ 13 h 29"/>
                  <a:gd name="T34" fmla="*/ 18 w 20"/>
                  <a:gd name="T35" fmla="*/ 16 h 29"/>
                  <a:gd name="T36" fmla="*/ 20 w 20"/>
                  <a:gd name="T37" fmla="*/ 22 h 29"/>
                  <a:gd name="T38" fmla="*/ 17 w 20"/>
                  <a:gd name="T39" fmla="*/ 27 h 29"/>
                  <a:gd name="T40" fmla="*/ 10 w 20"/>
                  <a:gd name="T41" fmla="*/ 29 h 29"/>
                  <a:gd name="T42" fmla="*/ 3 w 20"/>
                  <a:gd name="T43" fmla="*/ 27 h 29"/>
                  <a:gd name="T44" fmla="*/ 0 w 20"/>
                  <a:gd name="T45" fmla="*/ 21 h 29"/>
                  <a:gd name="T46" fmla="*/ 0 w 20"/>
                  <a:gd name="T47" fmla="*/ 21 h 29"/>
                  <a:gd name="T48" fmla="*/ 4 w 20"/>
                  <a:gd name="T49" fmla="*/ 21 h 29"/>
                  <a:gd name="T50" fmla="*/ 6 w 20"/>
                  <a:gd name="T51" fmla="*/ 25 h 29"/>
                  <a:gd name="T52" fmla="*/ 10 w 20"/>
                  <a:gd name="T53" fmla="*/ 26 h 29"/>
                  <a:gd name="T54" fmla="*/ 15 w 20"/>
                  <a:gd name="T55" fmla="*/ 25 h 29"/>
                  <a:gd name="T56" fmla="*/ 16 w 20"/>
                  <a:gd name="T57"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9">
                    <a:moveTo>
                      <a:pt x="16" y="22"/>
                    </a:moveTo>
                    <a:cubicBezTo>
                      <a:pt x="16" y="20"/>
                      <a:pt x="16" y="19"/>
                      <a:pt x="15" y="18"/>
                    </a:cubicBezTo>
                    <a:cubicBezTo>
                      <a:pt x="14" y="18"/>
                      <a:pt x="12" y="17"/>
                      <a:pt x="10" y="16"/>
                    </a:cubicBezTo>
                    <a:cubicBezTo>
                      <a:pt x="7" y="15"/>
                      <a:pt x="5" y="14"/>
                      <a:pt x="3" y="13"/>
                    </a:cubicBezTo>
                    <a:cubicBezTo>
                      <a:pt x="2" y="12"/>
                      <a:pt x="1" y="10"/>
                      <a:pt x="1" y="8"/>
                    </a:cubicBezTo>
                    <a:cubicBezTo>
                      <a:pt x="1" y="6"/>
                      <a:pt x="2" y="4"/>
                      <a:pt x="3" y="2"/>
                    </a:cubicBezTo>
                    <a:cubicBezTo>
                      <a:pt x="5" y="1"/>
                      <a:pt x="7" y="0"/>
                      <a:pt x="10" y="0"/>
                    </a:cubicBezTo>
                    <a:cubicBezTo>
                      <a:pt x="13" y="0"/>
                      <a:pt x="16" y="1"/>
                      <a:pt x="17" y="3"/>
                    </a:cubicBezTo>
                    <a:cubicBezTo>
                      <a:pt x="19" y="4"/>
                      <a:pt x="20" y="6"/>
                      <a:pt x="20" y="8"/>
                    </a:cubicBezTo>
                    <a:cubicBezTo>
                      <a:pt x="20" y="9"/>
                      <a:pt x="20" y="9"/>
                      <a:pt x="20" y="9"/>
                    </a:cubicBezTo>
                    <a:cubicBezTo>
                      <a:pt x="16" y="9"/>
                      <a:pt x="16" y="9"/>
                      <a:pt x="16" y="9"/>
                    </a:cubicBezTo>
                    <a:cubicBezTo>
                      <a:pt x="16" y="7"/>
                      <a:pt x="16" y="6"/>
                      <a:pt x="15" y="5"/>
                    </a:cubicBezTo>
                    <a:cubicBezTo>
                      <a:pt x="13" y="4"/>
                      <a:pt x="12" y="3"/>
                      <a:pt x="10" y="3"/>
                    </a:cubicBezTo>
                    <a:cubicBezTo>
                      <a:pt x="8" y="3"/>
                      <a:pt x="7" y="3"/>
                      <a:pt x="6" y="4"/>
                    </a:cubicBezTo>
                    <a:cubicBezTo>
                      <a:pt x="5" y="5"/>
                      <a:pt x="5" y="6"/>
                      <a:pt x="5" y="8"/>
                    </a:cubicBezTo>
                    <a:cubicBezTo>
                      <a:pt x="5" y="9"/>
                      <a:pt x="5" y="10"/>
                      <a:pt x="6" y="11"/>
                    </a:cubicBezTo>
                    <a:cubicBezTo>
                      <a:pt x="7" y="12"/>
                      <a:pt x="9" y="12"/>
                      <a:pt x="11" y="13"/>
                    </a:cubicBezTo>
                    <a:cubicBezTo>
                      <a:pt x="14" y="14"/>
                      <a:pt x="16" y="15"/>
                      <a:pt x="18" y="16"/>
                    </a:cubicBezTo>
                    <a:cubicBezTo>
                      <a:pt x="19" y="18"/>
                      <a:pt x="20" y="19"/>
                      <a:pt x="20" y="22"/>
                    </a:cubicBezTo>
                    <a:cubicBezTo>
                      <a:pt x="20" y="24"/>
                      <a:pt x="19" y="26"/>
                      <a:pt x="17" y="27"/>
                    </a:cubicBezTo>
                    <a:cubicBezTo>
                      <a:pt x="16" y="29"/>
                      <a:pt x="13" y="29"/>
                      <a:pt x="10" y="29"/>
                    </a:cubicBezTo>
                    <a:cubicBezTo>
                      <a:pt x="8" y="29"/>
                      <a:pt x="5" y="28"/>
                      <a:pt x="3" y="27"/>
                    </a:cubicBezTo>
                    <a:cubicBezTo>
                      <a:pt x="1" y="25"/>
                      <a:pt x="0" y="23"/>
                      <a:pt x="0" y="21"/>
                    </a:cubicBezTo>
                    <a:cubicBezTo>
                      <a:pt x="0" y="21"/>
                      <a:pt x="0" y="21"/>
                      <a:pt x="0" y="21"/>
                    </a:cubicBezTo>
                    <a:cubicBezTo>
                      <a:pt x="4" y="21"/>
                      <a:pt x="4" y="21"/>
                      <a:pt x="4" y="21"/>
                    </a:cubicBezTo>
                    <a:cubicBezTo>
                      <a:pt x="4" y="22"/>
                      <a:pt x="4" y="24"/>
                      <a:pt x="6" y="25"/>
                    </a:cubicBezTo>
                    <a:cubicBezTo>
                      <a:pt x="7" y="26"/>
                      <a:pt x="9" y="26"/>
                      <a:pt x="10" y="26"/>
                    </a:cubicBezTo>
                    <a:cubicBezTo>
                      <a:pt x="12" y="26"/>
                      <a:pt x="14" y="26"/>
                      <a:pt x="15" y="25"/>
                    </a:cubicBezTo>
                    <a:cubicBezTo>
                      <a:pt x="16" y="24"/>
                      <a:pt x="16" y="23"/>
                      <a:pt x="16" y="22"/>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7" name="Freeform 31"/>
              <p:cNvSpPr>
                <a:spLocks/>
              </p:cNvSpPr>
              <p:nvPr/>
            </p:nvSpPr>
            <p:spPr bwMode="auto">
              <a:xfrm>
                <a:off x="7208838" y="5808663"/>
                <a:ext cx="44450" cy="96838"/>
              </a:xfrm>
              <a:custGeom>
                <a:avLst/>
                <a:gdLst>
                  <a:gd name="T0" fmla="*/ 7 w 12"/>
                  <a:gd name="T1" fmla="*/ 0 h 26"/>
                  <a:gd name="T2" fmla="*/ 7 w 12"/>
                  <a:gd name="T3" fmla="*/ 5 h 26"/>
                  <a:gd name="T4" fmla="*/ 11 w 12"/>
                  <a:gd name="T5" fmla="*/ 5 h 26"/>
                  <a:gd name="T6" fmla="*/ 11 w 12"/>
                  <a:gd name="T7" fmla="*/ 8 h 26"/>
                  <a:gd name="T8" fmla="*/ 7 w 12"/>
                  <a:gd name="T9" fmla="*/ 8 h 26"/>
                  <a:gd name="T10" fmla="*/ 7 w 12"/>
                  <a:gd name="T11" fmla="*/ 20 h 26"/>
                  <a:gd name="T12" fmla="*/ 8 w 12"/>
                  <a:gd name="T13" fmla="*/ 22 h 26"/>
                  <a:gd name="T14" fmla="*/ 10 w 12"/>
                  <a:gd name="T15" fmla="*/ 23 h 26"/>
                  <a:gd name="T16" fmla="*/ 10 w 12"/>
                  <a:gd name="T17" fmla="*/ 23 h 26"/>
                  <a:gd name="T18" fmla="*/ 11 w 12"/>
                  <a:gd name="T19" fmla="*/ 23 h 26"/>
                  <a:gd name="T20" fmla="*/ 12 w 12"/>
                  <a:gd name="T21" fmla="*/ 25 h 26"/>
                  <a:gd name="T22" fmla="*/ 10 w 12"/>
                  <a:gd name="T23" fmla="*/ 26 h 26"/>
                  <a:gd name="T24" fmla="*/ 9 w 12"/>
                  <a:gd name="T25" fmla="*/ 26 h 26"/>
                  <a:gd name="T26" fmla="*/ 5 w 12"/>
                  <a:gd name="T27" fmla="*/ 25 h 26"/>
                  <a:gd name="T28" fmla="*/ 4 w 12"/>
                  <a:gd name="T29" fmla="*/ 20 h 26"/>
                  <a:gd name="T30" fmla="*/ 4 w 12"/>
                  <a:gd name="T31" fmla="*/ 8 h 26"/>
                  <a:gd name="T32" fmla="*/ 0 w 12"/>
                  <a:gd name="T33" fmla="*/ 8 h 26"/>
                  <a:gd name="T34" fmla="*/ 0 w 12"/>
                  <a:gd name="T35" fmla="*/ 5 h 26"/>
                  <a:gd name="T36" fmla="*/ 4 w 12"/>
                  <a:gd name="T37" fmla="*/ 5 h 26"/>
                  <a:gd name="T38" fmla="*/ 4 w 12"/>
                  <a:gd name="T39" fmla="*/ 0 h 26"/>
                  <a:gd name="T40" fmla="*/ 7 w 12"/>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26">
                    <a:moveTo>
                      <a:pt x="7" y="0"/>
                    </a:moveTo>
                    <a:cubicBezTo>
                      <a:pt x="7" y="5"/>
                      <a:pt x="7" y="5"/>
                      <a:pt x="7" y="5"/>
                    </a:cubicBezTo>
                    <a:cubicBezTo>
                      <a:pt x="11" y="5"/>
                      <a:pt x="11" y="5"/>
                      <a:pt x="11" y="5"/>
                    </a:cubicBezTo>
                    <a:cubicBezTo>
                      <a:pt x="11" y="8"/>
                      <a:pt x="11" y="8"/>
                      <a:pt x="11" y="8"/>
                    </a:cubicBezTo>
                    <a:cubicBezTo>
                      <a:pt x="7" y="8"/>
                      <a:pt x="7" y="8"/>
                      <a:pt x="7" y="8"/>
                    </a:cubicBezTo>
                    <a:cubicBezTo>
                      <a:pt x="7" y="20"/>
                      <a:pt x="7" y="20"/>
                      <a:pt x="7" y="20"/>
                    </a:cubicBezTo>
                    <a:cubicBezTo>
                      <a:pt x="7" y="21"/>
                      <a:pt x="8" y="22"/>
                      <a:pt x="8" y="22"/>
                    </a:cubicBezTo>
                    <a:cubicBezTo>
                      <a:pt x="8" y="23"/>
                      <a:pt x="9" y="23"/>
                      <a:pt x="10" y="23"/>
                    </a:cubicBezTo>
                    <a:cubicBezTo>
                      <a:pt x="10" y="23"/>
                      <a:pt x="10" y="23"/>
                      <a:pt x="10" y="23"/>
                    </a:cubicBezTo>
                    <a:cubicBezTo>
                      <a:pt x="11" y="23"/>
                      <a:pt x="11" y="23"/>
                      <a:pt x="11" y="23"/>
                    </a:cubicBezTo>
                    <a:cubicBezTo>
                      <a:pt x="12" y="25"/>
                      <a:pt x="12" y="25"/>
                      <a:pt x="12" y="25"/>
                    </a:cubicBezTo>
                    <a:cubicBezTo>
                      <a:pt x="11" y="26"/>
                      <a:pt x="11" y="26"/>
                      <a:pt x="10" y="26"/>
                    </a:cubicBezTo>
                    <a:cubicBezTo>
                      <a:pt x="10" y="26"/>
                      <a:pt x="9" y="26"/>
                      <a:pt x="9" y="26"/>
                    </a:cubicBezTo>
                    <a:cubicBezTo>
                      <a:pt x="7" y="26"/>
                      <a:pt x="6" y="26"/>
                      <a:pt x="5" y="25"/>
                    </a:cubicBezTo>
                    <a:cubicBezTo>
                      <a:pt x="4" y="24"/>
                      <a:pt x="4" y="22"/>
                      <a:pt x="4" y="20"/>
                    </a:cubicBezTo>
                    <a:cubicBezTo>
                      <a:pt x="4" y="8"/>
                      <a:pt x="4" y="8"/>
                      <a:pt x="4" y="8"/>
                    </a:cubicBezTo>
                    <a:cubicBezTo>
                      <a:pt x="0" y="8"/>
                      <a:pt x="0" y="8"/>
                      <a:pt x="0" y="8"/>
                    </a:cubicBezTo>
                    <a:cubicBezTo>
                      <a:pt x="0" y="5"/>
                      <a:pt x="0" y="5"/>
                      <a:pt x="0" y="5"/>
                    </a:cubicBezTo>
                    <a:cubicBezTo>
                      <a:pt x="4" y="5"/>
                      <a:pt x="4" y="5"/>
                      <a:pt x="4" y="5"/>
                    </a:cubicBezTo>
                    <a:cubicBezTo>
                      <a:pt x="4" y="0"/>
                      <a:pt x="4" y="0"/>
                      <a:pt x="4" y="0"/>
                    </a:cubicBezTo>
                    <a:lnTo>
                      <a:pt x="7" y="0"/>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8" name="Freeform 32"/>
              <p:cNvSpPr>
                <a:spLocks noEditPoints="1"/>
              </p:cNvSpPr>
              <p:nvPr/>
            </p:nvSpPr>
            <p:spPr bwMode="auto">
              <a:xfrm>
                <a:off x="7264400" y="5824538"/>
                <a:ext cx="71437" cy="80963"/>
              </a:xfrm>
              <a:custGeom>
                <a:avLst/>
                <a:gdLst>
                  <a:gd name="T0" fmla="*/ 0 w 19"/>
                  <a:gd name="T1" fmla="*/ 11 h 22"/>
                  <a:gd name="T2" fmla="*/ 2 w 19"/>
                  <a:gd name="T3" fmla="*/ 3 h 22"/>
                  <a:gd name="T4" fmla="*/ 9 w 19"/>
                  <a:gd name="T5" fmla="*/ 0 h 22"/>
                  <a:gd name="T6" fmla="*/ 16 w 19"/>
                  <a:gd name="T7" fmla="*/ 3 h 22"/>
                  <a:gd name="T8" fmla="*/ 19 w 19"/>
                  <a:gd name="T9" fmla="*/ 11 h 22"/>
                  <a:gd name="T10" fmla="*/ 19 w 19"/>
                  <a:gd name="T11" fmla="*/ 11 h 22"/>
                  <a:gd name="T12" fmla="*/ 16 w 19"/>
                  <a:gd name="T13" fmla="*/ 19 h 22"/>
                  <a:gd name="T14" fmla="*/ 9 w 19"/>
                  <a:gd name="T15" fmla="*/ 22 h 22"/>
                  <a:gd name="T16" fmla="*/ 2 w 19"/>
                  <a:gd name="T17" fmla="*/ 19 h 22"/>
                  <a:gd name="T18" fmla="*/ 0 w 19"/>
                  <a:gd name="T19" fmla="*/ 11 h 22"/>
                  <a:gd name="T20" fmla="*/ 3 w 19"/>
                  <a:gd name="T21" fmla="*/ 11 h 22"/>
                  <a:gd name="T22" fmla="*/ 5 w 19"/>
                  <a:gd name="T23" fmla="*/ 17 h 22"/>
                  <a:gd name="T24" fmla="*/ 9 w 19"/>
                  <a:gd name="T25" fmla="*/ 19 h 22"/>
                  <a:gd name="T26" fmla="*/ 13 w 19"/>
                  <a:gd name="T27" fmla="*/ 17 h 22"/>
                  <a:gd name="T28" fmla="*/ 15 w 19"/>
                  <a:gd name="T29" fmla="*/ 11 h 22"/>
                  <a:gd name="T30" fmla="*/ 15 w 19"/>
                  <a:gd name="T31" fmla="*/ 11 h 22"/>
                  <a:gd name="T32" fmla="*/ 13 w 19"/>
                  <a:gd name="T33" fmla="*/ 6 h 22"/>
                  <a:gd name="T34" fmla="*/ 9 w 19"/>
                  <a:gd name="T35" fmla="*/ 3 h 22"/>
                  <a:gd name="T36" fmla="*/ 5 w 19"/>
                  <a:gd name="T37" fmla="*/ 6 h 22"/>
                  <a:gd name="T38" fmla="*/ 3 w 19"/>
                  <a:gd name="T3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11"/>
                    </a:moveTo>
                    <a:cubicBezTo>
                      <a:pt x="0" y="8"/>
                      <a:pt x="0" y="5"/>
                      <a:pt x="2" y="3"/>
                    </a:cubicBezTo>
                    <a:cubicBezTo>
                      <a:pt x="4" y="1"/>
                      <a:pt x="6" y="0"/>
                      <a:pt x="9" y="0"/>
                    </a:cubicBezTo>
                    <a:cubicBezTo>
                      <a:pt x="12" y="0"/>
                      <a:pt x="14" y="1"/>
                      <a:pt x="16" y="3"/>
                    </a:cubicBezTo>
                    <a:cubicBezTo>
                      <a:pt x="18" y="5"/>
                      <a:pt x="19" y="8"/>
                      <a:pt x="19" y="11"/>
                    </a:cubicBezTo>
                    <a:cubicBezTo>
                      <a:pt x="19" y="11"/>
                      <a:pt x="19" y="11"/>
                      <a:pt x="19" y="11"/>
                    </a:cubicBezTo>
                    <a:cubicBezTo>
                      <a:pt x="19" y="15"/>
                      <a:pt x="18" y="17"/>
                      <a:pt x="16" y="19"/>
                    </a:cubicBezTo>
                    <a:cubicBezTo>
                      <a:pt x="14" y="21"/>
                      <a:pt x="12" y="22"/>
                      <a:pt x="9" y="22"/>
                    </a:cubicBezTo>
                    <a:cubicBezTo>
                      <a:pt x="6" y="22"/>
                      <a:pt x="4" y="21"/>
                      <a:pt x="2" y="19"/>
                    </a:cubicBezTo>
                    <a:cubicBezTo>
                      <a:pt x="0" y="17"/>
                      <a:pt x="0" y="15"/>
                      <a:pt x="0" y="11"/>
                    </a:cubicBezTo>
                    <a:close/>
                    <a:moveTo>
                      <a:pt x="3" y="11"/>
                    </a:moveTo>
                    <a:cubicBezTo>
                      <a:pt x="3" y="14"/>
                      <a:pt x="4" y="16"/>
                      <a:pt x="5" y="17"/>
                    </a:cubicBezTo>
                    <a:cubicBezTo>
                      <a:pt x="6" y="18"/>
                      <a:pt x="7" y="19"/>
                      <a:pt x="9" y="19"/>
                    </a:cubicBezTo>
                    <a:cubicBezTo>
                      <a:pt x="11" y="19"/>
                      <a:pt x="12" y="18"/>
                      <a:pt x="13" y="17"/>
                    </a:cubicBezTo>
                    <a:cubicBezTo>
                      <a:pt x="14" y="16"/>
                      <a:pt x="15" y="14"/>
                      <a:pt x="15" y="11"/>
                    </a:cubicBezTo>
                    <a:cubicBezTo>
                      <a:pt x="15" y="11"/>
                      <a:pt x="15" y="11"/>
                      <a:pt x="15" y="11"/>
                    </a:cubicBezTo>
                    <a:cubicBezTo>
                      <a:pt x="15" y="9"/>
                      <a:pt x="14" y="7"/>
                      <a:pt x="13" y="6"/>
                    </a:cubicBezTo>
                    <a:cubicBezTo>
                      <a:pt x="12" y="4"/>
                      <a:pt x="11" y="3"/>
                      <a:pt x="9" y="3"/>
                    </a:cubicBezTo>
                    <a:cubicBezTo>
                      <a:pt x="7" y="3"/>
                      <a:pt x="6" y="4"/>
                      <a:pt x="5" y="6"/>
                    </a:cubicBezTo>
                    <a:cubicBezTo>
                      <a:pt x="4" y="7"/>
                      <a:pt x="3" y="9"/>
                      <a:pt x="3" y="11"/>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39" name="Freeform 33"/>
              <p:cNvSpPr>
                <a:spLocks/>
              </p:cNvSpPr>
              <p:nvPr/>
            </p:nvSpPr>
            <p:spPr bwMode="auto">
              <a:xfrm>
                <a:off x="7350125" y="5824538"/>
                <a:ext cx="41275" cy="80963"/>
              </a:xfrm>
              <a:custGeom>
                <a:avLst/>
                <a:gdLst>
                  <a:gd name="T0" fmla="*/ 10 w 11"/>
                  <a:gd name="T1" fmla="*/ 4 h 22"/>
                  <a:gd name="T2" fmla="*/ 8 w 11"/>
                  <a:gd name="T3" fmla="*/ 4 h 22"/>
                  <a:gd name="T4" fmla="*/ 6 w 11"/>
                  <a:gd name="T5" fmla="*/ 5 h 22"/>
                  <a:gd name="T6" fmla="*/ 4 w 11"/>
                  <a:gd name="T7" fmla="*/ 7 h 22"/>
                  <a:gd name="T8" fmla="*/ 4 w 11"/>
                  <a:gd name="T9" fmla="*/ 22 h 22"/>
                  <a:gd name="T10" fmla="*/ 0 w 11"/>
                  <a:gd name="T11" fmla="*/ 22 h 22"/>
                  <a:gd name="T12" fmla="*/ 0 w 11"/>
                  <a:gd name="T13" fmla="*/ 1 h 22"/>
                  <a:gd name="T14" fmla="*/ 4 w 11"/>
                  <a:gd name="T15" fmla="*/ 1 h 22"/>
                  <a:gd name="T16" fmla="*/ 4 w 11"/>
                  <a:gd name="T17" fmla="*/ 4 h 22"/>
                  <a:gd name="T18" fmla="*/ 6 w 11"/>
                  <a:gd name="T19" fmla="*/ 1 h 22"/>
                  <a:gd name="T20" fmla="*/ 9 w 11"/>
                  <a:gd name="T21" fmla="*/ 0 h 22"/>
                  <a:gd name="T22" fmla="*/ 10 w 11"/>
                  <a:gd name="T23" fmla="*/ 0 h 22"/>
                  <a:gd name="T24" fmla="*/ 11 w 11"/>
                  <a:gd name="T25" fmla="*/ 1 h 22"/>
                  <a:gd name="T26" fmla="*/ 10 w 11"/>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2">
                    <a:moveTo>
                      <a:pt x="10" y="4"/>
                    </a:moveTo>
                    <a:cubicBezTo>
                      <a:pt x="8" y="4"/>
                      <a:pt x="8" y="4"/>
                      <a:pt x="8" y="4"/>
                    </a:cubicBezTo>
                    <a:cubicBezTo>
                      <a:pt x="7" y="4"/>
                      <a:pt x="6" y="4"/>
                      <a:pt x="6" y="5"/>
                    </a:cubicBezTo>
                    <a:cubicBezTo>
                      <a:pt x="5" y="5"/>
                      <a:pt x="4" y="6"/>
                      <a:pt x="4" y="7"/>
                    </a:cubicBezTo>
                    <a:cubicBezTo>
                      <a:pt x="4" y="22"/>
                      <a:pt x="4" y="22"/>
                      <a:pt x="4" y="22"/>
                    </a:cubicBezTo>
                    <a:cubicBezTo>
                      <a:pt x="0" y="22"/>
                      <a:pt x="0" y="22"/>
                      <a:pt x="0" y="22"/>
                    </a:cubicBezTo>
                    <a:cubicBezTo>
                      <a:pt x="0" y="1"/>
                      <a:pt x="0" y="1"/>
                      <a:pt x="0" y="1"/>
                    </a:cubicBezTo>
                    <a:cubicBezTo>
                      <a:pt x="4" y="1"/>
                      <a:pt x="4" y="1"/>
                      <a:pt x="4" y="1"/>
                    </a:cubicBezTo>
                    <a:cubicBezTo>
                      <a:pt x="4" y="4"/>
                      <a:pt x="4" y="4"/>
                      <a:pt x="4" y="4"/>
                    </a:cubicBezTo>
                    <a:cubicBezTo>
                      <a:pt x="5" y="3"/>
                      <a:pt x="5" y="2"/>
                      <a:pt x="6" y="1"/>
                    </a:cubicBezTo>
                    <a:cubicBezTo>
                      <a:pt x="7" y="1"/>
                      <a:pt x="8" y="0"/>
                      <a:pt x="9" y="0"/>
                    </a:cubicBezTo>
                    <a:cubicBezTo>
                      <a:pt x="10" y="0"/>
                      <a:pt x="10" y="0"/>
                      <a:pt x="10" y="0"/>
                    </a:cubicBezTo>
                    <a:cubicBezTo>
                      <a:pt x="10" y="0"/>
                      <a:pt x="11" y="0"/>
                      <a:pt x="11" y="1"/>
                    </a:cubicBezTo>
                    <a:lnTo>
                      <a:pt x="10" y="4"/>
                    </a:ln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sp>
            <p:nvSpPr>
              <p:cNvPr id="40" name="Freeform 34"/>
              <p:cNvSpPr>
                <a:spLocks noEditPoints="1"/>
              </p:cNvSpPr>
              <p:nvPr/>
            </p:nvSpPr>
            <p:spPr bwMode="auto">
              <a:xfrm>
                <a:off x="7399338" y="5824538"/>
                <a:ext cx="68262" cy="80963"/>
              </a:xfrm>
              <a:custGeom>
                <a:avLst/>
                <a:gdLst>
                  <a:gd name="T0" fmla="*/ 10 w 18"/>
                  <a:gd name="T1" fmla="*/ 22 h 22"/>
                  <a:gd name="T2" fmla="*/ 3 w 18"/>
                  <a:gd name="T3" fmla="*/ 19 h 22"/>
                  <a:gd name="T4" fmla="*/ 0 w 18"/>
                  <a:gd name="T5" fmla="*/ 12 h 22"/>
                  <a:gd name="T6" fmla="*/ 0 w 18"/>
                  <a:gd name="T7" fmla="*/ 11 h 22"/>
                  <a:gd name="T8" fmla="*/ 3 w 18"/>
                  <a:gd name="T9" fmla="*/ 3 h 22"/>
                  <a:gd name="T10" fmla="*/ 9 w 18"/>
                  <a:gd name="T11" fmla="*/ 0 h 22"/>
                  <a:gd name="T12" fmla="*/ 16 w 18"/>
                  <a:gd name="T13" fmla="*/ 3 h 22"/>
                  <a:gd name="T14" fmla="*/ 18 w 18"/>
                  <a:gd name="T15" fmla="*/ 10 h 22"/>
                  <a:gd name="T16" fmla="*/ 18 w 18"/>
                  <a:gd name="T17" fmla="*/ 12 h 22"/>
                  <a:gd name="T18" fmla="*/ 4 w 18"/>
                  <a:gd name="T19" fmla="*/ 12 h 22"/>
                  <a:gd name="T20" fmla="*/ 4 w 18"/>
                  <a:gd name="T21" fmla="*/ 12 h 22"/>
                  <a:gd name="T22" fmla="*/ 6 w 18"/>
                  <a:gd name="T23" fmla="*/ 17 h 22"/>
                  <a:gd name="T24" fmla="*/ 10 w 18"/>
                  <a:gd name="T25" fmla="*/ 19 h 22"/>
                  <a:gd name="T26" fmla="*/ 13 w 18"/>
                  <a:gd name="T27" fmla="*/ 19 h 22"/>
                  <a:gd name="T28" fmla="*/ 16 w 18"/>
                  <a:gd name="T29" fmla="*/ 17 h 22"/>
                  <a:gd name="T30" fmla="*/ 17 w 18"/>
                  <a:gd name="T31" fmla="*/ 20 h 22"/>
                  <a:gd name="T32" fmla="*/ 14 w 18"/>
                  <a:gd name="T33" fmla="*/ 21 h 22"/>
                  <a:gd name="T34" fmla="*/ 10 w 18"/>
                  <a:gd name="T35" fmla="*/ 22 h 22"/>
                  <a:gd name="T36" fmla="*/ 9 w 18"/>
                  <a:gd name="T37" fmla="*/ 3 h 22"/>
                  <a:gd name="T38" fmla="*/ 6 w 18"/>
                  <a:gd name="T39" fmla="*/ 5 h 22"/>
                  <a:gd name="T40" fmla="*/ 4 w 18"/>
                  <a:gd name="T41" fmla="*/ 9 h 22"/>
                  <a:gd name="T42" fmla="*/ 4 w 18"/>
                  <a:gd name="T43" fmla="*/ 9 h 22"/>
                  <a:gd name="T44" fmla="*/ 14 w 18"/>
                  <a:gd name="T45" fmla="*/ 9 h 22"/>
                  <a:gd name="T46" fmla="*/ 14 w 18"/>
                  <a:gd name="T47" fmla="*/ 9 h 22"/>
                  <a:gd name="T48" fmla="*/ 13 w 18"/>
                  <a:gd name="T49" fmla="*/ 5 h 22"/>
                  <a:gd name="T50" fmla="*/ 9 w 18"/>
                  <a:gd name="T5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2">
                    <a:moveTo>
                      <a:pt x="10" y="22"/>
                    </a:moveTo>
                    <a:cubicBezTo>
                      <a:pt x="7" y="22"/>
                      <a:pt x="5" y="21"/>
                      <a:pt x="3" y="19"/>
                    </a:cubicBezTo>
                    <a:cubicBezTo>
                      <a:pt x="1" y="17"/>
                      <a:pt x="0" y="15"/>
                      <a:pt x="0" y="12"/>
                    </a:cubicBezTo>
                    <a:cubicBezTo>
                      <a:pt x="0" y="11"/>
                      <a:pt x="0" y="11"/>
                      <a:pt x="0" y="11"/>
                    </a:cubicBezTo>
                    <a:cubicBezTo>
                      <a:pt x="0" y="8"/>
                      <a:pt x="1" y="5"/>
                      <a:pt x="3" y="3"/>
                    </a:cubicBezTo>
                    <a:cubicBezTo>
                      <a:pt x="5" y="1"/>
                      <a:pt x="7" y="0"/>
                      <a:pt x="9" y="0"/>
                    </a:cubicBezTo>
                    <a:cubicBezTo>
                      <a:pt x="12" y="0"/>
                      <a:pt x="14" y="1"/>
                      <a:pt x="16" y="3"/>
                    </a:cubicBezTo>
                    <a:cubicBezTo>
                      <a:pt x="17" y="5"/>
                      <a:pt x="18" y="7"/>
                      <a:pt x="18" y="10"/>
                    </a:cubicBezTo>
                    <a:cubicBezTo>
                      <a:pt x="18" y="12"/>
                      <a:pt x="18" y="12"/>
                      <a:pt x="18" y="12"/>
                    </a:cubicBezTo>
                    <a:cubicBezTo>
                      <a:pt x="4" y="12"/>
                      <a:pt x="4" y="12"/>
                      <a:pt x="4" y="12"/>
                    </a:cubicBezTo>
                    <a:cubicBezTo>
                      <a:pt x="4" y="12"/>
                      <a:pt x="4" y="12"/>
                      <a:pt x="4" y="12"/>
                    </a:cubicBezTo>
                    <a:cubicBezTo>
                      <a:pt x="4" y="14"/>
                      <a:pt x="5" y="16"/>
                      <a:pt x="6" y="17"/>
                    </a:cubicBezTo>
                    <a:cubicBezTo>
                      <a:pt x="7" y="19"/>
                      <a:pt x="8" y="19"/>
                      <a:pt x="10" y="19"/>
                    </a:cubicBezTo>
                    <a:cubicBezTo>
                      <a:pt x="11" y="19"/>
                      <a:pt x="12" y="19"/>
                      <a:pt x="13" y="19"/>
                    </a:cubicBezTo>
                    <a:cubicBezTo>
                      <a:pt x="14" y="18"/>
                      <a:pt x="15" y="18"/>
                      <a:pt x="16" y="17"/>
                    </a:cubicBezTo>
                    <a:cubicBezTo>
                      <a:pt x="17" y="20"/>
                      <a:pt x="17" y="20"/>
                      <a:pt x="17" y="20"/>
                    </a:cubicBezTo>
                    <a:cubicBezTo>
                      <a:pt x="17" y="20"/>
                      <a:pt x="16" y="21"/>
                      <a:pt x="14" y="21"/>
                    </a:cubicBezTo>
                    <a:cubicBezTo>
                      <a:pt x="13" y="22"/>
                      <a:pt x="12" y="22"/>
                      <a:pt x="10" y="22"/>
                    </a:cubicBezTo>
                    <a:close/>
                    <a:moveTo>
                      <a:pt x="9" y="3"/>
                    </a:moveTo>
                    <a:cubicBezTo>
                      <a:pt x="8" y="3"/>
                      <a:pt x="7" y="4"/>
                      <a:pt x="6" y="5"/>
                    </a:cubicBezTo>
                    <a:cubicBezTo>
                      <a:pt x="5" y="6"/>
                      <a:pt x="5" y="7"/>
                      <a:pt x="4" y="9"/>
                    </a:cubicBezTo>
                    <a:cubicBezTo>
                      <a:pt x="4" y="9"/>
                      <a:pt x="4" y="9"/>
                      <a:pt x="4" y="9"/>
                    </a:cubicBezTo>
                    <a:cubicBezTo>
                      <a:pt x="14" y="9"/>
                      <a:pt x="14" y="9"/>
                      <a:pt x="14" y="9"/>
                    </a:cubicBezTo>
                    <a:cubicBezTo>
                      <a:pt x="14" y="9"/>
                      <a:pt x="14" y="9"/>
                      <a:pt x="14" y="9"/>
                    </a:cubicBezTo>
                    <a:cubicBezTo>
                      <a:pt x="14" y="7"/>
                      <a:pt x="14" y="6"/>
                      <a:pt x="13" y="5"/>
                    </a:cubicBezTo>
                    <a:cubicBezTo>
                      <a:pt x="12" y="4"/>
                      <a:pt x="11" y="3"/>
                      <a:pt x="9" y="3"/>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endParaRPr lang="ja-JP" altLang="en-US" sz="1800"/>
              </a:p>
            </p:txBody>
          </p:sp>
        </p:grpSp>
      </p:grpSp>
      <p:cxnSp>
        <p:nvCxnSpPr>
          <p:cNvPr id="50" name="直線コネクタ 49"/>
          <p:cNvCxnSpPr/>
          <p:nvPr userDrawn="1"/>
        </p:nvCxnSpPr>
        <p:spPr>
          <a:xfrm flipH="1">
            <a:off x="6857659" y="1"/>
            <a:ext cx="317310" cy="7852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userDrawn="1"/>
        </p:nvCxnSpPr>
        <p:spPr>
          <a:xfrm flipH="1">
            <a:off x="6890071" y="-11376"/>
            <a:ext cx="317310" cy="7852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userDrawn="1"/>
        </p:nvCxnSpPr>
        <p:spPr>
          <a:xfrm flipH="1">
            <a:off x="6922483" y="-9104"/>
            <a:ext cx="317310" cy="7852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749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000" kern="1200">
          <a:solidFill>
            <a:schemeClr val="tx1"/>
          </a:solidFill>
          <a:latin typeface="Meiryo UI" panose="020B0604030504040204" pitchFamily="50" charset="-128"/>
          <a:ea typeface="Meiryo UI" panose="020B0604030504040204" pitchFamily="50" charset="-128"/>
          <a:cs typeface="+mj-cs"/>
        </a:defRPr>
      </a:lvl1pPr>
    </p:titleStyle>
    <p:bodyStyle>
      <a:lvl1pPr marL="457200" indent="-457200" algn="l" defTabSz="914400" rtl="0" eaLnBrk="1" latinLnBrk="0" hangingPunct="1">
        <a:lnSpc>
          <a:spcPct val="90000"/>
        </a:lnSpc>
        <a:spcBef>
          <a:spcPts val="1000"/>
        </a:spcBef>
        <a:buClr>
          <a:srgbClr val="FF0000"/>
        </a:buClr>
        <a:buFont typeface="Wingdings" panose="05000000000000000000" pitchFamily="2" charset="2"/>
        <a:buChar char="n"/>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Clr>
          <a:schemeClr val="bg2">
            <a:lumMod val="75000"/>
          </a:schemeClr>
        </a:buClr>
        <a:buSzPct val="90000"/>
        <a:buFont typeface="Wingdings" panose="05000000000000000000" pitchFamily="2" charset="2"/>
        <a:buChar char="n"/>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bg2">
            <a:lumMod val="50000"/>
          </a:schemeClr>
        </a:buClr>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4.wmf"/><Relationship Id="rId4" Type="http://schemas.openxmlformats.org/officeDocument/2006/relationships/image" Target="../media/image4.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Personium</a:t>
            </a:r>
            <a:r>
              <a:rPr lang="ja-JP" altLang="en-US" dirty="0" smtClean="0"/>
              <a:t>の利用モデル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以下、様々な典型的</a:t>
            </a:r>
            <a:r>
              <a:rPr lang="en-US" altLang="ja-JP" dirty="0" err="1" smtClean="0"/>
              <a:t>Personium</a:t>
            </a:r>
            <a:r>
              <a:rPr lang="ja-JP" altLang="en-US" dirty="0" smtClean="0"/>
              <a:t>利用モデルをご紹介します。</a:t>
            </a:r>
            <a:endParaRPr lang="en-US" altLang="ja-JP" dirty="0" smtClean="0"/>
          </a:p>
          <a:p>
            <a:endParaRPr lang="en-US" altLang="ja-JP" dirty="0" smtClean="0"/>
          </a:p>
          <a:p>
            <a:pPr lvl="1"/>
            <a:r>
              <a:rPr lang="ja-JP" altLang="en-US" dirty="0" smtClean="0"/>
              <a:t>シングルセル</a:t>
            </a:r>
            <a:endParaRPr lang="en-US" altLang="ja-JP" dirty="0" smtClean="0"/>
          </a:p>
          <a:p>
            <a:pPr lvl="1"/>
            <a:r>
              <a:rPr kumimoji="1" lang="ja-JP" altLang="en-US" dirty="0" smtClean="0"/>
              <a:t>個人向け</a:t>
            </a:r>
            <a:r>
              <a:rPr kumimoji="1" lang="en-US" altLang="ja-JP" dirty="0" smtClean="0"/>
              <a:t>PDS</a:t>
            </a:r>
            <a:r>
              <a:rPr kumimoji="1" lang="ja-JP" altLang="en-US" dirty="0" smtClean="0"/>
              <a:t>プロバイダ</a:t>
            </a:r>
            <a:endParaRPr kumimoji="1" lang="en-US" altLang="ja-JP" dirty="0" smtClean="0"/>
          </a:p>
          <a:p>
            <a:pPr lvl="1"/>
            <a:r>
              <a:rPr kumimoji="1" lang="ja-JP" altLang="en-US" dirty="0" smtClean="0"/>
              <a:t>簡易情報銀行</a:t>
            </a:r>
            <a:endParaRPr kumimoji="1" lang="en-US" altLang="ja-JP" dirty="0" smtClean="0"/>
          </a:p>
          <a:p>
            <a:pPr lvl="1"/>
            <a:r>
              <a:rPr lang="en-US" altLang="ja-JP" dirty="0" smtClean="0"/>
              <a:t>PDS</a:t>
            </a:r>
            <a:r>
              <a:rPr lang="ja-JP" altLang="en-US" dirty="0" smtClean="0"/>
              <a:t>アプリホスティング</a:t>
            </a:r>
            <a:endParaRPr lang="en-US" altLang="ja-JP" dirty="0" smtClean="0"/>
          </a:p>
          <a:p>
            <a:pPr lvl="1"/>
            <a:r>
              <a:rPr lang="ja-JP" altLang="en-US" dirty="0" smtClean="0"/>
              <a:t>コミュニティでのデータ共有</a:t>
            </a:r>
            <a:endParaRPr lang="en-US" altLang="ja-JP" dirty="0" smtClean="0"/>
          </a:p>
          <a:p>
            <a:pPr lvl="1"/>
            <a:r>
              <a:rPr lang="ja-JP" altLang="en-US" dirty="0" smtClean="0"/>
              <a:t>スマートシティ：　モノ・コトへの拡張</a:t>
            </a:r>
            <a:endParaRPr lang="en-US" altLang="ja-JP" dirty="0" smtClean="0"/>
          </a:p>
          <a:p>
            <a:pPr lvl="1"/>
            <a:endParaRPr lang="en-US" altLang="ja-JP" dirty="0" smtClean="0"/>
          </a:p>
          <a:p>
            <a:r>
              <a:rPr lang="en-US" altLang="ja-JP" dirty="0" err="1" smtClean="0"/>
              <a:t>Personium</a:t>
            </a:r>
            <a:r>
              <a:rPr lang="ja-JP" altLang="en-US" dirty="0" smtClean="0"/>
              <a:t>利用のパターンは上記モデルのみには閉じませんが、</a:t>
            </a:r>
            <a:r>
              <a:rPr lang="en-US" altLang="ja-JP" dirty="0" err="1" smtClean="0"/>
              <a:t>Personium</a:t>
            </a:r>
            <a:r>
              <a:rPr lang="ja-JP" altLang="en-US" dirty="0"/>
              <a:t>の使い方を考えていただく一助にしていただくべく、</a:t>
            </a:r>
            <a:r>
              <a:rPr lang="ja-JP" altLang="en-US" dirty="0" smtClean="0"/>
              <a:t>典型的な利用例をお示ししております。</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4294967295"/>
          </p:nvPr>
        </p:nvSpPr>
        <p:spPr>
          <a:xfrm>
            <a:off x="4300538" y="6653213"/>
            <a:ext cx="539750" cy="201612"/>
          </a:xfrm>
          <a:prstGeom prst="rect">
            <a:avLst/>
          </a:prstGeom>
        </p:spPr>
        <p:txBody>
          <a:bodyPr/>
          <a:lstStyle/>
          <a:p>
            <a:fld id="{DE2B87E1-F9DF-4BEE-B07D-635D26011F4B}" type="slidenum">
              <a:rPr lang="de-DE" altLang="ja-JP" smtClean="0">
                <a:solidFill>
                  <a:srgbClr val="000000"/>
                </a:solidFill>
              </a:rPr>
              <a:pPr/>
              <a:t>1</a:t>
            </a:fld>
            <a:endParaRPr lang="de-DE" altLang="ja-JP">
              <a:solidFill>
                <a:srgbClr val="000000"/>
              </a:solidFill>
            </a:endParaRPr>
          </a:p>
        </p:txBody>
      </p:sp>
    </p:spTree>
    <p:extLst>
      <p:ext uri="{BB962C8B-B14F-4D97-AF65-F5344CB8AC3E}">
        <p14:creationId xmlns:p14="http://schemas.microsoft.com/office/powerpoint/2010/main" val="1426396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a:t>
            </a:r>
            <a:r>
              <a:rPr kumimoji="1" lang="ja-JP" altLang="en-US" smtClean="0"/>
              <a:t>シングルセル</a:t>
            </a:r>
            <a:endParaRPr kumimoji="1" lang="ja-JP" altLang="en-US"/>
          </a:p>
        </p:txBody>
      </p:sp>
      <p:sp>
        <p:nvSpPr>
          <p:cNvPr id="3" name="コンテンツ プレースホルダー 2"/>
          <p:cNvSpPr>
            <a:spLocks noGrp="1"/>
          </p:cNvSpPr>
          <p:nvPr>
            <p:ph idx="1"/>
          </p:nvPr>
        </p:nvSpPr>
        <p:spPr>
          <a:xfrm>
            <a:off x="188890" y="865288"/>
            <a:ext cx="8786813" cy="559987"/>
          </a:xfrm>
        </p:spPr>
        <p:txBody>
          <a:bodyPr/>
          <a:lstStyle/>
          <a:p>
            <a:r>
              <a:rPr kumimoji="1" lang="ja-JP" altLang="en-US" smtClean="0"/>
              <a:t>一つの</a:t>
            </a:r>
            <a:r>
              <a:rPr kumimoji="1" lang="en-US" altLang="ja-JP" smtClean="0"/>
              <a:t>Cell</a:t>
            </a:r>
            <a:r>
              <a:rPr kumimoji="1" lang="ja-JP" altLang="en-US" smtClean="0"/>
              <a:t>、一つの</a:t>
            </a:r>
            <a:r>
              <a:rPr kumimoji="1" lang="en-US" altLang="ja-JP" smtClean="0"/>
              <a:t>Box</a:t>
            </a:r>
            <a:r>
              <a:rPr kumimoji="1" lang="ja-JP" altLang="en-US" smtClean="0"/>
              <a:t>だけを使って</a:t>
            </a:r>
            <a:r>
              <a:rPr kumimoji="1" lang="en-US" altLang="ja-JP" smtClean="0"/>
              <a:t>Personium</a:t>
            </a:r>
            <a:r>
              <a:rPr kumimoji="1" lang="ja-JP" altLang="en-US" smtClean="0"/>
              <a:t>を使うモデルです。</a:t>
            </a:r>
            <a:endParaRPr kumimoji="1" lang="ja-JP" altLang="en-US"/>
          </a:p>
        </p:txBody>
      </p:sp>
      <p:sp>
        <p:nvSpPr>
          <p:cNvPr id="4" name="スライド番号プレースホルダー 3"/>
          <p:cNvSpPr>
            <a:spLocks noGrp="1"/>
          </p:cNvSpPr>
          <p:nvPr>
            <p:ph type="sldNum" sz="quarter" idx="4294967295"/>
          </p:nvPr>
        </p:nvSpPr>
        <p:spPr>
          <a:xfrm>
            <a:off x="4300538" y="6653213"/>
            <a:ext cx="539750" cy="201612"/>
          </a:xfrm>
          <a:prstGeom prst="rect">
            <a:avLst/>
          </a:prstGeom>
        </p:spPr>
        <p:txBody>
          <a:bodyPr/>
          <a:lstStyle/>
          <a:p>
            <a:fld id="{DE2B87E1-F9DF-4BEE-B07D-635D26011F4B}" type="slidenum">
              <a:rPr lang="de-DE" altLang="ja-JP" smtClean="0">
                <a:solidFill>
                  <a:srgbClr val="000000"/>
                </a:solidFill>
              </a:rPr>
              <a:pPr/>
              <a:t>2</a:t>
            </a:fld>
            <a:endParaRPr lang="de-DE" altLang="ja-JP">
              <a:solidFill>
                <a:srgbClr val="000000"/>
              </a:solidFill>
            </a:endParaRPr>
          </a:p>
        </p:txBody>
      </p:sp>
      <p:sp>
        <p:nvSpPr>
          <p:cNvPr id="5" name="正方形/長方形 4"/>
          <p:cNvSpPr/>
          <p:nvPr/>
        </p:nvSpPr>
        <p:spPr bwMode="auto">
          <a:xfrm>
            <a:off x="552108" y="1604969"/>
            <a:ext cx="3706939" cy="2804751"/>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US" altLang="ja-JP" b="1" dirty="0">
                <a:solidFill>
                  <a:schemeClr val="tx2"/>
                </a:solidFill>
                <a:latin typeface="Fujitsu Sans" panose="020B0404060202020204" pitchFamily="34" charset="0"/>
                <a:ea typeface="Meiryo UI" panose="020B0604030504040204" pitchFamily="50" charset="-128"/>
                <a:cs typeface="HGS創英角ｺﾞｼｯｸUB"/>
              </a:rPr>
              <a:t>Unit</a:t>
            </a:r>
          </a:p>
        </p:txBody>
      </p:sp>
      <p:sp>
        <p:nvSpPr>
          <p:cNvPr id="7" name="円/楕円 6"/>
          <p:cNvSpPr/>
          <p:nvPr/>
        </p:nvSpPr>
        <p:spPr>
          <a:xfrm>
            <a:off x="896431" y="1805448"/>
            <a:ext cx="2690724" cy="2369669"/>
          </a:xfrm>
          <a:prstGeom prst="ellipse">
            <a:avLst/>
          </a:prstGeom>
          <a:ln w="76200">
            <a:solidFill>
              <a:srgbClr val="00B0F0"/>
            </a:solidFill>
          </a:ln>
        </p:spPr>
        <p:style>
          <a:lnRef idx="2">
            <a:schemeClr val="accent1"/>
          </a:lnRef>
          <a:fillRef idx="1">
            <a:schemeClr val="lt1"/>
          </a:fillRef>
          <a:effectRef idx="0">
            <a:schemeClr val="accent1"/>
          </a:effectRef>
          <a:fontRef idx="minor">
            <a:schemeClr val="dk1"/>
          </a:fontRef>
        </p:style>
        <p:txBody>
          <a:bodyPr rtlCol="0" anchor="t"/>
          <a:lstStyle/>
          <a:p>
            <a:endParaRPr lang="ja-JP" altLang="en-US" b="1" dirty="0">
              <a:latin typeface="Fujitsu Sans" panose="020B0404060202020204" pitchFamily="34" charset="0"/>
              <a:ea typeface="Meiryo UI" panose="020B0604030504040204" pitchFamily="50" charset="-128"/>
            </a:endParaRPr>
          </a:p>
        </p:txBody>
      </p:sp>
      <p:sp>
        <p:nvSpPr>
          <p:cNvPr id="8" name="正方形/長方形 7"/>
          <p:cNvSpPr/>
          <p:nvPr/>
        </p:nvSpPr>
        <p:spPr>
          <a:xfrm>
            <a:off x="1361792" y="2361303"/>
            <a:ext cx="1224392" cy="1066935"/>
          </a:xfrm>
          <a:prstGeom prst="rect">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b="1" dirty="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600" b="1" dirty="0"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endParaRPr kumimoji="1" lang="ja-JP" altLang="en-US" sz="1600" b="1" dirty="0">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20" name="正方形/長方形 19"/>
          <p:cNvSpPr/>
          <p:nvPr/>
        </p:nvSpPr>
        <p:spPr>
          <a:xfrm>
            <a:off x="1329135" y="3540153"/>
            <a:ext cx="1260782" cy="352320"/>
          </a:xfrm>
          <a:prstGeom prst="rect">
            <a:avLst/>
          </a:prstGeom>
          <a:ln w="76200">
            <a:solidFill>
              <a:schemeClr val="accent5">
                <a:shade val="95000"/>
                <a:satMod val="105000"/>
                <a:alpha val="54000"/>
              </a:schemeClr>
            </a:solidFill>
            <a:prstDash val="sysDot"/>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b="1" dirty="0">
                <a:solidFill>
                  <a:schemeClr val="accent5">
                    <a:lumMod val="40000"/>
                    <a:lumOff val="60000"/>
                  </a:schemeClr>
                </a:solidFill>
                <a:latin typeface="Fujitsu Sans" panose="020B0404060202020204" pitchFamily="34" charset="0"/>
                <a:ea typeface="Meiryo UI" panose="020B0604030504040204" pitchFamily="50" charset="-128"/>
                <a:cs typeface="HGS創英角ｺﾞｼｯｸUB"/>
              </a:rPr>
              <a:t>B</a:t>
            </a:r>
            <a:r>
              <a:rPr kumimoji="1" lang="en-US" altLang="ja-JP" sz="1600" b="1" dirty="0" smtClean="0">
                <a:solidFill>
                  <a:schemeClr val="accent5">
                    <a:lumMod val="40000"/>
                    <a:lumOff val="60000"/>
                  </a:schemeClr>
                </a:solidFill>
                <a:latin typeface="Fujitsu Sans" panose="020B0404060202020204" pitchFamily="34" charset="0"/>
                <a:ea typeface="Meiryo UI" panose="020B0604030504040204" pitchFamily="50" charset="-128"/>
                <a:cs typeface="HGS創英角ｺﾞｼｯｸUB"/>
              </a:rPr>
              <a:t>ox</a:t>
            </a:r>
            <a:endParaRPr kumimoji="1" lang="ja-JP" altLang="en-US" sz="1600" b="1" dirty="0">
              <a:solidFill>
                <a:schemeClr val="accent5">
                  <a:lumMod val="40000"/>
                  <a:lumOff val="60000"/>
                </a:schemeClr>
              </a:solidFill>
              <a:latin typeface="Fujitsu Sans" panose="020B0404060202020204" pitchFamily="34" charset="0"/>
              <a:ea typeface="Meiryo UI" panose="020B0604030504040204" pitchFamily="50" charset="-128"/>
              <a:cs typeface="HGS創英角ｺﾞｼｯｸUB"/>
            </a:endParaRPr>
          </a:p>
        </p:txBody>
      </p:sp>
      <p:sp>
        <p:nvSpPr>
          <p:cNvPr id="22" name="テキスト ボックス 21"/>
          <p:cNvSpPr txBox="1"/>
          <p:nvPr/>
        </p:nvSpPr>
        <p:spPr>
          <a:xfrm>
            <a:off x="1759780" y="1865338"/>
            <a:ext cx="964025" cy="369332"/>
          </a:xfrm>
          <a:prstGeom prst="rect">
            <a:avLst/>
          </a:prstGeom>
          <a:noFill/>
        </p:spPr>
        <p:txBody>
          <a:bodyPr wrap="square" rtlCol="0">
            <a:spAutoFit/>
          </a:bodyPr>
          <a:lstStyle/>
          <a:p>
            <a:r>
              <a:rPr lang="en-US" altLang="ja-JP" b="1" dirty="0" smtClean="0">
                <a:solidFill>
                  <a:srgbClr val="00B0F0"/>
                </a:solidFill>
                <a:latin typeface="Fujitsu Sans" panose="020B0404060202020204" pitchFamily="34" charset="0"/>
                <a:ea typeface="Meiryo UI" panose="020B0604030504040204" pitchFamily="50" charset="-128"/>
              </a:rPr>
              <a:t>Cell</a:t>
            </a:r>
            <a:endParaRPr lang="ja-JP" altLang="en-US" b="1" dirty="0">
              <a:solidFill>
                <a:srgbClr val="00B0F0"/>
              </a:solidFill>
              <a:latin typeface="Fujitsu Sans" panose="020B0404060202020204" pitchFamily="34" charset="0"/>
              <a:ea typeface="Meiryo UI" panose="020B0604030504040204" pitchFamily="50" charset="-128"/>
            </a:endParaRPr>
          </a:p>
        </p:txBody>
      </p:sp>
      <p:sp>
        <p:nvSpPr>
          <p:cNvPr id="32" name="コンテンツ プレースホルダー 2"/>
          <p:cNvSpPr txBox="1">
            <a:spLocks/>
          </p:cNvSpPr>
          <p:nvPr/>
        </p:nvSpPr>
        <p:spPr bwMode="gray">
          <a:xfrm>
            <a:off x="169865" y="4521634"/>
            <a:ext cx="8684790" cy="152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pPr lvl="1"/>
            <a:r>
              <a:rPr lang="en-US" altLang="ja-JP" sz="1600" kern="0">
                <a:latin typeface="Fujitsu Sans" panose="020B0404060202020204" pitchFamily="34" charset="0"/>
              </a:rPr>
              <a:t>Personium</a:t>
            </a:r>
            <a:r>
              <a:rPr lang="ja-JP" altLang="en-US" sz="1600" kern="0"/>
              <a:t>を</a:t>
            </a:r>
            <a:r>
              <a:rPr lang="en-US" altLang="ja-JP" sz="1600" kern="0"/>
              <a:t>PDS</a:t>
            </a:r>
            <a:r>
              <a:rPr lang="ja-JP" altLang="en-US" sz="1600" kern="0"/>
              <a:t>としてではなく</a:t>
            </a:r>
            <a:r>
              <a:rPr lang="en-US" altLang="ja-JP" sz="1600">
                <a:latin typeface="Fujitsu Sans" panose="020B0404060202020204" pitchFamily="34" charset="0"/>
              </a:rPr>
              <a:t>BaaS(Backend as a Service)</a:t>
            </a:r>
            <a:r>
              <a:rPr lang="ja-JP" altLang="en-US" sz="1600" kern="0"/>
              <a:t>として</a:t>
            </a:r>
            <a:r>
              <a:rPr lang="ja-JP" altLang="en-US" sz="1600" kern="0" smtClean="0"/>
              <a:t>使</a:t>
            </a:r>
            <a:r>
              <a:rPr lang="ja-JP" altLang="en-US" sz="1600" kern="0"/>
              <a:t>う</a:t>
            </a:r>
            <a:r>
              <a:rPr lang="ja-JP" altLang="en-US" sz="1600" kern="0" smtClean="0"/>
              <a:t>モデル</a:t>
            </a:r>
            <a:r>
              <a:rPr lang="ja-JP" altLang="en-US" sz="1600" kern="0"/>
              <a:t>です</a:t>
            </a:r>
            <a:r>
              <a:rPr lang="ja-JP" altLang="en-US" sz="1600" kern="0" smtClean="0"/>
              <a:t>。</a:t>
            </a:r>
            <a:endParaRPr lang="en-US" altLang="ja-JP" sz="1600" kern="0" smtClean="0"/>
          </a:p>
          <a:p>
            <a:pPr lvl="1"/>
            <a:r>
              <a:rPr lang="ja-JP" altLang="en-US" sz="1600" kern="0" smtClean="0"/>
              <a:t>アプリケーションをホストするのであれば</a:t>
            </a:r>
            <a:r>
              <a:rPr lang="en-US" altLang="ja-JP" sz="1600" kern="0" smtClean="0"/>
              <a:t>Box</a:t>
            </a:r>
            <a:r>
              <a:rPr lang="ja-JP" altLang="en-US" sz="1600" kern="0" smtClean="0"/>
              <a:t>も一つで問題ありません。</a:t>
            </a:r>
            <a:endParaRPr lang="en-US" altLang="ja-JP" sz="1600" kern="0" smtClean="0"/>
          </a:p>
          <a:p>
            <a:pPr lvl="1"/>
            <a:r>
              <a:rPr lang="ja-JP" altLang="en-US" sz="1600" kern="0" smtClean="0"/>
              <a:t>サーバ側は設定をするのみで開発せずにデータ</a:t>
            </a:r>
            <a:r>
              <a:rPr lang="ja-JP" altLang="en-US" sz="1600" kern="0"/>
              <a:t>操作</a:t>
            </a:r>
            <a:r>
              <a:rPr lang="ja-JP" altLang="en-US" sz="1600" kern="0" smtClean="0"/>
              <a:t>や認証の</a:t>
            </a:r>
            <a:r>
              <a:rPr lang="en-US" altLang="ja-JP" sz="1600" kern="0" smtClean="0"/>
              <a:t>API</a:t>
            </a:r>
            <a:r>
              <a:rPr lang="ja-JP" altLang="en-US" sz="1600" kern="0" smtClean="0"/>
              <a:t>が利用でき、クライアント側の開発だけで済むため、アプリケーション開発コストを大幅に下げることができます。</a:t>
            </a:r>
            <a:endParaRPr lang="en-US" altLang="ja-JP" sz="1600" kern="0" smtClean="0"/>
          </a:p>
          <a:p>
            <a:pPr lvl="1"/>
            <a:r>
              <a:rPr lang="ja-JP" altLang="en-US" sz="1600" kern="0" smtClean="0"/>
              <a:t>以降でご紹介する</a:t>
            </a:r>
            <a:r>
              <a:rPr lang="en-US" altLang="ja-JP" sz="1600" kern="0" smtClean="0"/>
              <a:t>PDS</a:t>
            </a:r>
            <a:r>
              <a:rPr lang="ja-JP" altLang="en-US" sz="1600" kern="0" smtClean="0"/>
              <a:t>としての使い方と比べて構成がシンプルであるため、</a:t>
            </a:r>
            <a:r>
              <a:rPr lang="en-US" altLang="ja-JP" sz="1600" kern="0" smtClean="0"/>
              <a:t>Personium</a:t>
            </a:r>
            <a:r>
              <a:rPr lang="ja-JP" altLang="en-US" sz="1600" kern="0" smtClean="0"/>
              <a:t>を使ったアプリ開発に取り組む方は、まずこのモデルを試してみていただくのをお勧めします。</a:t>
            </a:r>
            <a:endParaRPr lang="en-US" altLang="ja-JP" sz="1600" kern="0" smtClean="0"/>
          </a:p>
        </p:txBody>
      </p:sp>
      <p:pic>
        <p:nvPicPr>
          <p:cNvPr id="33" name="Picture 2" descr="http://ddl.design.css.fujitsu.com/ddl/ja/thumbnail/8988_00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657763"/>
            <a:ext cx="293134" cy="78448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グループ化 35"/>
          <p:cNvGrpSpPr/>
          <p:nvPr/>
        </p:nvGrpSpPr>
        <p:grpSpPr>
          <a:xfrm>
            <a:off x="2815053" y="2484542"/>
            <a:ext cx="1128981" cy="307777"/>
            <a:chOff x="3059832" y="2453003"/>
            <a:chExt cx="1128981" cy="307777"/>
          </a:xfrm>
        </p:grpSpPr>
        <p:sp>
          <p:nvSpPr>
            <p:cNvPr id="34" name="円/楕円 33"/>
            <p:cNvSpPr/>
            <p:nvPr/>
          </p:nvSpPr>
          <p:spPr bwMode="gray">
            <a:xfrm>
              <a:off x="3059832" y="2468802"/>
              <a:ext cx="288032" cy="242423"/>
            </a:xfrm>
            <a:prstGeom prst="ellipse">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35" name="テキスト ボックス 34"/>
            <p:cNvSpPr txBox="1"/>
            <p:nvPr/>
          </p:nvSpPr>
          <p:spPr>
            <a:xfrm>
              <a:off x="3224788" y="2453003"/>
              <a:ext cx="964025" cy="307777"/>
            </a:xfrm>
            <a:prstGeom prst="rect">
              <a:avLst/>
            </a:prstGeom>
            <a:noFill/>
          </p:spPr>
          <p:txBody>
            <a:bodyPr wrap="square" rtlCol="0">
              <a:spAutoFit/>
            </a:bodyPr>
            <a:lstStyle/>
            <a:p>
              <a:r>
                <a:rPr lang="en-US" altLang="ja-JP" sz="1400" b="1" smtClean="0">
                  <a:solidFill>
                    <a:schemeClr val="accent2"/>
                  </a:solidFill>
                  <a:latin typeface="Fujitsu Sans" panose="020B0404060202020204" pitchFamily="34" charset="0"/>
                  <a:ea typeface="Meiryo UI" panose="020B0604030504040204" pitchFamily="50" charset="-128"/>
                </a:rPr>
                <a:t>Account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grpSp>
      <p:grpSp>
        <p:nvGrpSpPr>
          <p:cNvPr id="37" name="グループ化 36"/>
          <p:cNvGrpSpPr/>
          <p:nvPr/>
        </p:nvGrpSpPr>
        <p:grpSpPr>
          <a:xfrm>
            <a:off x="2815053" y="2886306"/>
            <a:ext cx="1128981" cy="307777"/>
            <a:chOff x="3059832" y="2453003"/>
            <a:chExt cx="1128981" cy="307777"/>
          </a:xfrm>
        </p:grpSpPr>
        <p:sp>
          <p:nvSpPr>
            <p:cNvPr id="38" name="円/楕円 37"/>
            <p:cNvSpPr/>
            <p:nvPr/>
          </p:nvSpPr>
          <p:spPr bwMode="gray">
            <a:xfrm>
              <a:off x="3059832" y="2468802"/>
              <a:ext cx="288032" cy="242423"/>
            </a:xfrm>
            <a:prstGeom prst="ellipse">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39" name="テキスト ボックス 38"/>
            <p:cNvSpPr txBox="1"/>
            <p:nvPr/>
          </p:nvSpPr>
          <p:spPr>
            <a:xfrm>
              <a:off x="3224788" y="2453003"/>
              <a:ext cx="964025" cy="307777"/>
            </a:xfrm>
            <a:prstGeom prst="rect">
              <a:avLst/>
            </a:prstGeom>
            <a:noFill/>
          </p:spPr>
          <p:txBody>
            <a:bodyPr wrap="square" rtlCol="0">
              <a:spAutoFit/>
            </a:bodyPr>
            <a:lstStyle/>
            <a:p>
              <a:r>
                <a:rPr lang="en-US" altLang="ja-JP" sz="1400" b="1" smtClean="0">
                  <a:solidFill>
                    <a:schemeClr val="accent2"/>
                  </a:solidFill>
                  <a:latin typeface="Fujitsu Sans" panose="020B0404060202020204" pitchFamily="34" charset="0"/>
                  <a:ea typeface="Meiryo UI" panose="020B0604030504040204" pitchFamily="50" charset="-128"/>
                </a:rPr>
                <a:t>Account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grpSp>
      <p:grpSp>
        <p:nvGrpSpPr>
          <p:cNvPr id="40" name="グループ化 39"/>
          <p:cNvGrpSpPr/>
          <p:nvPr/>
        </p:nvGrpSpPr>
        <p:grpSpPr>
          <a:xfrm>
            <a:off x="2817193" y="3317524"/>
            <a:ext cx="1105908" cy="307777"/>
            <a:chOff x="3059832" y="2453003"/>
            <a:chExt cx="1105908" cy="307777"/>
          </a:xfrm>
        </p:grpSpPr>
        <p:sp>
          <p:nvSpPr>
            <p:cNvPr id="41" name="円/楕円 40"/>
            <p:cNvSpPr/>
            <p:nvPr/>
          </p:nvSpPr>
          <p:spPr bwMode="gray">
            <a:xfrm>
              <a:off x="3059832" y="2468802"/>
              <a:ext cx="288032" cy="242423"/>
            </a:xfrm>
            <a:prstGeom prst="ellipse">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42" name="テキスト ボックス 41"/>
            <p:cNvSpPr txBox="1"/>
            <p:nvPr/>
          </p:nvSpPr>
          <p:spPr>
            <a:xfrm>
              <a:off x="3201715" y="2453003"/>
              <a:ext cx="964025" cy="307777"/>
            </a:xfrm>
            <a:prstGeom prst="rect">
              <a:avLst/>
            </a:prstGeom>
            <a:noFill/>
          </p:spPr>
          <p:txBody>
            <a:bodyPr wrap="square" rtlCol="0">
              <a:spAutoFit/>
            </a:bodyPr>
            <a:lstStyle/>
            <a:p>
              <a:r>
                <a:rPr lang="en-US" altLang="ja-JP" sz="1400" b="1" smtClean="0">
                  <a:solidFill>
                    <a:schemeClr val="accent2"/>
                  </a:solidFill>
                  <a:latin typeface="Fujitsu Sans" panose="020B0404060202020204" pitchFamily="34" charset="0"/>
                  <a:ea typeface="Meiryo UI" panose="020B0604030504040204" pitchFamily="50" charset="-128"/>
                </a:rPr>
                <a:t>Account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grpSp>
      <p:sp>
        <p:nvSpPr>
          <p:cNvPr id="43" name="テキスト ボックス 42"/>
          <p:cNvSpPr txBox="1"/>
          <p:nvPr/>
        </p:nvSpPr>
        <p:spPr>
          <a:xfrm rot="5400000">
            <a:off x="2497996" y="3642876"/>
            <a:ext cx="964025"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pic>
        <p:nvPicPr>
          <p:cNvPr id="44" name="Picture 2" descr="http://ddl.design.css.fujitsu.com/ddl/ja/thumbnail/8988_00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242" y="2533935"/>
            <a:ext cx="293134" cy="7844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ddl.design.css.fujitsu.com/ddl/ja/thumbnail/8988_00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055" y="3233060"/>
            <a:ext cx="293134" cy="784481"/>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直線コネクタ 46"/>
          <p:cNvCxnSpPr>
            <a:stCxn id="33" idx="1"/>
          </p:cNvCxnSpPr>
          <p:nvPr/>
        </p:nvCxnSpPr>
        <p:spPr bwMode="auto">
          <a:xfrm flipH="1">
            <a:off x="3814431" y="2050004"/>
            <a:ext cx="3349857" cy="571548"/>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9" name="直線コネクタ 48"/>
          <p:cNvCxnSpPr>
            <a:stCxn id="44" idx="1"/>
            <a:endCxn id="39" idx="3"/>
          </p:cNvCxnSpPr>
          <p:nvPr/>
        </p:nvCxnSpPr>
        <p:spPr bwMode="auto">
          <a:xfrm flipH="1">
            <a:off x="3944034" y="2926176"/>
            <a:ext cx="2663208" cy="11401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1" name="直線コネクタ 50"/>
          <p:cNvCxnSpPr>
            <a:stCxn id="45" idx="1"/>
          </p:cNvCxnSpPr>
          <p:nvPr/>
        </p:nvCxnSpPr>
        <p:spPr bwMode="auto">
          <a:xfrm flipH="1" flipV="1">
            <a:off x="3944034" y="3471412"/>
            <a:ext cx="3214021" cy="15388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39267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a:t>
            </a:r>
            <a:r>
              <a:rPr kumimoji="1" lang="ja-JP" altLang="en-US" smtClean="0"/>
              <a:t>個人向け純粋</a:t>
            </a:r>
            <a:r>
              <a:rPr kumimoji="1" lang="en-US" altLang="ja-JP" smtClean="0"/>
              <a:t>PDS</a:t>
            </a:r>
            <a:r>
              <a:rPr kumimoji="1" lang="ja-JP" altLang="en-US" smtClean="0"/>
              <a:t>プロバイダ</a:t>
            </a:r>
            <a:endParaRPr kumimoji="1" lang="ja-JP" altLang="en-US"/>
          </a:p>
        </p:txBody>
      </p:sp>
      <p:sp>
        <p:nvSpPr>
          <p:cNvPr id="3" name="コンテンツ プレースホルダー 2"/>
          <p:cNvSpPr>
            <a:spLocks noGrp="1"/>
          </p:cNvSpPr>
          <p:nvPr>
            <p:ph idx="1"/>
          </p:nvPr>
        </p:nvSpPr>
        <p:spPr>
          <a:xfrm>
            <a:off x="168275" y="869953"/>
            <a:ext cx="8796213" cy="308671"/>
          </a:xfrm>
        </p:spPr>
        <p:txBody>
          <a:bodyPr>
            <a:normAutofit fontScale="92500" lnSpcReduction="20000"/>
          </a:bodyPr>
          <a:lstStyle/>
          <a:p>
            <a:r>
              <a:rPr kumimoji="1" lang="ja-JP" altLang="en-US" sz="2000" smtClean="0"/>
              <a:t>純粋な</a:t>
            </a:r>
            <a:r>
              <a:rPr kumimoji="1" lang="en-US" altLang="ja-JP" sz="2000" smtClean="0">
                <a:latin typeface="Fujitsu Sans" panose="020B0404060202020204" pitchFamily="34" charset="0"/>
              </a:rPr>
              <a:t>PDS</a:t>
            </a:r>
            <a:r>
              <a:rPr kumimoji="1" lang="ja-JP" altLang="en-US" sz="2000" smtClean="0"/>
              <a:t>プロバイダとして個人用セルを個人に払出して管理するモデル</a:t>
            </a:r>
            <a:endParaRPr kumimoji="1" lang="ja-JP" altLang="en-US" sz="2000"/>
          </a:p>
        </p:txBody>
      </p:sp>
      <p:sp>
        <p:nvSpPr>
          <p:cNvPr id="4" name="スライド番号プレースホルダー 3"/>
          <p:cNvSpPr>
            <a:spLocks noGrp="1"/>
          </p:cNvSpPr>
          <p:nvPr>
            <p:ph type="sldNum" sz="quarter" idx="4294967295"/>
          </p:nvPr>
        </p:nvSpPr>
        <p:spPr>
          <a:xfrm>
            <a:off x="4300538" y="6496459"/>
            <a:ext cx="539750" cy="201612"/>
          </a:xfrm>
          <a:prstGeom prst="rect">
            <a:avLst/>
          </a:prstGeom>
        </p:spPr>
        <p:txBody>
          <a:bodyPr/>
          <a:lstStyle/>
          <a:p>
            <a:fld id="{DE2B87E1-F9DF-4BEE-B07D-635D26011F4B}" type="slidenum">
              <a:rPr lang="de-DE" altLang="ja-JP" smtClean="0">
                <a:solidFill>
                  <a:srgbClr val="000000"/>
                </a:solidFill>
              </a:rPr>
              <a:pPr/>
              <a:t>3</a:t>
            </a:fld>
            <a:endParaRPr lang="de-DE" altLang="ja-JP">
              <a:solidFill>
                <a:srgbClr val="000000"/>
              </a:solidFill>
            </a:endParaRPr>
          </a:p>
        </p:txBody>
      </p:sp>
      <p:sp>
        <p:nvSpPr>
          <p:cNvPr id="5" name="正方形/長方形 4"/>
          <p:cNvSpPr/>
          <p:nvPr/>
        </p:nvSpPr>
        <p:spPr bwMode="auto">
          <a:xfrm>
            <a:off x="1763688" y="1268760"/>
            <a:ext cx="3528392" cy="2986795"/>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US" altLang="ja-JP" b="1" dirty="0">
                <a:solidFill>
                  <a:schemeClr val="tx2"/>
                </a:solidFill>
                <a:latin typeface="Fujitsu Sans" panose="020B0404060202020204" pitchFamily="34" charset="0"/>
                <a:ea typeface="Meiryo UI" panose="020B0604030504040204" pitchFamily="50" charset="-128"/>
                <a:cs typeface="HGS創英角ｺﾞｼｯｸUB"/>
              </a:rPr>
              <a:t>Unit</a:t>
            </a:r>
          </a:p>
        </p:txBody>
      </p:sp>
      <p:sp>
        <p:nvSpPr>
          <p:cNvPr id="8" name="円/楕円 7"/>
          <p:cNvSpPr/>
          <p:nvPr/>
        </p:nvSpPr>
        <p:spPr bwMode="auto">
          <a:xfrm>
            <a:off x="4264037" y="1353303"/>
            <a:ext cx="766391" cy="690172"/>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ja-JP" altLang="en-US" sz="1200" b="1" smtClean="0">
                <a:solidFill>
                  <a:srgbClr val="00B0F0"/>
                </a:solidFill>
                <a:latin typeface="Fujitsu Sans" panose="020B0404060202020204" pitchFamily="34" charset="0"/>
                <a:ea typeface="Meiryo UI" panose="020B0604030504040204" pitchFamily="50" charset="-128"/>
              </a:rPr>
              <a:t>個人用</a:t>
            </a:r>
            <a:endParaRPr lang="en-US" altLang="ja-JP" sz="1200" b="1" smtClean="0">
              <a:solidFill>
                <a:srgbClr val="00B0F0"/>
              </a:solidFill>
              <a:latin typeface="Fujitsu Sans" panose="020B0404060202020204" pitchFamily="34" charset="0"/>
              <a:ea typeface="Meiryo UI" panose="020B0604030504040204" pitchFamily="50" charset="-128"/>
            </a:endParaRPr>
          </a:p>
          <a:p>
            <a:r>
              <a:rPr lang="en-US" altLang="ja-JP" sz="1200" b="1" smtClean="0">
                <a:solidFill>
                  <a:srgbClr val="00B0F0"/>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00B0F0"/>
              </a:solidFill>
              <a:effectLst/>
              <a:latin typeface="Fujitsu Sans" panose="020B0404060202020204" pitchFamily="34" charset="0"/>
            </a:endParaRPr>
          </a:p>
        </p:txBody>
      </p:sp>
      <p:sp>
        <p:nvSpPr>
          <p:cNvPr id="9" name="円/楕円 8"/>
          <p:cNvSpPr/>
          <p:nvPr/>
        </p:nvSpPr>
        <p:spPr bwMode="auto">
          <a:xfrm>
            <a:off x="1967266" y="1836443"/>
            <a:ext cx="1642633" cy="1471233"/>
          </a:xfrm>
          <a:prstGeom prst="ellipse">
            <a:avLst/>
          </a:prstGeom>
          <a:solidFill>
            <a:schemeClr val="bg1"/>
          </a:solidFill>
          <a:ln w="76200" cap="flat" cmpd="sng" algn="ctr">
            <a:solidFill>
              <a:srgbClr val="0000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ja-JP" altLang="en-US" sz="1100" b="1" smtClean="0">
                <a:solidFill>
                  <a:srgbClr val="0000FF"/>
                </a:solidFill>
                <a:latin typeface="Fujitsu Sans" panose="020B0404060202020204" pitchFamily="34" charset="0"/>
                <a:ea typeface="Meiryo UI" panose="020B0604030504040204" pitchFamily="50" charset="-128"/>
              </a:rPr>
              <a:t>管理組織用</a:t>
            </a:r>
            <a:endParaRPr lang="en-US" altLang="ja-JP" sz="1100" b="1" smtClean="0">
              <a:solidFill>
                <a:srgbClr val="0000FF"/>
              </a:solidFill>
              <a:latin typeface="Fujitsu Sans" panose="020B0404060202020204" pitchFamily="34" charset="0"/>
              <a:ea typeface="Meiryo UI" panose="020B0604030504040204" pitchFamily="50" charset="-128"/>
            </a:endParaRPr>
          </a:p>
          <a:p>
            <a:r>
              <a:rPr lang="en-US" altLang="ja-JP" sz="1100" b="1" smtClean="0">
                <a:solidFill>
                  <a:srgbClr val="0000FF"/>
                </a:solidFill>
                <a:latin typeface="Fujitsu Sans" panose="020B0404060202020204" pitchFamily="34" charset="0"/>
                <a:ea typeface="Meiryo UI" panose="020B0604030504040204" pitchFamily="50" charset="-128"/>
              </a:rPr>
              <a:t>Cell</a:t>
            </a:r>
          </a:p>
          <a:p>
            <a:endParaRPr lang="en-US" altLang="ja-JP" sz="1100" b="1">
              <a:solidFill>
                <a:srgbClr val="0000FF"/>
              </a:solidFill>
              <a:latin typeface="Fujitsu Sans" panose="020B0404060202020204" pitchFamily="34" charset="0"/>
              <a:ea typeface="Meiryo UI" panose="020B0604030504040204" pitchFamily="50" charset="-128"/>
            </a:endParaRPr>
          </a:p>
          <a:p>
            <a:endParaRPr lang="en-US" altLang="ja-JP" sz="1100" b="1" smtClean="0">
              <a:solidFill>
                <a:srgbClr val="0000FF"/>
              </a:solidFill>
              <a:latin typeface="Fujitsu Sans" panose="020B0404060202020204" pitchFamily="34" charset="0"/>
              <a:ea typeface="Meiryo UI" panose="020B0604030504040204" pitchFamily="50" charset="-128"/>
            </a:endParaRPr>
          </a:p>
          <a:p>
            <a:endParaRPr lang="en-US" altLang="ja-JP" sz="1100" b="1" smtClean="0">
              <a:solidFill>
                <a:srgbClr val="0000FF"/>
              </a:solidFill>
              <a:latin typeface="Fujitsu Sans" panose="020B0404060202020204" pitchFamily="34" charset="0"/>
              <a:ea typeface="Meiryo UI" panose="020B0604030504040204" pitchFamily="50" charset="-128"/>
            </a:endParaRPr>
          </a:p>
          <a:p>
            <a:endParaRPr kumimoji="1" lang="en-US" altLang="ja-JP" sz="1100" b="1" i="0" u="none" strike="noStrike" cap="none" normalizeH="0" baseline="0">
              <a:solidFill>
                <a:srgbClr val="0000FF"/>
              </a:solidFill>
              <a:effectLst/>
              <a:latin typeface="Fujitsu Sans" panose="020B0404060202020204" pitchFamily="34" charset="0"/>
              <a:ea typeface="Meiryo UI" panose="020B0604030504040204" pitchFamily="50" charset="-128"/>
            </a:endParaRPr>
          </a:p>
          <a:p>
            <a:endParaRPr kumimoji="1" lang="ja-JP" altLang="en-US" sz="1100" b="1" i="0" u="none" strike="noStrike" cap="none" normalizeH="0" baseline="0" dirty="0" smtClean="0">
              <a:solidFill>
                <a:srgbClr val="0000FF"/>
              </a:solidFill>
              <a:effectLst/>
              <a:latin typeface="Fujitsu Sans" panose="020B0404060202020204" pitchFamily="34" charset="0"/>
            </a:endParaRPr>
          </a:p>
        </p:txBody>
      </p:sp>
      <p:pic>
        <p:nvPicPr>
          <p:cNvPr id="10" name="Picture 2" descr="http://ddl.design.css.fujitsu.com/ddl/ja/thumbnail/8988_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510" y="1286151"/>
            <a:ext cx="293134" cy="7844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ddl.design.css.fujitsu.com/ddl/ja/thumbnail/8988_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2198157"/>
            <a:ext cx="293134" cy="7844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ddl.design.css.fujitsu.com/ddl/ja/thumbnail/8988_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911" y="3046866"/>
            <a:ext cx="293134" cy="7844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p:cNvCxnSpPr>
            <a:stCxn id="10" idx="1"/>
            <a:endCxn id="8" idx="6"/>
          </p:cNvCxnSpPr>
          <p:nvPr/>
        </p:nvCxnSpPr>
        <p:spPr bwMode="auto">
          <a:xfrm flipH="1">
            <a:off x="5030428" y="1678392"/>
            <a:ext cx="2892082" cy="19997"/>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コネクタ 15"/>
          <p:cNvCxnSpPr>
            <a:stCxn id="11" idx="1"/>
            <a:endCxn id="35" idx="6"/>
          </p:cNvCxnSpPr>
          <p:nvPr/>
        </p:nvCxnSpPr>
        <p:spPr bwMode="auto">
          <a:xfrm flipH="1" flipV="1">
            <a:off x="5017802" y="2580669"/>
            <a:ext cx="2506526" cy="972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コネクタ 19"/>
          <p:cNvCxnSpPr>
            <a:stCxn id="12" idx="1"/>
            <a:endCxn id="36" idx="6"/>
          </p:cNvCxnSpPr>
          <p:nvPr/>
        </p:nvCxnSpPr>
        <p:spPr bwMode="auto">
          <a:xfrm flipH="1">
            <a:off x="5030428" y="3439107"/>
            <a:ext cx="2910483" cy="15233"/>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30" name="グループ化 29"/>
          <p:cNvGrpSpPr/>
          <p:nvPr/>
        </p:nvGrpSpPr>
        <p:grpSpPr>
          <a:xfrm>
            <a:off x="288203" y="2206915"/>
            <a:ext cx="792088" cy="964234"/>
            <a:chOff x="222798" y="2260206"/>
            <a:chExt cx="792088" cy="964234"/>
          </a:xfrm>
        </p:grpSpPr>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10" y="2260206"/>
              <a:ext cx="758865" cy="749301"/>
            </a:xfrm>
            <a:prstGeom prst="rect">
              <a:avLst/>
            </a:prstGeom>
          </p:spPr>
        </p:pic>
        <p:sp>
          <p:nvSpPr>
            <p:cNvPr id="27" name="テキスト ボックス 26"/>
            <p:cNvSpPr txBox="1"/>
            <p:nvPr/>
          </p:nvSpPr>
          <p:spPr>
            <a:xfrm>
              <a:off x="222798" y="2947441"/>
              <a:ext cx="792088" cy="276999"/>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Arial" panose="020B0604020202020204" pitchFamily="34" charset="0"/>
                </a:rPr>
                <a:t>管理者</a:t>
              </a:r>
              <a:endParaRPr kumimoji="1" lang="ja-JP" altLang="en-US" sz="1200" dirty="0">
                <a:latin typeface="Meiryo UI" panose="020B0604030504040204" pitchFamily="50" charset="-128"/>
                <a:ea typeface="Meiryo UI" panose="020B0604030504040204" pitchFamily="50" charset="-128"/>
                <a:cs typeface="Arial" panose="020B0604020202020204" pitchFamily="34" charset="0"/>
              </a:endParaRPr>
            </a:p>
          </p:txBody>
        </p:sp>
      </p:grpSp>
      <p:cxnSp>
        <p:nvCxnSpPr>
          <p:cNvPr id="29" name="直線コネクタ 28"/>
          <p:cNvCxnSpPr>
            <a:stCxn id="26" idx="3"/>
            <a:endCxn id="9" idx="2"/>
          </p:cNvCxnSpPr>
          <p:nvPr/>
        </p:nvCxnSpPr>
        <p:spPr bwMode="auto">
          <a:xfrm flipV="1">
            <a:off x="1063680" y="2572060"/>
            <a:ext cx="903586" cy="9506"/>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円/楕円 34"/>
          <p:cNvSpPr/>
          <p:nvPr/>
        </p:nvSpPr>
        <p:spPr bwMode="auto">
          <a:xfrm>
            <a:off x="4251411" y="2235583"/>
            <a:ext cx="766391" cy="690172"/>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ja-JP" altLang="en-US" sz="1200" b="1" smtClean="0">
                <a:solidFill>
                  <a:srgbClr val="00B0F0"/>
                </a:solidFill>
                <a:latin typeface="Fujitsu Sans" panose="020B0404060202020204" pitchFamily="34" charset="0"/>
                <a:ea typeface="Meiryo UI" panose="020B0604030504040204" pitchFamily="50" charset="-128"/>
              </a:rPr>
              <a:t>個人用</a:t>
            </a:r>
            <a:endParaRPr lang="en-US" altLang="ja-JP" sz="1200" b="1" smtClean="0">
              <a:solidFill>
                <a:srgbClr val="00B0F0"/>
              </a:solidFill>
              <a:latin typeface="Fujitsu Sans" panose="020B0404060202020204" pitchFamily="34" charset="0"/>
              <a:ea typeface="Meiryo UI" panose="020B0604030504040204" pitchFamily="50" charset="-128"/>
            </a:endParaRPr>
          </a:p>
          <a:p>
            <a:r>
              <a:rPr lang="en-US" altLang="ja-JP" sz="1200" b="1" smtClean="0">
                <a:solidFill>
                  <a:srgbClr val="00B0F0"/>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00B0F0"/>
              </a:solidFill>
              <a:effectLst/>
              <a:latin typeface="Fujitsu Sans" panose="020B0404060202020204" pitchFamily="34" charset="0"/>
            </a:endParaRPr>
          </a:p>
        </p:txBody>
      </p:sp>
      <p:sp>
        <p:nvSpPr>
          <p:cNvPr id="36" name="円/楕円 35"/>
          <p:cNvSpPr/>
          <p:nvPr/>
        </p:nvSpPr>
        <p:spPr bwMode="auto">
          <a:xfrm>
            <a:off x="4264037" y="3109254"/>
            <a:ext cx="766391" cy="690172"/>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ja-JP" altLang="en-US" sz="1200" b="1" smtClean="0">
                <a:solidFill>
                  <a:srgbClr val="00B0F0"/>
                </a:solidFill>
                <a:latin typeface="Fujitsu Sans" panose="020B0404060202020204" pitchFamily="34" charset="0"/>
                <a:ea typeface="Meiryo UI" panose="020B0604030504040204" pitchFamily="50" charset="-128"/>
              </a:rPr>
              <a:t>個人用</a:t>
            </a:r>
            <a:endParaRPr lang="en-US" altLang="ja-JP" sz="1200" b="1" smtClean="0">
              <a:solidFill>
                <a:srgbClr val="00B0F0"/>
              </a:solidFill>
              <a:latin typeface="Fujitsu Sans" panose="020B0404060202020204" pitchFamily="34" charset="0"/>
              <a:ea typeface="Meiryo UI" panose="020B0604030504040204" pitchFamily="50" charset="-128"/>
            </a:endParaRPr>
          </a:p>
          <a:p>
            <a:r>
              <a:rPr lang="en-US" altLang="ja-JP" sz="1200" b="1" smtClean="0">
                <a:solidFill>
                  <a:srgbClr val="00B0F0"/>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00B0F0"/>
              </a:solidFill>
              <a:effectLst/>
              <a:latin typeface="Fujitsu Sans" panose="020B0404060202020204" pitchFamily="34" charset="0"/>
            </a:endParaRPr>
          </a:p>
        </p:txBody>
      </p:sp>
      <p:sp>
        <p:nvSpPr>
          <p:cNvPr id="45" name="正方形/長方形 44"/>
          <p:cNvSpPr/>
          <p:nvPr/>
        </p:nvSpPr>
        <p:spPr>
          <a:xfrm>
            <a:off x="2205167" y="2344806"/>
            <a:ext cx="1142697" cy="70206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Cell</a:t>
            </a:r>
            <a:r>
              <a:rPr lang="ja-JP" altLang="en-US"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管理アプリ用</a:t>
            </a: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endParaRPr kumimoji="1" lang="ja-JP" altLang="en-US" sz="1050" b="1" dirty="0">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49" name="コンテンツ プレースホルダー 2"/>
          <p:cNvSpPr txBox="1">
            <a:spLocks/>
          </p:cNvSpPr>
          <p:nvPr/>
        </p:nvSpPr>
        <p:spPr bwMode="gray">
          <a:xfrm>
            <a:off x="74177" y="4687896"/>
            <a:ext cx="8984407" cy="210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lvl="1"/>
            <a:r>
              <a:rPr lang="en-US" altLang="ja-JP" sz="1200" kern="0" dirty="0" smtClean="0">
                <a:latin typeface="Fujitsu Sans" panose="020B0404060202020204" pitchFamily="34" charset="0"/>
              </a:rPr>
              <a:t>PDS(</a:t>
            </a:r>
            <a:r>
              <a:rPr lang="ja-JP" altLang="en-US" sz="1200" kern="0" dirty="0" smtClean="0">
                <a:latin typeface="Fujitsu Sans" panose="020B0404060202020204" pitchFamily="34" charset="0"/>
              </a:rPr>
              <a:t>個人用</a:t>
            </a:r>
            <a:r>
              <a:rPr lang="en-US" altLang="ja-JP" sz="1200" kern="0" dirty="0" smtClean="0">
                <a:latin typeface="Fujitsu Sans" panose="020B0404060202020204" pitchFamily="34" charset="0"/>
              </a:rPr>
              <a:t>Cell)</a:t>
            </a:r>
            <a:r>
              <a:rPr lang="ja-JP" altLang="en-US" sz="1200" kern="0" dirty="0" smtClean="0"/>
              <a:t>を払出して管理するという</a:t>
            </a:r>
            <a:r>
              <a:rPr lang="en-US" altLang="ja-JP" sz="1200" kern="0" dirty="0" smtClean="0">
                <a:latin typeface="Fujitsu Sans" panose="020B0404060202020204" pitchFamily="34" charset="0"/>
              </a:rPr>
              <a:t>PDS</a:t>
            </a:r>
            <a:r>
              <a:rPr lang="ja-JP" altLang="en-US" sz="1200" kern="0" dirty="0" smtClean="0"/>
              <a:t>プロバイダとしての最低限の業務を行うためのモデルです。</a:t>
            </a:r>
            <a:endParaRPr lang="en-US" altLang="ja-JP" sz="1200" kern="0" dirty="0" smtClean="0"/>
          </a:p>
          <a:p>
            <a:pPr lvl="1"/>
            <a:r>
              <a:rPr lang="en-US" altLang="ja-JP" sz="1200" kern="0" dirty="0">
                <a:latin typeface="Fujitsu Sans" panose="020B0404060202020204" pitchFamily="34" charset="0"/>
              </a:rPr>
              <a:t>PDS</a:t>
            </a:r>
            <a:r>
              <a:rPr lang="ja-JP" altLang="en-US" sz="1200" kern="0" dirty="0">
                <a:latin typeface="Fujitsu Sans" panose="020B0404060202020204" pitchFamily="34" charset="0"/>
              </a:rPr>
              <a:t>にデータを読み書きするアプリをどう提供するかという観点はこのモデルには含まれていません。</a:t>
            </a:r>
            <a:endParaRPr lang="en-US" altLang="ja-JP" sz="1200" kern="0" dirty="0">
              <a:latin typeface="Fujitsu Sans" panose="020B0404060202020204" pitchFamily="34" charset="0"/>
            </a:endParaRPr>
          </a:p>
          <a:p>
            <a:pPr lvl="2"/>
            <a:r>
              <a:rPr lang="ja-JP" altLang="en-US" sz="1100" kern="0" dirty="0">
                <a:latin typeface="Fujitsu Sans" panose="020B0404060202020204" pitchFamily="34" charset="0"/>
              </a:rPr>
              <a:t>利用者にオープンエコシステムを案内するか、後述モデルと組み合わせて用意する必要があります</a:t>
            </a:r>
            <a:r>
              <a:rPr lang="ja-JP" altLang="en-US" sz="1100" kern="0" dirty="0" smtClean="0">
                <a:latin typeface="Fujitsu Sans" panose="020B0404060202020204" pitchFamily="34" charset="0"/>
              </a:rPr>
              <a:t>。</a:t>
            </a:r>
            <a:endParaRPr lang="en-US" altLang="ja-JP" sz="1200" kern="0" dirty="0" smtClean="0"/>
          </a:p>
          <a:p>
            <a:pPr lvl="1"/>
            <a:r>
              <a:rPr lang="ja-JP" altLang="en-US" sz="1200" kern="0" dirty="0" smtClean="0">
                <a:latin typeface="Fujitsu Sans" panose="020B0404060202020204" pitchFamily="34" charset="0"/>
              </a:rPr>
              <a:t>管理者は管理組織用</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のアカウントで管理組織用</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にログインして、</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管理アプリを使って</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管理業務を行います。</a:t>
            </a:r>
            <a:endParaRPr lang="en-US" altLang="ja-JP" sz="1200" kern="0" dirty="0" smtClean="0">
              <a:latin typeface="Fujitsu Sans" panose="020B0404060202020204" pitchFamily="34" charset="0"/>
            </a:endParaRPr>
          </a:p>
          <a:p>
            <a:pPr lvl="2"/>
            <a:r>
              <a:rPr lang="en-US" altLang="ja-JP" sz="1100" kern="0" dirty="0" smtClean="0">
                <a:latin typeface="Fujitsu Sans" panose="020B0404060202020204" pitchFamily="34" charset="0"/>
              </a:rPr>
              <a:t>Cell</a:t>
            </a:r>
            <a:r>
              <a:rPr lang="ja-JP" altLang="en-US" sz="1100" kern="0" dirty="0" smtClean="0">
                <a:latin typeface="Fujitsu Sans" panose="020B0404060202020204" pitchFamily="34" charset="0"/>
              </a:rPr>
              <a:t>管理アプリの作り方次第で様々な要件に対応可能です。</a:t>
            </a:r>
            <a:endParaRPr lang="en-US" altLang="ja-JP" sz="1100" kern="0" dirty="0" smtClean="0">
              <a:latin typeface="Fujitsu Sans" panose="020B0404060202020204" pitchFamily="34" charset="0"/>
            </a:endParaRPr>
          </a:p>
          <a:p>
            <a:pPr lvl="3"/>
            <a:r>
              <a:rPr lang="ja-JP" altLang="en-US" sz="900" kern="0" dirty="0" smtClean="0">
                <a:latin typeface="Fujitsu Sans" panose="020B0404060202020204" pitchFamily="34" charset="0"/>
              </a:rPr>
              <a:t>新規利用者からの申込みを</a:t>
            </a:r>
            <a:r>
              <a:rPr lang="en-US" altLang="ja-JP" sz="900" kern="0" dirty="0" smtClean="0">
                <a:latin typeface="Fujitsu Sans" panose="020B0404060202020204" pitchFamily="34" charset="0"/>
              </a:rPr>
              <a:t>Web</a:t>
            </a:r>
            <a:r>
              <a:rPr lang="ja-JP" altLang="en-US" sz="900" kern="0" dirty="0" smtClean="0">
                <a:latin typeface="Fujitsu Sans" panose="020B0404060202020204" pitchFamily="34" charset="0"/>
              </a:rPr>
              <a:t>画面で受け付けて次々に</a:t>
            </a:r>
            <a:r>
              <a:rPr lang="en-US" altLang="ja-JP" sz="900" kern="0" dirty="0" smtClean="0">
                <a:latin typeface="Fujitsu Sans" panose="020B0404060202020204" pitchFamily="34" charset="0"/>
              </a:rPr>
              <a:t>PDS(</a:t>
            </a:r>
            <a:r>
              <a:rPr lang="ja-JP" altLang="en-US" sz="900" kern="0" dirty="0" smtClean="0">
                <a:latin typeface="Fujitsu Sans" panose="020B0404060202020204" pitchFamily="34" charset="0"/>
              </a:rPr>
              <a:t>個人用</a:t>
            </a:r>
            <a:r>
              <a:rPr lang="en-US" altLang="ja-JP" sz="900" kern="0" dirty="0" smtClean="0">
                <a:latin typeface="Fujitsu Sans" panose="020B0404060202020204" pitchFamily="34" charset="0"/>
              </a:rPr>
              <a:t>Cell)</a:t>
            </a:r>
            <a:r>
              <a:rPr lang="ja-JP" altLang="en-US" sz="900" kern="0" dirty="0" smtClean="0">
                <a:latin typeface="Fujitsu Sans" panose="020B0404060202020204" pitchFamily="34" charset="0"/>
              </a:rPr>
              <a:t>を払い出す</a:t>
            </a:r>
            <a:endParaRPr lang="en-US" altLang="ja-JP" sz="900" kern="0" dirty="0" smtClean="0">
              <a:latin typeface="Fujitsu Sans" panose="020B0404060202020204" pitchFamily="34" charset="0"/>
            </a:endParaRPr>
          </a:p>
          <a:p>
            <a:pPr lvl="3"/>
            <a:r>
              <a:rPr lang="ja-JP" altLang="en-US" sz="900" kern="0" dirty="0" smtClean="0">
                <a:latin typeface="Fujitsu Sans" panose="020B0404060202020204" pitchFamily="34" charset="0"/>
              </a:rPr>
              <a:t>既存顧客管理</a:t>
            </a:r>
            <a:r>
              <a:rPr lang="en-US" altLang="ja-JP" sz="900" kern="0" dirty="0" smtClean="0">
                <a:latin typeface="Fujitsu Sans" panose="020B0404060202020204" pitchFamily="34" charset="0"/>
              </a:rPr>
              <a:t>DB</a:t>
            </a:r>
            <a:r>
              <a:rPr lang="ja-JP" altLang="en-US" sz="900" kern="0" dirty="0" smtClean="0">
                <a:latin typeface="Fujitsu Sans" panose="020B0404060202020204" pitchFamily="34" charset="0"/>
              </a:rPr>
              <a:t>と連携して自動で</a:t>
            </a:r>
            <a:r>
              <a:rPr lang="en-US" altLang="ja-JP" sz="900" kern="0" dirty="0" smtClean="0">
                <a:latin typeface="Fujitsu Sans" panose="020B0404060202020204" pitchFamily="34" charset="0"/>
              </a:rPr>
              <a:t>PDS</a:t>
            </a:r>
            <a:r>
              <a:rPr lang="ja-JP" altLang="en-US" sz="900" kern="0" dirty="0" smtClean="0">
                <a:latin typeface="Fujitsu Sans" panose="020B0404060202020204" pitchFamily="34" charset="0"/>
              </a:rPr>
              <a:t>を払い出す</a:t>
            </a:r>
            <a:endParaRPr lang="en-US" altLang="ja-JP" sz="900" kern="0" dirty="0" smtClean="0">
              <a:latin typeface="Fujitsu Sans" panose="020B0404060202020204" pitchFamily="34" charset="0"/>
            </a:endParaRPr>
          </a:p>
          <a:p>
            <a:pPr lvl="3"/>
            <a:r>
              <a:rPr lang="ja-JP" altLang="en-US" sz="900" kern="0" dirty="0" smtClean="0">
                <a:latin typeface="Fujitsu Sans" panose="020B0404060202020204" pitchFamily="34" charset="0"/>
              </a:rPr>
              <a:t>管理者が手動で</a:t>
            </a:r>
            <a:r>
              <a:rPr lang="en-US" altLang="ja-JP" sz="900" kern="0" dirty="0" smtClean="0">
                <a:latin typeface="Fujitsu Sans" panose="020B0404060202020204" pitchFamily="34" charset="0"/>
              </a:rPr>
              <a:t>PDS</a:t>
            </a:r>
            <a:r>
              <a:rPr lang="ja-JP" altLang="en-US" sz="900" kern="0" dirty="0" smtClean="0">
                <a:latin typeface="Fujitsu Sans" panose="020B0404060202020204" pitchFamily="34" charset="0"/>
              </a:rPr>
              <a:t>を払い出す。</a:t>
            </a:r>
            <a:endParaRPr lang="en-US" altLang="ja-JP" sz="900" kern="0" dirty="0" smtClean="0">
              <a:latin typeface="Fujitsu Sans" panose="020B0404060202020204" pitchFamily="34" charset="0"/>
            </a:endParaRPr>
          </a:p>
          <a:p>
            <a:pPr lvl="2"/>
            <a:r>
              <a:rPr lang="en-US" altLang="ja-JP" sz="1100" kern="0" dirty="0">
                <a:latin typeface="Fujitsu Sans" panose="020B0404060202020204" pitchFamily="34" charset="0"/>
              </a:rPr>
              <a:t>Cell</a:t>
            </a:r>
            <a:r>
              <a:rPr lang="ja-JP" altLang="en-US" sz="1100" kern="0" dirty="0">
                <a:latin typeface="Fujitsu Sans" panose="020B0404060202020204" pitchFamily="34" charset="0"/>
              </a:rPr>
              <a:t>管理</a:t>
            </a:r>
            <a:r>
              <a:rPr lang="ja-JP" altLang="en-US" sz="1100" kern="0" dirty="0" smtClean="0">
                <a:latin typeface="Fujitsu Sans" panose="020B0404060202020204" pitchFamily="34" charset="0"/>
              </a:rPr>
              <a:t>アプリのサンプルはオープンソース公開されていますので、これをそのまま使ったりカスタマイズして使うことができます。</a:t>
            </a:r>
            <a:endParaRPr lang="en-US" altLang="ja-JP" sz="1100" kern="0" dirty="0" smtClean="0">
              <a:latin typeface="Fujitsu Sans" panose="020B0404060202020204" pitchFamily="34" charset="0"/>
            </a:endParaRPr>
          </a:p>
        </p:txBody>
      </p:sp>
      <p:cxnSp>
        <p:nvCxnSpPr>
          <p:cNvPr id="51" name="直線矢印コネクタ 50"/>
          <p:cNvCxnSpPr>
            <a:stCxn id="9" idx="6"/>
            <a:endCxn id="8" idx="2"/>
          </p:cNvCxnSpPr>
          <p:nvPr/>
        </p:nvCxnSpPr>
        <p:spPr bwMode="auto">
          <a:xfrm flipV="1">
            <a:off x="3609899" y="1698389"/>
            <a:ext cx="654138" cy="87367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a:stCxn id="9" idx="6"/>
          </p:cNvCxnSpPr>
          <p:nvPr/>
        </p:nvCxnSpPr>
        <p:spPr bwMode="auto">
          <a:xfrm flipV="1">
            <a:off x="3609899" y="2572059"/>
            <a:ext cx="641512" cy="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5" name="直線矢印コネクタ 54"/>
          <p:cNvCxnSpPr>
            <a:stCxn id="9" idx="6"/>
            <a:endCxn id="36" idx="2"/>
          </p:cNvCxnSpPr>
          <p:nvPr/>
        </p:nvCxnSpPr>
        <p:spPr bwMode="auto">
          <a:xfrm>
            <a:off x="3609899" y="2572060"/>
            <a:ext cx="654138" cy="8822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rot="5400000">
            <a:off x="4371824" y="3824633"/>
            <a:ext cx="629150" cy="307777"/>
          </a:xfrm>
          <a:prstGeom prst="rect">
            <a:avLst/>
          </a:prstGeom>
          <a:noFill/>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71" name="テキスト ボックス 70"/>
          <p:cNvSpPr txBox="1"/>
          <p:nvPr/>
        </p:nvSpPr>
        <p:spPr>
          <a:xfrm rot="5400000">
            <a:off x="7751719" y="3943696"/>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74" name="円柱 73"/>
          <p:cNvSpPr/>
          <p:nvPr/>
        </p:nvSpPr>
        <p:spPr bwMode="gray">
          <a:xfrm>
            <a:off x="2330465" y="2710947"/>
            <a:ext cx="900680" cy="472005"/>
          </a:xfrm>
          <a:prstGeom prst="can">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effectLst/>
                <a:latin typeface="Fujitsu Sans" panose="020B0404060202020204" pitchFamily="34" charset="0"/>
                <a:ea typeface="+mn-ea"/>
              </a:rPr>
              <a:t>払出管理</a:t>
            </a:r>
            <a:endParaRPr kumimoji="1" lang="en-US" altLang="ja-JP" sz="10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smtClean="0">
                <a:latin typeface="Fujitsu Sans" panose="020B0404060202020204" pitchFamily="34" charset="0"/>
                <a:ea typeface="+mn-ea"/>
              </a:rPr>
              <a:t>OData</a:t>
            </a:r>
            <a:endParaRPr kumimoji="1" lang="ja-JP" altLang="en-US" sz="1000" b="0" i="0" u="none" strike="noStrike" cap="none" normalizeH="0" baseline="0" dirty="0" err="1" smtClean="0">
              <a:ln>
                <a:noFill/>
              </a:ln>
              <a:effectLst/>
              <a:latin typeface="Fujitsu Sans" panose="020B0404060202020204" pitchFamily="34" charset="0"/>
              <a:ea typeface="+mn-ea"/>
            </a:endParaRPr>
          </a:p>
        </p:txBody>
      </p:sp>
      <p:sp>
        <p:nvSpPr>
          <p:cNvPr id="76" name="円/楕円 75"/>
          <p:cNvSpPr/>
          <p:nvPr/>
        </p:nvSpPr>
        <p:spPr bwMode="gray">
          <a:xfrm>
            <a:off x="5482219" y="3693672"/>
            <a:ext cx="2200583" cy="861974"/>
          </a:xfrm>
          <a:prstGeom prst="ellipse">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r>
              <a:rPr lang="en-US" altLang="ja-JP" sz="1400" smtClean="0">
                <a:latin typeface="Fujitsu Sans" panose="020B0404060202020204" pitchFamily="34" charset="0"/>
              </a:rPr>
              <a:t>Personium</a:t>
            </a:r>
            <a:r>
              <a:rPr kumimoji="1" lang="ja-JP" altLang="en-US" sz="1400" b="0" i="0" u="none" strike="noStrike" cap="none" normalizeH="0" baseline="0" smtClean="0">
                <a:ln>
                  <a:noFill/>
                </a:ln>
                <a:effectLst/>
                <a:latin typeface="Fujitsu Sans" panose="020B0404060202020204" pitchFamily="34" charset="0"/>
                <a:ea typeface="+mn-ea"/>
              </a:rPr>
              <a:t>アプリ</a:t>
            </a: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エコシステム</a:t>
            </a:r>
            <a:endParaRPr kumimoji="1" lang="en-US" altLang="ja-JP" sz="1400" b="0" i="0" u="none" strike="noStrike" cap="none" normalizeH="0" baseline="0" smtClean="0">
              <a:ln>
                <a:noFill/>
              </a:ln>
              <a:effectLst/>
              <a:latin typeface="+mj-lt"/>
              <a:ea typeface="+mn-ea"/>
            </a:endParaRPr>
          </a:p>
        </p:txBody>
      </p:sp>
      <p:sp>
        <p:nvSpPr>
          <p:cNvPr id="77" name="正方形/長方形 76"/>
          <p:cNvSpPr/>
          <p:nvPr/>
        </p:nvSpPr>
        <p:spPr bwMode="gray">
          <a:xfrm>
            <a:off x="5646393" y="3600906"/>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78" name="正方形/長方形 77"/>
          <p:cNvSpPr/>
          <p:nvPr/>
        </p:nvSpPr>
        <p:spPr bwMode="gray">
          <a:xfrm>
            <a:off x="6093049" y="3600905"/>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79" name="正方形/長方形 78"/>
          <p:cNvSpPr/>
          <p:nvPr/>
        </p:nvSpPr>
        <p:spPr bwMode="gray">
          <a:xfrm>
            <a:off x="6559618" y="3600904"/>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80" name="テキスト ボックス 79"/>
          <p:cNvSpPr txBox="1"/>
          <p:nvPr/>
        </p:nvSpPr>
        <p:spPr>
          <a:xfrm>
            <a:off x="6802960" y="3692692"/>
            <a:ext cx="686159" cy="307777"/>
          </a:xfrm>
          <a:prstGeom prst="rect">
            <a:avLst/>
          </a:prstGeom>
          <a:noFill/>
        </p:spPr>
        <p:txBody>
          <a:bodyPr wrap="square" rtlCol="0">
            <a:spAutoFit/>
          </a:bodyPr>
          <a:lstStyle/>
          <a:p>
            <a:r>
              <a:rPr lang="ja-JP" altLang="en-US" sz="1400" b="1" smtClean="0">
                <a:solidFill>
                  <a:srgbClr val="FF0000"/>
                </a:solidFill>
                <a:latin typeface="Fujitsu Sans" panose="020B0404060202020204" pitchFamily="34" charset="0"/>
                <a:ea typeface="Meiryo UI" panose="020B0604030504040204" pitchFamily="50" charset="-128"/>
              </a:rPr>
              <a:t>・・</a:t>
            </a:r>
            <a:r>
              <a:rPr lang="ja-JP" altLang="en-US" sz="1400" b="1">
                <a:solidFill>
                  <a:srgbClr val="FF0000"/>
                </a:solidFill>
                <a:latin typeface="Fujitsu Sans" panose="020B0404060202020204" pitchFamily="34" charset="0"/>
                <a:ea typeface="Meiryo UI" panose="020B0604030504040204" pitchFamily="50" charset="-128"/>
              </a:rPr>
              <a:t>・</a:t>
            </a:r>
            <a:endParaRPr lang="ja-JP" altLang="en-US" sz="1400" b="1" dirty="0">
              <a:solidFill>
                <a:srgbClr val="FF0000"/>
              </a:solidFill>
              <a:latin typeface="Fujitsu Sans" panose="020B0404060202020204" pitchFamily="34" charset="0"/>
              <a:ea typeface="Meiryo UI" panose="020B0604030504040204" pitchFamily="50" charset="-128"/>
            </a:endParaRPr>
          </a:p>
        </p:txBody>
      </p:sp>
      <p:sp>
        <p:nvSpPr>
          <p:cNvPr id="82" name="右矢印 81"/>
          <p:cNvSpPr/>
          <p:nvPr/>
        </p:nvSpPr>
        <p:spPr bwMode="gray">
          <a:xfrm rot="19344504" flipH="1">
            <a:off x="6238698" y="2339322"/>
            <a:ext cx="1051375" cy="1079784"/>
          </a:xfrm>
          <a:prstGeom prst="rightArrow">
            <a:avLst>
              <a:gd name="adj1" fmla="val 50000"/>
              <a:gd name="adj2" fmla="val 3082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アプリ</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利用</a:t>
            </a:r>
            <a:endParaRPr kumimoji="1" lang="ja-JP" altLang="en-US" sz="1800" b="0" i="0" u="none" strike="noStrike" cap="none" normalizeH="0" baseline="0" dirty="0" err="1" smtClean="0">
              <a:ln>
                <a:noFill/>
              </a:ln>
              <a:effectLst/>
              <a:latin typeface="+mj-lt"/>
              <a:ea typeface="+mn-ea"/>
            </a:endParaRPr>
          </a:p>
        </p:txBody>
      </p:sp>
    </p:spTree>
    <p:extLst>
      <p:ext uri="{BB962C8B-B14F-4D97-AF65-F5344CB8AC3E}">
        <p14:creationId xmlns:p14="http://schemas.microsoft.com/office/powerpoint/2010/main" val="2496252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371" y="24576"/>
            <a:ext cx="7435857" cy="794355"/>
          </a:xfrm>
        </p:spPr>
        <p:txBody>
          <a:bodyPr/>
          <a:lstStyle/>
          <a:p>
            <a:r>
              <a:rPr kumimoji="1" lang="en-US" altLang="ja-JP" smtClean="0"/>
              <a:t>3.</a:t>
            </a:r>
            <a:r>
              <a:rPr kumimoji="1" lang="ja-JP" altLang="en-US" smtClean="0"/>
              <a:t>簡易情報銀行</a:t>
            </a:r>
            <a:endParaRPr kumimoji="1" lang="ja-JP" altLang="en-US"/>
          </a:p>
        </p:txBody>
      </p:sp>
      <p:sp>
        <p:nvSpPr>
          <p:cNvPr id="3" name="コンテンツ プレースホルダー 2"/>
          <p:cNvSpPr>
            <a:spLocks noGrp="1"/>
          </p:cNvSpPr>
          <p:nvPr>
            <p:ph idx="1"/>
          </p:nvPr>
        </p:nvSpPr>
        <p:spPr>
          <a:xfrm>
            <a:off x="168276" y="869953"/>
            <a:ext cx="8768270" cy="309711"/>
          </a:xfrm>
        </p:spPr>
        <p:txBody>
          <a:bodyPr>
            <a:noAutofit/>
          </a:bodyPr>
          <a:lstStyle/>
          <a:p>
            <a:r>
              <a:rPr kumimoji="1" lang="en-US" altLang="ja-JP" sz="1800" dirty="0" smtClean="0">
                <a:latin typeface="Fujitsu Sans" panose="020B0404060202020204" pitchFamily="34" charset="0"/>
              </a:rPr>
              <a:t>PDS</a:t>
            </a:r>
            <a:r>
              <a:rPr kumimoji="1" lang="ja-JP" altLang="en-US" sz="1800" dirty="0" smtClean="0"/>
              <a:t>に加えて事業者用にも</a:t>
            </a:r>
            <a:r>
              <a:rPr kumimoji="1" lang="en-US" altLang="ja-JP" sz="1800" dirty="0" smtClean="0">
                <a:latin typeface="Fujitsu Sans" panose="020B0404060202020204" pitchFamily="34" charset="0"/>
              </a:rPr>
              <a:t>Cell</a:t>
            </a:r>
            <a:r>
              <a:rPr kumimoji="1" lang="ja-JP" altLang="en-US" sz="1800" dirty="0" smtClean="0"/>
              <a:t>を払出して管理するモデル</a:t>
            </a:r>
            <a:endParaRPr kumimoji="1" lang="ja-JP" altLang="en-US" sz="1800" dirty="0"/>
          </a:p>
        </p:txBody>
      </p:sp>
      <p:sp>
        <p:nvSpPr>
          <p:cNvPr id="4" name="スライド番号プレースホルダー 3"/>
          <p:cNvSpPr>
            <a:spLocks noGrp="1"/>
          </p:cNvSpPr>
          <p:nvPr>
            <p:ph type="sldNum" sz="quarter" idx="4294967295"/>
          </p:nvPr>
        </p:nvSpPr>
        <p:spPr>
          <a:xfrm>
            <a:off x="4325049" y="6537008"/>
            <a:ext cx="539750" cy="201612"/>
          </a:xfrm>
          <a:prstGeom prst="rect">
            <a:avLst/>
          </a:prstGeom>
        </p:spPr>
        <p:txBody>
          <a:bodyPr/>
          <a:lstStyle/>
          <a:p>
            <a:fld id="{DE2B87E1-F9DF-4BEE-B07D-635D26011F4B}" type="slidenum">
              <a:rPr lang="de-DE" altLang="ja-JP" smtClean="0">
                <a:solidFill>
                  <a:srgbClr val="000000"/>
                </a:solidFill>
              </a:rPr>
              <a:pPr/>
              <a:t>4</a:t>
            </a:fld>
            <a:endParaRPr lang="de-DE" altLang="ja-JP">
              <a:solidFill>
                <a:srgbClr val="000000"/>
              </a:solidFill>
            </a:endParaRPr>
          </a:p>
        </p:txBody>
      </p:sp>
      <p:sp>
        <p:nvSpPr>
          <p:cNvPr id="5" name="正方形/長方形 4"/>
          <p:cNvSpPr/>
          <p:nvPr/>
        </p:nvSpPr>
        <p:spPr bwMode="auto">
          <a:xfrm>
            <a:off x="1837023" y="1186176"/>
            <a:ext cx="4418040" cy="2332144"/>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ja-JP" b="1" smtClean="0">
                <a:solidFill>
                  <a:schemeClr val="tx2"/>
                </a:solidFill>
                <a:latin typeface="Fujitsu Sans" panose="020B0404060202020204" pitchFamily="34" charset="0"/>
                <a:ea typeface="Meiryo UI" panose="020B0604030504040204" pitchFamily="50" charset="-128"/>
                <a:cs typeface="HGS創英角ｺﾞｼｯｸUB"/>
              </a:rPr>
              <a:t>Unit</a:t>
            </a:r>
            <a:endParaRPr lang="en-US" altLang="ja-JP" b="1" dirty="0">
              <a:solidFill>
                <a:schemeClr val="tx2"/>
              </a:solidFill>
              <a:latin typeface="Fujitsu Sans" panose="020B0404060202020204" pitchFamily="34" charset="0"/>
              <a:ea typeface="Meiryo UI" panose="020B0604030504040204" pitchFamily="50" charset="-128"/>
              <a:cs typeface="HGS創英角ｺﾞｼｯｸUB"/>
            </a:endParaRPr>
          </a:p>
        </p:txBody>
      </p:sp>
      <p:sp>
        <p:nvSpPr>
          <p:cNvPr id="8" name="円/楕円 7"/>
          <p:cNvSpPr/>
          <p:nvPr/>
        </p:nvSpPr>
        <p:spPr bwMode="auto">
          <a:xfrm>
            <a:off x="5344157" y="1466520"/>
            <a:ext cx="766391" cy="690172"/>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00B0F0"/>
                </a:solidFill>
                <a:latin typeface="Fujitsu Sans" panose="020B0404060202020204" pitchFamily="34" charset="0"/>
                <a:ea typeface="Meiryo UI" panose="020B0604030504040204" pitchFamily="50" charset="-128"/>
              </a:rPr>
              <a:t>個人用</a:t>
            </a:r>
            <a:endParaRPr lang="en-US" altLang="ja-JP" sz="1200" b="1" smtClean="0">
              <a:solidFill>
                <a:srgbClr val="00B0F0"/>
              </a:solidFill>
              <a:latin typeface="Fujitsu Sans" panose="020B0404060202020204" pitchFamily="34" charset="0"/>
              <a:ea typeface="Meiryo UI" panose="020B0604030504040204" pitchFamily="50" charset="-128"/>
            </a:endParaRPr>
          </a:p>
          <a:p>
            <a:pPr algn="ctr"/>
            <a:r>
              <a:rPr lang="en-US" altLang="ja-JP" sz="1200" b="1" smtClean="0">
                <a:solidFill>
                  <a:srgbClr val="00B0F0"/>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00B0F0"/>
              </a:solidFill>
              <a:effectLst/>
              <a:latin typeface="Fujitsu Sans" panose="020B0404060202020204" pitchFamily="34" charset="0"/>
            </a:endParaRPr>
          </a:p>
        </p:txBody>
      </p:sp>
      <p:sp>
        <p:nvSpPr>
          <p:cNvPr id="9" name="円/楕円 8"/>
          <p:cNvSpPr/>
          <p:nvPr/>
        </p:nvSpPr>
        <p:spPr bwMode="auto">
          <a:xfrm>
            <a:off x="3264602" y="1873529"/>
            <a:ext cx="1642633" cy="1471233"/>
          </a:xfrm>
          <a:prstGeom prst="ellipse">
            <a:avLst/>
          </a:prstGeom>
          <a:solidFill>
            <a:schemeClr val="bg1"/>
          </a:solidFill>
          <a:ln w="76200" cap="flat" cmpd="sng" algn="ctr">
            <a:solidFill>
              <a:srgbClr val="0000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100" b="1" smtClean="0">
                <a:solidFill>
                  <a:srgbClr val="0000FF"/>
                </a:solidFill>
                <a:latin typeface="Fujitsu Sans" panose="020B0404060202020204" pitchFamily="34" charset="0"/>
                <a:ea typeface="Meiryo UI" panose="020B0604030504040204" pitchFamily="50" charset="-128"/>
              </a:rPr>
              <a:t>管理組織用</a:t>
            </a: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r>
              <a:rPr lang="en-US" altLang="ja-JP" sz="1100" b="1" smtClean="0">
                <a:solidFill>
                  <a:srgbClr val="0000FF"/>
                </a:solidFill>
                <a:latin typeface="Fujitsu Sans" panose="020B0404060202020204" pitchFamily="34" charset="0"/>
                <a:ea typeface="Meiryo UI" panose="020B0604030504040204" pitchFamily="50" charset="-128"/>
              </a:rPr>
              <a:t>Cell</a:t>
            </a:r>
          </a:p>
          <a:p>
            <a:pPr algn="ctr"/>
            <a:endParaRPr lang="en-US" altLang="ja-JP" sz="1100" b="1">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kumimoji="1" lang="en-US" altLang="ja-JP" sz="1100" b="1" i="0" u="none" strike="noStrike" cap="none" normalizeH="0" baseline="0">
              <a:solidFill>
                <a:srgbClr val="0000FF"/>
              </a:solidFill>
              <a:effectLst/>
              <a:latin typeface="Fujitsu Sans" panose="020B0404060202020204" pitchFamily="34" charset="0"/>
              <a:ea typeface="Meiryo UI" panose="020B0604030504040204" pitchFamily="50" charset="-128"/>
            </a:endParaRPr>
          </a:p>
          <a:p>
            <a:pPr algn="ctr"/>
            <a:endParaRPr kumimoji="1" lang="ja-JP" altLang="en-US" sz="1100" b="1" i="0" u="none" strike="noStrike" cap="none" normalizeH="0" baseline="0" dirty="0" smtClean="0">
              <a:solidFill>
                <a:srgbClr val="0000FF"/>
              </a:solidFill>
              <a:effectLst/>
              <a:latin typeface="Fujitsu Sans" panose="020B0404060202020204" pitchFamily="34" charset="0"/>
            </a:endParaRPr>
          </a:p>
        </p:txBody>
      </p:sp>
      <p:pic>
        <p:nvPicPr>
          <p:cNvPr id="10" name="Picture 2" descr="http://ddl.design.css.fujitsu.com/ddl/ja/thumbnail/8988_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814" y="1437411"/>
            <a:ext cx="293134" cy="7844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ddl.design.css.fujitsu.com/ddl/ja/thumbnail/8988_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465" y="2291603"/>
            <a:ext cx="293134" cy="7844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p:cNvCxnSpPr>
            <a:stCxn id="10" idx="1"/>
            <a:endCxn id="8" idx="6"/>
          </p:cNvCxnSpPr>
          <p:nvPr/>
        </p:nvCxnSpPr>
        <p:spPr bwMode="auto">
          <a:xfrm flipH="1" flipV="1">
            <a:off x="6110548" y="1811606"/>
            <a:ext cx="1689266" cy="18046"/>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コネクタ 15"/>
          <p:cNvCxnSpPr>
            <a:stCxn id="11" idx="1"/>
            <a:endCxn id="35" idx="6"/>
          </p:cNvCxnSpPr>
          <p:nvPr/>
        </p:nvCxnSpPr>
        <p:spPr bwMode="auto">
          <a:xfrm flipH="1">
            <a:off x="6097922" y="2683844"/>
            <a:ext cx="1487543" cy="1004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30" name="グループ化 29"/>
          <p:cNvGrpSpPr/>
          <p:nvPr/>
        </p:nvGrpSpPr>
        <p:grpSpPr>
          <a:xfrm>
            <a:off x="3677807" y="3714121"/>
            <a:ext cx="792088" cy="964234"/>
            <a:chOff x="222798" y="2260206"/>
            <a:chExt cx="792088" cy="964234"/>
          </a:xfrm>
        </p:grpSpPr>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10" y="2260206"/>
              <a:ext cx="758865" cy="749301"/>
            </a:xfrm>
            <a:prstGeom prst="rect">
              <a:avLst/>
            </a:prstGeom>
          </p:spPr>
        </p:pic>
        <p:sp>
          <p:nvSpPr>
            <p:cNvPr id="27" name="テキスト ボックス 26"/>
            <p:cNvSpPr txBox="1"/>
            <p:nvPr/>
          </p:nvSpPr>
          <p:spPr>
            <a:xfrm>
              <a:off x="222798" y="2947441"/>
              <a:ext cx="792088" cy="276999"/>
            </a:xfrm>
            <a:prstGeom prst="rect">
              <a:avLst/>
            </a:prstGeom>
            <a:noFill/>
          </p:spPr>
          <p:txBody>
            <a:bodyPr wrap="square" rtlCol="0">
              <a:spAutoFit/>
            </a:bodyPr>
            <a:lstStyle/>
            <a:p>
              <a:r>
                <a:rPr kumimoji="1" lang="ja-JP" altLang="en-US" sz="1200" smtClean="0">
                  <a:latin typeface="Meiryo UI" panose="020B0604030504040204" pitchFamily="50" charset="-128"/>
                  <a:ea typeface="Meiryo UI" panose="020B0604030504040204" pitchFamily="50" charset="-128"/>
                  <a:cs typeface="Arial" panose="020B0604020202020204" pitchFamily="34" charset="0"/>
                </a:rPr>
                <a:t>管理者</a:t>
              </a:r>
              <a:endParaRPr kumimoji="1" lang="ja-JP" altLang="en-US" sz="1200" dirty="0">
                <a:latin typeface="Meiryo UI" panose="020B0604030504040204" pitchFamily="50" charset="-128"/>
                <a:ea typeface="Meiryo UI" panose="020B0604030504040204" pitchFamily="50" charset="-128"/>
                <a:cs typeface="Arial" panose="020B0604020202020204" pitchFamily="34" charset="0"/>
              </a:endParaRPr>
            </a:p>
          </p:txBody>
        </p:sp>
      </p:grpSp>
      <p:cxnSp>
        <p:nvCxnSpPr>
          <p:cNvPr id="29" name="直線コネクタ 28"/>
          <p:cNvCxnSpPr>
            <a:stCxn id="26" idx="0"/>
            <a:endCxn id="9" idx="4"/>
          </p:cNvCxnSpPr>
          <p:nvPr/>
        </p:nvCxnSpPr>
        <p:spPr bwMode="auto">
          <a:xfrm flipV="1">
            <a:off x="4073852" y="3344762"/>
            <a:ext cx="12067" cy="36935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5" name="円/楕円 34"/>
          <p:cNvSpPr/>
          <p:nvPr/>
        </p:nvSpPr>
        <p:spPr bwMode="auto">
          <a:xfrm>
            <a:off x="5331531" y="2348800"/>
            <a:ext cx="766391" cy="690172"/>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00B0F0"/>
                </a:solidFill>
                <a:latin typeface="Fujitsu Sans" panose="020B0404060202020204" pitchFamily="34" charset="0"/>
                <a:ea typeface="Meiryo UI" panose="020B0604030504040204" pitchFamily="50" charset="-128"/>
              </a:rPr>
              <a:t>個人用</a:t>
            </a:r>
            <a:endParaRPr lang="en-US" altLang="ja-JP" sz="1200" b="1" smtClean="0">
              <a:solidFill>
                <a:srgbClr val="00B0F0"/>
              </a:solidFill>
              <a:latin typeface="Fujitsu Sans" panose="020B0404060202020204" pitchFamily="34" charset="0"/>
              <a:ea typeface="Meiryo UI" panose="020B0604030504040204" pitchFamily="50" charset="-128"/>
            </a:endParaRPr>
          </a:p>
          <a:p>
            <a:pPr algn="ctr"/>
            <a:r>
              <a:rPr lang="en-US" altLang="ja-JP" sz="1200" b="1" smtClean="0">
                <a:solidFill>
                  <a:srgbClr val="00B0F0"/>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00B0F0"/>
              </a:solidFill>
              <a:effectLst/>
              <a:latin typeface="Fujitsu Sans" panose="020B0404060202020204" pitchFamily="34" charset="0"/>
            </a:endParaRPr>
          </a:p>
        </p:txBody>
      </p:sp>
      <p:sp>
        <p:nvSpPr>
          <p:cNvPr id="45" name="正方形/長方形 44"/>
          <p:cNvSpPr/>
          <p:nvPr/>
        </p:nvSpPr>
        <p:spPr>
          <a:xfrm>
            <a:off x="3401546" y="2388747"/>
            <a:ext cx="1438742" cy="70206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Cell</a:t>
            </a:r>
            <a:r>
              <a:rPr lang="ja-JP" altLang="en-US"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管理アプリ用</a:t>
            </a: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49" name="コンテンツ プレースホルダー 2"/>
          <p:cNvSpPr txBox="1">
            <a:spLocks/>
          </p:cNvSpPr>
          <p:nvPr/>
        </p:nvSpPr>
        <p:spPr bwMode="gray">
          <a:xfrm>
            <a:off x="-47862" y="4928202"/>
            <a:ext cx="8984407" cy="153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lvl="1"/>
            <a:r>
              <a:rPr lang="en-US" altLang="ja-JP" sz="1200" kern="0" dirty="0" smtClean="0">
                <a:latin typeface="Fujitsu Sans" panose="020B0404060202020204" pitchFamily="34" charset="0"/>
              </a:rPr>
              <a:t>PDS(</a:t>
            </a:r>
            <a:r>
              <a:rPr lang="ja-JP" altLang="en-US" sz="1200" kern="0" dirty="0" smtClean="0">
                <a:latin typeface="Fujitsu Sans" panose="020B0404060202020204" pitchFamily="34" charset="0"/>
              </a:rPr>
              <a:t>個人用</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に加えて事業者用</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も</a:t>
            </a:r>
            <a:r>
              <a:rPr lang="ja-JP" altLang="en-US" sz="1200" kern="0" dirty="0" smtClean="0"/>
              <a:t>払出して管理するという</a:t>
            </a:r>
            <a:r>
              <a:rPr lang="en-US" altLang="ja-JP" sz="1200" kern="0" dirty="0" smtClean="0">
                <a:latin typeface="Fujitsu Sans" panose="020B0404060202020204" pitchFamily="34" charset="0"/>
              </a:rPr>
              <a:t>PDS</a:t>
            </a:r>
            <a:r>
              <a:rPr lang="ja-JP" altLang="en-US" sz="1200" kern="0" dirty="0" smtClean="0"/>
              <a:t>プロバイダとしての業務を行うためのモデルです。</a:t>
            </a:r>
            <a:endParaRPr lang="en-US" altLang="ja-JP" sz="1200" kern="0" dirty="0" smtClean="0"/>
          </a:p>
          <a:p>
            <a:pPr lvl="1"/>
            <a:r>
              <a:rPr lang="ja-JP" altLang="en-US" sz="1200" kern="0" dirty="0" smtClean="0">
                <a:latin typeface="Fujitsu Sans" panose="020B0404060202020204" pitchFamily="34" charset="0"/>
              </a:rPr>
              <a:t>アプリを</a:t>
            </a:r>
            <a:r>
              <a:rPr lang="ja-JP" altLang="en-US" sz="1200" kern="0" dirty="0">
                <a:latin typeface="Fujitsu Sans" panose="020B0404060202020204" pitchFamily="34" charset="0"/>
              </a:rPr>
              <a:t>どう提供するかという観点は</a:t>
            </a:r>
            <a:r>
              <a:rPr lang="ja-JP" altLang="en-US" sz="1200" kern="0" dirty="0" smtClean="0">
                <a:latin typeface="Fujitsu Sans" panose="020B0404060202020204" pitchFamily="34" charset="0"/>
              </a:rPr>
              <a:t>このモデルには含まれていません。</a:t>
            </a:r>
            <a:endParaRPr lang="en-US" altLang="ja-JP" sz="1200" kern="0" dirty="0" smtClean="0">
              <a:latin typeface="Fujitsu Sans" panose="020B0404060202020204" pitchFamily="34" charset="0"/>
            </a:endParaRPr>
          </a:p>
          <a:p>
            <a:pPr lvl="2"/>
            <a:r>
              <a:rPr lang="ja-JP" altLang="en-US" sz="1100" kern="0" dirty="0" smtClean="0">
                <a:latin typeface="Fujitsu Sans" panose="020B0404060202020204" pitchFamily="34" charset="0"/>
              </a:rPr>
              <a:t>個人が使う個人向けのアプリケーション</a:t>
            </a:r>
            <a:endParaRPr lang="en-US" altLang="ja-JP" sz="1100" kern="0" dirty="0" smtClean="0">
              <a:latin typeface="Fujitsu Sans" panose="020B0404060202020204" pitchFamily="34" charset="0"/>
            </a:endParaRPr>
          </a:p>
          <a:p>
            <a:pPr lvl="2"/>
            <a:r>
              <a:rPr lang="ja-JP" altLang="en-US" sz="1100" kern="0" dirty="0">
                <a:latin typeface="Fujitsu Sans" panose="020B0404060202020204" pitchFamily="34" charset="0"/>
              </a:rPr>
              <a:t>事</a:t>
            </a:r>
            <a:r>
              <a:rPr lang="ja-JP" altLang="en-US" sz="1100" kern="0" dirty="0" smtClean="0">
                <a:latin typeface="Fujitsu Sans" panose="020B0404060202020204" pitchFamily="34" charset="0"/>
              </a:rPr>
              <a:t>業者が使う事業者向けのアプリケーション</a:t>
            </a:r>
            <a:endParaRPr lang="en-US" altLang="ja-JP" sz="1200" kern="0" dirty="0" smtClean="0">
              <a:latin typeface="Fujitsu Sans" panose="020B0404060202020204" pitchFamily="34" charset="0"/>
            </a:endParaRPr>
          </a:p>
          <a:p>
            <a:pPr marL="657225" lvl="2" indent="0">
              <a:buNone/>
            </a:pPr>
            <a:r>
              <a:rPr lang="ja-JP" altLang="en-US" sz="1100" kern="0" dirty="0" smtClean="0">
                <a:latin typeface="Fujitsu Sans" panose="020B0404060202020204" pitchFamily="34" charset="0"/>
              </a:rPr>
              <a:t>⇒　アプリのオープンエコシステム</a:t>
            </a:r>
            <a:r>
              <a:rPr lang="ja-JP" altLang="en-US" sz="1100" kern="0" dirty="0">
                <a:latin typeface="Fujitsu Sans" panose="020B0404060202020204" pitchFamily="34" charset="0"/>
              </a:rPr>
              <a:t>を案内するか、後述モデルと組み合わせて用意する必要が</a:t>
            </a:r>
            <a:r>
              <a:rPr lang="ja-JP" altLang="en-US" sz="1100" kern="0" dirty="0" smtClean="0">
                <a:latin typeface="Fujitsu Sans" panose="020B0404060202020204" pitchFamily="34" charset="0"/>
              </a:rPr>
              <a:t>あります。</a:t>
            </a:r>
            <a:endParaRPr lang="en-US" altLang="ja-JP" sz="1100" kern="0" dirty="0" smtClean="0">
              <a:latin typeface="Fujitsu Sans" panose="020B0404060202020204" pitchFamily="34" charset="0"/>
            </a:endParaRPr>
          </a:p>
          <a:p>
            <a:pPr lvl="1"/>
            <a:r>
              <a:rPr lang="ja-JP" altLang="en-US" sz="1200" kern="0" dirty="0" smtClean="0">
                <a:latin typeface="Fujitsu Sans" panose="020B0404060202020204" pitchFamily="34" charset="0"/>
              </a:rPr>
              <a:t>組織管理用</a:t>
            </a:r>
            <a:r>
              <a:rPr lang="en-US" altLang="ja-JP" sz="1200" kern="0" dirty="0" smtClean="0">
                <a:latin typeface="Fujitsu Sans" panose="020B0404060202020204" pitchFamily="34" charset="0"/>
              </a:rPr>
              <a:t>Cell</a:t>
            </a:r>
            <a:r>
              <a:rPr lang="ja-JP" altLang="en-US" sz="1200" kern="0" dirty="0" smtClean="0">
                <a:latin typeface="Fujitsu Sans" panose="020B0404060202020204" pitchFamily="34" charset="0"/>
              </a:rPr>
              <a:t>でデータを持つ個人とそれを利活用したい事業者のマッチング</a:t>
            </a:r>
            <a:r>
              <a:rPr lang="ja-JP" altLang="en-US" sz="1200" kern="0" dirty="0" smtClean="0"/>
              <a:t>機構は含まれていません。</a:t>
            </a:r>
            <a:endParaRPr lang="en-US" altLang="ja-JP" sz="1200" kern="0" dirty="0" smtClean="0"/>
          </a:p>
          <a:p>
            <a:pPr lvl="2"/>
            <a:r>
              <a:rPr lang="ja-JP" altLang="en-US" sz="1100" kern="0" dirty="0">
                <a:latin typeface="Fujitsu Sans" panose="020B0404060202020204" pitchFamily="34" charset="0"/>
              </a:rPr>
              <a:t>オープンエコシステムを案内するか、後述モデルと組み合わせて用意する必要があります。</a:t>
            </a:r>
            <a:endParaRPr lang="en-US" altLang="ja-JP" sz="1100" kern="0" dirty="0">
              <a:latin typeface="Fujitsu Sans" panose="020B0404060202020204" pitchFamily="34" charset="0"/>
            </a:endParaRPr>
          </a:p>
        </p:txBody>
      </p:sp>
      <p:cxnSp>
        <p:nvCxnSpPr>
          <p:cNvPr id="51" name="直線矢印コネクタ 50"/>
          <p:cNvCxnSpPr>
            <a:stCxn id="9" idx="6"/>
            <a:endCxn id="8" idx="2"/>
          </p:cNvCxnSpPr>
          <p:nvPr/>
        </p:nvCxnSpPr>
        <p:spPr bwMode="auto">
          <a:xfrm flipV="1">
            <a:off x="4907235" y="1811606"/>
            <a:ext cx="436922" cy="79754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a:stCxn id="9" idx="6"/>
            <a:endCxn id="35" idx="2"/>
          </p:cNvCxnSpPr>
          <p:nvPr/>
        </p:nvCxnSpPr>
        <p:spPr bwMode="auto">
          <a:xfrm>
            <a:off x="4907235" y="2609146"/>
            <a:ext cx="424296" cy="8474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rot="5400000">
            <a:off x="5412776" y="3175685"/>
            <a:ext cx="629150" cy="307777"/>
          </a:xfrm>
          <a:prstGeom prst="rect">
            <a:avLst/>
          </a:prstGeom>
          <a:noFill/>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71" name="テキスト ボックス 70"/>
          <p:cNvSpPr txBox="1"/>
          <p:nvPr/>
        </p:nvSpPr>
        <p:spPr>
          <a:xfrm rot="5400000">
            <a:off x="7416890" y="3199025"/>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74" name="円柱 73"/>
          <p:cNvSpPr/>
          <p:nvPr/>
        </p:nvSpPr>
        <p:spPr bwMode="gray">
          <a:xfrm>
            <a:off x="3427076" y="2724401"/>
            <a:ext cx="675969" cy="472005"/>
          </a:xfrm>
          <a:prstGeom prst="can">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effectLst/>
                <a:latin typeface="Fujitsu Sans" panose="020B0404060202020204" pitchFamily="34" charset="0"/>
                <a:ea typeface="+mn-ea"/>
              </a:rPr>
              <a:t>払出管理</a:t>
            </a:r>
            <a:endParaRPr kumimoji="1" lang="en-US" altLang="ja-JP" sz="10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smtClean="0">
                <a:latin typeface="Fujitsu Sans" panose="020B0404060202020204" pitchFamily="34" charset="0"/>
                <a:ea typeface="+mn-ea"/>
              </a:rPr>
              <a:t>OData</a:t>
            </a:r>
            <a:endParaRPr kumimoji="1" lang="ja-JP" altLang="en-US" sz="1000" b="0" i="0" u="none" strike="noStrike" cap="none" normalizeH="0" baseline="0" dirty="0" err="1" smtClean="0">
              <a:ln>
                <a:noFill/>
              </a:ln>
              <a:effectLst/>
              <a:latin typeface="Fujitsu Sans" panose="020B0404060202020204" pitchFamily="34" charset="0"/>
              <a:ea typeface="+mn-ea"/>
            </a:endParaRPr>
          </a:p>
        </p:txBody>
      </p:sp>
      <p:sp>
        <p:nvSpPr>
          <p:cNvPr id="76" name="円/楕円 75"/>
          <p:cNvSpPr/>
          <p:nvPr/>
        </p:nvSpPr>
        <p:spPr bwMode="gray">
          <a:xfrm>
            <a:off x="5482219" y="4067033"/>
            <a:ext cx="2200583" cy="861974"/>
          </a:xfrm>
          <a:prstGeom prst="ellipse">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r>
              <a:rPr lang="ja-JP" altLang="en-US" sz="1400" smtClean="0">
                <a:latin typeface="Meiryo UI" panose="020B0604030504040204" pitchFamily="50" charset="-128"/>
                <a:ea typeface="Meiryo UI" panose="020B0604030504040204" pitchFamily="50" charset="-128"/>
              </a:rPr>
              <a:t>個人用</a:t>
            </a:r>
            <a:r>
              <a:rPr lang="en-US" altLang="ja-JP" sz="1400" smtClean="0">
                <a:latin typeface="Fujitsu Sans" panose="020B0404060202020204" pitchFamily="34" charset="0"/>
              </a:rPr>
              <a:t>Personium</a:t>
            </a:r>
            <a:r>
              <a:rPr kumimoji="1" lang="ja-JP" altLang="en-US" sz="1400" b="0" i="0" u="none" strike="noStrike" cap="none" normalizeH="0" baseline="0" smtClean="0">
                <a:ln>
                  <a:noFill/>
                </a:ln>
                <a:effectLst/>
                <a:latin typeface="Fujitsu Sans" panose="020B0404060202020204" pitchFamily="34" charset="0"/>
                <a:ea typeface="+mn-ea"/>
              </a:rPr>
              <a:t>アプリ</a:t>
            </a: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エコシステム</a:t>
            </a:r>
            <a:endParaRPr kumimoji="1" lang="en-US" altLang="ja-JP" sz="1400" b="0" i="0" u="none" strike="noStrike" cap="none" normalizeH="0" baseline="0" smtClean="0">
              <a:ln>
                <a:noFill/>
              </a:ln>
              <a:effectLst/>
              <a:latin typeface="+mj-lt"/>
              <a:ea typeface="+mn-ea"/>
            </a:endParaRPr>
          </a:p>
        </p:txBody>
      </p:sp>
      <p:sp>
        <p:nvSpPr>
          <p:cNvPr id="77" name="正方形/長方形 76"/>
          <p:cNvSpPr/>
          <p:nvPr/>
        </p:nvSpPr>
        <p:spPr bwMode="gray">
          <a:xfrm>
            <a:off x="5646393" y="3974267"/>
            <a:ext cx="357901" cy="460881"/>
          </a:xfrm>
          <a:prstGeom prst="rect">
            <a:avLst/>
          </a:prstGeom>
          <a:solidFill>
            <a:schemeClr val="bg1"/>
          </a:solidFill>
          <a:ln w="38100" cap="flat" cmpd="sng" algn="ctr">
            <a:solidFill>
              <a:srgbClr val="00B0F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78" name="正方形/長方形 77"/>
          <p:cNvSpPr/>
          <p:nvPr/>
        </p:nvSpPr>
        <p:spPr bwMode="gray">
          <a:xfrm>
            <a:off x="6093049" y="3974266"/>
            <a:ext cx="357901" cy="460881"/>
          </a:xfrm>
          <a:prstGeom prst="rect">
            <a:avLst/>
          </a:prstGeom>
          <a:solidFill>
            <a:schemeClr val="bg1"/>
          </a:solidFill>
          <a:ln w="38100" cap="flat" cmpd="sng" algn="ctr">
            <a:solidFill>
              <a:srgbClr val="00B0F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79" name="正方形/長方形 78"/>
          <p:cNvSpPr/>
          <p:nvPr/>
        </p:nvSpPr>
        <p:spPr bwMode="gray">
          <a:xfrm>
            <a:off x="6559618" y="3974265"/>
            <a:ext cx="357901" cy="460881"/>
          </a:xfrm>
          <a:prstGeom prst="rect">
            <a:avLst/>
          </a:prstGeom>
          <a:solidFill>
            <a:schemeClr val="bg1"/>
          </a:solidFill>
          <a:ln w="38100" cap="flat" cmpd="sng" algn="ctr">
            <a:solidFill>
              <a:srgbClr val="00B0F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80" name="テキスト ボックス 79"/>
          <p:cNvSpPr txBox="1"/>
          <p:nvPr/>
        </p:nvSpPr>
        <p:spPr>
          <a:xfrm>
            <a:off x="6802960" y="4066053"/>
            <a:ext cx="686159" cy="307777"/>
          </a:xfrm>
          <a:prstGeom prst="rect">
            <a:avLst/>
          </a:prstGeom>
          <a:noFill/>
          <a:ln>
            <a:noFill/>
          </a:ln>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38" name="円/楕円 37"/>
          <p:cNvSpPr/>
          <p:nvPr/>
        </p:nvSpPr>
        <p:spPr bwMode="auto">
          <a:xfrm>
            <a:off x="2127641" y="1466520"/>
            <a:ext cx="766391" cy="690172"/>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事業者用</a:t>
            </a:r>
            <a:endParaRPr lang="en-US" altLang="ja-JP" sz="1200" b="1" smtClean="0">
              <a:solidFill>
                <a:srgbClr val="FF6E01"/>
              </a:solidFill>
              <a:latin typeface="Fujitsu Sans" panose="020B0404060202020204" pitchFamily="34" charset="0"/>
              <a:ea typeface="Meiryo UI" panose="020B0604030504040204" pitchFamily="50" charset="-128"/>
            </a:endParaRPr>
          </a:p>
          <a:p>
            <a:pPr algn="ctr"/>
            <a:r>
              <a:rPr lang="en-US" altLang="ja-JP" sz="1200" b="1" smtClean="0">
                <a:solidFill>
                  <a:srgbClr val="FF6E01"/>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FF6E01"/>
              </a:solidFill>
              <a:effectLst/>
              <a:latin typeface="Fujitsu Sans" panose="020B0404060202020204" pitchFamily="34" charset="0"/>
            </a:endParaRPr>
          </a:p>
        </p:txBody>
      </p:sp>
      <p:cxnSp>
        <p:nvCxnSpPr>
          <p:cNvPr id="39" name="直線矢印コネクタ 38"/>
          <p:cNvCxnSpPr>
            <a:stCxn id="9" idx="2"/>
            <a:endCxn id="38" idx="6"/>
          </p:cNvCxnSpPr>
          <p:nvPr/>
        </p:nvCxnSpPr>
        <p:spPr bwMode="auto">
          <a:xfrm flipH="1" flipV="1">
            <a:off x="2894032" y="1811606"/>
            <a:ext cx="370570" cy="79754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4" name="円/楕円 43"/>
          <p:cNvSpPr/>
          <p:nvPr/>
        </p:nvSpPr>
        <p:spPr bwMode="auto">
          <a:xfrm>
            <a:off x="2132681" y="2319662"/>
            <a:ext cx="766391" cy="690172"/>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事業者用</a:t>
            </a:r>
            <a:endParaRPr lang="en-US" altLang="ja-JP" sz="1200" b="1" smtClean="0">
              <a:solidFill>
                <a:srgbClr val="FF6E01"/>
              </a:solidFill>
              <a:latin typeface="Fujitsu Sans" panose="020B0404060202020204" pitchFamily="34" charset="0"/>
              <a:ea typeface="Meiryo UI" panose="020B0604030504040204" pitchFamily="50" charset="-128"/>
            </a:endParaRPr>
          </a:p>
          <a:p>
            <a:pPr algn="ctr"/>
            <a:r>
              <a:rPr lang="en-US" altLang="ja-JP" sz="1200" b="1" smtClean="0">
                <a:solidFill>
                  <a:srgbClr val="FF6E01"/>
                </a:solidFill>
                <a:latin typeface="Fujitsu Sans" panose="020B0404060202020204" pitchFamily="34" charset="0"/>
                <a:ea typeface="Meiryo UI" panose="020B0604030504040204" pitchFamily="50" charset="-128"/>
              </a:rPr>
              <a:t>Cell</a:t>
            </a:r>
            <a:endParaRPr kumimoji="1" lang="ja-JP" altLang="en-US" sz="1200" b="1" i="0" u="none" strike="noStrike" cap="none" normalizeH="0" baseline="0" dirty="0" smtClean="0">
              <a:solidFill>
                <a:srgbClr val="FF6E01"/>
              </a:solidFill>
              <a:effectLst/>
              <a:latin typeface="Fujitsu Sans" panose="020B0404060202020204" pitchFamily="34" charset="0"/>
            </a:endParaRPr>
          </a:p>
        </p:txBody>
      </p:sp>
      <p:cxnSp>
        <p:nvCxnSpPr>
          <p:cNvPr id="50" name="直線矢印コネクタ 49"/>
          <p:cNvCxnSpPr>
            <a:stCxn id="9" idx="2"/>
            <a:endCxn id="44" idx="6"/>
          </p:cNvCxnSpPr>
          <p:nvPr/>
        </p:nvCxnSpPr>
        <p:spPr bwMode="auto">
          <a:xfrm flipH="1">
            <a:off x="2899072" y="2609146"/>
            <a:ext cx="365530" cy="5560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テキスト ボックス 52"/>
          <p:cNvSpPr txBox="1"/>
          <p:nvPr/>
        </p:nvSpPr>
        <p:spPr>
          <a:xfrm rot="5400000">
            <a:off x="2233250" y="3170521"/>
            <a:ext cx="629150" cy="307777"/>
          </a:xfrm>
          <a:prstGeom prst="rect">
            <a:avLst/>
          </a:prstGeom>
          <a:noFill/>
        </p:spPr>
        <p:txBody>
          <a:bodyPr wrap="square" rtlCol="0">
            <a:spAutoFit/>
          </a:bodyPr>
          <a:lstStyle/>
          <a:p>
            <a:r>
              <a:rPr lang="ja-JP" altLang="en-US" sz="1400" b="1" smtClean="0">
                <a:solidFill>
                  <a:srgbClr val="FF6E01"/>
                </a:solidFill>
                <a:latin typeface="Fujitsu Sans" panose="020B0404060202020204" pitchFamily="34" charset="0"/>
                <a:ea typeface="Meiryo UI" panose="020B0604030504040204" pitchFamily="50" charset="-128"/>
              </a:rPr>
              <a:t>・・</a:t>
            </a:r>
            <a:r>
              <a:rPr lang="ja-JP" altLang="en-US" sz="1400" b="1">
                <a:solidFill>
                  <a:srgbClr val="FF6E01"/>
                </a:solidFill>
                <a:latin typeface="Fujitsu Sans" panose="020B0404060202020204" pitchFamily="34" charset="0"/>
                <a:ea typeface="Meiryo UI" panose="020B0604030504040204" pitchFamily="50" charset="-128"/>
              </a:rPr>
              <a:t>・</a:t>
            </a:r>
            <a:endParaRPr lang="ja-JP" altLang="en-US" sz="1400" b="1" dirty="0">
              <a:solidFill>
                <a:srgbClr val="FF6E01"/>
              </a:solidFill>
              <a:latin typeface="Fujitsu Sans" panose="020B0404060202020204" pitchFamily="34" charset="0"/>
              <a:ea typeface="Meiryo UI" panose="020B0604030504040204" pitchFamily="50" charset="-128"/>
            </a:endParaRPr>
          </a:p>
        </p:txBody>
      </p:sp>
      <p:pic>
        <p:nvPicPr>
          <p:cNvPr id="54" name="Picture 12" descr="http://ddl.design.css.fujitsu.com/ddl/ja/contents/02_%E3%82%A4%E3%83%A9%E3%82%B9%E3%83%88/04_%E5%BB%BA%E7%89%A9/8695_00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087" y="1457258"/>
            <a:ext cx="508237" cy="69850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A-5-3-[更新済み]"/>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256065" y="2348800"/>
            <a:ext cx="847526" cy="58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7" name="直線コネクタ 56"/>
          <p:cNvCxnSpPr>
            <a:stCxn id="44" idx="2"/>
            <a:endCxn id="56" idx="3"/>
          </p:cNvCxnSpPr>
          <p:nvPr/>
        </p:nvCxnSpPr>
        <p:spPr bwMode="auto">
          <a:xfrm flipH="1" flipV="1">
            <a:off x="1103591" y="2640496"/>
            <a:ext cx="1029090" cy="2425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コネクタ 59"/>
          <p:cNvCxnSpPr>
            <a:stCxn id="38" idx="2"/>
            <a:endCxn id="54" idx="3"/>
          </p:cNvCxnSpPr>
          <p:nvPr/>
        </p:nvCxnSpPr>
        <p:spPr bwMode="auto">
          <a:xfrm flipH="1" flipV="1">
            <a:off x="1306324" y="1806509"/>
            <a:ext cx="821317" cy="5097"/>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4" name="円/楕円 63"/>
          <p:cNvSpPr/>
          <p:nvPr/>
        </p:nvSpPr>
        <p:spPr bwMode="gray">
          <a:xfrm>
            <a:off x="516282" y="4007908"/>
            <a:ext cx="2200583" cy="861974"/>
          </a:xfrm>
          <a:prstGeom prst="ellipse">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r>
              <a:rPr lang="ja-JP" altLang="en-US" sz="1400">
                <a:latin typeface="Meiryo UI" panose="020B0604030504040204" pitchFamily="50" charset="-128"/>
                <a:ea typeface="Meiryo UI" panose="020B0604030504040204" pitchFamily="50" charset="-128"/>
              </a:rPr>
              <a:t>事</a:t>
            </a:r>
            <a:r>
              <a:rPr lang="ja-JP" altLang="en-US" sz="1400" smtClean="0">
                <a:latin typeface="Meiryo UI" panose="020B0604030504040204" pitchFamily="50" charset="-128"/>
                <a:ea typeface="Meiryo UI" panose="020B0604030504040204" pitchFamily="50" charset="-128"/>
              </a:rPr>
              <a:t>業者</a:t>
            </a:r>
            <a:r>
              <a:rPr lang="ja-JP" altLang="en-US" sz="1400">
                <a:latin typeface="Meiryo UI" panose="020B0604030504040204" pitchFamily="50" charset="-128"/>
                <a:ea typeface="Meiryo UI" panose="020B0604030504040204" pitchFamily="50" charset="-128"/>
              </a:rPr>
              <a:t>用</a:t>
            </a:r>
            <a:r>
              <a:rPr lang="en-US" altLang="ja-JP" sz="1400" smtClean="0">
                <a:latin typeface="Fujitsu Sans" panose="020B0404060202020204" pitchFamily="34" charset="0"/>
              </a:rPr>
              <a:t>Personium</a:t>
            </a:r>
            <a:r>
              <a:rPr kumimoji="1" lang="ja-JP" altLang="en-US" sz="1400" b="0" i="0" u="none" strike="noStrike" cap="none" normalizeH="0" baseline="0" smtClean="0">
                <a:ln>
                  <a:noFill/>
                </a:ln>
                <a:effectLst/>
                <a:latin typeface="Fujitsu Sans" panose="020B0404060202020204" pitchFamily="34" charset="0"/>
                <a:ea typeface="+mn-ea"/>
              </a:rPr>
              <a:t>アプリ</a:t>
            </a: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エコシステム</a:t>
            </a:r>
            <a:endParaRPr kumimoji="1" lang="en-US" altLang="ja-JP" sz="1400" b="0" i="0" u="none" strike="noStrike" cap="none" normalizeH="0" baseline="0" smtClean="0">
              <a:ln>
                <a:noFill/>
              </a:ln>
              <a:effectLst/>
              <a:latin typeface="+mj-lt"/>
              <a:ea typeface="+mn-ea"/>
            </a:endParaRPr>
          </a:p>
        </p:txBody>
      </p:sp>
      <p:sp>
        <p:nvSpPr>
          <p:cNvPr id="65" name="正方形/長方形 64"/>
          <p:cNvSpPr/>
          <p:nvPr/>
        </p:nvSpPr>
        <p:spPr bwMode="gray">
          <a:xfrm>
            <a:off x="680456" y="3915142"/>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66" name="正方形/長方形 65"/>
          <p:cNvSpPr/>
          <p:nvPr/>
        </p:nvSpPr>
        <p:spPr bwMode="gray">
          <a:xfrm>
            <a:off x="1127112" y="3915141"/>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67" name="正方形/長方形 66"/>
          <p:cNvSpPr/>
          <p:nvPr/>
        </p:nvSpPr>
        <p:spPr bwMode="gray">
          <a:xfrm>
            <a:off x="1593681" y="3915140"/>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68" name="テキスト ボックス 67"/>
          <p:cNvSpPr txBox="1"/>
          <p:nvPr/>
        </p:nvSpPr>
        <p:spPr>
          <a:xfrm>
            <a:off x="1837023" y="4006928"/>
            <a:ext cx="686159" cy="307777"/>
          </a:xfrm>
          <a:prstGeom prst="rect">
            <a:avLst/>
          </a:prstGeom>
          <a:noFill/>
        </p:spPr>
        <p:txBody>
          <a:bodyPr wrap="square" rtlCol="0">
            <a:spAutoFit/>
          </a:bodyPr>
          <a:lstStyle/>
          <a:p>
            <a:r>
              <a:rPr lang="ja-JP" altLang="en-US" sz="1400" b="1" smtClean="0">
                <a:solidFill>
                  <a:srgbClr val="FF0000"/>
                </a:solidFill>
                <a:latin typeface="Fujitsu Sans" panose="020B0404060202020204" pitchFamily="34" charset="0"/>
                <a:ea typeface="Meiryo UI" panose="020B0604030504040204" pitchFamily="50" charset="-128"/>
              </a:rPr>
              <a:t>・・</a:t>
            </a:r>
            <a:r>
              <a:rPr lang="ja-JP" altLang="en-US" sz="1400" b="1">
                <a:solidFill>
                  <a:srgbClr val="FF0000"/>
                </a:solidFill>
                <a:latin typeface="Fujitsu Sans" panose="020B0404060202020204" pitchFamily="34" charset="0"/>
                <a:ea typeface="Meiryo UI" panose="020B0604030504040204" pitchFamily="50" charset="-128"/>
              </a:rPr>
              <a:t>・</a:t>
            </a:r>
            <a:endParaRPr lang="ja-JP" altLang="en-US" sz="1400" b="1" dirty="0">
              <a:solidFill>
                <a:srgbClr val="FF0000"/>
              </a:solidFill>
              <a:latin typeface="Fujitsu Sans" panose="020B0404060202020204" pitchFamily="34" charset="0"/>
              <a:ea typeface="Meiryo UI" panose="020B0604030504040204" pitchFamily="50" charset="-128"/>
            </a:endParaRPr>
          </a:p>
        </p:txBody>
      </p:sp>
      <p:sp>
        <p:nvSpPr>
          <p:cNvPr id="72" name="テキスト ボックス 71"/>
          <p:cNvSpPr txBox="1"/>
          <p:nvPr/>
        </p:nvSpPr>
        <p:spPr>
          <a:xfrm rot="5400000">
            <a:off x="421773" y="3042517"/>
            <a:ext cx="686159" cy="307777"/>
          </a:xfrm>
          <a:prstGeom prst="rect">
            <a:avLst/>
          </a:prstGeom>
          <a:noFill/>
        </p:spPr>
        <p:txBody>
          <a:bodyPr wrap="square" rtlCol="0">
            <a:spAutoFit/>
          </a:bodyPr>
          <a:lstStyle/>
          <a:p>
            <a:r>
              <a:rPr lang="ja-JP" altLang="en-US" sz="1400" b="1" smtClean="0">
                <a:solidFill>
                  <a:schemeClr val="tx2"/>
                </a:solidFill>
                <a:latin typeface="Fujitsu Sans" panose="020B0404060202020204" pitchFamily="34" charset="0"/>
                <a:ea typeface="Meiryo UI" panose="020B0604030504040204" pitchFamily="50" charset="-128"/>
              </a:rPr>
              <a:t>・・</a:t>
            </a:r>
            <a:r>
              <a:rPr lang="ja-JP" altLang="en-US" sz="1400" b="1">
                <a:solidFill>
                  <a:schemeClr val="tx2"/>
                </a:solidFill>
                <a:latin typeface="Fujitsu Sans" panose="020B0404060202020204" pitchFamily="34" charset="0"/>
                <a:ea typeface="Meiryo UI" panose="020B0604030504040204" pitchFamily="50" charset="-128"/>
              </a:rPr>
              <a:t>・</a:t>
            </a:r>
            <a:endParaRPr lang="ja-JP" altLang="en-US" sz="1400" b="1" dirty="0">
              <a:solidFill>
                <a:schemeClr val="tx2"/>
              </a:solidFill>
              <a:latin typeface="Fujitsu Sans" panose="020B0404060202020204" pitchFamily="34" charset="0"/>
              <a:ea typeface="Meiryo UI" panose="020B0604030504040204" pitchFamily="50" charset="-128"/>
            </a:endParaRPr>
          </a:p>
        </p:txBody>
      </p:sp>
      <p:pic>
        <p:nvPicPr>
          <p:cNvPr id="75" name="図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6073" y="2711256"/>
            <a:ext cx="338892" cy="318441"/>
          </a:xfrm>
          <a:prstGeom prst="rect">
            <a:avLst/>
          </a:prstGeom>
        </p:spPr>
      </p:pic>
      <p:sp>
        <p:nvSpPr>
          <p:cNvPr id="48" name="テキスト ボックス 47"/>
          <p:cNvSpPr txBox="1"/>
          <p:nvPr/>
        </p:nvSpPr>
        <p:spPr>
          <a:xfrm>
            <a:off x="4285239" y="2734529"/>
            <a:ext cx="914400" cy="369332"/>
          </a:xfrm>
          <a:prstGeom prst="rect">
            <a:avLst/>
          </a:prstGeom>
          <a:noFill/>
        </p:spPr>
        <p:txBody>
          <a:bodyPr wrap="square" rtlCol="0">
            <a:spAutoFit/>
          </a:bodyPr>
          <a:lstStyle/>
          <a:p>
            <a:r>
              <a:rPr kumimoji="1" lang="ja-JP" altLang="en-US" sz="900" dirty="0" smtClean="0">
                <a:latin typeface="Meiryo UI" panose="020B0604030504040204" pitchFamily="50" charset="-128"/>
                <a:ea typeface="Meiryo UI" panose="020B0604030504040204" pitchFamily="50" charset="-128"/>
              </a:rPr>
              <a:t>利活用</a:t>
            </a:r>
            <a:endParaRPr kumimoji="1" lang="en-US" altLang="ja-JP" sz="900" dirty="0" smtClean="0">
              <a:latin typeface="Meiryo UI" panose="020B0604030504040204" pitchFamily="50" charset="-128"/>
              <a:ea typeface="Meiryo UI" panose="020B0604030504040204" pitchFamily="50" charset="-128"/>
            </a:endParaRPr>
          </a:p>
          <a:p>
            <a:r>
              <a:rPr kumimoji="1" lang="ja-JP" altLang="en-US" sz="900" dirty="0" smtClean="0">
                <a:latin typeface="Meiryo UI" panose="020B0604030504040204" pitchFamily="50" charset="-128"/>
                <a:ea typeface="Meiryo UI" panose="020B0604030504040204" pitchFamily="50" charset="-128"/>
              </a:rPr>
              <a:t>マッチング機能</a:t>
            </a:r>
          </a:p>
        </p:txBody>
      </p:sp>
      <p:sp>
        <p:nvSpPr>
          <p:cNvPr id="81" name="右矢印 80"/>
          <p:cNvSpPr/>
          <p:nvPr/>
        </p:nvSpPr>
        <p:spPr bwMode="gray">
          <a:xfrm rot="19344504" flipH="1">
            <a:off x="6615820" y="2860548"/>
            <a:ext cx="1051375" cy="924936"/>
          </a:xfrm>
          <a:prstGeom prst="rightArrow">
            <a:avLst>
              <a:gd name="adj1" fmla="val 50000"/>
              <a:gd name="adj2" fmla="val 30828"/>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アプリ</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利用</a:t>
            </a:r>
            <a:endParaRPr kumimoji="1" lang="ja-JP" altLang="en-US" sz="1800" b="0" i="0" u="none" strike="noStrike" cap="none" normalizeH="0" baseline="0" dirty="0" err="1" smtClean="0">
              <a:ln>
                <a:noFill/>
              </a:ln>
              <a:effectLst/>
              <a:latin typeface="+mj-lt"/>
              <a:ea typeface="+mn-ea"/>
            </a:endParaRPr>
          </a:p>
        </p:txBody>
      </p:sp>
      <p:sp>
        <p:nvSpPr>
          <p:cNvPr id="82" name="右矢印 81"/>
          <p:cNvSpPr/>
          <p:nvPr/>
        </p:nvSpPr>
        <p:spPr bwMode="gray">
          <a:xfrm rot="2914327">
            <a:off x="951542" y="2970141"/>
            <a:ext cx="946227" cy="924936"/>
          </a:xfrm>
          <a:prstGeom prst="rightArrow">
            <a:avLst>
              <a:gd name="adj1" fmla="val 50000"/>
              <a:gd name="adj2" fmla="val 30828"/>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アプリ</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利用</a:t>
            </a:r>
            <a:endParaRPr kumimoji="1" lang="ja-JP" altLang="en-US" sz="1800" b="0" i="0" u="none" strike="noStrike" cap="none" normalizeH="0" baseline="0" dirty="0" err="1" smtClean="0">
              <a:ln>
                <a:noFill/>
              </a:ln>
              <a:effectLst/>
              <a:latin typeface="+mj-lt"/>
              <a:ea typeface="+mn-ea"/>
            </a:endParaRPr>
          </a:p>
        </p:txBody>
      </p:sp>
    </p:spTree>
    <p:extLst>
      <p:ext uri="{BB962C8B-B14F-4D97-AF65-F5344CB8AC3E}">
        <p14:creationId xmlns:p14="http://schemas.microsoft.com/office/powerpoint/2010/main" val="427328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a:t>
            </a:r>
            <a:r>
              <a:rPr lang="ja-JP" altLang="en-US"/>
              <a:t>アプリ提供</a:t>
            </a:r>
            <a:endParaRPr kumimoji="1" lang="ja-JP" altLang="en-US"/>
          </a:p>
        </p:txBody>
      </p:sp>
      <p:sp>
        <p:nvSpPr>
          <p:cNvPr id="3" name="コンテンツ プレースホルダー 2"/>
          <p:cNvSpPr>
            <a:spLocks noGrp="1"/>
          </p:cNvSpPr>
          <p:nvPr>
            <p:ph idx="1"/>
          </p:nvPr>
        </p:nvSpPr>
        <p:spPr>
          <a:xfrm>
            <a:off x="112633" y="894324"/>
            <a:ext cx="8796213" cy="308671"/>
          </a:xfrm>
        </p:spPr>
        <p:txBody>
          <a:bodyPr>
            <a:normAutofit fontScale="92500" lnSpcReduction="20000"/>
          </a:bodyPr>
          <a:lstStyle/>
          <a:p>
            <a:r>
              <a:rPr lang="ja-JP" altLang="en-US" sz="2000" dirty="0">
                <a:latin typeface="Fujitsu Sans" panose="020B0404060202020204" pitchFamily="34" charset="0"/>
              </a:rPr>
              <a:t>アプリ開発</a:t>
            </a:r>
            <a:r>
              <a:rPr lang="ja-JP" altLang="en-US" sz="2000" dirty="0"/>
              <a:t>事業者用にも</a:t>
            </a:r>
            <a:r>
              <a:rPr lang="en-US" altLang="ja-JP" sz="2000" dirty="0">
                <a:latin typeface="Fujitsu Sans" panose="020B0404060202020204" pitchFamily="34" charset="0"/>
              </a:rPr>
              <a:t>Cell</a:t>
            </a:r>
            <a:r>
              <a:rPr lang="ja-JP" altLang="en-US" sz="2000" dirty="0"/>
              <a:t>を払出して管理する。</a:t>
            </a:r>
          </a:p>
        </p:txBody>
      </p:sp>
      <p:sp>
        <p:nvSpPr>
          <p:cNvPr id="4" name="スライド番号プレースホルダー 3"/>
          <p:cNvSpPr>
            <a:spLocks noGrp="1"/>
          </p:cNvSpPr>
          <p:nvPr>
            <p:ph type="sldNum" sz="quarter" idx="4294967295"/>
          </p:nvPr>
        </p:nvSpPr>
        <p:spPr>
          <a:xfrm>
            <a:off x="4294301" y="6526077"/>
            <a:ext cx="539750" cy="201612"/>
          </a:xfrm>
          <a:prstGeom prst="rect">
            <a:avLst/>
          </a:prstGeom>
        </p:spPr>
        <p:txBody>
          <a:bodyPr/>
          <a:lstStyle/>
          <a:p>
            <a:fld id="{DE2B87E1-F9DF-4BEE-B07D-635D26011F4B}" type="slidenum">
              <a:rPr lang="de-DE" altLang="ja-JP" smtClean="0">
                <a:solidFill>
                  <a:srgbClr val="000000"/>
                </a:solidFill>
              </a:rPr>
              <a:pPr/>
              <a:t>5</a:t>
            </a:fld>
            <a:endParaRPr lang="de-DE" altLang="ja-JP" dirty="0">
              <a:solidFill>
                <a:srgbClr val="000000"/>
              </a:solidFill>
            </a:endParaRPr>
          </a:p>
        </p:txBody>
      </p:sp>
      <p:sp>
        <p:nvSpPr>
          <p:cNvPr id="5" name="正方形/長方形 4"/>
          <p:cNvSpPr/>
          <p:nvPr/>
        </p:nvSpPr>
        <p:spPr bwMode="auto">
          <a:xfrm>
            <a:off x="939502" y="1486820"/>
            <a:ext cx="4183801" cy="3547832"/>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altLang="ja-JP" b="1" smtClean="0">
                <a:solidFill>
                  <a:schemeClr val="tx2"/>
                </a:solidFill>
                <a:latin typeface="Fujitsu Sans" panose="020B0404060202020204" pitchFamily="34" charset="0"/>
                <a:ea typeface="Meiryo UI" panose="020B0604030504040204" pitchFamily="50" charset="-128"/>
                <a:cs typeface="HGS創英角ｺﾞｼｯｸUB"/>
              </a:rPr>
              <a:t>Unit</a:t>
            </a:r>
            <a:endParaRPr lang="en-US" altLang="ja-JP" b="1" dirty="0">
              <a:solidFill>
                <a:schemeClr val="tx2"/>
              </a:solidFill>
              <a:latin typeface="Fujitsu Sans" panose="020B0404060202020204" pitchFamily="34" charset="0"/>
              <a:ea typeface="Meiryo UI" panose="020B0604030504040204" pitchFamily="50" charset="-128"/>
              <a:cs typeface="HGS創英角ｺﾞｼｯｸUB"/>
            </a:endParaRPr>
          </a:p>
        </p:txBody>
      </p:sp>
      <p:sp>
        <p:nvSpPr>
          <p:cNvPr id="8" name="円/楕円 7"/>
          <p:cNvSpPr/>
          <p:nvPr/>
        </p:nvSpPr>
        <p:spPr bwMode="auto">
          <a:xfrm>
            <a:off x="4351962" y="2916988"/>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9" name="円/楕円 8"/>
          <p:cNvSpPr/>
          <p:nvPr/>
        </p:nvSpPr>
        <p:spPr bwMode="auto">
          <a:xfrm>
            <a:off x="1235626" y="3018570"/>
            <a:ext cx="1642633" cy="1471233"/>
          </a:xfrm>
          <a:prstGeom prst="ellipse">
            <a:avLst/>
          </a:prstGeom>
          <a:solidFill>
            <a:schemeClr val="bg1"/>
          </a:solidFill>
          <a:ln w="76200" cap="flat" cmpd="sng" algn="ctr">
            <a:solidFill>
              <a:srgbClr val="0000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ja-JP" altLang="en-US" sz="1100" b="1" smtClean="0">
                <a:solidFill>
                  <a:srgbClr val="0000FF"/>
                </a:solidFill>
                <a:latin typeface="Fujitsu Sans" panose="020B0404060202020204" pitchFamily="34" charset="0"/>
                <a:ea typeface="Meiryo UI" panose="020B0604030504040204" pitchFamily="50" charset="-128"/>
              </a:rPr>
              <a:t>管理組織用</a:t>
            </a:r>
            <a:endParaRPr lang="en-US" altLang="ja-JP" sz="1100" b="1" smtClean="0">
              <a:solidFill>
                <a:srgbClr val="0000FF"/>
              </a:solidFill>
              <a:latin typeface="Fujitsu Sans" panose="020B0404060202020204" pitchFamily="34" charset="0"/>
              <a:ea typeface="Meiryo UI" panose="020B0604030504040204" pitchFamily="50" charset="-128"/>
            </a:endParaRPr>
          </a:p>
          <a:p>
            <a:r>
              <a:rPr lang="en-US" altLang="ja-JP" sz="1100" b="1" smtClean="0">
                <a:solidFill>
                  <a:srgbClr val="0000FF"/>
                </a:solidFill>
                <a:latin typeface="Fujitsu Sans" panose="020B0404060202020204" pitchFamily="34" charset="0"/>
                <a:ea typeface="Meiryo UI" panose="020B0604030504040204" pitchFamily="50" charset="-128"/>
              </a:rPr>
              <a:t>Cell</a:t>
            </a:r>
          </a:p>
          <a:p>
            <a:endParaRPr lang="en-US" altLang="ja-JP" sz="1100" b="1">
              <a:solidFill>
                <a:srgbClr val="0000FF"/>
              </a:solidFill>
              <a:latin typeface="Fujitsu Sans" panose="020B0404060202020204" pitchFamily="34" charset="0"/>
              <a:ea typeface="Meiryo UI" panose="020B0604030504040204" pitchFamily="50" charset="-128"/>
            </a:endParaRPr>
          </a:p>
          <a:p>
            <a:endParaRPr lang="en-US" altLang="ja-JP" sz="1100" b="1" smtClean="0">
              <a:solidFill>
                <a:srgbClr val="0000FF"/>
              </a:solidFill>
              <a:latin typeface="Fujitsu Sans" panose="020B0404060202020204" pitchFamily="34" charset="0"/>
              <a:ea typeface="Meiryo UI" panose="020B0604030504040204" pitchFamily="50" charset="-128"/>
            </a:endParaRPr>
          </a:p>
          <a:p>
            <a:endParaRPr lang="en-US" altLang="ja-JP" sz="1100" b="1" smtClean="0">
              <a:solidFill>
                <a:srgbClr val="0000FF"/>
              </a:solidFill>
              <a:latin typeface="Fujitsu Sans" panose="020B0404060202020204" pitchFamily="34" charset="0"/>
              <a:ea typeface="Meiryo UI" panose="020B0604030504040204" pitchFamily="50" charset="-128"/>
            </a:endParaRPr>
          </a:p>
          <a:p>
            <a:endParaRPr kumimoji="1" lang="en-US" altLang="ja-JP" sz="1100" b="1" i="0" u="none" strike="noStrike" cap="none" normalizeH="0" baseline="0">
              <a:solidFill>
                <a:srgbClr val="0000FF"/>
              </a:solidFill>
              <a:effectLst/>
              <a:latin typeface="Fujitsu Sans" panose="020B0404060202020204" pitchFamily="34" charset="0"/>
              <a:ea typeface="Meiryo UI" panose="020B0604030504040204" pitchFamily="50" charset="-128"/>
            </a:endParaRPr>
          </a:p>
          <a:p>
            <a:endParaRPr kumimoji="1" lang="ja-JP" altLang="en-US" sz="1100" b="1" i="0" u="none" strike="noStrike" cap="none" normalizeH="0" baseline="0" dirty="0" smtClean="0">
              <a:solidFill>
                <a:srgbClr val="0000FF"/>
              </a:solidFill>
              <a:effectLst/>
              <a:latin typeface="Fujitsu Sans" panose="020B0404060202020204" pitchFamily="34" charset="0"/>
            </a:endParaRPr>
          </a:p>
        </p:txBody>
      </p:sp>
      <p:pic>
        <p:nvPicPr>
          <p:cNvPr id="10"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9363" y="3200180"/>
            <a:ext cx="194366" cy="5201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0379" y="3234027"/>
            <a:ext cx="194366" cy="520159"/>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p:cNvGrpSpPr/>
          <p:nvPr/>
        </p:nvGrpSpPr>
        <p:grpSpPr>
          <a:xfrm>
            <a:off x="112633" y="3379042"/>
            <a:ext cx="782186" cy="964234"/>
            <a:chOff x="222798" y="2260206"/>
            <a:chExt cx="792088" cy="964234"/>
          </a:xfrm>
        </p:grpSpPr>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10" y="2260206"/>
              <a:ext cx="758865" cy="749301"/>
            </a:xfrm>
            <a:prstGeom prst="rect">
              <a:avLst/>
            </a:prstGeom>
          </p:spPr>
        </p:pic>
        <p:sp>
          <p:nvSpPr>
            <p:cNvPr id="27" name="テキスト ボックス 26"/>
            <p:cNvSpPr txBox="1"/>
            <p:nvPr/>
          </p:nvSpPr>
          <p:spPr>
            <a:xfrm>
              <a:off x="222798" y="2947441"/>
              <a:ext cx="792088" cy="276999"/>
            </a:xfrm>
            <a:prstGeom prst="rect">
              <a:avLst/>
            </a:prstGeom>
            <a:noFill/>
          </p:spPr>
          <p:txBody>
            <a:bodyPr wrap="square" rtlCol="0">
              <a:spAutoFit/>
            </a:bodyPr>
            <a:lstStyle/>
            <a:p>
              <a:r>
                <a:rPr kumimoji="1" lang="ja-JP" altLang="en-US" sz="1200" smtClean="0">
                  <a:latin typeface="Meiryo UI" panose="020B0604030504040204" pitchFamily="50" charset="-128"/>
                  <a:ea typeface="Meiryo UI" panose="020B0604030504040204" pitchFamily="50" charset="-128"/>
                  <a:cs typeface="Arial" panose="020B0604020202020204" pitchFamily="34" charset="0"/>
                </a:rPr>
                <a:t>管理者</a:t>
              </a:r>
              <a:endParaRPr kumimoji="1" lang="ja-JP" altLang="en-US" sz="1200" dirty="0">
                <a:latin typeface="Meiryo UI" panose="020B0604030504040204" pitchFamily="50" charset="-128"/>
                <a:ea typeface="Meiryo UI" panose="020B0604030504040204" pitchFamily="50" charset="-128"/>
                <a:cs typeface="Arial" panose="020B0604020202020204" pitchFamily="34" charset="0"/>
              </a:endParaRPr>
            </a:p>
          </p:txBody>
        </p:sp>
      </p:grpSp>
      <p:cxnSp>
        <p:nvCxnSpPr>
          <p:cNvPr id="29" name="直線コネクタ 28"/>
          <p:cNvCxnSpPr>
            <a:stCxn id="26" idx="3"/>
            <a:endCxn id="9" idx="2"/>
          </p:cNvCxnSpPr>
          <p:nvPr/>
        </p:nvCxnSpPr>
        <p:spPr bwMode="auto">
          <a:xfrm>
            <a:off x="878415" y="3753693"/>
            <a:ext cx="357211" cy="49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正方形/長方形 44"/>
          <p:cNvSpPr/>
          <p:nvPr/>
        </p:nvSpPr>
        <p:spPr>
          <a:xfrm>
            <a:off x="1372570" y="3533788"/>
            <a:ext cx="1265131" cy="70206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Cell</a:t>
            </a:r>
            <a:r>
              <a:rPr lang="ja-JP" altLang="en-US"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管理アプリ用</a:t>
            </a: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49" name="コンテンツ プレースホルダー 2"/>
          <p:cNvSpPr txBox="1">
            <a:spLocks/>
          </p:cNvSpPr>
          <p:nvPr/>
        </p:nvSpPr>
        <p:spPr bwMode="gray">
          <a:xfrm>
            <a:off x="48724" y="5182267"/>
            <a:ext cx="8984407" cy="153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lvl="1"/>
            <a:r>
              <a:rPr lang="ja-JP" altLang="en-US" sz="1400" kern="0" smtClean="0">
                <a:latin typeface="Fujitsu Sans" panose="020B0404060202020204" pitchFamily="34" charset="0"/>
              </a:rPr>
              <a:t>さらにアプリ開発者（事業者）に向けてアプリ用</a:t>
            </a:r>
            <a:r>
              <a:rPr lang="en-US" altLang="ja-JP" sz="1400" kern="0">
                <a:latin typeface="Fujitsu Sans" panose="020B0404060202020204" pitchFamily="34" charset="0"/>
              </a:rPr>
              <a:t>Cell</a:t>
            </a:r>
            <a:r>
              <a:rPr lang="ja-JP" altLang="en-US" sz="1400" kern="0">
                <a:latin typeface="Fujitsu Sans" panose="020B0404060202020204" pitchFamily="34" charset="0"/>
              </a:rPr>
              <a:t>も</a:t>
            </a:r>
            <a:r>
              <a:rPr lang="ja-JP" altLang="en-US" sz="1400" kern="0"/>
              <a:t>払出して管理</a:t>
            </a:r>
            <a:r>
              <a:rPr lang="ja-JP" altLang="en-US" sz="1400" kern="0" smtClean="0"/>
              <a:t>するモデル</a:t>
            </a:r>
            <a:r>
              <a:rPr lang="ja-JP" altLang="en-US" sz="1400" kern="0"/>
              <a:t>です</a:t>
            </a:r>
            <a:r>
              <a:rPr lang="ja-JP" altLang="en-US" sz="1400" kern="0" smtClean="0"/>
              <a:t>。</a:t>
            </a:r>
            <a:endParaRPr lang="en-US" altLang="ja-JP" sz="1400" kern="0" smtClean="0"/>
          </a:p>
          <a:p>
            <a:pPr lvl="1"/>
            <a:r>
              <a:rPr lang="ja-JP" altLang="en-US" sz="1400" kern="0"/>
              <a:t>様々</a:t>
            </a:r>
            <a:r>
              <a:rPr lang="ja-JP" altLang="en-US" sz="1400" kern="0" smtClean="0"/>
              <a:t>なアプリの形態を実現可能です。</a:t>
            </a:r>
            <a:endParaRPr lang="en-US" altLang="ja-JP" sz="1400" kern="0" smtClean="0"/>
          </a:p>
          <a:p>
            <a:pPr lvl="2"/>
            <a:r>
              <a:rPr lang="ja-JP" altLang="en-US" sz="1200" kern="0" smtClean="0"/>
              <a:t>既存システムのデータを</a:t>
            </a:r>
            <a:r>
              <a:rPr lang="en-US" altLang="ja-JP" sz="1200" kern="0" smtClean="0"/>
              <a:t>PDS</a:t>
            </a:r>
            <a:r>
              <a:rPr lang="ja-JP" altLang="en-US" sz="1200" kern="0" smtClean="0"/>
              <a:t>に連携</a:t>
            </a:r>
            <a:endParaRPr lang="en-US" altLang="ja-JP" sz="1200" kern="0" smtClean="0"/>
          </a:p>
          <a:p>
            <a:pPr lvl="2"/>
            <a:r>
              <a:rPr lang="ja-JP" altLang="en-US" sz="1200" kern="0" smtClean="0"/>
              <a:t>ウェアラブルセンサーのデータを</a:t>
            </a:r>
            <a:r>
              <a:rPr lang="en-US" altLang="ja-JP" sz="1200" kern="0" smtClean="0"/>
              <a:t>PDS</a:t>
            </a:r>
            <a:r>
              <a:rPr lang="ja-JP" altLang="en-US" sz="1200" kern="0" smtClean="0"/>
              <a:t>に格納</a:t>
            </a:r>
            <a:endParaRPr lang="en-US" altLang="ja-JP" sz="1200" kern="0" smtClean="0"/>
          </a:p>
          <a:p>
            <a:pPr lvl="2"/>
            <a:endParaRPr lang="en-US" altLang="ja-JP" sz="1200" kern="0" smtClean="0"/>
          </a:p>
          <a:p>
            <a:pPr lvl="1"/>
            <a:endParaRPr lang="en-US" altLang="ja-JP" sz="1400" kern="0">
              <a:latin typeface="Fujitsu Sans" panose="020B0404060202020204" pitchFamily="34" charset="0"/>
            </a:endParaRPr>
          </a:p>
          <a:p>
            <a:pPr lvl="1"/>
            <a:endParaRPr lang="en-US" altLang="ja-JP" sz="1200" kern="0">
              <a:latin typeface="Fujitsu Sans" panose="020B0404060202020204" pitchFamily="34" charset="0"/>
            </a:endParaRPr>
          </a:p>
        </p:txBody>
      </p:sp>
      <p:cxnSp>
        <p:nvCxnSpPr>
          <p:cNvPr id="51" name="直線矢印コネクタ 50"/>
          <p:cNvCxnSpPr>
            <a:stCxn id="9" idx="6"/>
            <a:endCxn id="8" idx="2"/>
          </p:cNvCxnSpPr>
          <p:nvPr/>
        </p:nvCxnSpPr>
        <p:spPr bwMode="auto">
          <a:xfrm flipV="1">
            <a:off x="2878259" y="3178817"/>
            <a:ext cx="1473703" cy="57537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a:stCxn id="9" idx="6"/>
            <a:endCxn id="73" idx="2"/>
          </p:cNvCxnSpPr>
          <p:nvPr/>
        </p:nvCxnSpPr>
        <p:spPr bwMode="auto">
          <a:xfrm>
            <a:off x="2878259" y="3754187"/>
            <a:ext cx="1462963" cy="14096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rot="5400000">
            <a:off x="4351158" y="4266131"/>
            <a:ext cx="629150" cy="307777"/>
          </a:xfrm>
          <a:prstGeom prst="rect">
            <a:avLst/>
          </a:prstGeom>
          <a:noFill/>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71" name="テキスト ボックス 70"/>
          <p:cNvSpPr txBox="1"/>
          <p:nvPr/>
        </p:nvSpPr>
        <p:spPr>
          <a:xfrm>
            <a:off x="7717672" y="3403740"/>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74" name="円柱 73"/>
          <p:cNvSpPr/>
          <p:nvPr/>
        </p:nvSpPr>
        <p:spPr bwMode="gray">
          <a:xfrm>
            <a:off x="1548692" y="3898662"/>
            <a:ext cx="675969" cy="472005"/>
          </a:xfrm>
          <a:prstGeom prst="can">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effectLst/>
                <a:latin typeface="Fujitsu Sans" panose="020B0404060202020204" pitchFamily="34" charset="0"/>
                <a:ea typeface="+mn-ea"/>
              </a:rPr>
              <a:t>払出管理</a:t>
            </a:r>
            <a:endParaRPr kumimoji="1" lang="en-US" altLang="ja-JP" sz="10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smtClean="0">
                <a:latin typeface="Fujitsu Sans" panose="020B0404060202020204" pitchFamily="34" charset="0"/>
                <a:ea typeface="+mn-ea"/>
              </a:rPr>
              <a:t>OData</a:t>
            </a:r>
            <a:endParaRPr kumimoji="1" lang="ja-JP" altLang="en-US" sz="1000" b="0" i="0" u="none" strike="noStrike" cap="none" normalizeH="0" baseline="0" dirty="0" err="1" smtClean="0">
              <a:ln>
                <a:noFill/>
              </a:ln>
              <a:effectLst/>
              <a:latin typeface="Fujitsu Sans" panose="020B0404060202020204" pitchFamily="34" charset="0"/>
              <a:ea typeface="+mn-ea"/>
            </a:endParaRPr>
          </a:p>
        </p:txBody>
      </p:sp>
      <p:sp>
        <p:nvSpPr>
          <p:cNvPr id="76" name="円/楕円 75"/>
          <p:cNvSpPr/>
          <p:nvPr/>
        </p:nvSpPr>
        <p:spPr bwMode="gray">
          <a:xfrm>
            <a:off x="7294353" y="1660270"/>
            <a:ext cx="1837428" cy="861974"/>
          </a:xfrm>
          <a:prstGeom prst="ellipse">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smtClean="0">
                <a:latin typeface="+mj-lt"/>
                <a:ea typeface="+mn-ea"/>
              </a:rPr>
              <a:t>オープンな</a:t>
            </a:r>
            <a:endParaRPr lang="en-US" altLang="ja-JP" sz="1400">
              <a:latin typeface="+mj-lt"/>
              <a:ea typeface="+mn-ea"/>
            </a:endParaRPr>
          </a:p>
          <a:p>
            <a:r>
              <a:rPr lang="en-US" altLang="ja-JP" sz="1400" smtClean="0">
                <a:latin typeface="Fujitsu Sans" panose="020B0404060202020204" pitchFamily="34" charset="0"/>
              </a:rPr>
              <a:t>Personium</a:t>
            </a:r>
            <a:r>
              <a:rPr kumimoji="1" lang="ja-JP" altLang="en-US" sz="1400" b="0" i="0" u="none" strike="noStrike" cap="none" normalizeH="0" baseline="0" smtClean="0">
                <a:ln>
                  <a:noFill/>
                </a:ln>
                <a:effectLst/>
                <a:latin typeface="Fujitsu Sans" panose="020B0404060202020204" pitchFamily="34" charset="0"/>
                <a:ea typeface="+mn-ea"/>
              </a:rPr>
              <a:t>アプリ</a:t>
            </a: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エコシステム</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mj-lt"/>
              <a:ea typeface="+mn-ea"/>
            </a:endParaRPr>
          </a:p>
        </p:txBody>
      </p:sp>
      <p:sp>
        <p:nvSpPr>
          <p:cNvPr id="38" name="円/楕円 37"/>
          <p:cNvSpPr/>
          <p:nvPr/>
        </p:nvSpPr>
        <p:spPr bwMode="auto">
          <a:xfrm>
            <a:off x="3642693" y="3314972"/>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cxnSp>
        <p:nvCxnSpPr>
          <p:cNvPr id="39" name="直線矢印コネクタ 38"/>
          <p:cNvCxnSpPr>
            <a:stCxn id="9" idx="6"/>
            <a:endCxn id="38" idx="2"/>
          </p:cNvCxnSpPr>
          <p:nvPr/>
        </p:nvCxnSpPr>
        <p:spPr bwMode="auto">
          <a:xfrm flipV="1">
            <a:off x="2878259" y="3560950"/>
            <a:ext cx="764434" cy="19323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9" idx="6"/>
            <a:endCxn id="61" idx="2"/>
          </p:cNvCxnSpPr>
          <p:nvPr/>
        </p:nvCxnSpPr>
        <p:spPr bwMode="auto">
          <a:xfrm>
            <a:off x="2878259" y="3754187"/>
            <a:ext cx="798314" cy="50780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テキスト ボックス 52"/>
          <p:cNvSpPr txBox="1"/>
          <p:nvPr/>
        </p:nvSpPr>
        <p:spPr>
          <a:xfrm rot="5400000">
            <a:off x="3682963" y="4607453"/>
            <a:ext cx="629150" cy="307777"/>
          </a:xfrm>
          <a:prstGeom prst="rect">
            <a:avLst/>
          </a:prstGeom>
          <a:noFill/>
        </p:spPr>
        <p:txBody>
          <a:bodyPr wrap="square" rtlCol="0">
            <a:spAutoFit/>
          </a:bodyPr>
          <a:lstStyle/>
          <a:p>
            <a:r>
              <a:rPr lang="ja-JP" altLang="en-US" sz="1400" b="1" smtClean="0">
                <a:solidFill>
                  <a:srgbClr val="FF6E01"/>
                </a:solidFill>
                <a:latin typeface="Fujitsu Sans" panose="020B0404060202020204" pitchFamily="34" charset="0"/>
                <a:ea typeface="Meiryo UI" panose="020B0604030504040204" pitchFamily="50" charset="-128"/>
              </a:rPr>
              <a:t>・・</a:t>
            </a:r>
            <a:r>
              <a:rPr lang="ja-JP" altLang="en-US" sz="1400" b="1">
                <a:solidFill>
                  <a:srgbClr val="FF6E01"/>
                </a:solidFill>
                <a:latin typeface="Fujitsu Sans" panose="020B0404060202020204" pitchFamily="34" charset="0"/>
                <a:ea typeface="Meiryo UI" panose="020B0604030504040204" pitchFamily="50" charset="-128"/>
              </a:rPr>
              <a:t>・</a:t>
            </a:r>
            <a:endParaRPr lang="ja-JP" altLang="en-US" sz="1400" b="1" dirty="0">
              <a:solidFill>
                <a:srgbClr val="FF6E01"/>
              </a:solidFill>
              <a:latin typeface="Fujitsu Sans" panose="020B0404060202020204" pitchFamily="34" charset="0"/>
              <a:ea typeface="Meiryo UI" panose="020B0604030504040204" pitchFamily="50" charset="-128"/>
            </a:endParaRPr>
          </a:p>
        </p:txBody>
      </p:sp>
      <p:sp>
        <p:nvSpPr>
          <p:cNvPr id="61" name="円/楕円 60"/>
          <p:cNvSpPr/>
          <p:nvPr/>
        </p:nvSpPr>
        <p:spPr bwMode="auto">
          <a:xfrm>
            <a:off x="3676573" y="4016016"/>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sp>
        <p:nvSpPr>
          <p:cNvPr id="73" name="円/楕円 72"/>
          <p:cNvSpPr/>
          <p:nvPr/>
        </p:nvSpPr>
        <p:spPr bwMode="auto">
          <a:xfrm>
            <a:off x="4341222" y="3633320"/>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81" name="円/楕円 80"/>
          <p:cNvSpPr/>
          <p:nvPr/>
        </p:nvSpPr>
        <p:spPr bwMode="auto">
          <a:xfrm>
            <a:off x="2246188" y="1930243"/>
            <a:ext cx="791370" cy="730612"/>
          </a:xfrm>
          <a:prstGeom prst="ellipse">
            <a:avLst/>
          </a:prstGeom>
          <a:solidFill>
            <a:schemeClr val="bg1"/>
          </a:solidFill>
          <a:ln w="762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FF0000"/>
                </a:solidFill>
                <a:latin typeface="Fujitsu Sans" panose="020B0404060202020204" pitchFamily="34" charset="0"/>
                <a:ea typeface="Meiryo UI" panose="020B0604030504040204" pitchFamily="50" charset="-128"/>
              </a:rPr>
              <a:t>アプリ用</a:t>
            </a:r>
            <a:endParaRPr lang="en-US" altLang="ja-JP" sz="1400" b="1" smtClean="0">
              <a:solidFill>
                <a:srgbClr val="FF0000"/>
              </a:solidFill>
              <a:latin typeface="Fujitsu Sans" panose="020B0404060202020204" pitchFamily="34" charset="0"/>
              <a:ea typeface="Meiryo UI" panose="020B0604030504040204" pitchFamily="50" charset="-128"/>
            </a:endParaRPr>
          </a:p>
          <a:p>
            <a:pPr algn="ctr"/>
            <a:r>
              <a:rPr lang="en-US" altLang="ja-JP" sz="1400" b="1" smtClean="0">
                <a:solidFill>
                  <a:srgbClr val="FF0000"/>
                </a:solidFill>
                <a:latin typeface="Fujitsu Sans" panose="020B0404060202020204" pitchFamily="34" charset="0"/>
                <a:ea typeface="Meiryo UI" panose="020B0604030504040204" pitchFamily="50" charset="-128"/>
              </a:rPr>
              <a:t>Cell</a:t>
            </a:r>
          </a:p>
        </p:txBody>
      </p:sp>
      <p:sp>
        <p:nvSpPr>
          <p:cNvPr id="82" name="円/楕円 81"/>
          <p:cNvSpPr/>
          <p:nvPr/>
        </p:nvSpPr>
        <p:spPr bwMode="auto">
          <a:xfrm>
            <a:off x="3226802" y="1943822"/>
            <a:ext cx="791370" cy="730612"/>
          </a:xfrm>
          <a:prstGeom prst="ellipse">
            <a:avLst/>
          </a:prstGeom>
          <a:solidFill>
            <a:schemeClr val="bg1"/>
          </a:solidFill>
          <a:ln w="762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FF0000"/>
                </a:solidFill>
                <a:latin typeface="Fujitsu Sans" panose="020B0404060202020204" pitchFamily="34" charset="0"/>
                <a:ea typeface="Meiryo UI" panose="020B0604030504040204" pitchFamily="50" charset="-128"/>
              </a:rPr>
              <a:t>アプリ用</a:t>
            </a:r>
            <a:endParaRPr lang="en-US" altLang="ja-JP" sz="1400" b="1" smtClean="0">
              <a:solidFill>
                <a:srgbClr val="FF0000"/>
              </a:solidFill>
              <a:latin typeface="Fujitsu Sans" panose="020B0404060202020204" pitchFamily="34" charset="0"/>
              <a:ea typeface="Meiryo UI" panose="020B0604030504040204" pitchFamily="50" charset="-128"/>
            </a:endParaRPr>
          </a:p>
          <a:p>
            <a:pPr algn="ctr"/>
            <a:r>
              <a:rPr lang="en-US" altLang="ja-JP" sz="1400" b="1" smtClean="0">
                <a:solidFill>
                  <a:srgbClr val="FF0000"/>
                </a:solidFill>
                <a:latin typeface="Fujitsu Sans" panose="020B0404060202020204" pitchFamily="34" charset="0"/>
                <a:ea typeface="Meiryo UI" panose="020B0604030504040204" pitchFamily="50" charset="-128"/>
              </a:rPr>
              <a:t>Cell</a:t>
            </a:r>
          </a:p>
        </p:txBody>
      </p:sp>
      <p:cxnSp>
        <p:nvCxnSpPr>
          <p:cNvPr id="87" name="直線矢印コネクタ 86"/>
          <p:cNvCxnSpPr>
            <a:stCxn id="9" idx="7"/>
            <a:endCxn id="81" idx="4"/>
          </p:cNvCxnSpPr>
          <p:nvPr/>
        </p:nvCxnSpPr>
        <p:spPr bwMode="auto">
          <a:xfrm flipV="1">
            <a:off x="2637701" y="2660855"/>
            <a:ext cx="4172" cy="57317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2" name="直線矢印コネクタ 91"/>
          <p:cNvCxnSpPr>
            <a:stCxn id="9" idx="7"/>
            <a:endCxn id="82" idx="3"/>
          </p:cNvCxnSpPr>
          <p:nvPr/>
        </p:nvCxnSpPr>
        <p:spPr bwMode="auto">
          <a:xfrm flipV="1">
            <a:off x="2637701" y="2567438"/>
            <a:ext cx="704994" cy="66658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8" name="円/楕円 97"/>
          <p:cNvSpPr/>
          <p:nvPr/>
        </p:nvSpPr>
        <p:spPr bwMode="auto">
          <a:xfrm>
            <a:off x="4145243" y="1957894"/>
            <a:ext cx="791370" cy="730612"/>
          </a:xfrm>
          <a:prstGeom prst="ellipse">
            <a:avLst/>
          </a:prstGeom>
          <a:solidFill>
            <a:schemeClr val="bg1"/>
          </a:solidFill>
          <a:ln w="762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FF0000"/>
                </a:solidFill>
                <a:latin typeface="Fujitsu Sans" panose="020B0404060202020204" pitchFamily="34" charset="0"/>
                <a:ea typeface="Meiryo UI" panose="020B0604030504040204" pitchFamily="50" charset="-128"/>
              </a:rPr>
              <a:t>アプリ用</a:t>
            </a:r>
            <a:endParaRPr lang="en-US" altLang="ja-JP" sz="1400" b="1" smtClean="0">
              <a:solidFill>
                <a:srgbClr val="FF0000"/>
              </a:solidFill>
              <a:latin typeface="Fujitsu Sans" panose="020B0404060202020204" pitchFamily="34" charset="0"/>
              <a:ea typeface="Meiryo UI" panose="020B0604030504040204" pitchFamily="50" charset="-128"/>
            </a:endParaRPr>
          </a:p>
          <a:p>
            <a:pPr algn="ctr"/>
            <a:r>
              <a:rPr lang="en-US" altLang="ja-JP" sz="1400" b="1" smtClean="0">
                <a:solidFill>
                  <a:srgbClr val="FF0000"/>
                </a:solidFill>
                <a:latin typeface="Fujitsu Sans" panose="020B0404060202020204" pitchFamily="34" charset="0"/>
                <a:ea typeface="Meiryo UI" panose="020B0604030504040204" pitchFamily="50" charset="-128"/>
              </a:rPr>
              <a:t>Cell</a:t>
            </a:r>
          </a:p>
        </p:txBody>
      </p:sp>
      <p:cxnSp>
        <p:nvCxnSpPr>
          <p:cNvPr id="99" name="直線矢印コネクタ 98"/>
          <p:cNvCxnSpPr>
            <a:stCxn id="9" idx="7"/>
            <a:endCxn id="98" idx="3"/>
          </p:cNvCxnSpPr>
          <p:nvPr/>
        </p:nvCxnSpPr>
        <p:spPr bwMode="auto">
          <a:xfrm flipV="1">
            <a:off x="2637701" y="2581510"/>
            <a:ext cx="1623435" cy="65251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2" name="テキスト ボックス 101"/>
          <p:cNvSpPr txBox="1"/>
          <p:nvPr/>
        </p:nvSpPr>
        <p:spPr>
          <a:xfrm>
            <a:off x="1562026" y="2101521"/>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103" name="円/楕円 102"/>
          <p:cNvSpPr/>
          <p:nvPr/>
        </p:nvSpPr>
        <p:spPr bwMode="gray">
          <a:xfrm>
            <a:off x="5401223" y="1623287"/>
            <a:ext cx="1837428" cy="861974"/>
          </a:xfrm>
          <a:prstGeom prst="ellipse">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smtClean="0">
                <a:latin typeface="Fujitsu Sans" panose="020B0404060202020204" pitchFamily="34" charset="0"/>
              </a:rPr>
              <a:t>プロジェクト固有の</a:t>
            </a:r>
            <a:endParaRPr lang="en-US" altLang="ja-JP" sz="1400" smtClean="0">
              <a:latin typeface="Fujitsu Sans" panose="020B0404060202020204" pitchFamily="34" charset="0"/>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smtClean="0">
                <a:latin typeface="Fujitsu Sans" panose="020B0404060202020204" pitchFamily="34" charset="0"/>
              </a:rPr>
              <a:t>Personium</a:t>
            </a:r>
            <a:r>
              <a:rPr kumimoji="1" lang="ja-JP" altLang="en-US" sz="1400" b="0" i="0" u="none" strike="noStrike" cap="none" normalizeH="0" baseline="0" smtClean="0">
                <a:ln>
                  <a:noFill/>
                </a:ln>
                <a:effectLst/>
                <a:latin typeface="Fujitsu Sans" panose="020B0404060202020204" pitchFamily="34" charset="0"/>
                <a:ea typeface="+mn-ea"/>
              </a:rPr>
              <a:t>アプリ群</a:t>
            </a: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1400">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effectLst/>
              <a:latin typeface="Fujitsu Sans" panose="020B0404060202020204" pitchFamily="34" charset="0"/>
              <a:ea typeface="+mn-ea"/>
            </a:endParaRPr>
          </a:p>
        </p:txBody>
      </p:sp>
      <p:sp>
        <p:nvSpPr>
          <p:cNvPr id="107" name="正方形/長方形 106"/>
          <p:cNvSpPr/>
          <p:nvPr/>
        </p:nvSpPr>
        <p:spPr bwMode="gray">
          <a:xfrm>
            <a:off x="8114558" y="1916789"/>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108" name="正方形/長方形 107"/>
          <p:cNvSpPr/>
          <p:nvPr/>
        </p:nvSpPr>
        <p:spPr bwMode="gray">
          <a:xfrm>
            <a:off x="6289779" y="1854001"/>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109" name="正方形/長方形 108"/>
          <p:cNvSpPr/>
          <p:nvPr/>
        </p:nvSpPr>
        <p:spPr bwMode="gray">
          <a:xfrm>
            <a:off x="7617855" y="1990446"/>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sp>
        <p:nvSpPr>
          <p:cNvPr id="186" name="正方形/長方形 185"/>
          <p:cNvSpPr/>
          <p:nvPr/>
        </p:nvSpPr>
        <p:spPr bwMode="gray">
          <a:xfrm>
            <a:off x="5710021" y="1927119"/>
            <a:ext cx="357901" cy="460881"/>
          </a:xfrm>
          <a:prstGeom prst="rect">
            <a:avLst/>
          </a:prstGeom>
          <a:solidFill>
            <a:schemeClr val="bg1"/>
          </a:solidFill>
          <a:ln w="38100"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effectLst/>
                <a:latin typeface="+mj-lt"/>
                <a:ea typeface="+mn-ea"/>
              </a:rPr>
              <a:t>アプリ</a:t>
            </a:r>
            <a:endParaRPr kumimoji="1" lang="ja-JP" altLang="en-US" sz="1100" b="0" i="0" u="none" strike="noStrike" cap="none" normalizeH="0" baseline="0" dirty="0" err="1" smtClean="0">
              <a:ln>
                <a:noFill/>
              </a:ln>
              <a:effectLst/>
              <a:latin typeface="+mj-lt"/>
              <a:ea typeface="+mn-ea"/>
            </a:endParaRPr>
          </a:p>
        </p:txBody>
      </p:sp>
      <p:pic>
        <p:nvPicPr>
          <p:cNvPr id="194" name="Picture 12" descr="http://ddl.design.css.fujitsu.com/ddl/ja/contents/02_%E3%82%A4%E3%83%A9%E3%82%B9%E3%83%88/04_%E5%BB%BA%E7%89%A9/8695_00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1364" y="4101129"/>
            <a:ext cx="352365" cy="48428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2" descr="A-5-3-[更新済み]"/>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5659297" y="4000075"/>
            <a:ext cx="698309" cy="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上矢印 199"/>
          <p:cNvSpPr/>
          <p:nvPr/>
        </p:nvSpPr>
        <p:spPr bwMode="gray">
          <a:xfrm>
            <a:off x="7535817" y="2632363"/>
            <a:ext cx="1158291" cy="517657"/>
          </a:xfrm>
          <a:prstGeom prst="upArrow">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アプリ</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利用</a:t>
            </a:r>
            <a:endParaRPr kumimoji="1" lang="ja-JP" altLang="en-US" sz="1400" b="0" i="0" u="none" strike="noStrike" cap="none" normalizeH="0" baseline="0" dirty="0" err="1" smtClean="0">
              <a:ln>
                <a:noFill/>
              </a:ln>
              <a:effectLst/>
              <a:latin typeface="+mj-lt"/>
              <a:ea typeface="+mn-ea"/>
            </a:endParaRPr>
          </a:p>
        </p:txBody>
      </p:sp>
      <p:sp>
        <p:nvSpPr>
          <p:cNvPr id="203" name="上矢印 202"/>
          <p:cNvSpPr/>
          <p:nvPr/>
        </p:nvSpPr>
        <p:spPr bwMode="gray">
          <a:xfrm>
            <a:off x="5815610" y="2589898"/>
            <a:ext cx="1158291" cy="517657"/>
          </a:xfrm>
          <a:prstGeom prst="upArrow">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アプリ</a:t>
            </a:r>
            <a:endParaRPr kumimoji="1" lang="en-US" altLang="ja-JP" sz="1400" b="0" i="0" u="none" strike="noStrike" cap="none" normalizeH="0" baseline="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effectLst/>
                <a:latin typeface="+mj-lt"/>
                <a:ea typeface="+mn-ea"/>
              </a:rPr>
              <a:t>利用</a:t>
            </a:r>
            <a:endParaRPr kumimoji="1" lang="ja-JP" altLang="en-US" sz="1400" b="0" i="0" u="none" strike="noStrike" cap="none" normalizeH="0" baseline="0" dirty="0" err="1" smtClean="0">
              <a:ln>
                <a:noFill/>
              </a:ln>
              <a:effectLst/>
              <a:latin typeface="+mj-lt"/>
              <a:ea typeface="+mn-ea"/>
            </a:endParaRPr>
          </a:p>
        </p:txBody>
      </p:sp>
      <p:pic>
        <p:nvPicPr>
          <p:cNvPr id="204"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0672" y="3251207"/>
            <a:ext cx="194366" cy="52015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 descr="C:\Documents and Settings\Administrator\Local Settings\Temporary Internet Files\Content.IE5\O1FYIP3J\MC900415452[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592" y="3972948"/>
            <a:ext cx="837330" cy="56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テキスト ボックス 205"/>
          <p:cNvSpPr txBox="1"/>
          <p:nvPr/>
        </p:nvSpPr>
        <p:spPr>
          <a:xfrm>
            <a:off x="8139361" y="4208132"/>
            <a:ext cx="686159" cy="307777"/>
          </a:xfrm>
          <a:prstGeom prst="rect">
            <a:avLst/>
          </a:prstGeom>
          <a:noFill/>
        </p:spPr>
        <p:txBody>
          <a:bodyPr wrap="square" rtlCol="0">
            <a:spAutoFit/>
          </a:bodyPr>
          <a:lstStyle/>
          <a:p>
            <a:r>
              <a:rPr lang="ja-JP" altLang="en-US" sz="1400" b="1" smtClean="0">
                <a:solidFill>
                  <a:schemeClr val="tx2"/>
                </a:solidFill>
                <a:latin typeface="Fujitsu Sans" panose="020B0404060202020204" pitchFamily="34" charset="0"/>
                <a:ea typeface="Meiryo UI" panose="020B0604030504040204" pitchFamily="50" charset="-128"/>
              </a:rPr>
              <a:t>・・</a:t>
            </a:r>
            <a:r>
              <a:rPr lang="ja-JP" altLang="en-US" sz="1400" b="1">
                <a:solidFill>
                  <a:schemeClr val="tx2"/>
                </a:solidFill>
                <a:latin typeface="Fujitsu Sans" panose="020B0404060202020204" pitchFamily="34" charset="0"/>
                <a:ea typeface="Meiryo UI" panose="020B0604030504040204" pitchFamily="50" charset="-128"/>
              </a:rPr>
              <a:t>・</a:t>
            </a:r>
            <a:endParaRPr lang="ja-JP" altLang="en-US" sz="1400" b="1" dirty="0">
              <a:solidFill>
                <a:schemeClr val="tx2"/>
              </a:solidFill>
              <a:latin typeface="Fujitsu Sans" panose="020B0404060202020204" pitchFamily="34" charset="0"/>
              <a:ea typeface="Meiryo UI" panose="020B0604030504040204" pitchFamily="50" charset="-128"/>
            </a:endParaRPr>
          </a:p>
        </p:txBody>
      </p:sp>
      <p:sp>
        <p:nvSpPr>
          <p:cNvPr id="207" name="テキスト ボックス 206"/>
          <p:cNvSpPr txBox="1"/>
          <p:nvPr/>
        </p:nvSpPr>
        <p:spPr>
          <a:xfrm>
            <a:off x="5446411" y="3325543"/>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518440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5.</a:t>
            </a:r>
            <a:r>
              <a:rPr lang="ja-JP" altLang="en-US"/>
              <a:t>コミュニティ</a:t>
            </a:r>
            <a:endParaRPr kumimoji="1" lang="ja-JP" altLang="en-US"/>
          </a:p>
        </p:txBody>
      </p:sp>
      <p:sp>
        <p:nvSpPr>
          <p:cNvPr id="3" name="コンテンツ プレースホルダー 2"/>
          <p:cNvSpPr>
            <a:spLocks noGrp="1"/>
          </p:cNvSpPr>
          <p:nvPr>
            <p:ph idx="1"/>
          </p:nvPr>
        </p:nvSpPr>
        <p:spPr>
          <a:xfrm>
            <a:off x="59395" y="877732"/>
            <a:ext cx="8796213" cy="308671"/>
          </a:xfrm>
        </p:spPr>
        <p:txBody>
          <a:bodyPr>
            <a:normAutofit fontScale="92500" lnSpcReduction="20000"/>
          </a:bodyPr>
          <a:lstStyle/>
          <a:p>
            <a:r>
              <a:rPr lang="ja-JP" altLang="en-US" sz="2000" smtClean="0"/>
              <a:t>利用者（個人・事業者）からの依頼に基づき自発的</a:t>
            </a:r>
            <a:r>
              <a:rPr lang="ja-JP" altLang="en-US" sz="2000"/>
              <a:t>コミュニティにも</a:t>
            </a:r>
            <a:r>
              <a:rPr lang="en-US" altLang="ja-JP" sz="2000">
                <a:latin typeface="Fujitsu Sans" panose="020B0404060202020204" pitchFamily="34" charset="0"/>
              </a:rPr>
              <a:t>Cell</a:t>
            </a:r>
            <a:r>
              <a:rPr lang="ja-JP" altLang="en-US" sz="2000"/>
              <a:t>を払出す。</a:t>
            </a:r>
          </a:p>
        </p:txBody>
      </p:sp>
      <p:sp>
        <p:nvSpPr>
          <p:cNvPr id="4" name="スライド番号プレースホルダー 3"/>
          <p:cNvSpPr>
            <a:spLocks noGrp="1"/>
          </p:cNvSpPr>
          <p:nvPr>
            <p:ph type="sldNum" sz="quarter" idx="4294967295"/>
          </p:nvPr>
        </p:nvSpPr>
        <p:spPr>
          <a:xfrm>
            <a:off x="4283497" y="6543555"/>
            <a:ext cx="539750" cy="201612"/>
          </a:xfrm>
          <a:prstGeom prst="rect">
            <a:avLst/>
          </a:prstGeom>
        </p:spPr>
        <p:txBody>
          <a:bodyPr/>
          <a:lstStyle/>
          <a:p>
            <a:fld id="{DE2B87E1-F9DF-4BEE-B07D-635D26011F4B}" type="slidenum">
              <a:rPr lang="de-DE" altLang="ja-JP" smtClean="0">
                <a:solidFill>
                  <a:srgbClr val="000000"/>
                </a:solidFill>
              </a:rPr>
              <a:pPr/>
              <a:t>6</a:t>
            </a:fld>
            <a:endParaRPr lang="de-DE" altLang="ja-JP" dirty="0">
              <a:solidFill>
                <a:srgbClr val="000000"/>
              </a:solidFill>
            </a:endParaRPr>
          </a:p>
        </p:txBody>
      </p:sp>
      <p:sp>
        <p:nvSpPr>
          <p:cNvPr id="5" name="正方形/長方形 4"/>
          <p:cNvSpPr/>
          <p:nvPr/>
        </p:nvSpPr>
        <p:spPr bwMode="auto">
          <a:xfrm>
            <a:off x="214323" y="1288062"/>
            <a:ext cx="5449589" cy="3169181"/>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US" altLang="ja-JP" b="1" smtClean="0">
                <a:solidFill>
                  <a:schemeClr val="tx2"/>
                </a:solidFill>
                <a:latin typeface="Fujitsu Sans" panose="020B0404060202020204" pitchFamily="34" charset="0"/>
                <a:ea typeface="Meiryo UI" panose="020B0604030504040204" pitchFamily="50" charset="-128"/>
                <a:cs typeface="HGS創英角ｺﾞｼｯｸUB"/>
              </a:rPr>
              <a:t>Unit</a:t>
            </a:r>
            <a:endParaRPr lang="en-US" altLang="ja-JP" b="1" dirty="0">
              <a:solidFill>
                <a:schemeClr val="tx2"/>
              </a:solidFill>
              <a:latin typeface="Fujitsu Sans" panose="020B0404060202020204" pitchFamily="34" charset="0"/>
              <a:ea typeface="Meiryo UI" panose="020B0604030504040204" pitchFamily="50" charset="-128"/>
              <a:cs typeface="HGS創英角ｺﾞｼｯｸUB"/>
            </a:endParaRPr>
          </a:p>
        </p:txBody>
      </p:sp>
      <p:sp>
        <p:nvSpPr>
          <p:cNvPr id="8" name="円/楕円 7"/>
          <p:cNvSpPr/>
          <p:nvPr/>
        </p:nvSpPr>
        <p:spPr bwMode="auto">
          <a:xfrm>
            <a:off x="3553134" y="2895189"/>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9" name="円/楕円 8"/>
          <p:cNvSpPr/>
          <p:nvPr/>
        </p:nvSpPr>
        <p:spPr bwMode="auto">
          <a:xfrm>
            <a:off x="541453" y="1660111"/>
            <a:ext cx="1642633" cy="1471233"/>
          </a:xfrm>
          <a:prstGeom prst="ellipse">
            <a:avLst/>
          </a:prstGeom>
          <a:solidFill>
            <a:schemeClr val="bg1"/>
          </a:solidFill>
          <a:ln w="76200" cap="flat" cmpd="sng" algn="ctr">
            <a:solidFill>
              <a:srgbClr val="0000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100" b="1" smtClean="0">
                <a:solidFill>
                  <a:srgbClr val="0000FF"/>
                </a:solidFill>
                <a:latin typeface="Fujitsu Sans" panose="020B0404060202020204" pitchFamily="34" charset="0"/>
                <a:ea typeface="Meiryo UI" panose="020B0604030504040204" pitchFamily="50" charset="-128"/>
              </a:rPr>
              <a:t>管理組織用</a:t>
            </a: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r>
              <a:rPr lang="en-US" altLang="ja-JP" sz="1100" b="1" smtClean="0">
                <a:solidFill>
                  <a:srgbClr val="0000FF"/>
                </a:solidFill>
                <a:latin typeface="Fujitsu Sans" panose="020B0404060202020204" pitchFamily="34" charset="0"/>
                <a:ea typeface="Meiryo UI" panose="020B0604030504040204" pitchFamily="50" charset="-128"/>
              </a:rPr>
              <a:t>Cell</a:t>
            </a:r>
          </a:p>
          <a:p>
            <a:pPr algn="ctr"/>
            <a:endParaRPr lang="en-US" altLang="ja-JP" sz="1100" b="1">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kumimoji="1" lang="en-US" altLang="ja-JP" sz="1100" b="1" i="0" u="none" strike="noStrike" cap="none" normalizeH="0" baseline="0">
              <a:solidFill>
                <a:srgbClr val="0000FF"/>
              </a:solidFill>
              <a:effectLst/>
              <a:latin typeface="Fujitsu Sans" panose="020B0404060202020204" pitchFamily="34" charset="0"/>
              <a:ea typeface="Meiryo UI" panose="020B0604030504040204" pitchFamily="50" charset="-128"/>
            </a:endParaRPr>
          </a:p>
          <a:p>
            <a:pPr algn="ctr"/>
            <a:endParaRPr kumimoji="1" lang="ja-JP" altLang="en-US" sz="1100" b="1" i="0" u="none" strike="noStrike" cap="none" normalizeH="0" baseline="0" dirty="0" smtClean="0">
              <a:solidFill>
                <a:srgbClr val="0000FF"/>
              </a:solidFill>
              <a:effectLst/>
              <a:latin typeface="Fujitsu Sans" panose="020B0404060202020204" pitchFamily="34" charset="0"/>
            </a:endParaRPr>
          </a:p>
        </p:txBody>
      </p:sp>
      <p:pic>
        <p:nvPicPr>
          <p:cNvPr id="10"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9260" y="2915887"/>
            <a:ext cx="194366" cy="5201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105" y="2711657"/>
            <a:ext cx="194366" cy="520159"/>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678397" y="2175329"/>
            <a:ext cx="1265131" cy="70206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Cell</a:t>
            </a:r>
            <a:r>
              <a:rPr lang="ja-JP" altLang="en-US"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管理アプリ用</a:t>
            </a: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49" name="コンテンツ プレースホルダー 2"/>
          <p:cNvSpPr txBox="1">
            <a:spLocks/>
          </p:cNvSpPr>
          <p:nvPr/>
        </p:nvSpPr>
        <p:spPr bwMode="gray">
          <a:xfrm>
            <a:off x="147444" y="4638589"/>
            <a:ext cx="8796213" cy="157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lvl="1"/>
            <a:r>
              <a:rPr lang="ja-JP" altLang="en-US" sz="1600" kern="0" smtClean="0">
                <a:latin typeface="Fujitsu Sans" panose="020B0404060202020204" pitchFamily="34" charset="0"/>
              </a:rPr>
              <a:t>家族、趣味の集まり、技術コミュニティ、オープンイノベーションプロジェクトなど、データの共有保持を行いたいコミュニティはなにも事業者に限られません。</a:t>
            </a:r>
            <a:endParaRPr lang="en-US" altLang="ja-JP" sz="1600" kern="0" smtClean="0">
              <a:latin typeface="Fujitsu Sans" panose="020B0404060202020204" pitchFamily="34" charset="0"/>
            </a:endParaRPr>
          </a:p>
          <a:p>
            <a:pPr lvl="1"/>
            <a:r>
              <a:rPr lang="ja-JP" altLang="en-US" sz="1600" kern="0" smtClean="0">
                <a:latin typeface="Fujitsu Sans" panose="020B0404060202020204" pitchFamily="34" charset="0"/>
              </a:rPr>
              <a:t>これら任意コミュニティに対しても</a:t>
            </a:r>
            <a:r>
              <a:rPr lang="en-US" altLang="ja-JP" sz="1600" kern="0" smtClean="0">
                <a:latin typeface="Fujitsu Sans" panose="020B0404060202020204" pitchFamily="34" charset="0"/>
              </a:rPr>
              <a:t>Cell</a:t>
            </a:r>
            <a:r>
              <a:rPr lang="ja-JP" altLang="en-US" sz="1600" kern="0" smtClean="0">
                <a:latin typeface="Fujitsu Sans" panose="020B0404060202020204" pitchFamily="34" charset="0"/>
              </a:rPr>
              <a:t>を発行して個人や事業者と「参加」という関係で結ぶことで、例えば以下のような使い方が可能です。</a:t>
            </a:r>
            <a:endParaRPr lang="en-US" altLang="ja-JP" sz="1600" kern="0" smtClean="0">
              <a:latin typeface="Fujitsu Sans" panose="020B0404060202020204" pitchFamily="34" charset="0"/>
            </a:endParaRPr>
          </a:p>
          <a:p>
            <a:pPr lvl="2"/>
            <a:r>
              <a:rPr lang="ja-JP" altLang="en-US" sz="1400" kern="0" smtClean="0">
                <a:latin typeface="Fujitsu Sans" panose="020B0404060202020204" pitchFamily="34" charset="0"/>
              </a:rPr>
              <a:t>コミュニティ参加者の中でのプライベートなデータ共有、</a:t>
            </a:r>
            <a:endParaRPr lang="en-US" altLang="ja-JP" sz="1400" kern="0" smtClean="0">
              <a:latin typeface="Fujitsu Sans" panose="020B0404060202020204" pitchFamily="34" charset="0"/>
            </a:endParaRPr>
          </a:p>
          <a:p>
            <a:pPr lvl="2"/>
            <a:r>
              <a:rPr lang="ja-JP" altLang="en-US" sz="1400" kern="0" smtClean="0">
                <a:latin typeface="Fujitsu Sans" panose="020B0404060202020204" pitchFamily="34" charset="0"/>
              </a:rPr>
              <a:t>書き込みはメンバにのみ許可しつつ成果データはオープンデータとして全公開</a:t>
            </a:r>
            <a:endParaRPr lang="en-US" altLang="ja-JP" sz="1400" kern="0" smtClean="0">
              <a:latin typeface="Fujitsu Sans" panose="020B0404060202020204" pitchFamily="34" charset="0"/>
            </a:endParaRPr>
          </a:p>
        </p:txBody>
      </p:sp>
      <p:cxnSp>
        <p:nvCxnSpPr>
          <p:cNvPr id="51" name="直線矢印コネクタ 50"/>
          <p:cNvCxnSpPr>
            <a:stCxn id="9" idx="5"/>
            <a:endCxn id="8" idx="2"/>
          </p:cNvCxnSpPr>
          <p:nvPr/>
        </p:nvCxnSpPr>
        <p:spPr bwMode="auto">
          <a:xfrm>
            <a:off x="1943528" y="2915887"/>
            <a:ext cx="1609606" cy="24113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a:stCxn id="9" idx="5"/>
            <a:endCxn id="73" idx="2"/>
          </p:cNvCxnSpPr>
          <p:nvPr/>
        </p:nvCxnSpPr>
        <p:spPr bwMode="auto">
          <a:xfrm>
            <a:off x="1943528" y="2915887"/>
            <a:ext cx="748878" cy="23523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a:off x="4089143" y="3021632"/>
            <a:ext cx="629150" cy="307777"/>
          </a:xfrm>
          <a:prstGeom prst="rect">
            <a:avLst/>
          </a:prstGeom>
          <a:noFill/>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71" name="テキスト ボックス 70"/>
          <p:cNvSpPr txBox="1"/>
          <p:nvPr/>
        </p:nvSpPr>
        <p:spPr>
          <a:xfrm>
            <a:off x="7680597" y="2809259"/>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74" name="円柱 73"/>
          <p:cNvSpPr/>
          <p:nvPr/>
        </p:nvSpPr>
        <p:spPr bwMode="gray">
          <a:xfrm>
            <a:off x="854519" y="2540203"/>
            <a:ext cx="675969" cy="472005"/>
          </a:xfrm>
          <a:prstGeom prst="can">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effectLst/>
                <a:latin typeface="Fujitsu Sans" panose="020B0404060202020204" pitchFamily="34" charset="0"/>
                <a:ea typeface="+mn-ea"/>
              </a:rPr>
              <a:t>払出管理</a:t>
            </a:r>
            <a:endParaRPr kumimoji="1" lang="en-US" altLang="ja-JP" sz="10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smtClean="0">
                <a:latin typeface="Fujitsu Sans" panose="020B0404060202020204" pitchFamily="34" charset="0"/>
                <a:ea typeface="+mn-ea"/>
              </a:rPr>
              <a:t>OData</a:t>
            </a:r>
            <a:endParaRPr kumimoji="1" lang="ja-JP" altLang="en-US" sz="1000" b="0" i="0" u="none" strike="noStrike" cap="none" normalizeH="0" baseline="0" dirty="0" err="1" smtClean="0">
              <a:ln>
                <a:noFill/>
              </a:ln>
              <a:effectLst/>
              <a:latin typeface="Fujitsu Sans" panose="020B0404060202020204" pitchFamily="34" charset="0"/>
              <a:ea typeface="+mn-ea"/>
            </a:endParaRPr>
          </a:p>
        </p:txBody>
      </p:sp>
      <p:sp>
        <p:nvSpPr>
          <p:cNvPr id="38" name="円/楕円 37"/>
          <p:cNvSpPr/>
          <p:nvPr/>
        </p:nvSpPr>
        <p:spPr bwMode="auto">
          <a:xfrm>
            <a:off x="3073381" y="3700477"/>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cxnSp>
        <p:nvCxnSpPr>
          <p:cNvPr id="39" name="直線矢印コネクタ 38"/>
          <p:cNvCxnSpPr>
            <a:endCxn id="38" idx="1"/>
          </p:cNvCxnSpPr>
          <p:nvPr/>
        </p:nvCxnSpPr>
        <p:spPr bwMode="auto">
          <a:xfrm>
            <a:off x="1416264" y="3192235"/>
            <a:ext cx="1747581" cy="5802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9" idx="4"/>
            <a:endCxn id="61" idx="1"/>
          </p:cNvCxnSpPr>
          <p:nvPr/>
        </p:nvCxnSpPr>
        <p:spPr bwMode="auto">
          <a:xfrm>
            <a:off x="1362770" y="3131344"/>
            <a:ext cx="981044" cy="65988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テキスト ボックス 52"/>
          <p:cNvSpPr txBox="1"/>
          <p:nvPr/>
        </p:nvSpPr>
        <p:spPr>
          <a:xfrm>
            <a:off x="3654347" y="3846295"/>
            <a:ext cx="629150" cy="307777"/>
          </a:xfrm>
          <a:prstGeom prst="rect">
            <a:avLst/>
          </a:prstGeom>
          <a:noFill/>
        </p:spPr>
        <p:txBody>
          <a:bodyPr wrap="square" rtlCol="0">
            <a:spAutoFit/>
          </a:bodyPr>
          <a:lstStyle/>
          <a:p>
            <a:r>
              <a:rPr lang="ja-JP" altLang="en-US" sz="1400" b="1" smtClean="0">
                <a:solidFill>
                  <a:srgbClr val="FF6E01"/>
                </a:solidFill>
                <a:latin typeface="Fujitsu Sans" panose="020B0404060202020204" pitchFamily="34" charset="0"/>
                <a:ea typeface="Meiryo UI" panose="020B0604030504040204" pitchFamily="50" charset="-128"/>
              </a:rPr>
              <a:t>・・</a:t>
            </a:r>
            <a:r>
              <a:rPr lang="ja-JP" altLang="en-US" sz="1400" b="1">
                <a:solidFill>
                  <a:srgbClr val="FF6E01"/>
                </a:solidFill>
                <a:latin typeface="Fujitsu Sans" panose="020B0404060202020204" pitchFamily="34" charset="0"/>
                <a:ea typeface="Meiryo UI" panose="020B0604030504040204" pitchFamily="50" charset="-128"/>
              </a:rPr>
              <a:t>・</a:t>
            </a:r>
            <a:endParaRPr lang="ja-JP" altLang="en-US" sz="1400" b="1" dirty="0">
              <a:solidFill>
                <a:srgbClr val="FF6E01"/>
              </a:solidFill>
              <a:latin typeface="Fujitsu Sans" panose="020B0404060202020204" pitchFamily="34" charset="0"/>
              <a:ea typeface="Meiryo UI" panose="020B0604030504040204" pitchFamily="50" charset="-128"/>
            </a:endParaRPr>
          </a:p>
        </p:txBody>
      </p:sp>
      <p:sp>
        <p:nvSpPr>
          <p:cNvPr id="61" name="円/楕円 60"/>
          <p:cNvSpPr/>
          <p:nvPr/>
        </p:nvSpPr>
        <p:spPr bwMode="auto">
          <a:xfrm>
            <a:off x="2253350" y="3719185"/>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sp>
        <p:nvSpPr>
          <p:cNvPr id="73" name="円/楕円 72"/>
          <p:cNvSpPr/>
          <p:nvPr/>
        </p:nvSpPr>
        <p:spPr bwMode="auto">
          <a:xfrm>
            <a:off x="2692406" y="2889295"/>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98" name="円/楕円 97"/>
          <p:cNvSpPr/>
          <p:nvPr/>
        </p:nvSpPr>
        <p:spPr bwMode="auto">
          <a:xfrm>
            <a:off x="3869042" y="1411965"/>
            <a:ext cx="1176920" cy="956956"/>
          </a:xfrm>
          <a:prstGeom prst="ellipse">
            <a:avLst/>
          </a:prstGeom>
          <a:solidFill>
            <a:schemeClr val="bg1"/>
          </a:solidFill>
          <a:ln w="762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1BA12B"/>
                </a:solidFill>
                <a:latin typeface="Fujitsu Sans" panose="020B0404060202020204" pitchFamily="34" charset="0"/>
                <a:ea typeface="Meiryo UI" panose="020B0604030504040204" pitchFamily="50" charset="-128"/>
              </a:rPr>
              <a:t>コミュニティ用</a:t>
            </a:r>
            <a:endParaRPr lang="en-US" altLang="ja-JP" sz="1400" b="1" smtClean="0">
              <a:solidFill>
                <a:srgbClr val="1BA12B"/>
              </a:solidFill>
              <a:latin typeface="Fujitsu Sans" panose="020B0404060202020204" pitchFamily="34" charset="0"/>
              <a:ea typeface="Meiryo UI" panose="020B0604030504040204" pitchFamily="50" charset="-128"/>
            </a:endParaRPr>
          </a:p>
          <a:p>
            <a:pPr algn="ctr"/>
            <a:r>
              <a:rPr lang="en-US" altLang="ja-JP" sz="1400" b="1" smtClean="0">
                <a:solidFill>
                  <a:srgbClr val="1BA12B"/>
                </a:solidFill>
                <a:latin typeface="Fujitsu Sans" panose="020B0404060202020204" pitchFamily="34" charset="0"/>
                <a:ea typeface="Meiryo UI" panose="020B0604030504040204" pitchFamily="50" charset="-128"/>
              </a:rPr>
              <a:t>Cell</a:t>
            </a:r>
          </a:p>
        </p:txBody>
      </p:sp>
      <p:cxnSp>
        <p:nvCxnSpPr>
          <p:cNvPr id="99" name="直線矢印コネクタ 98"/>
          <p:cNvCxnSpPr>
            <a:endCxn id="98" idx="2"/>
          </p:cNvCxnSpPr>
          <p:nvPr/>
        </p:nvCxnSpPr>
        <p:spPr bwMode="auto">
          <a:xfrm flipV="1">
            <a:off x="2184086" y="1890443"/>
            <a:ext cx="1684956" cy="21498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94" name="Picture 12" descr="http://ddl.design.css.fujitsu.com/ddl/ja/contents/02_%E3%82%A4%E3%83%A9%E3%82%B9%E3%83%88/04_%E5%BB%BA%E7%89%A9/8695_00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2763" y="3718732"/>
            <a:ext cx="352365" cy="48428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2" descr="A-5-3-[更新済み]"/>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807555" y="3827391"/>
            <a:ext cx="698309" cy="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5924" y="2713284"/>
            <a:ext cx="194366" cy="52015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 descr="C:\Documents and Settings\Administrator\Local Settings\Temporary Internet Files\Content.IE5\O1FYIP3J\MC90041545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6539" y="3777267"/>
            <a:ext cx="837330" cy="56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テキスト ボックス 205"/>
          <p:cNvSpPr txBox="1"/>
          <p:nvPr/>
        </p:nvSpPr>
        <p:spPr>
          <a:xfrm>
            <a:off x="7952828" y="3983991"/>
            <a:ext cx="686159" cy="307777"/>
          </a:xfrm>
          <a:prstGeom prst="rect">
            <a:avLst/>
          </a:prstGeom>
          <a:noFill/>
        </p:spPr>
        <p:txBody>
          <a:bodyPr wrap="square" rtlCol="0">
            <a:spAutoFit/>
          </a:bodyPr>
          <a:lstStyle/>
          <a:p>
            <a:r>
              <a:rPr lang="ja-JP" altLang="en-US" sz="1400" b="1" smtClean="0">
                <a:solidFill>
                  <a:schemeClr val="tx2"/>
                </a:solidFill>
                <a:latin typeface="Fujitsu Sans" panose="020B0404060202020204" pitchFamily="34" charset="0"/>
                <a:ea typeface="Meiryo UI" panose="020B0604030504040204" pitchFamily="50" charset="-128"/>
              </a:rPr>
              <a:t>・・</a:t>
            </a:r>
            <a:r>
              <a:rPr lang="ja-JP" altLang="en-US" sz="1400" b="1">
                <a:solidFill>
                  <a:schemeClr val="tx2"/>
                </a:solidFill>
                <a:latin typeface="Fujitsu Sans" panose="020B0404060202020204" pitchFamily="34" charset="0"/>
                <a:ea typeface="Meiryo UI" panose="020B0604030504040204" pitchFamily="50" charset="-128"/>
              </a:rPr>
              <a:t>・</a:t>
            </a:r>
            <a:endParaRPr lang="ja-JP" altLang="en-US" sz="1400" b="1" dirty="0">
              <a:solidFill>
                <a:schemeClr val="tx2"/>
              </a:solidFill>
              <a:latin typeface="Fujitsu Sans" panose="020B0404060202020204" pitchFamily="34" charset="0"/>
              <a:ea typeface="Meiryo UI" panose="020B0604030504040204" pitchFamily="50" charset="-128"/>
            </a:endParaRPr>
          </a:p>
        </p:txBody>
      </p:sp>
      <p:sp>
        <p:nvSpPr>
          <p:cNvPr id="207" name="テキスト ボックス 206"/>
          <p:cNvSpPr txBox="1"/>
          <p:nvPr/>
        </p:nvSpPr>
        <p:spPr>
          <a:xfrm>
            <a:off x="4977754" y="1704810"/>
            <a:ext cx="686159" cy="307777"/>
          </a:xfrm>
          <a:prstGeom prst="rect">
            <a:avLst/>
          </a:prstGeom>
          <a:noFill/>
        </p:spPr>
        <p:txBody>
          <a:bodyPr wrap="square" rtlCol="0">
            <a:spAutoFit/>
          </a:bodyPr>
          <a:lstStyle/>
          <a:p>
            <a:r>
              <a:rPr lang="ja-JP" altLang="en-US" sz="1400" b="1" smtClean="0">
                <a:solidFill>
                  <a:srgbClr val="1BA12B"/>
                </a:solidFill>
                <a:latin typeface="Fujitsu Sans" panose="020B0404060202020204" pitchFamily="34" charset="0"/>
                <a:ea typeface="Meiryo UI" panose="020B0604030504040204" pitchFamily="50" charset="-128"/>
              </a:rPr>
              <a:t>・・</a:t>
            </a:r>
            <a:r>
              <a:rPr lang="ja-JP" altLang="en-US" sz="1400" b="1">
                <a:solidFill>
                  <a:srgbClr val="1BA12B"/>
                </a:solidFill>
                <a:latin typeface="Fujitsu Sans" panose="020B0404060202020204" pitchFamily="34" charset="0"/>
                <a:ea typeface="Meiryo UI" panose="020B0604030504040204" pitchFamily="50" charset="-128"/>
              </a:rPr>
              <a:t>・</a:t>
            </a:r>
            <a:endParaRPr lang="ja-JP" altLang="en-US" sz="1400" b="1" dirty="0">
              <a:solidFill>
                <a:srgbClr val="1BA12B"/>
              </a:solidFill>
              <a:latin typeface="Fujitsu Sans" panose="020B0404060202020204" pitchFamily="34" charset="0"/>
              <a:ea typeface="Meiryo UI" panose="020B0604030504040204" pitchFamily="50" charset="-128"/>
            </a:endParaRPr>
          </a:p>
        </p:txBody>
      </p:sp>
      <p:sp>
        <p:nvSpPr>
          <p:cNvPr id="54" name="円/楕円 53"/>
          <p:cNvSpPr/>
          <p:nvPr/>
        </p:nvSpPr>
        <p:spPr bwMode="auto">
          <a:xfrm>
            <a:off x="2462394" y="1401944"/>
            <a:ext cx="1176920" cy="956956"/>
          </a:xfrm>
          <a:prstGeom prst="ellipse">
            <a:avLst/>
          </a:prstGeom>
          <a:solidFill>
            <a:schemeClr val="bg1"/>
          </a:solidFill>
          <a:ln w="762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1BA12B"/>
                </a:solidFill>
                <a:latin typeface="Fujitsu Sans" panose="020B0404060202020204" pitchFamily="34" charset="0"/>
                <a:ea typeface="Meiryo UI" panose="020B0604030504040204" pitchFamily="50" charset="-128"/>
              </a:rPr>
              <a:t>コミュニティ用</a:t>
            </a:r>
            <a:endParaRPr lang="en-US" altLang="ja-JP" sz="1400" b="1" smtClean="0">
              <a:solidFill>
                <a:srgbClr val="1BA12B"/>
              </a:solidFill>
              <a:latin typeface="Fujitsu Sans" panose="020B0404060202020204" pitchFamily="34" charset="0"/>
              <a:ea typeface="Meiryo UI" panose="020B0604030504040204" pitchFamily="50" charset="-128"/>
            </a:endParaRPr>
          </a:p>
          <a:p>
            <a:pPr algn="ctr"/>
            <a:r>
              <a:rPr lang="en-US" altLang="ja-JP" sz="1400" b="1" smtClean="0">
                <a:solidFill>
                  <a:srgbClr val="1BA12B"/>
                </a:solidFill>
                <a:latin typeface="Fujitsu Sans" panose="020B0404060202020204" pitchFamily="34" charset="0"/>
                <a:ea typeface="Meiryo UI" panose="020B0604030504040204" pitchFamily="50" charset="-128"/>
              </a:rPr>
              <a:t>Cell</a:t>
            </a:r>
          </a:p>
        </p:txBody>
      </p:sp>
      <p:cxnSp>
        <p:nvCxnSpPr>
          <p:cNvPr id="55" name="直線矢印コネクタ 54"/>
          <p:cNvCxnSpPr>
            <a:endCxn id="54" idx="2"/>
          </p:cNvCxnSpPr>
          <p:nvPr/>
        </p:nvCxnSpPr>
        <p:spPr bwMode="auto">
          <a:xfrm flipV="1">
            <a:off x="2097140" y="1880422"/>
            <a:ext cx="365254" cy="1897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026" name="Picture 2" descr="フリーイラスト, ベクター画像, EPS, 人物, 家族, 親子, 父親（お父さん）, 母親（お母さん）, 子供, 兄妹（姉弟）, 息子, 誕生日（バースデー）, バースデーケーキ, プレゼント, パーティークラッカー, ドーナツ, フラッグガーランド, 拍手, パーティー"/>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8245" y="1288062"/>
            <a:ext cx="866681" cy="866681"/>
          </a:xfrm>
          <a:prstGeom prst="rect">
            <a:avLst/>
          </a:prstGeom>
          <a:noFill/>
          <a:extLst>
            <a:ext uri="{909E8E84-426E-40DD-AFC4-6F175D3DCCD1}">
              <a14:hiddenFill xmlns:a14="http://schemas.microsoft.com/office/drawing/2010/main">
                <a:solidFill>
                  <a:srgbClr val="FFFFFF"/>
                </a:solidFill>
              </a14:hiddenFill>
            </a:ext>
          </a:extLst>
        </p:spPr>
      </p:pic>
      <p:sp>
        <p:nvSpPr>
          <p:cNvPr id="119" name="コンテンツ プレースホルダー 2"/>
          <p:cNvSpPr txBox="1">
            <a:spLocks/>
          </p:cNvSpPr>
          <p:nvPr/>
        </p:nvSpPr>
        <p:spPr bwMode="gray">
          <a:xfrm>
            <a:off x="5807555" y="2290322"/>
            <a:ext cx="3300949" cy="36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47625" indent="0">
              <a:buNone/>
            </a:pPr>
            <a:r>
              <a:rPr lang="ja-JP" altLang="en-US" sz="1400" kern="0" smtClean="0">
                <a:latin typeface="Fujitsu Sans" panose="020B0404060202020204" pitchFamily="34" charset="0"/>
              </a:rPr>
              <a:t>家族　　　　趣味の集まり  　技術コミュニティ</a:t>
            </a:r>
            <a:endParaRPr lang="en-US" altLang="ja-JP" sz="1200" kern="0">
              <a:latin typeface="Fujitsu Sans" panose="020B0404060202020204" pitchFamily="34" charset="0"/>
            </a:endParaRPr>
          </a:p>
        </p:txBody>
      </p:sp>
      <p:pic>
        <p:nvPicPr>
          <p:cNvPr id="1028" name="Picture 4" descr="[フリーイラスト素材] イラスト, 音楽, コンサート / ライブ, 人物 (シルエット), 観客 / 観衆, 演奏, ギター, ベース, ドラム, ドラマー, ギタリスト, AI ID:2014082717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4031" y="1246742"/>
            <a:ext cx="1044374" cy="1044374"/>
          </a:xfrm>
          <a:prstGeom prst="rect">
            <a:avLst/>
          </a:prstGeom>
          <a:noFill/>
          <a:extLst>
            <a:ext uri="{909E8E84-426E-40DD-AFC4-6F175D3DCCD1}">
              <a14:hiddenFill xmlns:a14="http://schemas.microsoft.com/office/drawing/2010/main">
                <a:solidFill>
                  <a:srgbClr val="FFFFFF"/>
                </a:solidFill>
              </a14:hiddenFill>
            </a:ext>
          </a:extLst>
        </p:spPr>
      </p:pic>
      <p:pic>
        <p:nvPicPr>
          <p:cNvPr id="121" name="図 120"/>
          <p:cNvPicPr>
            <a:picLocks noChangeAspect="1"/>
          </p:cNvPicPr>
          <p:nvPr/>
        </p:nvPicPr>
        <p:blipFill rotWithShape="1">
          <a:blip r:embed="rId9" cstate="print">
            <a:extLst>
              <a:ext uri="{28A0092B-C50C-407E-A947-70E740481C1C}">
                <a14:useLocalDpi xmlns:a14="http://schemas.microsoft.com/office/drawing/2010/main" val="0"/>
              </a:ext>
            </a:extLst>
          </a:blip>
          <a:srcRect b="-1454"/>
          <a:stretch/>
        </p:blipFill>
        <p:spPr>
          <a:xfrm>
            <a:off x="7770383" y="1196752"/>
            <a:ext cx="1059928" cy="968576"/>
          </a:xfrm>
          <a:prstGeom prst="rect">
            <a:avLst/>
          </a:prstGeom>
        </p:spPr>
      </p:pic>
    </p:spTree>
    <p:extLst>
      <p:ext uri="{BB962C8B-B14F-4D97-AF65-F5344CB8AC3E}">
        <p14:creationId xmlns:p14="http://schemas.microsoft.com/office/powerpoint/2010/main" val="148680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6.</a:t>
            </a:r>
            <a:r>
              <a:rPr lang="ja-JP" altLang="en-US" smtClean="0"/>
              <a:t>スマートシティ</a:t>
            </a:r>
            <a:endParaRPr kumimoji="1" lang="ja-JP" altLang="en-US"/>
          </a:p>
        </p:txBody>
      </p:sp>
      <p:sp>
        <p:nvSpPr>
          <p:cNvPr id="3" name="コンテンツ プレースホルダー 2"/>
          <p:cNvSpPr>
            <a:spLocks noGrp="1"/>
          </p:cNvSpPr>
          <p:nvPr>
            <p:ph idx="1"/>
          </p:nvPr>
        </p:nvSpPr>
        <p:spPr>
          <a:xfrm>
            <a:off x="112241" y="885164"/>
            <a:ext cx="8796213" cy="308671"/>
          </a:xfrm>
        </p:spPr>
        <p:txBody>
          <a:bodyPr>
            <a:normAutofit fontScale="92500" lnSpcReduction="20000"/>
          </a:bodyPr>
          <a:lstStyle/>
          <a:p>
            <a:r>
              <a:rPr lang="ja-JP" altLang="en-US" sz="2000" dirty="0" smtClean="0"/>
              <a:t>利用者（個人・事業者）からの依頼に基づきモノや場所・コト等にも</a:t>
            </a:r>
            <a:r>
              <a:rPr lang="en-US" altLang="ja-JP" sz="2000" dirty="0">
                <a:latin typeface="Fujitsu Sans" panose="020B0404060202020204" pitchFamily="34" charset="0"/>
              </a:rPr>
              <a:t>Cell</a:t>
            </a:r>
            <a:r>
              <a:rPr lang="ja-JP" altLang="en-US" sz="2000" dirty="0"/>
              <a:t>を払出す。</a:t>
            </a:r>
          </a:p>
        </p:txBody>
      </p:sp>
      <p:sp>
        <p:nvSpPr>
          <p:cNvPr id="4" name="スライド番号プレースホルダー 3"/>
          <p:cNvSpPr>
            <a:spLocks noGrp="1"/>
          </p:cNvSpPr>
          <p:nvPr>
            <p:ph type="sldNum" sz="quarter" idx="4294967295"/>
          </p:nvPr>
        </p:nvSpPr>
        <p:spPr>
          <a:xfrm>
            <a:off x="4313678" y="6524278"/>
            <a:ext cx="539750" cy="201612"/>
          </a:xfrm>
          <a:prstGeom prst="rect">
            <a:avLst/>
          </a:prstGeom>
        </p:spPr>
        <p:txBody>
          <a:bodyPr/>
          <a:lstStyle/>
          <a:p>
            <a:fld id="{DE2B87E1-F9DF-4BEE-B07D-635D26011F4B}" type="slidenum">
              <a:rPr lang="de-DE" altLang="ja-JP" smtClean="0">
                <a:solidFill>
                  <a:srgbClr val="000000"/>
                </a:solidFill>
              </a:rPr>
              <a:pPr/>
              <a:t>7</a:t>
            </a:fld>
            <a:endParaRPr lang="de-DE" altLang="ja-JP" dirty="0">
              <a:solidFill>
                <a:srgbClr val="000000"/>
              </a:solidFill>
            </a:endParaRPr>
          </a:p>
        </p:txBody>
      </p:sp>
      <p:sp>
        <p:nvSpPr>
          <p:cNvPr id="5" name="正方形/長方形 4"/>
          <p:cNvSpPr/>
          <p:nvPr/>
        </p:nvSpPr>
        <p:spPr bwMode="auto">
          <a:xfrm>
            <a:off x="251792" y="1627971"/>
            <a:ext cx="5521597" cy="3169181"/>
          </a:xfrm>
          <a:prstGeom prst="rect">
            <a:avLst/>
          </a:prstGeom>
          <a:solidFill>
            <a:schemeClr val="accent5">
              <a:lumMod val="20000"/>
              <a:lumOff val="80000"/>
            </a:schemeClr>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US" altLang="ja-JP" b="1" smtClean="0">
                <a:solidFill>
                  <a:schemeClr val="tx2"/>
                </a:solidFill>
                <a:latin typeface="Fujitsu Sans" panose="020B0404060202020204" pitchFamily="34" charset="0"/>
                <a:ea typeface="Meiryo UI" panose="020B0604030504040204" pitchFamily="50" charset="-128"/>
                <a:cs typeface="HGS創英角ｺﾞｼｯｸUB"/>
              </a:rPr>
              <a:t>Unit</a:t>
            </a:r>
            <a:endParaRPr lang="en-US" altLang="ja-JP" b="1" dirty="0">
              <a:solidFill>
                <a:schemeClr val="tx2"/>
              </a:solidFill>
              <a:latin typeface="Fujitsu Sans" panose="020B0404060202020204" pitchFamily="34" charset="0"/>
              <a:ea typeface="Meiryo UI" panose="020B0604030504040204" pitchFamily="50" charset="-128"/>
              <a:cs typeface="HGS創英角ｺﾞｼｯｸUB"/>
            </a:endParaRPr>
          </a:p>
        </p:txBody>
      </p:sp>
      <p:sp>
        <p:nvSpPr>
          <p:cNvPr id="8" name="円/楕円 7"/>
          <p:cNvSpPr/>
          <p:nvPr/>
        </p:nvSpPr>
        <p:spPr bwMode="auto">
          <a:xfrm>
            <a:off x="3474529" y="3512509"/>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9" name="円/楕円 8"/>
          <p:cNvSpPr/>
          <p:nvPr/>
        </p:nvSpPr>
        <p:spPr bwMode="auto">
          <a:xfrm>
            <a:off x="650930" y="2000020"/>
            <a:ext cx="1642633" cy="1471233"/>
          </a:xfrm>
          <a:prstGeom prst="ellipse">
            <a:avLst/>
          </a:prstGeom>
          <a:solidFill>
            <a:schemeClr val="bg1"/>
          </a:solidFill>
          <a:ln w="76200" cap="flat" cmpd="sng" algn="ctr">
            <a:solidFill>
              <a:srgbClr val="0000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100" b="1" smtClean="0">
                <a:solidFill>
                  <a:srgbClr val="0000FF"/>
                </a:solidFill>
                <a:latin typeface="Fujitsu Sans" panose="020B0404060202020204" pitchFamily="34" charset="0"/>
                <a:ea typeface="Meiryo UI" panose="020B0604030504040204" pitchFamily="50" charset="-128"/>
              </a:rPr>
              <a:t>管理組織用</a:t>
            </a: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r>
              <a:rPr lang="en-US" altLang="ja-JP" sz="1100" b="1" smtClean="0">
                <a:solidFill>
                  <a:srgbClr val="0000FF"/>
                </a:solidFill>
                <a:latin typeface="Fujitsu Sans" panose="020B0404060202020204" pitchFamily="34" charset="0"/>
                <a:ea typeface="Meiryo UI" panose="020B0604030504040204" pitchFamily="50" charset="-128"/>
              </a:rPr>
              <a:t>Cell</a:t>
            </a:r>
          </a:p>
          <a:p>
            <a:pPr algn="ctr"/>
            <a:endParaRPr lang="en-US" altLang="ja-JP" sz="1100" b="1">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lang="en-US" altLang="ja-JP" sz="1100" b="1" smtClean="0">
              <a:solidFill>
                <a:srgbClr val="0000FF"/>
              </a:solidFill>
              <a:latin typeface="Fujitsu Sans" panose="020B0404060202020204" pitchFamily="34" charset="0"/>
              <a:ea typeface="Meiryo UI" panose="020B0604030504040204" pitchFamily="50" charset="-128"/>
            </a:endParaRPr>
          </a:p>
          <a:p>
            <a:pPr algn="ctr"/>
            <a:endParaRPr kumimoji="1" lang="en-US" altLang="ja-JP" sz="1100" b="1" i="0" u="none" strike="noStrike" cap="none" normalizeH="0" baseline="0">
              <a:solidFill>
                <a:srgbClr val="0000FF"/>
              </a:solidFill>
              <a:effectLst/>
              <a:latin typeface="Fujitsu Sans" panose="020B0404060202020204" pitchFamily="34" charset="0"/>
              <a:ea typeface="Meiryo UI" panose="020B0604030504040204" pitchFamily="50" charset="-128"/>
            </a:endParaRPr>
          </a:p>
          <a:p>
            <a:pPr algn="ctr"/>
            <a:endParaRPr kumimoji="1" lang="ja-JP" altLang="en-US" sz="1100" b="1" i="0" u="none" strike="noStrike" cap="none" normalizeH="0" baseline="0" dirty="0" smtClean="0">
              <a:solidFill>
                <a:srgbClr val="0000FF"/>
              </a:solidFill>
              <a:effectLst/>
              <a:latin typeface="Fujitsu Sans" panose="020B0404060202020204" pitchFamily="34" charset="0"/>
            </a:endParaRPr>
          </a:p>
        </p:txBody>
      </p:sp>
      <p:pic>
        <p:nvPicPr>
          <p:cNvPr id="11"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41" y="3471253"/>
            <a:ext cx="194366" cy="520159"/>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787874" y="2515238"/>
            <a:ext cx="1265131" cy="70206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Cell</a:t>
            </a:r>
            <a:r>
              <a:rPr lang="ja-JP" altLang="en-US"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管理アプリ用</a:t>
            </a: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r>
              <a:rPr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B</a:t>
            </a:r>
            <a:r>
              <a:rPr kumimoji="1" lang="en-US" altLang="ja-JP" sz="1050" b="1" smtClean="0">
                <a:solidFill>
                  <a:schemeClr val="accent5">
                    <a:lumMod val="75000"/>
                  </a:schemeClr>
                </a:solidFill>
                <a:latin typeface="Fujitsu Sans" panose="020B0404060202020204" pitchFamily="34" charset="0"/>
                <a:ea typeface="Meiryo UI" panose="020B0604030504040204" pitchFamily="50" charset="-128"/>
                <a:cs typeface="HGS創英角ｺﾞｼｯｸUB"/>
              </a:rPr>
              <a:t>ox</a:t>
            </a: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a:p>
            <a:pPr algn="ctr"/>
            <a:endParaRPr lang="en-US" altLang="ja-JP" sz="1050" b="1">
              <a:solidFill>
                <a:schemeClr val="accent5">
                  <a:lumMod val="75000"/>
                </a:schemeClr>
              </a:solidFill>
              <a:latin typeface="Fujitsu Sans" panose="020B0404060202020204" pitchFamily="34" charset="0"/>
              <a:ea typeface="Meiryo UI" panose="020B0604030504040204" pitchFamily="50" charset="-128"/>
              <a:cs typeface="HGS創英角ｺﾞｼｯｸUB"/>
            </a:endParaRPr>
          </a:p>
        </p:txBody>
      </p:sp>
      <p:sp>
        <p:nvSpPr>
          <p:cNvPr id="49" name="コンテンツ プレースホルダー 2"/>
          <p:cNvSpPr txBox="1">
            <a:spLocks/>
          </p:cNvSpPr>
          <p:nvPr/>
        </p:nvSpPr>
        <p:spPr bwMode="gray">
          <a:xfrm>
            <a:off x="112241" y="5025228"/>
            <a:ext cx="8875257" cy="153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lvl="1"/>
            <a:r>
              <a:rPr lang="ja-JP" altLang="en-US" sz="1400" kern="0" dirty="0" smtClean="0">
                <a:latin typeface="Fujitsu Sans" panose="020B0404060202020204" pitchFamily="34" charset="0"/>
              </a:rPr>
              <a:t>個人・事業者・コミュニティに加えて、さらにモノやコトに対しても</a:t>
            </a:r>
            <a:r>
              <a:rPr lang="en-US" altLang="ja-JP" sz="1400" kern="0" dirty="0" smtClean="0">
                <a:latin typeface="Fujitsu Sans" panose="020B0404060202020204" pitchFamily="34" charset="0"/>
              </a:rPr>
              <a:t>Cell</a:t>
            </a:r>
            <a:r>
              <a:rPr lang="ja-JP" altLang="en-US" sz="1400" kern="0" dirty="0" smtClean="0">
                <a:latin typeface="Fujitsu Sans" panose="020B0404060202020204" pitchFamily="34" charset="0"/>
              </a:rPr>
              <a:t>を作ってゆくモデルです。</a:t>
            </a:r>
            <a:endParaRPr lang="en-US" altLang="ja-JP" sz="1400" kern="0" dirty="0" smtClean="0">
              <a:latin typeface="Fujitsu Sans" panose="020B0404060202020204" pitchFamily="34" charset="0"/>
            </a:endParaRPr>
          </a:p>
          <a:p>
            <a:pPr lvl="1"/>
            <a:r>
              <a:rPr lang="ja-JP" altLang="en-US" sz="1400" kern="0" dirty="0" smtClean="0">
                <a:latin typeface="Fujitsu Sans" panose="020B0404060202020204" pitchFamily="34" charset="0"/>
              </a:rPr>
              <a:t>モノの</a:t>
            </a:r>
            <a:r>
              <a:rPr lang="en-US" altLang="ja-JP" sz="1400" kern="0" dirty="0" smtClean="0">
                <a:latin typeface="Fujitsu Sans" panose="020B0404060202020204" pitchFamily="34" charset="0"/>
              </a:rPr>
              <a:t>Cell</a:t>
            </a:r>
            <a:r>
              <a:rPr lang="ja-JP" altLang="en-US" sz="1400" kern="0" dirty="0" smtClean="0">
                <a:latin typeface="Fujitsu Sans" panose="020B0404060202020204" pitchFamily="34" charset="0"/>
              </a:rPr>
              <a:t>はコミュニティや個人と所有・管理や利用といった関係で接続します。</a:t>
            </a:r>
            <a:endParaRPr lang="en-US" altLang="ja-JP" sz="1400" kern="0" dirty="0" smtClean="0">
              <a:latin typeface="Fujitsu Sans" panose="020B0404060202020204" pitchFamily="34" charset="0"/>
            </a:endParaRPr>
          </a:p>
          <a:p>
            <a:pPr lvl="1"/>
            <a:r>
              <a:rPr lang="ja-JP" altLang="en-US" sz="1400" kern="0" dirty="0" smtClean="0">
                <a:latin typeface="Fujitsu Sans" panose="020B0404060202020204" pitchFamily="34" charset="0"/>
              </a:rPr>
              <a:t>むやみにすべてのモノに</a:t>
            </a:r>
            <a:r>
              <a:rPr lang="en-US" altLang="ja-JP" sz="1400" kern="0" dirty="0" smtClean="0">
                <a:latin typeface="Fujitsu Sans" panose="020B0404060202020204" pitchFamily="34" charset="0"/>
              </a:rPr>
              <a:t>Cell</a:t>
            </a:r>
            <a:r>
              <a:rPr lang="ja-JP" altLang="en-US" sz="1400" kern="0" dirty="0" smtClean="0">
                <a:latin typeface="Fujitsu Sans" panose="020B0404060202020204" pitchFamily="34" charset="0"/>
              </a:rPr>
              <a:t>を割り当てると扱いづらいことがあります。</a:t>
            </a:r>
            <a:endParaRPr lang="en-US" altLang="ja-JP" sz="1400" kern="0" dirty="0" smtClean="0">
              <a:latin typeface="Fujitsu Sans" panose="020B0404060202020204" pitchFamily="34" charset="0"/>
            </a:endParaRPr>
          </a:p>
          <a:p>
            <a:pPr lvl="2"/>
            <a:r>
              <a:rPr lang="ja-JP" altLang="en-US" sz="1200" kern="0" dirty="0" smtClean="0">
                <a:latin typeface="Fujitsu Sans" panose="020B0404060202020204" pitchFamily="34" charset="0"/>
              </a:rPr>
              <a:t>例えばウェアラブル</a:t>
            </a:r>
            <a:r>
              <a:rPr lang="ja-JP" altLang="en-US" sz="1200" kern="0" dirty="0">
                <a:latin typeface="Fujitsu Sans" panose="020B0404060202020204" pitchFamily="34" charset="0"/>
              </a:rPr>
              <a:t>機器など明らか</a:t>
            </a:r>
            <a:r>
              <a:rPr lang="ja-JP" altLang="en-US" sz="1200" kern="0" dirty="0" smtClean="0">
                <a:latin typeface="Fujitsu Sans" panose="020B0404060202020204" pitchFamily="34" charset="0"/>
              </a:rPr>
              <a:t>に</a:t>
            </a:r>
            <a:r>
              <a:rPr lang="ja-JP" altLang="en-US" sz="1200" kern="0" dirty="0">
                <a:latin typeface="Fujitsu Sans" panose="020B0404060202020204" pitchFamily="34" charset="0"/>
              </a:rPr>
              <a:t>個人</a:t>
            </a:r>
            <a:r>
              <a:rPr lang="ja-JP" altLang="en-US" sz="1200" kern="0" dirty="0" smtClean="0">
                <a:latin typeface="Fujitsu Sans" panose="020B0404060202020204" pitchFamily="34" charset="0"/>
              </a:rPr>
              <a:t>に</a:t>
            </a:r>
            <a:r>
              <a:rPr lang="ja-JP" altLang="en-US" sz="1200" kern="0" dirty="0">
                <a:latin typeface="Fujitsu Sans" panose="020B0404060202020204" pitchFamily="34" charset="0"/>
              </a:rPr>
              <a:t>従属する</a:t>
            </a:r>
            <a:r>
              <a:rPr lang="ja-JP" altLang="en-US" sz="1200" kern="0" dirty="0" smtClean="0">
                <a:latin typeface="Fujitsu Sans" panose="020B0404060202020204" pitchFamily="34" charset="0"/>
              </a:rPr>
              <a:t>機器は個人セルにデータを格納するほうがよいでしょう。</a:t>
            </a:r>
            <a:endParaRPr lang="en-US" altLang="ja-JP" sz="1200" kern="0" dirty="0">
              <a:latin typeface="Fujitsu Sans" panose="020B0404060202020204" pitchFamily="34" charset="0"/>
            </a:endParaRPr>
          </a:p>
          <a:p>
            <a:pPr lvl="2"/>
            <a:r>
              <a:rPr lang="ja-JP" altLang="en-US" sz="1200" kern="0" dirty="0" smtClean="0">
                <a:latin typeface="Fujitsu Sans" panose="020B0404060202020204" pitchFamily="34" charset="0"/>
              </a:rPr>
              <a:t>複数の個人やコミュニティで共有的に使われるモノであり、そのモノを主体とするデータが生成され管理したいケースで有効です。</a:t>
            </a:r>
            <a:endParaRPr lang="en-US" altLang="ja-JP" sz="1200" kern="0" dirty="0" smtClean="0">
              <a:latin typeface="Fujitsu Sans" panose="020B0404060202020204" pitchFamily="34" charset="0"/>
            </a:endParaRPr>
          </a:p>
        </p:txBody>
      </p:sp>
      <p:cxnSp>
        <p:nvCxnSpPr>
          <p:cNvPr id="51" name="直線矢印コネクタ 50"/>
          <p:cNvCxnSpPr>
            <a:stCxn id="9" idx="5"/>
            <a:endCxn id="8" idx="2"/>
          </p:cNvCxnSpPr>
          <p:nvPr/>
        </p:nvCxnSpPr>
        <p:spPr bwMode="auto">
          <a:xfrm>
            <a:off x="2053005" y="3255796"/>
            <a:ext cx="1421524" cy="51854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a:stCxn id="9" idx="5"/>
            <a:endCxn id="73" idx="2"/>
          </p:cNvCxnSpPr>
          <p:nvPr/>
        </p:nvCxnSpPr>
        <p:spPr bwMode="auto">
          <a:xfrm>
            <a:off x="2053005" y="3255796"/>
            <a:ext cx="659999" cy="52783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a:off x="4163826" y="3663128"/>
            <a:ext cx="629150" cy="307777"/>
          </a:xfrm>
          <a:prstGeom prst="rect">
            <a:avLst/>
          </a:prstGeom>
          <a:noFill/>
        </p:spPr>
        <p:txBody>
          <a:bodyPr wrap="square" rtlCol="0">
            <a:spAutoFit/>
          </a:bodyPr>
          <a:lstStyle/>
          <a:p>
            <a:r>
              <a:rPr lang="ja-JP" altLang="en-US" sz="1400" b="1" smtClean="0">
                <a:solidFill>
                  <a:srgbClr val="00B0F0"/>
                </a:solidFill>
                <a:latin typeface="Fujitsu Sans" panose="020B0404060202020204" pitchFamily="34" charset="0"/>
                <a:ea typeface="Meiryo UI" panose="020B0604030504040204" pitchFamily="50" charset="-128"/>
              </a:rPr>
              <a:t>・・</a:t>
            </a:r>
            <a:r>
              <a:rPr lang="ja-JP" altLang="en-US" sz="1400" b="1">
                <a:solidFill>
                  <a:srgbClr val="00B0F0"/>
                </a:solidFill>
                <a:latin typeface="Fujitsu Sans" panose="020B0404060202020204" pitchFamily="34" charset="0"/>
                <a:ea typeface="Meiryo UI" panose="020B0604030504040204" pitchFamily="50" charset="-128"/>
              </a:rPr>
              <a:t>・</a:t>
            </a:r>
            <a:endParaRPr lang="ja-JP" altLang="en-US" sz="1400" b="1" dirty="0">
              <a:solidFill>
                <a:srgbClr val="00B0F0"/>
              </a:solidFill>
              <a:latin typeface="Fujitsu Sans" panose="020B0404060202020204" pitchFamily="34" charset="0"/>
              <a:ea typeface="Meiryo UI" panose="020B0604030504040204" pitchFamily="50" charset="-128"/>
            </a:endParaRPr>
          </a:p>
        </p:txBody>
      </p:sp>
      <p:sp>
        <p:nvSpPr>
          <p:cNvPr id="71" name="テキスト ボックス 70"/>
          <p:cNvSpPr txBox="1"/>
          <p:nvPr/>
        </p:nvSpPr>
        <p:spPr>
          <a:xfrm>
            <a:off x="8199374" y="3386799"/>
            <a:ext cx="686159" cy="307777"/>
          </a:xfrm>
          <a:prstGeom prst="rect">
            <a:avLst/>
          </a:prstGeom>
          <a:noFill/>
        </p:spPr>
        <p:txBody>
          <a:bodyPr wrap="square" rtlCol="0">
            <a:spAutoFit/>
          </a:bodyPr>
          <a:lstStyle/>
          <a:p>
            <a:r>
              <a:rPr lang="ja-JP" altLang="en-US" sz="1400" b="1" smtClean="0">
                <a:solidFill>
                  <a:schemeClr val="accent2"/>
                </a:solidFill>
                <a:latin typeface="Fujitsu Sans" panose="020B0404060202020204" pitchFamily="34" charset="0"/>
                <a:ea typeface="Meiryo UI" panose="020B0604030504040204" pitchFamily="50" charset="-128"/>
              </a:rPr>
              <a:t>・・</a:t>
            </a:r>
            <a:r>
              <a:rPr lang="ja-JP" altLang="en-US" sz="1400" b="1">
                <a:solidFill>
                  <a:schemeClr val="accent2"/>
                </a:solidFill>
                <a:latin typeface="Fujitsu Sans" panose="020B0404060202020204" pitchFamily="34" charset="0"/>
                <a:ea typeface="Meiryo UI" panose="020B0604030504040204" pitchFamily="50" charset="-128"/>
              </a:rPr>
              <a:t>・</a:t>
            </a:r>
            <a:endParaRPr lang="ja-JP" altLang="en-US" sz="1400" b="1" dirty="0">
              <a:solidFill>
                <a:schemeClr val="accent2"/>
              </a:solidFill>
              <a:latin typeface="Fujitsu Sans" panose="020B0404060202020204" pitchFamily="34" charset="0"/>
              <a:ea typeface="Meiryo UI" panose="020B0604030504040204" pitchFamily="50" charset="-128"/>
            </a:endParaRPr>
          </a:p>
        </p:txBody>
      </p:sp>
      <p:sp>
        <p:nvSpPr>
          <p:cNvPr id="74" name="円柱 73"/>
          <p:cNvSpPr/>
          <p:nvPr/>
        </p:nvSpPr>
        <p:spPr bwMode="gray">
          <a:xfrm>
            <a:off x="963996" y="2880112"/>
            <a:ext cx="675969" cy="472005"/>
          </a:xfrm>
          <a:prstGeom prst="can">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effectLst/>
                <a:latin typeface="Fujitsu Sans" panose="020B0404060202020204" pitchFamily="34" charset="0"/>
                <a:ea typeface="+mn-ea"/>
              </a:rPr>
              <a:t>払出管理</a:t>
            </a:r>
            <a:endParaRPr kumimoji="1" lang="en-US" altLang="ja-JP" sz="1000" b="0" i="0" u="none" strike="noStrike" cap="none" normalizeH="0" baseline="0" smtClean="0">
              <a:ln>
                <a:noFill/>
              </a:ln>
              <a:effectLst/>
              <a:latin typeface="Fujitsu Sans" panose="020B0404060202020204" pitchFamily="34" charset="0"/>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smtClean="0">
                <a:latin typeface="Fujitsu Sans" panose="020B0404060202020204" pitchFamily="34" charset="0"/>
                <a:ea typeface="+mn-ea"/>
              </a:rPr>
              <a:t>OData</a:t>
            </a:r>
            <a:endParaRPr kumimoji="1" lang="ja-JP" altLang="en-US" sz="1000" b="0" i="0" u="none" strike="noStrike" cap="none" normalizeH="0" baseline="0" dirty="0" err="1" smtClean="0">
              <a:ln>
                <a:noFill/>
              </a:ln>
              <a:effectLst/>
              <a:latin typeface="Fujitsu Sans" panose="020B0404060202020204" pitchFamily="34" charset="0"/>
              <a:ea typeface="+mn-ea"/>
            </a:endParaRPr>
          </a:p>
        </p:txBody>
      </p:sp>
      <p:sp>
        <p:nvSpPr>
          <p:cNvPr id="38" name="円/楕円 37"/>
          <p:cNvSpPr/>
          <p:nvPr/>
        </p:nvSpPr>
        <p:spPr bwMode="auto">
          <a:xfrm>
            <a:off x="3087493" y="4156024"/>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cxnSp>
        <p:nvCxnSpPr>
          <p:cNvPr id="39" name="直線矢印コネクタ 38"/>
          <p:cNvCxnSpPr>
            <a:stCxn id="9" idx="4"/>
            <a:endCxn id="38" idx="1"/>
          </p:cNvCxnSpPr>
          <p:nvPr/>
        </p:nvCxnSpPr>
        <p:spPr bwMode="auto">
          <a:xfrm>
            <a:off x="1472247" y="3471253"/>
            <a:ext cx="1705710" cy="75681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9" idx="4"/>
            <a:endCxn id="61" idx="1"/>
          </p:cNvCxnSpPr>
          <p:nvPr/>
        </p:nvCxnSpPr>
        <p:spPr bwMode="auto">
          <a:xfrm>
            <a:off x="1472247" y="3471253"/>
            <a:ext cx="936448" cy="77016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テキスト ボックス 52"/>
          <p:cNvSpPr txBox="1"/>
          <p:nvPr/>
        </p:nvSpPr>
        <p:spPr>
          <a:xfrm>
            <a:off x="3705221" y="4317686"/>
            <a:ext cx="629150" cy="307777"/>
          </a:xfrm>
          <a:prstGeom prst="rect">
            <a:avLst/>
          </a:prstGeom>
          <a:noFill/>
        </p:spPr>
        <p:txBody>
          <a:bodyPr wrap="square" rtlCol="0">
            <a:spAutoFit/>
          </a:bodyPr>
          <a:lstStyle/>
          <a:p>
            <a:r>
              <a:rPr lang="ja-JP" altLang="en-US" sz="1400" b="1" smtClean="0">
                <a:solidFill>
                  <a:srgbClr val="FF6E01"/>
                </a:solidFill>
                <a:latin typeface="Fujitsu Sans" panose="020B0404060202020204" pitchFamily="34" charset="0"/>
                <a:ea typeface="Meiryo UI" panose="020B0604030504040204" pitchFamily="50" charset="-128"/>
              </a:rPr>
              <a:t>・・</a:t>
            </a:r>
            <a:r>
              <a:rPr lang="ja-JP" altLang="en-US" sz="1400" b="1">
                <a:solidFill>
                  <a:srgbClr val="FF6E01"/>
                </a:solidFill>
                <a:latin typeface="Fujitsu Sans" panose="020B0404060202020204" pitchFamily="34" charset="0"/>
                <a:ea typeface="Meiryo UI" panose="020B0604030504040204" pitchFamily="50" charset="-128"/>
              </a:rPr>
              <a:t>・</a:t>
            </a:r>
            <a:endParaRPr lang="ja-JP" altLang="en-US" sz="1400" b="1" dirty="0">
              <a:solidFill>
                <a:srgbClr val="FF6E01"/>
              </a:solidFill>
              <a:latin typeface="Fujitsu Sans" panose="020B0404060202020204" pitchFamily="34" charset="0"/>
              <a:ea typeface="Meiryo UI" panose="020B0604030504040204" pitchFamily="50" charset="-128"/>
            </a:endParaRPr>
          </a:p>
        </p:txBody>
      </p:sp>
      <p:sp>
        <p:nvSpPr>
          <p:cNvPr id="61" name="円/楕円 60"/>
          <p:cNvSpPr/>
          <p:nvPr/>
        </p:nvSpPr>
        <p:spPr bwMode="auto">
          <a:xfrm>
            <a:off x="2318231" y="4169375"/>
            <a:ext cx="617728" cy="491955"/>
          </a:xfrm>
          <a:prstGeom prst="ellipse">
            <a:avLst/>
          </a:prstGeom>
          <a:solidFill>
            <a:schemeClr val="bg1"/>
          </a:solidFill>
          <a:ln w="76200" cap="flat" cmpd="sng" algn="ctr">
            <a:solidFill>
              <a:srgbClr val="FF6E0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200" b="1" smtClean="0">
                <a:solidFill>
                  <a:srgbClr val="FF6E01"/>
                </a:solidFill>
                <a:latin typeface="Fujitsu Sans" panose="020B0404060202020204" pitchFamily="34" charset="0"/>
                <a:ea typeface="Meiryo UI" panose="020B0604030504040204" pitchFamily="50" charset="-128"/>
              </a:rPr>
              <a:t>事業者</a:t>
            </a:r>
            <a:endParaRPr lang="en-US" altLang="ja-JP" sz="1200" b="1" smtClean="0">
              <a:solidFill>
                <a:srgbClr val="FF6E01"/>
              </a:solidFill>
              <a:latin typeface="Fujitsu Sans" panose="020B0404060202020204" pitchFamily="34" charset="0"/>
              <a:ea typeface="Meiryo UI" panose="020B0604030504040204" pitchFamily="50" charset="-128"/>
            </a:endParaRPr>
          </a:p>
        </p:txBody>
      </p:sp>
      <p:sp>
        <p:nvSpPr>
          <p:cNvPr id="73" name="円/楕円 72"/>
          <p:cNvSpPr/>
          <p:nvPr/>
        </p:nvSpPr>
        <p:spPr bwMode="auto">
          <a:xfrm>
            <a:off x="2713004" y="3521804"/>
            <a:ext cx="561015" cy="523657"/>
          </a:xfrm>
          <a:prstGeom prst="ellipse">
            <a:avLst/>
          </a:prstGeom>
          <a:solidFill>
            <a:schemeClr val="bg1"/>
          </a:solidFill>
          <a:ln w="762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00B0F0"/>
                </a:solidFill>
                <a:latin typeface="Fujitsu Sans" panose="020B0404060202020204" pitchFamily="34" charset="0"/>
                <a:ea typeface="Meiryo UI" panose="020B0604030504040204" pitchFamily="50" charset="-128"/>
              </a:rPr>
              <a:t>個人</a:t>
            </a:r>
            <a:endParaRPr lang="en-US" altLang="ja-JP" sz="1400" b="1" smtClean="0">
              <a:solidFill>
                <a:srgbClr val="00B0F0"/>
              </a:solidFill>
              <a:latin typeface="Fujitsu Sans" panose="020B0404060202020204" pitchFamily="34" charset="0"/>
              <a:ea typeface="Meiryo UI" panose="020B0604030504040204" pitchFamily="50" charset="-128"/>
            </a:endParaRPr>
          </a:p>
        </p:txBody>
      </p:sp>
      <p:sp>
        <p:nvSpPr>
          <p:cNvPr id="98" name="円/楕円 97"/>
          <p:cNvSpPr/>
          <p:nvPr/>
        </p:nvSpPr>
        <p:spPr bwMode="auto">
          <a:xfrm>
            <a:off x="3978519" y="1751874"/>
            <a:ext cx="1176920" cy="956956"/>
          </a:xfrm>
          <a:prstGeom prst="ellipse">
            <a:avLst/>
          </a:prstGeom>
          <a:solidFill>
            <a:schemeClr val="bg1"/>
          </a:solidFill>
          <a:ln w="76200" cap="flat" cmpd="sng" algn="ctr">
            <a:solidFill>
              <a:schemeClr val="accent5">
                <a:lumMod val="7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a:solidFill>
                  <a:schemeClr val="accent5">
                    <a:lumMod val="75000"/>
                  </a:schemeClr>
                </a:solidFill>
                <a:latin typeface="Fujitsu Sans" panose="020B0404060202020204" pitchFamily="34" charset="0"/>
                <a:ea typeface="Meiryo UI" panose="020B0604030504040204" pitchFamily="50" charset="-128"/>
              </a:rPr>
              <a:t>モノ・コト用</a:t>
            </a:r>
            <a:endParaRPr lang="en-US" altLang="ja-JP" sz="1400" b="1" smtClean="0">
              <a:solidFill>
                <a:schemeClr val="accent5">
                  <a:lumMod val="75000"/>
                </a:schemeClr>
              </a:solidFill>
              <a:latin typeface="Fujitsu Sans" panose="020B0404060202020204" pitchFamily="34" charset="0"/>
              <a:ea typeface="Meiryo UI" panose="020B0604030504040204" pitchFamily="50" charset="-128"/>
            </a:endParaRPr>
          </a:p>
          <a:p>
            <a:pPr algn="ctr"/>
            <a:r>
              <a:rPr lang="en-US" altLang="ja-JP" sz="1400" b="1" smtClean="0">
                <a:solidFill>
                  <a:schemeClr val="accent5">
                    <a:lumMod val="75000"/>
                  </a:schemeClr>
                </a:solidFill>
                <a:latin typeface="Fujitsu Sans" panose="020B0404060202020204" pitchFamily="34" charset="0"/>
                <a:ea typeface="Meiryo UI" panose="020B0604030504040204" pitchFamily="50" charset="-128"/>
              </a:rPr>
              <a:t>Cell</a:t>
            </a:r>
          </a:p>
        </p:txBody>
      </p:sp>
      <p:cxnSp>
        <p:nvCxnSpPr>
          <p:cNvPr id="99" name="直線矢印コネクタ 98"/>
          <p:cNvCxnSpPr>
            <a:endCxn id="98" idx="2"/>
          </p:cNvCxnSpPr>
          <p:nvPr/>
        </p:nvCxnSpPr>
        <p:spPr bwMode="auto">
          <a:xfrm flipV="1">
            <a:off x="2293563" y="2230352"/>
            <a:ext cx="1684956" cy="21498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94" name="Picture 12" descr="http://ddl.design.css.fujitsu.com/ddl/ja/contents/02_%E3%82%A4%E3%83%A9%E3%82%B9%E3%83%88/04_%E5%BB%BA%E7%89%A9/8695_00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1846" y="4444484"/>
            <a:ext cx="352365" cy="48428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2" descr="A-5-3-[更新済み]"/>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917032" y="4167300"/>
            <a:ext cx="698309" cy="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Picture 2" descr="http://ddl.design.css.fujitsu.com/ddl/ja/thumbnail/8988_00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1051" y="3565465"/>
            <a:ext cx="201298" cy="53871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3" descr="C:\Documents and Settings\Administrator\Local Settings\Temporary Internet Files\Content.IE5\O1FYIP3J\MC90041545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1382" y="4186850"/>
            <a:ext cx="837330" cy="56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テキスト ボックス 205"/>
          <p:cNvSpPr txBox="1"/>
          <p:nvPr/>
        </p:nvSpPr>
        <p:spPr>
          <a:xfrm>
            <a:off x="8062305" y="4323900"/>
            <a:ext cx="686159" cy="307777"/>
          </a:xfrm>
          <a:prstGeom prst="rect">
            <a:avLst/>
          </a:prstGeom>
          <a:noFill/>
        </p:spPr>
        <p:txBody>
          <a:bodyPr wrap="square" rtlCol="0">
            <a:spAutoFit/>
          </a:bodyPr>
          <a:lstStyle/>
          <a:p>
            <a:r>
              <a:rPr lang="ja-JP" altLang="en-US" sz="1400" b="1" smtClean="0">
                <a:solidFill>
                  <a:schemeClr val="tx2"/>
                </a:solidFill>
                <a:latin typeface="Fujitsu Sans" panose="020B0404060202020204" pitchFamily="34" charset="0"/>
                <a:ea typeface="Meiryo UI" panose="020B0604030504040204" pitchFamily="50" charset="-128"/>
              </a:rPr>
              <a:t>・・</a:t>
            </a:r>
            <a:r>
              <a:rPr lang="ja-JP" altLang="en-US" sz="1400" b="1">
                <a:solidFill>
                  <a:schemeClr val="tx2"/>
                </a:solidFill>
                <a:latin typeface="Fujitsu Sans" panose="020B0404060202020204" pitchFamily="34" charset="0"/>
                <a:ea typeface="Meiryo UI" panose="020B0604030504040204" pitchFamily="50" charset="-128"/>
              </a:rPr>
              <a:t>・</a:t>
            </a:r>
            <a:endParaRPr lang="ja-JP" altLang="en-US" sz="1400" b="1" dirty="0">
              <a:solidFill>
                <a:schemeClr val="tx2"/>
              </a:solidFill>
              <a:latin typeface="Fujitsu Sans" panose="020B0404060202020204" pitchFamily="34" charset="0"/>
              <a:ea typeface="Meiryo UI" panose="020B0604030504040204" pitchFamily="50" charset="-128"/>
            </a:endParaRPr>
          </a:p>
        </p:txBody>
      </p:sp>
      <p:sp>
        <p:nvSpPr>
          <p:cNvPr id="207" name="テキスト ボックス 206"/>
          <p:cNvSpPr txBox="1"/>
          <p:nvPr/>
        </p:nvSpPr>
        <p:spPr>
          <a:xfrm>
            <a:off x="4167269" y="3003824"/>
            <a:ext cx="686159" cy="307777"/>
          </a:xfrm>
          <a:prstGeom prst="rect">
            <a:avLst/>
          </a:prstGeom>
          <a:noFill/>
        </p:spPr>
        <p:txBody>
          <a:bodyPr wrap="square" rtlCol="0">
            <a:spAutoFit/>
          </a:bodyPr>
          <a:lstStyle/>
          <a:p>
            <a:r>
              <a:rPr lang="ja-JP" altLang="en-US" sz="1400" b="1" smtClean="0">
                <a:solidFill>
                  <a:srgbClr val="1BA12B"/>
                </a:solidFill>
                <a:latin typeface="Fujitsu Sans" panose="020B0404060202020204" pitchFamily="34" charset="0"/>
                <a:ea typeface="Meiryo UI" panose="020B0604030504040204" pitchFamily="50" charset="-128"/>
              </a:rPr>
              <a:t>・・</a:t>
            </a:r>
            <a:r>
              <a:rPr lang="ja-JP" altLang="en-US" sz="1400" b="1">
                <a:solidFill>
                  <a:srgbClr val="1BA12B"/>
                </a:solidFill>
                <a:latin typeface="Fujitsu Sans" panose="020B0404060202020204" pitchFamily="34" charset="0"/>
                <a:ea typeface="Meiryo UI" panose="020B0604030504040204" pitchFamily="50" charset="-128"/>
              </a:rPr>
              <a:t>・</a:t>
            </a:r>
            <a:endParaRPr lang="ja-JP" altLang="en-US" sz="1400" b="1" dirty="0">
              <a:solidFill>
                <a:srgbClr val="1BA12B"/>
              </a:solidFill>
              <a:latin typeface="Fujitsu Sans" panose="020B0404060202020204" pitchFamily="34" charset="0"/>
              <a:ea typeface="Meiryo UI" panose="020B0604030504040204" pitchFamily="50" charset="-128"/>
            </a:endParaRPr>
          </a:p>
        </p:txBody>
      </p:sp>
      <p:sp>
        <p:nvSpPr>
          <p:cNvPr id="54" name="円/楕円 53"/>
          <p:cNvSpPr/>
          <p:nvPr/>
        </p:nvSpPr>
        <p:spPr bwMode="auto">
          <a:xfrm>
            <a:off x="2571871" y="1741853"/>
            <a:ext cx="1176920" cy="956956"/>
          </a:xfrm>
          <a:prstGeom prst="ellipse">
            <a:avLst/>
          </a:prstGeom>
          <a:solidFill>
            <a:schemeClr val="bg1"/>
          </a:solidFill>
          <a:ln w="76200" cap="flat" cmpd="sng" algn="ctr">
            <a:solidFill>
              <a:schemeClr val="accent5">
                <a:lumMod val="7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chemeClr val="accent5">
                    <a:lumMod val="75000"/>
                  </a:schemeClr>
                </a:solidFill>
                <a:latin typeface="Fujitsu Sans" panose="020B0404060202020204" pitchFamily="34" charset="0"/>
                <a:ea typeface="Meiryo UI" panose="020B0604030504040204" pitchFamily="50" charset="-128"/>
              </a:rPr>
              <a:t>モノ・コト用</a:t>
            </a:r>
            <a:endParaRPr lang="en-US" altLang="ja-JP" sz="1400" b="1" smtClean="0">
              <a:solidFill>
                <a:schemeClr val="accent5">
                  <a:lumMod val="75000"/>
                </a:schemeClr>
              </a:solidFill>
              <a:latin typeface="Fujitsu Sans" panose="020B0404060202020204" pitchFamily="34" charset="0"/>
              <a:ea typeface="Meiryo UI" panose="020B0604030504040204" pitchFamily="50" charset="-128"/>
            </a:endParaRPr>
          </a:p>
          <a:p>
            <a:pPr algn="ctr"/>
            <a:r>
              <a:rPr lang="en-US" altLang="ja-JP" sz="1400" b="1" smtClean="0">
                <a:solidFill>
                  <a:schemeClr val="accent5">
                    <a:lumMod val="75000"/>
                  </a:schemeClr>
                </a:solidFill>
                <a:latin typeface="Fujitsu Sans" panose="020B0404060202020204" pitchFamily="34" charset="0"/>
                <a:ea typeface="Meiryo UI" panose="020B0604030504040204" pitchFamily="50" charset="-128"/>
              </a:rPr>
              <a:t>Cell</a:t>
            </a:r>
          </a:p>
        </p:txBody>
      </p:sp>
      <p:cxnSp>
        <p:nvCxnSpPr>
          <p:cNvPr id="55" name="直線矢印コネクタ 54"/>
          <p:cNvCxnSpPr>
            <a:endCxn id="54" idx="2"/>
          </p:cNvCxnSpPr>
          <p:nvPr/>
        </p:nvCxnSpPr>
        <p:spPr bwMode="auto">
          <a:xfrm flipV="1">
            <a:off x="2206617" y="2220331"/>
            <a:ext cx="365254" cy="1897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026" name="Picture 2" descr="フリーイラスト, ベクター画像, EPS, 人物, 家族, 親子, 父親（お父さん）, 母親（お母さん）, 子供, 兄妹（姉弟）, 息子, 誕生日（バースデー）, バースデーケーキ, プレゼント, パーティークラッカー, ドーナツ, フラッグガーランド, 拍手, パーティー"/>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09024" y="2742529"/>
            <a:ext cx="719670" cy="719670"/>
          </a:xfrm>
          <a:prstGeom prst="rect">
            <a:avLst/>
          </a:prstGeom>
          <a:noFill/>
          <a:extLst>
            <a:ext uri="{909E8E84-426E-40DD-AFC4-6F175D3DCCD1}">
              <a14:hiddenFill xmlns:a14="http://schemas.microsoft.com/office/drawing/2010/main">
                <a:solidFill>
                  <a:srgbClr val="FFFFFF"/>
                </a:solidFill>
              </a14:hiddenFill>
            </a:ext>
          </a:extLst>
        </p:spPr>
      </p:pic>
      <p:sp>
        <p:nvSpPr>
          <p:cNvPr id="119" name="コンテンツ プレースホルダー 2"/>
          <p:cNvSpPr txBox="1">
            <a:spLocks/>
          </p:cNvSpPr>
          <p:nvPr/>
        </p:nvSpPr>
        <p:spPr bwMode="gray">
          <a:xfrm>
            <a:off x="6209024" y="2370715"/>
            <a:ext cx="2733482" cy="30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Century Gothic" panose="020B0502020202020204" pitchFamily="34" charset="0"/>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Century Gothic" panose="020B0502020202020204" pitchFamily="34" charset="0"/>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Century Gothic" panose="020B0502020202020204" pitchFamily="34" charset="0"/>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Century Gothic" panose="020B0502020202020204" pitchFamily="34" charset="0"/>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47625" indent="0">
              <a:buNone/>
            </a:pPr>
            <a:r>
              <a:rPr lang="ja-JP" altLang="en-US" sz="1400" kern="0" smtClean="0">
                <a:latin typeface="Fujitsu Sans" panose="020B0404060202020204" pitchFamily="34" charset="0"/>
              </a:rPr>
              <a:t>車　　　　家　　　　機器　　　　ペット</a:t>
            </a:r>
            <a:endParaRPr lang="en-US" altLang="ja-JP" sz="1200" kern="0">
              <a:latin typeface="Fujitsu Sans" panose="020B0404060202020204" pitchFamily="34" charset="0"/>
            </a:endParaRPr>
          </a:p>
        </p:txBody>
      </p:sp>
      <p:pic>
        <p:nvPicPr>
          <p:cNvPr id="1028" name="Picture 4" descr="[フリーイラスト素材] イラスト, 音楽, コンサート / ライブ, 人物 (シルエット), 観客 / 観衆, 演奏, ギター, ベース, ドラム, ドラマー, ギタリスト, AI ID:2014082717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8028" y="2631806"/>
            <a:ext cx="747680" cy="747680"/>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bwMode="auto">
          <a:xfrm>
            <a:off x="3559063" y="2870492"/>
            <a:ext cx="592456" cy="522532"/>
          </a:xfrm>
          <a:prstGeom prst="ellipse">
            <a:avLst/>
          </a:prstGeom>
          <a:solidFill>
            <a:schemeClr val="bg1"/>
          </a:solidFill>
          <a:ln w="762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1BA12B"/>
                </a:solidFill>
                <a:latin typeface="Fujitsu Sans" panose="020B0404060202020204" pitchFamily="34" charset="0"/>
                <a:ea typeface="Meiryo UI" panose="020B0604030504040204" pitchFamily="50" charset="-128"/>
              </a:rPr>
              <a:t>コミュ</a:t>
            </a:r>
            <a:endParaRPr lang="en-US" altLang="ja-JP" sz="1400" b="1" smtClean="0">
              <a:solidFill>
                <a:srgbClr val="1BA12B"/>
              </a:solidFill>
              <a:latin typeface="Fujitsu Sans" panose="020B0404060202020204" pitchFamily="34" charset="0"/>
              <a:ea typeface="Meiryo UI" panose="020B0604030504040204" pitchFamily="50" charset="-128"/>
            </a:endParaRPr>
          </a:p>
        </p:txBody>
      </p:sp>
      <p:sp>
        <p:nvSpPr>
          <p:cNvPr id="43" name="テキスト ボックス 42"/>
          <p:cNvSpPr txBox="1"/>
          <p:nvPr/>
        </p:nvSpPr>
        <p:spPr>
          <a:xfrm>
            <a:off x="5117620" y="2094223"/>
            <a:ext cx="686159" cy="307777"/>
          </a:xfrm>
          <a:prstGeom prst="rect">
            <a:avLst/>
          </a:prstGeom>
          <a:noFill/>
        </p:spPr>
        <p:txBody>
          <a:bodyPr wrap="square" rtlCol="0">
            <a:spAutoFit/>
          </a:bodyPr>
          <a:lstStyle/>
          <a:p>
            <a:r>
              <a:rPr lang="ja-JP" altLang="en-US" sz="1400" b="1" smtClean="0">
                <a:solidFill>
                  <a:schemeClr val="tx2"/>
                </a:solidFill>
                <a:latin typeface="Fujitsu Sans" panose="020B0404060202020204" pitchFamily="34" charset="0"/>
                <a:ea typeface="Meiryo UI" panose="020B0604030504040204" pitchFamily="50" charset="-128"/>
              </a:rPr>
              <a:t>・・</a:t>
            </a:r>
            <a:r>
              <a:rPr lang="ja-JP" altLang="en-US" sz="1400" b="1">
                <a:solidFill>
                  <a:schemeClr val="tx2"/>
                </a:solidFill>
                <a:latin typeface="Fujitsu Sans" panose="020B0404060202020204" pitchFamily="34" charset="0"/>
                <a:ea typeface="Meiryo UI" panose="020B0604030504040204" pitchFamily="50" charset="-128"/>
              </a:rPr>
              <a:t>・</a:t>
            </a:r>
            <a:endParaRPr lang="ja-JP" altLang="en-US" sz="1400" b="1" dirty="0">
              <a:solidFill>
                <a:schemeClr val="tx2"/>
              </a:solidFill>
              <a:latin typeface="Fujitsu Sans" panose="020B0404060202020204" pitchFamily="34" charset="0"/>
              <a:ea typeface="Meiryo UI" panose="020B0604030504040204" pitchFamily="50" charset="-128"/>
            </a:endParaRPr>
          </a:p>
        </p:txBody>
      </p:sp>
      <p:cxnSp>
        <p:nvCxnSpPr>
          <p:cNvPr id="44" name="直線矢印コネクタ 43"/>
          <p:cNvCxnSpPr>
            <a:stCxn id="9" idx="6"/>
            <a:endCxn id="41" idx="2"/>
          </p:cNvCxnSpPr>
          <p:nvPr/>
        </p:nvCxnSpPr>
        <p:spPr bwMode="auto">
          <a:xfrm>
            <a:off x="2293563" y="2735637"/>
            <a:ext cx="488251" cy="3918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stCxn id="9" idx="6"/>
            <a:endCxn id="42" idx="2"/>
          </p:cNvCxnSpPr>
          <p:nvPr/>
        </p:nvCxnSpPr>
        <p:spPr bwMode="auto">
          <a:xfrm>
            <a:off x="2293563" y="2735637"/>
            <a:ext cx="1265500" cy="39612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1" name="円/楕円 40"/>
          <p:cNvSpPr/>
          <p:nvPr/>
        </p:nvSpPr>
        <p:spPr bwMode="auto">
          <a:xfrm>
            <a:off x="2781814" y="2866269"/>
            <a:ext cx="592456" cy="522532"/>
          </a:xfrm>
          <a:prstGeom prst="ellipse">
            <a:avLst/>
          </a:prstGeom>
          <a:solidFill>
            <a:schemeClr val="bg1"/>
          </a:solidFill>
          <a:ln w="762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400" b="1" smtClean="0">
                <a:solidFill>
                  <a:srgbClr val="1BA12B"/>
                </a:solidFill>
                <a:latin typeface="Fujitsu Sans" panose="020B0404060202020204" pitchFamily="34" charset="0"/>
                <a:ea typeface="Meiryo UI" panose="020B0604030504040204" pitchFamily="50" charset="-128"/>
              </a:rPr>
              <a:t>コミュ</a:t>
            </a:r>
            <a:endParaRPr lang="en-US" altLang="ja-JP" sz="1400" b="1" smtClean="0">
              <a:solidFill>
                <a:srgbClr val="1BA12B"/>
              </a:solidFill>
              <a:latin typeface="Fujitsu Sans" panose="020B0404060202020204" pitchFamily="34" charset="0"/>
              <a:ea typeface="Meiryo UI" panose="020B0604030504040204" pitchFamily="50" charset="-128"/>
            </a:endParaRPr>
          </a:p>
        </p:txBody>
      </p:sp>
      <p:pic>
        <p:nvPicPr>
          <p:cNvPr id="56" name="Picture 2" descr="https://upload.wikimedia.org/wikipedia/commons/thumb/2/23/64_slice_scanner.JPG/300px-64_slice_scanne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29076" y="1543170"/>
            <a:ext cx="894459" cy="67084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Documents and Settings\Administrator\Local Settings\Temporary Internet Files\Content.IE5\SPLKZK51\MC900395364[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6847" y="1701556"/>
            <a:ext cx="670651" cy="61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 descr="\\nas1\media\picture\original\2006\DVC00009.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5903910" y="1553934"/>
            <a:ext cx="659716" cy="69453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nas1\media\picture\original\2008\09\F1000035 (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a:stretch/>
        </p:blipFill>
        <p:spPr bwMode="auto">
          <a:xfrm>
            <a:off x="7234211" y="3436181"/>
            <a:ext cx="624010" cy="6956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フリーイラスト素材] クリップアート, 家 / 住宅, 建築物 / 建造物, SVG ID:20150222200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68859" y="1397251"/>
            <a:ext cx="824459" cy="82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914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997</Words>
  <Application>Microsoft Office PowerPoint</Application>
  <PresentationFormat>画面に合わせる (4:3)</PresentationFormat>
  <Paragraphs>247</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vt:i4>
      </vt:variant>
    </vt:vector>
  </HeadingPairs>
  <TitlesOfParts>
    <vt:vector size="17" baseType="lpstr">
      <vt:lpstr>HGS創英角ｺﾞｼｯｸUB</vt:lpstr>
      <vt:lpstr>Meiryo UI</vt:lpstr>
      <vt:lpstr>ＭＳ Ｐゴシック</vt:lpstr>
      <vt:lpstr>Arial</vt:lpstr>
      <vt:lpstr>Calibri</vt:lpstr>
      <vt:lpstr>Calibri Light</vt:lpstr>
      <vt:lpstr>Century Gothic</vt:lpstr>
      <vt:lpstr>Fujitsu Sans</vt:lpstr>
      <vt:lpstr>Wingdings</vt:lpstr>
      <vt:lpstr>Office テーマ</vt:lpstr>
      <vt:lpstr>Personiumの利用モデル</vt:lpstr>
      <vt:lpstr>1.シングルセル</vt:lpstr>
      <vt:lpstr>2.個人向け純粋PDSプロバイダ</vt:lpstr>
      <vt:lpstr>3.簡易情報銀行</vt:lpstr>
      <vt:lpstr>4.アプリ提供</vt:lpstr>
      <vt:lpstr>5.コミュニティ</vt:lpstr>
      <vt:lpstr>6.スマートシティ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Shimono, Akio/下野 暁生</dc:creator>
  <cp:lastModifiedBy>Siu, Dixon/Ｓｉｕ Ｄｉｘｏｎ</cp:lastModifiedBy>
  <cp:revision>256</cp:revision>
  <cp:lastPrinted>2018-05-24T07:05:23Z</cp:lastPrinted>
  <dcterms:created xsi:type="dcterms:W3CDTF">2017-08-31T11:44:07Z</dcterms:created>
  <dcterms:modified xsi:type="dcterms:W3CDTF">2018-07-12T05:44:40Z</dcterms:modified>
</cp:coreProperties>
</file>