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18"/>
  </p:notesMasterIdLst>
  <p:sldIdLst>
    <p:sldId id="271" r:id="rId3"/>
    <p:sldId id="257" r:id="rId4"/>
    <p:sldId id="258" r:id="rId5"/>
    <p:sldId id="293" r:id="rId6"/>
    <p:sldId id="280" r:id="rId7"/>
    <p:sldId id="294" r:id="rId8"/>
    <p:sldId id="281" r:id="rId9"/>
    <p:sldId id="275" r:id="rId10"/>
    <p:sldId id="277" r:id="rId11"/>
    <p:sldId id="274" r:id="rId12"/>
    <p:sldId id="295" r:id="rId13"/>
    <p:sldId id="296" r:id="rId14"/>
    <p:sldId id="290" r:id="rId15"/>
    <p:sldId id="28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945542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Respected</a:t>
            </a:r>
            <a:r>
              <a:rPr lang="en-US" baseline="0" dirty="0" smtClean="0"/>
              <a:t> teachers and my beloved friend, my name is </a:t>
            </a:r>
            <a:r>
              <a:rPr lang="en-US" baseline="0" dirty="0" err="1" smtClean="0"/>
              <a:t>bidisha</a:t>
            </a:r>
            <a:r>
              <a:rPr lang="en-US" baseline="0" dirty="0" smtClean="0"/>
              <a:t> </a:t>
            </a:r>
            <a:r>
              <a:rPr lang="en-US" baseline="0" dirty="0" err="1" smtClean="0"/>
              <a:t>koirala</a:t>
            </a:r>
            <a:r>
              <a:rPr lang="en-US" baseline="0" dirty="0" smtClean="0"/>
              <a:t> and I am here </a:t>
            </a:r>
            <a:r>
              <a:rPr lang="en-US" baseline="0" dirty="0" err="1" smtClean="0"/>
              <a:t>infront</a:t>
            </a:r>
            <a:r>
              <a:rPr lang="en-US" baseline="0" dirty="0" smtClean="0"/>
              <a:t> of you to present about my internship project. I did my internship at </a:t>
            </a:r>
            <a:r>
              <a:rPr lang="en-US" baseline="0" dirty="0" err="1" smtClean="0"/>
              <a:t>KTMBees</a:t>
            </a:r>
            <a:r>
              <a:rPr lang="en-US" baseline="0" dirty="0" smtClean="0"/>
              <a:t> </a:t>
            </a:r>
            <a:r>
              <a:rPr lang="en-US" baseline="0" dirty="0" err="1" smtClean="0"/>
              <a:t>whic</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8C05E0-AF8D-4BDB-9582-1770933BADF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785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699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8814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8814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8814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63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1a8e6e3b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1a8e6e3b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ddddddddd</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1a8e6e3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1a8e6e3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1a8e6e3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1a8e6e3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1a8e6e3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1a8e6e3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465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1a8e6e3b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1a8e6e3b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a:t>
            </a:r>
            <a:endParaRPr dirty="0"/>
          </a:p>
        </p:txBody>
      </p:sp>
    </p:spTree>
    <p:extLst>
      <p:ext uri="{BB962C8B-B14F-4D97-AF65-F5344CB8AC3E}">
        <p14:creationId xmlns:p14="http://schemas.microsoft.com/office/powerpoint/2010/main" val="4194656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628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2647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1a8e6e3b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1a8e6e3b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431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2CB33BD-BE7A-4F93-9CA2-8F60392A480D}"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209891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3A446B-BFC4-4A0D-9AAC-6B17BB5104CF}"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28562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1E5C8-3FE0-4886-9825-EDE9887661E6}"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277629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AD1855-657B-4149-8DDF-295B5ABC5215}"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498310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C04D11-FEFB-4E85-89E7-4569FF4A1153}" type="datetime1">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02396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2B6809-6566-440C-852B-F96195B3BC7A}" type="datetime1">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18680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99FC4-3702-4CD8-A3C3-D608EE27CA9B}" type="datetime1">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96909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B031B8-F6D8-424F-A1A0-196BC555D04A}"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717349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1F96FD-AF7B-4AE4-A858-49C242ED43E7}" type="datetime1">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147869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89C689-F031-450B-98B3-65E5FA166968}"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4045328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C27671-B798-4566-9CCD-C8C4DFC6D4B3}" type="datetime1">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134D-DA10-4212-BAC9-06C5839BEA2B}" type="slidenum">
              <a:rPr lang="en-US" smtClean="0"/>
              <a:t>‹#›</a:t>
            </a:fld>
            <a:endParaRPr lang="en-US"/>
          </a:p>
        </p:txBody>
      </p:sp>
    </p:spTree>
    <p:extLst>
      <p:ext uri="{BB962C8B-B14F-4D97-AF65-F5344CB8AC3E}">
        <p14:creationId xmlns:p14="http://schemas.microsoft.com/office/powerpoint/2010/main" val="322191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00AA83C-9C3D-41E8-A001-0A7401C4D12C}" type="datetime1">
              <a:rPr lang="en-US" smtClean="0"/>
              <a:t>10/18/2023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3FC134D-DA10-4212-BAC9-06C5839BEA2B}" type="slidenum">
              <a:rPr lang="en-US" smtClean="0"/>
              <a:t>‹#›</a:t>
            </a:fld>
            <a:endParaRPr lang="en-US"/>
          </a:p>
        </p:txBody>
      </p:sp>
    </p:spTree>
    <p:extLst>
      <p:ext uri="{BB962C8B-B14F-4D97-AF65-F5344CB8AC3E}">
        <p14:creationId xmlns:p14="http://schemas.microsoft.com/office/powerpoint/2010/main" val="1270649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521594" y="772733"/>
            <a:ext cx="8046077" cy="3989231"/>
          </a:xfrm>
        </p:spPr>
        <p:txBody>
          <a:bodyPr vert="horz" lIns="68580" tIns="34290" rIns="68580" bIns="34290" rtlCol="0" anchor="t">
            <a:normAutofit/>
          </a:bodyPr>
          <a:lstStyle/>
          <a:p>
            <a:r>
              <a:rPr lang="en-US" sz="3200" b="1" dirty="0" smtClean="0">
                <a:latin typeface="Times New Roman" pitchFamily="18" charset="0"/>
                <a:ea typeface="Tahoma" pitchFamily="34" charset="0"/>
                <a:cs typeface="Times New Roman" pitchFamily="18" charset="0"/>
              </a:rPr>
              <a:t>Final </a:t>
            </a:r>
            <a:r>
              <a:rPr lang="en-US" sz="3200" b="1" dirty="0">
                <a:latin typeface="Times New Roman" pitchFamily="18" charset="0"/>
                <a:ea typeface="Tahoma" pitchFamily="34" charset="0"/>
                <a:cs typeface="Times New Roman" pitchFamily="18" charset="0"/>
              </a:rPr>
              <a:t>Year Internship Defense </a:t>
            </a:r>
          </a:p>
          <a:p>
            <a:r>
              <a:rPr lang="en-US" sz="1425" b="1" dirty="0">
                <a:latin typeface="Times New Roman" pitchFamily="18" charset="0"/>
                <a:cs typeface="Times New Roman" pitchFamily="18" charset="0"/>
              </a:rPr>
              <a:t>on</a:t>
            </a:r>
          </a:p>
          <a:p>
            <a:pPr lvl="0"/>
            <a:r>
              <a:rPr lang="en-US" sz="1700" b="1" dirty="0" err="1" smtClean="0">
                <a:latin typeface="Times New Roman" pitchFamily="18" charset="0"/>
                <a:cs typeface="Times New Roman" pitchFamily="18" charset="0"/>
              </a:rPr>
              <a:t>Klik</a:t>
            </a:r>
            <a:r>
              <a:rPr lang="en-US" sz="1700" b="1" dirty="0" smtClean="0">
                <a:latin typeface="Times New Roman" pitchFamily="18" charset="0"/>
                <a:cs typeface="Times New Roman" pitchFamily="18" charset="0"/>
              </a:rPr>
              <a:t>-Read App</a:t>
            </a:r>
            <a:endParaRPr lang="en-US" sz="1700" b="1" dirty="0">
              <a:latin typeface="Times New Roman" pitchFamily="18" charset="0"/>
              <a:cs typeface="Times New Roman" pitchFamily="18" charset="0"/>
            </a:endParaRPr>
          </a:p>
          <a:p>
            <a:pPr lvl="0"/>
            <a:r>
              <a:rPr lang="en-US" sz="1425" b="1" dirty="0">
                <a:latin typeface="Times New Roman" pitchFamily="18" charset="0"/>
                <a:cs typeface="Times New Roman" pitchFamily="18" charset="0"/>
              </a:rPr>
              <a:t>at</a:t>
            </a:r>
          </a:p>
          <a:p>
            <a:pPr lvl="0"/>
            <a:r>
              <a:rPr lang="en-US" sz="2200" b="1" dirty="0" smtClean="0">
                <a:latin typeface="Times New Roman" pitchFamily="18" charset="0"/>
                <a:cs typeface="Times New Roman" pitchFamily="18" charset="0"/>
              </a:rPr>
              <a:t>KTM Bees Pvt. Ltd.</a:t>
            </a:r>
          </a:p>
          <a:p>
            <a:pPr lvl="0"/>
            <a:endParaRPr lang="en-US" sz="2200" b="1"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                                                                       By:</a:t>
            </a:r>
          </a:p>
          <a:p>
            <a:pPr>
              <a:lnSpc>
                <a:spcPct val="70000"/>
              </a:lnSpc>
              <a:buClr>
                <a:schemeClr val="dk1"/>
              </a:buClr>
              <a:buSzPts val="2040"/>
            </a:pPr>
            <a:r>
              <a:rPr lang="en-US" sz="1500" b="1" dirty="0" smtClean="0">
                <a:latin typeface="Times New Roman" pitchFamily="18" charset="0"/>
                <a:cs typeface="Times New Roman" pitchFamily="18" charset="0"/>
              </a:rPr>
              <a:t>                                                                                                                      </a:t>
            </a:r>
            <a:r>
              <a:rPr lang="en-US" sz="1500" b="1" dirty="0" err="1" smtClean="0">
                <a:latin typeface="Times New Roman" pitchFamily="18" charset="0"/>
                <a:cs typeface="Times New Roman" pitchFamily="18" charset="0"/>
              </a:rPr>
              <a:t>Bidisha</a:t>
            </a:r>
            <a:r>
              <a:rPr lang="en-US" sz="1500" b="1" dirty="0" smtClean="0">
                <a:latin typeface="Times New Roman" pitchFamily="18" charset="0"/>
                <a:cs typeface="Times New Roman" pitchFamily="18" charset="0"/>
              </a:rPr>
              <a:t> </a:t>
            </a:r>
            <a:r>
              <a:rPr lang="en-US" sz="1500" b="1" dirty="0" err="1" smtClean="0">
                <a:latin typeface="Times New Roman" pitchFamily="18" charset="0"/>
                <a:cs typeface="Times New Roman" pitchFamily="18" charset="0"/>
              </a:rPr>
              <a:t>Koirala</a:t>
            </a:r>
            <a:r>
              <a:rPr lang="en-US" sz="1500" b="1" dirty="0" smtClean="0">
                <a:latin typeface="Times New Roman" pitchFamily="18" charset="0"/>
                <a:cs typeface="Times New Roman" pitchFamily="18" charset="0"/>
              </a:rPr>
              <a:t> (21277/075)</a:t>
            </a:r>
          </a:p>
          <a:p>
            <a:pPr algn="l"/>
            <a:endParaRPr lang="en-US" i="1" u="sng" dirty="0"/>
          </a:p>
        </p:txBody>
      </p:sp>
    </p:spTree>
    <p:extLst>
      <p:ext uri="{BB962C8B-B14F-4D97-AF65-F5344CB8AC3E}">
        <p14:creationId xmlns:p14="http://schemas.microsoft.com/office/powerpoint/2010/main" val="4171923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02386" y="384229"/>
            <a:ext cx="7688700" cy="3753959"/>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US" sz="2400" b="1" dirty="0" smtClean="0">
                <a:solidFill>
                  <a:srgbClr val="000000"/>
                </a:solidFill>
                <a:highlight>
                  <a:srgbClr val="FFFFFF"/>
                </a:highlight>
                <a:latin typeface="Times New Roman"/>
                <a:ea typeface="Times New Roman"/>
                <a:cs typeface="Times New Roman"/>
                <a:sym typeface="Times New Roman"/>
              </a:rPr>
              <a:t>Duration</a:t>
            </a:r>
            <a:endParaRPr sz="2400" b="1" dirty="0">
              <a:solidFill>
                <a:srgbClr val="000000"/>
              </a:solidFill>
              <a:highlight>
                <a:srgbClr val="FFFFFF"/>
              </a:highlight>
              <a:latin typeface="Times New Roman"/>
              <a:ea typeface="Times New Roman"/>
              <a:cs typeface="Times New Roman"/>
              <a:sym typeface="Times New Roman"/>
            </a:endParaRPr>
          </a:p>
          <a:p>
            <a:pPr marL="0" lvl="0" indent="0">
              <a:lnSpc>
                <a:spcPct val="100000"/>
              </a:lnSpc>
              <a:spcBef>
                <a:spcPts val="1001"/>
              </a:spcBef>
              <a:buNone/>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As per the requirement of T.U, </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BSC. </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CSIT students are required to do intern for 180 hours or ten weeks. So, I worked in the following routine:</a:t>
            </a:r>
            <a:endParaRPr lang="en-US" sz="1600" dirty="0">
              <a:solidFill>
                <a:schemeClr val="tx1"/>
              </a:solidFill>
              <a:latin typeface="Times New Roman" panose="02020603050405020304" pitchFamily="18" charset="0"/>
              <a:cs typeface="Times New Roman" panose="02020603050405020304" pitchFamily="18" charset="0"/>
            </a:endParaRPr>
          </a:p>
          <a:p>
            <a:pPr algn="just">
              <a:spcBef>
                <a:spcPts val="1001"/>
              </a:spcBef>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Start date : </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16 April, 2023</a:t>
            </a:r>
            <a:endParaRPr lang="en-US" sz="1600" dirty="0">
              <a:solidFill>
                <a:schemeClr val="tx1"/>
              </a:solidFill>
              <a:latin typeface="Times New Roman" panose="02020603050405020304" pitchFamily="18" charset="0"/>
              <a:cs typeface="Times New Roman" panose="02020603050405020304" pitchFamily="18" charset="0"/>
            </a:endParaRPr>
          </a:p>
          <a:p>
            <a:pPr lvl="0">
              <a:spcBef>
                <a:spcPts val="1001"/>
              </a:spcBef>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End date : </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3 August, 2023</a:t>
            </a:r>
            <a:endParaRPr lang="en-US" sz="1600" dirty="0">
              <a:solidFill>
                <a:schemeClr val="tx1"/>
              </a:solidFill>
              <a:latin typeface="Times New Roman" panose="02020603050405020304" pitchFamily="18" charset="0"/>
              <a:cs typeface="Times New Roman" panose="02020603050405020304" pitchFamily="18" charset="0"/>
            </a:endParaRPr>
          </a:p>
          <a:p>
            <a:pPr>
              <a:spcBef>
                <a:spcPts val="1001"/>
              </a:spcBef>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Total Duration : </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3.5 </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Months</a:t>
            </a:r>
            <a:endParaRPr lang="en-US" sz="1600" dirty="0">
              <a:solidFill>
                <a:schemeClr val="tx1"/>
              </a:solidFill>
              <a:latin typeface="Times New Roman" panose="02020603050405020304" pitchFamily="18" charset="0"/>
              <a:cs typeface="Times New Roman" panose="02020603050405020304" pitchFamily="18" charset="0"/>
            </a:endParaRPr>
          </a:p>
          <a:p>
            <a:pPr>
              <a:spcBef>
                <a:spcPts val="1001"/>
              </a:spcBef>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Office hour : </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10 </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am – 4</a:t>
            </a:r>
            <a:r>
              <a:rPr lang="en-US" sz="1600" dirty="0" smtClean="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pm</a:t>
            </a:r>
          </a:p>
          <a:p>
            <a:pPr>
              <a:spcBef>
                <a:spcPts val="1001"/>
              </a:spcBef>
            </a:pPr>
            <a:r>
              <a:rPr lang="en-US" sz="1600" dirty="0">
                <a:solidFill>
                  <a:schemeClr val="tx1"/>
                </a:solidFill>
                <a:latin typeface="Times New Roman" panose="02020603050405020304" pitchFamily="18" charset="0"/>
                <a:cs typeface="Times New Roman" panose="02020603050405020304" pitchFamily="18" charset="0"/>
              </a:rPr>
              <a:t>Working days : 5 days per week</a:t>
            </a:r>
          </a:p>
          <a:p>
            <a:pPr marL="425450" indent="-285750">
              <a:lnSpc>
                <a:spcPct val="100000"/>
              </a:lnSpc>
              <a:spcBef>
                <a:spcPts val="1200"/>
              </a:spcBef>
              <a:buSzPts val="1400"/>
            </a:pPr>
            <a:endParaRPr lang="en-US" sz="1600" b="1" dirty="0">
              <a:solidFill>
                <a:schemeClr val="tx1"/>
              </a:solidFill>
              <a:latin typeface="Times New Roman" panose="02020603050405020304" pitchFamily="18" charset="0"/>
              <a:cs typeface="Times New Roman" panose="02020603050405020304" pitchFamily="18" charset="0"/>
            </a:endParaRPr>
          </a:p>
          <a:p>
            <a:pPr marL="457200" lvl="0" indent="-317500" algn="l" rtl="0">
              <a:lnSpc>
                <a:spcPct val="150000"/>
              </a:lnSpc>
              <a:spcBef>
                <a:spcPts val="0"/>
              </a:spcBef>
              <a:spcAft>
                <a:spcPts val="0"/>
              </a:spcAft>
              <a:buClr>
                <a:srgbClr val="000000"/>
              </a:buClr>
              <a:buSzPts val="1400"/>
              <a:buFont typeface="Times New Roman"/>
              <a:buChar char="●"/>
            </a:pPr>
            <a:endParaRPr sz="1400"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1200"/>
              </a:spcAft>
              <a:buNone/>
            </a:pPr>
            <a:endParaRPr sz="1400" dirty="0">
              <a:solidFill>
                <a:srgbClr val="000000"/>
              </a:solidFill>
              <a:highlight>
                <a:srgbClr val="FFFFFF"/>
              </a:highlight>
              <a:latin typeface="Times New Roman"/>
              <a:ea typeface="Times New Roman"/>
              <a:cs typeface="Times New Roman"/>
              <a:sym typeface="Times New Roman"/>
            </a:endParaRPr>
          </a:p>
        </p:txBody>
      </p:sp>
      <p:sp>
        <p:nvSpPr>
          <p:cNvPr id="7" name="Slide Number Placeholder 6">
            <a:extLst>
              <a:ext uri="{FF2B5EF4-FFF2-40B4-BE49-F238E27FC236}">
                <a16:creationId xmlns:a16="http://schemas.microsoft.com/office/drawing/2014/main" xmlns="" id="{C6CEE514-FF52-9F9F-9185-4671CBD2A458}"/>
              </a:ext>
            </a:extLst>
          </p:cNvPr>
          <p:cNvSpPr>
            <a:spLocks noGrp="1"/>
          </p:cNvSpPr>
          <p:nvPr>
            <p:ph type="sldNum" idx="12"/>
          </p:nvPr>
        </p:nvSpPr>
        <p:spPr>
          <a:xfrm>
            <a:off x="4072165" y="4754586"/>
            <a:ext cx="548700" cy="393600"/>
          </a:xfrm>
        </p:spPr>
        <p:txBody>
          <a:bodyPr/>
          <a:lstStyle/>
          <a:p>
            <a:pPr marL="0" lvl="0" indent="0" algn="r" rtl="0">
              <a:spcBef>
                <a:spcPts val="0"/>
              </a:spcBef>
              <a:spcAft>
                <a:spcPts val="0"/>
              </a:spcAft>
              <a:buNone/>
            </a:pPr>
            <a:r>
              <a:rPr lang="en-GB" dirty="0"/>
              <a:t>8</a:t>
            </a:r>
          </a:p>
        </p:txBody>
      </p:sp>
    </p:spTree>
    <p:extLst>
      <p:ext uri="{BB962C8B-B14F-4D97-AF65-F5344CB8AC3E}">
        <p14:creationId xmlns:p14="http://schemas.microsoft.com/office/powerpoint/2010/main" val="2134564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2488" y="364959"/>
            <a:ext cx="7688700" cy="4604332"/>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rgbClr val="000000"/>
              </a:buClr>
              <a:buSzPts val="1400"/>
              <a:buNone/>
            </a:pPr>
            <a:r>
              <a:rPr lang="en-US" sz="2400" b="1" dirty="0" smtClean="0">
                <a:solidFill>
                  <a:srgbClr val="000000"/>
                </a:solidFill>
                <a:highlight>
                  <a:srgbClr val="FFFFFF"/>
                </a:highlight>
                <a:latin typeface="Times New Roman"/>
                <a:ea typeface="Times New Roman"/>
                <a:cs typeface="Times New Roman"/>
                <a:sym typeface="Times New Roman"/>
              </a:rPr>
              <a:t>Completed </a:t>
            </a:r>
            <a:r>
              <a:rPr lang="en-US" sz="2400" b="1" dirty="0" err="1" smtClean="0">
                <a:solidFill>
                  <a:srgbClr val="000000"/>
                </a:solidFill>
                <a:highlight>
                  <a:srgbClr val="FFFFFF"/>
                </a:highlight>
                <a:latin typeface="Times New Roman"/>
                <a:ea typeface="Times New Roman"/>
                <a:cs typeface="Times New Roman"/>
                <a:sym typeface="Times New Roman"/>
              </a:rPr>
              <a:t>Activites</a:t>
            </a:r>
            <a:endParaRPr lang="en-US" sz="24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r>
              <a:rPr lang="en-US" sz="1600" dirty="0" smtClean="0">
                <a:solidFill>
                  <a:srgbClr val="000000"/>
                </a:solidFill>
                <a:highlight>
                  <a:srgbClr val="FFFFFF"/>
                </a:highlight>
                <a:latin typeface="Times New Roman"/>
                <a:ea typeface="Times New Roman"/>
                <a:cs typeface="Times New Roman"/>
                <a:sym typeface="Times New Roman"/>
              </a:rPr>
              <a:t>On Boarding Page </a:t>
            </a:r>
            <a:endParaRPr sz="16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A22E662C-9FC0-43F9-E938-FC15EFBB25C9}"/>
              </a:ext>
            </a:extLst>
          </p:cNvPr>
          <p:cNvSpPr>
            <a:spLocks noGrp="1"/>
          </p:cNvSpPr>
          <p:nvPr>
            <p:ph type="sldNum" idx="12"/>
          </p:nvPr>
        </p:nvSpPr>
        <p:spPr>
          <a:xfrm>
            <a:off x="4169626" y="4639229"/>
            <a:ext cx="548700" cy="393600"/>
          </a:xfrm>
        </p:spPr>
        <p:txBody>
          <a:bodyPr/>
          <a:lstStyle/>
          <a:p>
            <a:pPr marL="0" lvl="0" indent="0" algn="r" rtl="0">
              <a:spcBef>
                <a:spcPts val="0"/>
              </a:spcBef>
              <a:spcAft>
                <a:spcPts val="0"/>
              </a:spcAft>
              <a:buNone/>
            </a:pPr>
            <a:r>
              <a:rPr lang="en-GB" dirty="0"/>
              <a:t>9</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196" y="1401854"/>
            <a:ext cx="5516561" cy="351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110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2488" y="364959"/>
            <a:ext cx="7688700" cy="4604332"/>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rgbClr val="000000"/>
              </a:buClr>
              <a:buSzPts val="1400"/>
              <a:buNone/>
            </a:pPr>
            <a:r>
              <a:rPr lang="en-US" sz="2400" b="1" dirty="0" smtClean="0">
                <a:solidFill>
                  <a:srgbClr val="000000"/>
                </a:solidFill>
                <a:highlight>
                  <a:srgbClr val="FFFFFF"/>
                </a:highlight>
                <a:latin typeface="Times New Roman"/>
                <a:ea typeface="Times New Roman"/>
                <a:cs typeface="Times New Roman"/>
                <a:sym typeface="Times New Roman"/>
              </a:rPr>
              <a:t>Completed </a:t>
            </a:r>
            <a:r>
              <a:rPr lang="en-US" sz="2400" b="1" dirty="0" err="1" smtClean="0">
                <a:solidFill>
                  <a:srgbClr val="000000"/>
                </a:solidFill>
                <a:highlight>
                  <a:srgbClr val="FFFFFF"/>
                </a:highlight>
                <a:latin typeface="Times New Roman"/>
                <a:ea typeface="Times New Roman"/>
                <a:cs typeface="Times New Roman"/>
                <a:sym typeface="Times New Roman"/>
              </a:rPr>
              <a:t>Activites</a:t>
            </a:r>
            <a:endParaRPr lang="en-US" sz="24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r>
              <a:rPr lang="en-US" sz="1600" dirty="0" smtClean="0">
                <a:solidFill>
                  <a:srgbClr val="000000"/>
                </a:solidFill>
                <a:highlight>
                  <a:srgbClr val="FFFFFF"/>
                </a:highlight>
                <a:latin typeface="Times New Roman"/>
                <a:ea typeface="Times New Roman"/>
                <a:cs typeface="Times New Roman"/>
                <a:sym typeface="Times New Roman"/>
              </a:rPr>
              <a:t>Book Page </a:t>
            </a:r>
            <a:endParaRPr sz="16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A22E662C-9FC0-43F9-E938-FC15EFBB25C9}"/>
              </a:ext>
            </a:extLst>
          </p:cNvPr>
          <p:cNvSpPr>
            <a:spLocks noGrp="1"/>
          </p:cNvSpPr>
          <p:nvPr>
            <p:ph type="sldNum" idx="12"/>
          </p:nvPr>
        </p:nvSpPr>
        <p:spPr>
          <a:xfrm>
            <a:off x="4169626" y="4639229"/>
            <a:ext cx="548700" cy="393600"/>
          </a:xfrm>
        </p:spPr>
        <p:txBody>
          <a:bodyPr/>
          <a:lstStyle/>
          <a:p>
            <a:pPr marL="0" lvl="0" indent="0" algn="r" rtl="0">
              <a:spcBef>
                <a:spcPts val="0"/>
              </a:spcBef>
              <a:spcAft>
                <a:spcPts val="0"/>
              </a:spcAft>
              <a:buNone/>
            </a:pPr>
            <a:r>
              <a:rPr lang="en-GB" dirty="0"/>
              <a:t>9</a:t>
            </a:r>
          </a:p>
        </p:txBody>
      </p:sp>
      <p:pic>
        <p:nvPicPr>
          <p:cNvPr id="5" name="Picture 4"/>
          <p:cNvPicPr/>
          <p:nvPr/>
        </p:nvPicPr>
        <p:blipFill>
          <a:blip r:embed="rId3"/>
          <a:stretch>
            <a:fillRect/>
          </a:stretch>
        </p:blipFill>
        <p:spPr>
          <a:xfrm>
            <a:off x="2230131" y="1223404"/>
            <a:ext cx="5503545" cy="3360167"/>
          </a:xfrm>
          <a:prstGeom prst="rect">
            <a:avLst/>
          </a:prstGeom>
        </p:spPr>
      </p:pic>
    </p:spTree>
    <p:extLst>
      <p:ext uri="{BB962C8B-B14F-4D97-AF65-F5344CB8AC3E}">
        <p14:creationId xmlns:p14="http://schemas.microsoft.com/office/powerpoint/2010/main" val="1742085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2488" y="364959"/>
            <a:ext cx="7688700" cy="3753959"/>
          </a:xfrm>
          <a:prstGeom prst="rect">
            <a:avLst/>
          </a:prstGeom>
        </p:spPr>
        <p:txBody>
          <a:bodyPr spcFirstLastPara="1" wrap="square" lIns="91425" tIns="91425" rIns="91425" bIns="91425" anchor="t" anchorCtr="0">
            <a:noAutofit/>
          </a:bodyPr>
          <a:lstStyle/>
          <a:p>
            <a:pPr marL="425450" indent="-285750">
              <a:lnSpc>
                <a:spcPct val="100000"/>
              </a:lnSpc>
              <a:spcBef>
                <a:spcPts val="1200"/>
              </a:spcBef>
              <a:buSzPts val="1400"/>
            </a:pPr>
            <a:endParaRPr lang="en-US" sz="1600" b="1" dirty="0">
              <a:solidFill>
                <a:schemeClr val="tx1"/>
              </a:solidFill>
              <a:latin typeface="Times New Roman" panose="02020603050405020304" pitchFamily="18" charset="0"/>
              <a:cs typeface="Times New Roman" panose="02020603050405020304" pitchFamily="18" charset="0"/>
            </a:endParaRPr>
          </a:p>
          <a:p>
            <a:pPr marL="139700" lvl="0" indent="0" algn="l" rtl="0">
              <a:lnSpc>
                <a:spcPct val="150000"/>
              </a:lnSpc>
              <a:spcBef>
                <a:spcPts val="0"/>
              </a:spcBef>
              <a:spcAft>
                <a:spcPts val="0"/>
              </a:spcAft>
              <a:buClr>
                <a:srgbClr val="000000"/>
              </a:buClr>
              <a:buSzPts val="1400"/>
              <a:buNone/>
            </a:pPr>
            <a:r>
              <a:rPr lang="en-US" sz="2400" b="1" dirty="0" smtClean="0">
                <a:solidFill>
                  <a:srgbClr val="000000"/>
                </a:solidFill>
                <a:highlight>
                  <a:srgbClr val="FFFFFF"/>
                </a:highlight>
                <a:latin typeface="Times New Roman"/>
                <a:ea typeface="Times New Roman"/>
                <a:cs typeface="Times New Roman"/>
                <a:sym typeface="Times New Roman"/>
              </a:rPr>
              <a:t>Completed </a:t>
            </a:r>
            <a:r>
              <a:rPr lang="en-US" sz="2400" b="1" dirty="0" err="1" smtClean="0">
                <a:solidFill>
                  <a:srgbClr val="000000"/>
                </a:solidFill>
                <a:highlight>
                  <a:srgbClr val="FFFFFF"/>
                </a:highlight>
                <a:latin typeface="Times New Roman"/>
                <a:ea typeface="Times New Roman"/>
                <a:cs typeface="Times New Roman"/>
                <a:sym typeface="Times New Roman"/>
              </a:rPr>
              <a:t>Activites</a:t>
            </a:r>
            <a:endParaRPr lang="en-US" sz="24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endParaRPr lang="en-US" sz="2000" b="1" dirty="0" smtClean="0">
              <a:solidFill>
                <a:srgbClr val="000000"/>
              </a:solidFill>
              <a:highlight>
                <a:srgbClr val="FFFFFF"/>
              </a:highlight>
              <a:latin typeface="Times New Roman"/>
              <a:ea typeface="Times New Roman"/>
              <a:cs typeface="Times New Roman"/>
              <a:sym typeface="Times New Roman"/>
            </a:endParaRPr>
          </a:p>
          <a:p>
            <a:pPr marL="139700" lvl="0" indent="0" algn="l" rtl="0">
              <a:lnSpc>
                <a:spcPct val="150000"/>
              </a:lnSpc>
              <a:spcBef>
                <a:spcPts val="0"/>
              </a:spcBef>
              <a:spcAft>
                <a:spcPts val="0"/>
              </a:spcAft>
              <a:buClr>
                <a:srgbClr val="000000"/>
              </a:buClr>
              <a:buSzPts val="1400"/>
              <a:buNone/>
            </a:pPr>
            <a:r>
              <a:rPr lang="en-US" sz="1600" dirty="0" smtClean="0">
                <a:solidFill>
                  <a:srgbClr val="000000"/>
                </a:solidFill>
                <a:highlight>
                  <a:srgbClr val="FFFFFF"/>
                </a:highlight>
                <a:latin typeface="Times New Roman"/>
                <a:ea typeface="Times New Roman"/>
                <a:cs typeface="Times New Roman"/>
                <a:sym typeface="Times New Roman"/>
              </a:rPr>
              <a:t>Login Page </a:t>
            </a:r>
            <a:endParaRPr sz="16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A22E662C-9FC0-43F9-E938-FC15EFBB25C9}"/>
              </a:ext>
            </a:extLst>
          </p:cNvPr>
          <p:cNvSpPr>
            <a:spLocks noGrp="1"/>
          </p:cNvSpPr>
          <p:nvPr>
            <p:ph type="sldNum" idx="12"/>
          </p:nvPr>
        </p:nvSpPr>
        <p:spPr>
          <a:xfrm>
            <a:off x="4169626" y="4639229"/>
            <a:ext cx="548700" cy="393600"/>
          </a:xfrm>
        </p:spPr>
        <p:txBody>
          <a:bodyPr/>
          <a:lstStyle/>
          <a:p>
            <a:pPr marL="0" lvl="0" indent="0" algn="r" rtl="0">
              <a:spcBef>
                <a:spcPts val="0"/>
              </a:spcBef>
              <a:spcAft>
                <a:spcPts val="0"/>
              </a:spcAft>
              <a:buNone/>
            </a:pPr>
            <a:r>
              <a:rPr lang="en-GB" dirty="0"/>
              <a:t>9</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217" y="1122909"/>
            <a:ext cx="1758215" cy="340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556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477314" y="472966"/>
            <a:ext cx="7688700" cy="3975763"/>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1200"/>
              </a:spcAft>
              <a:buNone/>
            </a:pPr>
            <a:r>
              <a:rPr lang="en-US" sz="2400" b="1" dirty="0" smtClean="0">
                <a:solidFill>
                  <a:srgbClr val="000000"/>
                </a:solidFill>
                <a:highlight>
                  <a:srgbClr val="FFFFFF"/>
                </a:highlight>
                <a:latin typeface="Times New Roman"/>
                <a:ea typeface="Times New Roman"/>
                <a:cs typeface="Times New Roman"/>
                <a:sym typeface="Times New Roman"/>
              </a:rPr>
              <a:t>Conclusion</a:t>
            </a:r>
          </a:p>
          <a:p>
            <a:pPr marL="457200" lvl="0" indent="0" algn="just" rtl="0">
              <a:lnSpc>
                <a:spcPct val="150000"/>
              </a:lnSpc>
              <a:spcBef>
                <a:spcPts val="1200"/>
              </a:spcBef>
              <a:spcAft>
                <a:spcPts val="1200"/>
              </a:spcAft>
              <a:buNone/>
            </a:pPr>
            <a:r>
              <a:rPr lang="en-US" sz="1600" b="1" dirty="0" smtClean="0">
                <a:solidFill>
                  <a:srgbClr val="000000"/>
                </a:solidFill>
                <a:highlight>
                  <a:srgbClr val="FFFFFF"/>
                </a:highlight>
                <a:latin typeface="Times New Roman"/>
                <a:ea typeface="Times New Roman"/>
                <a:cs typeface="Times New Roman"/>
                <a:sym typeface="Times New Roman"/>
              </a:rPr>
              <a:t>Learning Outcome</a:t>
            </a:r>
          </a:p>
          <a:p>
            <a:pPr algn="just">
              <a:lnSpc>
                <a:spcPct val="150000"/>
              </a:lnSpc>
            </a:pPr>
            <a:r>
              <a:rPr lang="en-US" sz="1600" dirty="0" smtClean="0">
                <a:solidFill>
                  <a:schemeClr val="tx1"/>
                </a:solidFill>
                <a:latin typeface="Times New Roman" panose="02020603050405020304" pitchFamily="18" charset="0"/>
                <a:ea typeface="Calibri" panose="020F0502020204030204" pitchFamily="34" charset="0"/>
              </a:rPr>
              <a:t>Able to develop, build and deploy mobile applications</a:t>
            </a:r>
          </a:p>
          <a:p>
            <a:pPr algn="just">
              <a:lnSpc>
                <a:spcPct val="150000"/>
              </a:lnSpc>
            </a:pPr>
            <a:r>
              <a:rPr lang="en-US" sz="1600" dirty="0" smtClean="0">
                <a:solidFill>
                  <a:schemeClr val="tx1"/>
                </a:solidFill>
                <a:latin typeface="Times New Roman" panose="02020603050405020304" pitchFamily="18" charset="0"/>
                <a:ea typeface="Calibri" panose="020F0502020204030204" pitchFamily="34" charset="0"/>
              </a:rPr>
              <a:t>A handful of new knowledge about the working process of an IT company </a:t>
            </a:r>
            <a:endPar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Time Management skills and communication skills.</a:t>
            </a:r>
          </a:p>
          <a:p>
            <a:pPr algn="just">
              <a:lnSpc>
                <a:spcPct val="150000"/>
              </a:lnSpc>
            </a:pP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Learned </a:t>
            </a: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collaborative teamwork, state management and user-centric design </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importance. </a:t>
            </a:r>
          </a:p>
          <a:p>
            <a:pPr algn="just">
              <a:lnSpc>
                <a:spcPct val="150000"/>
              </a:lnSpc>
            </a:pPr>
            <a:r>
              <a:rPr lang="en-US" sz="1600" dirty="0">
                <a:solidFill>
                  <a:schemeClr val="tx1"/>
                </a:solidFill>
                <a:latin typeface="Times New Roman" pitchFamily="18" charset="0"/>
                <a:cs typeface="Times New Roman" pitchFamily="18" charset="0"/>
              </a:rPr>
              <a:t>Working with multiple features under pressure to meet </a:t>
            </a:r>
            <a:r>
              <a:rPr lang="en-US" sz="1600" dirty="0" smtClean="0">
                <a:solidFill>
                  <a:schemeClr val="tx1"/>
                </a:solidFill>
                <a:latin typeface="Times New Roman" pitchFamily="18" charset="0"/>
                <a:cs typeface="Times New Roman" pitchFamily="18" charset="0"/>
              </a:rPr>
              <a:t>deadlines.</a:t>
            </a:r>
            <a:endPar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742950" indent="-285750" algn="just">
              <a:lnSpc>
                <a:spcPct val="150000"/>
              </a:lnSpc>
              <a:spcBef>
                <a:spcPts val="1200"/>
              </a:spcBef>
              <a:spcAft>
                <a:spcPts val="1200"/>
              </a:spcAft>
              <a:buFont typeface="Arial" pitchFamily="34" charset="0"/>
              <a:buChar char="•"/>
            </a:pPr>
            <a:endParaRPr sz="1600" b="1"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2FF69313-29FC-8EF1-8271-0B6FCF9C6B53}"/>
              </a:ext>
            </a:extLst>
          </p:cNvPr>
          <p:cNvSpPr>
            <a:spLocks noGrp="1"/>
          </p:cNvSpPr>
          <p:nvPr>
            <p:ph type="sldNum" idx="12"/>
          </p:nvPr>
        </p:nvSpPr>
        <p:spPr>
          <a:xfrm>
            <a:off x="4297650" y="4599314"/>
            <a:ext cx="548700" cy="393600"/>
          </a:xfrm>
        </p:spPr>
        <p:txBody>
          <a:bodyPr/>
          <a:lstStyle/>
          <a:p>
            <a:pPr marL="0" lvl="0" indent="0" algn="r" rtl="0">
              <a:spcBef>
                <a:spcPts val="0"/>
              </a:spcBef>
              <a:spcAft>
                <a:spcPts val="0"/>
              </a:spcAft>
              <a:buNone/>
            </a:pPr>
            <a:r>
              <a:rPr lang="en-GB" dirty="0"/>
              <a:t>10</a:t>
            </a:r>
          </a:p>
        </p:txBody>
      </p:sp>
    </p:spTree>
    <p:extLst>
      <p:ext uri="{BB962C8B-B14F-4D97-AF65-F5344CB8AC3E}">
        <p14:creationId xmlns:p14="http://schemas.microsoft.com/office/powerpoint/2010/main" val="367077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14DEA9-7361-4272-B653-E021BCA7757F}"/>
              </a:ext>
            </a:extLst>
          </p:cNvPr>
          <p:cNvSpPr/>
          <p:nvPr/>
        </p:nvSpPr>
        <p:spPr>
          <a:xfrm>
            <a:off x="1680729" y="2110085"/>
            <a:ext cx="5706139"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xmlns="" id="{F1CFA513-3613-72B1-B115-3750805E6B9F}"/>
              </a:ext>
            </a:extLst>
          </p:cNvPr>
          <p:cNvSpPr>
            <a:spLocks noGrp="1"/>
          </p:cNvSpPr>
          <p:nvPr>
            <p:ph type="sldNum" idx="12"/>
          </p:nvPr>
        </p:nvSpPr>
        <p:spPr>
          <a:xfrm>
            <a:off x="4102882" y="4621336"/>
            <a:ext cx="548700" cy="393600"/>
          </a:xfrm>
        </p:spPr>
        <p:txBody>
          <a:bodyPr/>
          <a:lstStyle/>
          <a:p>
            <a:pPr marL="0" lvl="0" indent="0" algn="r" rtl="0">
              <a:spcBef>
                <a:spcPts val="0"/>
              </a:spcBef>
              <a:spcAft>
                <a:spcPts val="0"/>
              </a:spcAft>
              <a:buNone/>
            </a:pPr>
            <a:r>
              <a:rPr lang="en-GB" dirty="0"/>
              <a:t>23</a:t>
            </a:r>
          </a:p>
        </p:txBody>
      </p:sp>
    </p:spTree>
    <p:extLst>
      <p:ext uri="{BB962C8B-B14F-4D97-AF65-F5344CB8AC3E}">
        <p14:creationId xmlns:p14="http://schemas.microsoft.com/office/powerpoint/2010/main" val="26595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559020" y="1005050"/>
            <a:ext cx="8520600" cy="6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00" b="1" dirty="0" smtClean="0">
                <a:latin typeface="Times New Roman"/>
                <a:ea typeface="Times New Roman"/>
                <a:cs typeface="Times New Roman"/>
                <a:sym typeface="Times New Roman"/>
              </a:rPr>
              <a:t>Introduction</a:t>
            </a:r>
            <a:endParaRPr sz="2400" b="1" dirty="0">
              <a:latin typeface="Times New Roman"/>
              <a:ea typeface="Times New Roman"/>
              <a:cs typeface="Times New Roman"/>
              <a:sym typeface="Times New Roman"/>
            </a:endParaRPr>
          </a:p>
        </p:txBody>
      </p:sp>
      <p:sp>
        <p:nvSpPr>
          <p:cNvPr id="64" name="Google Shape;64;p14"/>
          <p:cNvSpPr txBox="1">
            <a:spLocks noGrp="1"/>
          </p:cNvSpPr>
          <p:nvPr>
            <p:ph type="body" idx="1"/>
          </p:nvPr>
        </p:nvSpPr>
        <p:spPr>
          <a:xfrm>
            <a:off x="422537" y="1668050"/>
            <a:ext cx="7688700" cy="2598600"/>
          </a:xfrm>
          <a:prstGeom prst="rect">
            <a:avLst/>
          </a:prstGeom>
        </p:spPr>
        <p:txBody>
          <a:bodyPr spcFirstLastPara="1" wrap="square" lIns="91425" tIns="91425" rIns="91425" bIns="91425" anchor="t" anchorCtr="0">
            <a:normAutofit fontScale="92500" lnSpcReduction="10000"/>
          </a:bodyPr>
          <a:lstStyle/>
          <a:p>
            <a:pPr marL="139700" lvl="0" indent="0" algn="just">
              <a:buClr>
                <a:schemeClr val="dk1"/>
              </a:buClr>
              <a:buSzPts val="1400"/>
              <a:buNone/>
            </a:pPr>
            <a:r>
              <a:rPr lang="en-US" sz="1500" dirty="0" smtClean="0">
                <a:solidFill>
                  <a:schemeClr val="tx1"/>
                </a:solidFill>
                <a:latin typeface="Times New Roman" pitchFamily="18" charset="0"/>
                <a:cs typeface="Times New Roman" pitchFamily="18" charset="0"/>
              </a:rPr>
              <a:t>During my internship period at KTM Bees, I was assigned to a mobile development department where I worked in a  project named </a:t>
            </a:r>
            <a:r>
              <a:rPr lang="en-US" sz="1500" b="1" dirty="0" smtClean="0">
                <a:solidFill>
                  <a:schemeClr val="tx1"/>
                </a:solidFill>
                <a:latin typeface="Times New Roman" pitchFamily="18" charset="0"/>
                <a:cs typeface="Times New Roman" pitchFamily="18" charset="0"/>
              </a:rPr>
              <a:t>“</a:t>
            </a:r>
            <a:r>
              <a:rPr lang="en-US" sz="1500" b="1" dirty="0" err="1" smtClean="0">
                <a:solidFill>
                  <a:schemeClr val="tx1"/>
                </a:solidFill>
                <a:latin typeface="Times New Roman" pitchFamily="18" charset="0"/>
                <a:cs typeface="Times New Roman" pitchFamily="18" charset="0"/>
              </a:rPr>
              <a:t>KlikRead</a:t>
            </a:r>
            <a:r>
              <a:rPr lang="en-US" sz="1500" b="1" dirty="0" smtClean="0">
                <a:solidFill>
                  <a:schemeClr val="tx1"/>
                </a:solidFill>
                <a:latin typeface="Times New Roman" pitchFamily="18" charset="0"/>
                <a:cs typeface="Times New Roman" pitchFamily="18" charset="0"/>
              </a:rPr>
              <a:t>”. </a:t>
            </a:r>
            <a:r>
              <a:rPr lang="en-US" sz="1500" dirty="0" smtClean="0">
                <a:solidFill>
                  <a:schemeClr val="tx1"/>
                </a:solidFill>
                <a:latin typeface="Times New Roman" pitchFamily="18" charset="0"/>
                <a:cs typeface="Times New Roman" pitchFamily="18" charset="0"/>
              </a:rPr>
              <a:t>It </a:t>
            </a:r>
            <a:r>
              <a:rPr lang="en-US" sz="1500" dirty="0">
                <a:solidFill>
                  <a:schemeClr val="tx1"/>
                </a:solidFill>
                <a:latin typeface="Times New Roman" pitchFamily="18" charset="0"/>
                <a:cs typeface="Times New Roman" pitchFamily="18" charset="0"/>
              </a:rPr>
              <a:t>is an application for book readers to enhance their reading experience. This app allows user to upload and organize their reading wish-list based on book genres, creating a personalized digital bookshelf</a:t>
            </a:r>
            <a:r>
              <a:rPr lang="en-US" sz="1500" dirty="0" smtClean="0">
                <a:solidFill>
                  <a:schemeClr val="tx1"/>
                </a:solidFill>
                <a:latin typeface="Times New Roman" pitchFamily="18" charset="0"/>
                <a:cs typeface="Times New Roman" pitchFamily="18" charset="0"/>
              </a:rPr>
              <a:t>.</a:t>
            </a:r>
          </a:p>
          <a:p>
            <a:pPr marL="139700" lvl="0" indent="0" algn="just">
              <a:buClr>
                <a:schemeClr val="dk1"/>
              </a:buClr>
              <a:buSzPts val="1400"/>
              <a:buNone/>
            </a:pPr>
            <a:endParaRPr lang="en-US" sz="1500" dirty="0" smtClean="0">
              <a:solidFill>
                <a:schemeClr val="tx1"/>
              </a:solidFill>
              <a:latin typeface="Times New Roman" pitchFamily="18" charset="0"/>
              <a:cs typeface="Times New Roman" pitchFamily="18" charset="0"/>
            </a:endParaRPr>
          </a:p>
          <a:p>
            <a:pPr marL="139700" indent="0" algn="just">
              <a:buClr>
                <a:schemeClr val="dk1"/>
              </a:buClr>
              <a:buSzPts val="1400"/>
              <a:buNone/>
            </a:pPr>
            <a:r>
              <a:rPr lang="en-US" sz="1500" dirty="0" smtClean="0">
                <a:solidFill>
                  <a:schemeClr val="tx1"/>
                </a:solidFill>
                <a:latin typeface="Times New Roman" pitchFamily="18" charset="0"/>
                <a:cs typeface="Times New Roman" pitchFamily="18" charset="0"/>
              </a:rPr>
              <a:t>The main goal of this project is to enhance the reading experience of book enthusiasts by facilitating book organization, uploading favorite quotes of the book, and creating community of readers for book discussion</a:t>
            </a:r>
            <a:r>
              <a:rPr lang="en-US" sz="1500" dirty="0" smtClean="0">
                <a:solidFill>
                  <a:schemeClr val="tx1"/>
                </a:solidFill>
                <a:latin typeface="Times New Roman" pitchFamily="18" charset="0"/>
                <a:ea typeface="Tahoma" pitchFamily="34" charset="0"/>
                <a:cs typeface="Times New Roman" pitchFamily="18" charset="0"/>
              </a:rPr>
              <a:t>.</a:t>
            </a:r>
            <a:r>
              <a:rPr lang="en-US" sz="1500" dirty="0">
                <a:solidFill>
                  <a:schemeClr val="tx1"/>
                </a:solidFill>
                <a:latin typeface="Times New Roman" pitchFamily="18" charset="0"/>
                <a:ea typeface="Tahoma" pitchFamily="34" charset="0"/>
                <a:cs typeface="Times New Roman" pitchFamily="18" charset="0"/>
              </a:rPr>
              <a:t> Besides this, the users can also set custom notification schedules, ensuring that their favorite book quotes are delivered to them at their preferred time of the day.</a:t>
            </a:r>
          </a:p>
          <a:p>
            <a:pPr marL="139700" lvl="0" indent="0" algn="just">
              <a:buClr>
                <a:schemeClr val="dk1"/>
              </a:buClr>
              <a:buSzPts val="1400"/>
              <a:buNone/>
            </a:pPr>
            <a:r>
              <a:rPr lang="en-US" sz="1500" dirty="0" smtClean="0">
                <a:solidFill>
                  <a:schemeClr val="tx1"/>
                </a:solidFill>
                <a:latin typeface="Times New Roman" pitchFamily="18" charset="0"/>
                <a:cs typeface="Times New Roman" pitchFamily="18" charset="0"/>
              </a:rPr>
              <a:t>  </a:t>
            </a:r>
            <a:endParaRPr sz="1500" dirty="0">
              <a:solidFill>
                <a:schemeClr val="tx1"/>
              </a:solidFill>
              <a:latin typeface="Times New Roman" pitchFamily="18" charset="0"/>
              <a:ea typeface="Times New Roman"/>
              <a:cs typeface="Times New Roman" pitchFamily="18" charset="0"/>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665018"/>
            <a:ext cx="8520600" cy="3903807"/>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GB" sz="2400" b="1" dirty="0" smtClean="0">
                <a:solidFill>
                  <a:srgbClr val="000000"/>
                </a:solidFill>
                <a:highlight>
                  <a:srgbClr val="FFFFFF"/>
                </a:highlight>
                <a:latin typeface="Times New Roman"/>
                <a:ea typeface="Times New Roman"/>
                <a:cs typeface="Times New Roman"/>
                <a:sym typeface="Times New Roman"/>
              </a:rPr>
              <a:t>Internship program objectives</a:t>
            </a:r>
          </a:p>
          <a:p>
            <a:pPr lvl="0"/>
            <a:r>
              <a:rPr lang="en-US" sz="1600" dirty="0">
                <a:solidFill>
                  <a:schemeClr val="tx1"/>
                </a:solidFill>
                <a:latin typeface="Times New Roman" pitchFamily="18" charset="0"/>
                <a:cs typeface="Times New Roman" pitchFamily="18" charset="0"/>
              </a:rPr>
              <a:t>To develop an ability to work in the team.</a:t>
            </a:r>
          </a:p>
          <a:p>
            <a:pPr lvl="0"/>
            <a:r>
              <a:rPr lang="en-US" sz="1600" dirty="0">
                <a:solidFill>
                  <a:schemeClr val="tx1"/>
                </a:solidFill>
                <a:latin typeface="Times New Roman" pitchFamily="18" charset="0"/>
                <a:cs typeface="Times New Roman" pitchFamily="18" charset="0"/>
              </a:rPr>
              <a:t>To gain practical work experience in the field of mobile development.</a:t>
            </a:r>
          </a:p>
          <a:p>
            <a:pPr lvl="0"/>
            <a:r>
              <a:rPr lang="en-US" sz="1600" dirty="0">
                <a:solidFill>
                  <a:schemeClr val="tx1"/>
                </a:solidFill>
                <a:latin typeface="Times New Roman" pitchFamily="18" charset="0"/>
                <a:cs typeface="Times New Roman" pitchFamily="18" charset="0"/>
              </a:rPr>
              <a:t>To enhance the intern's professional readiness to work in real-world IT industry.</a:t>
            </a:r>
          </a:p>
        </p:txBody>
      </p:sp>
      <p:sp>
        <p:nvSpPr>
          <p:cNvPr id="3" name="Slide Number Placeholder 2">
            <a:extLst>
              <a:ext uri="{FF2B5EF4-FFF2-40B4-BE49-F238E27FC236}">
                <a16:creationId xmlns:a16="http://schemas.microsoft.com/office/drawing/2014/main" xmlns="" id="{46F7FFE4-E511-A454-771D-25052A818320}"/>
              </a:ext>
            </a:extLst>
          </p:cNvPr>
          <p:cNvSpPr>
            <a:spLocks noGrp="1"/>
          </p:cNvSpPr>
          <p:nvPr>
            <p:ph type="sldNum" idx="12"/>
          </p:nvPr>
        </p:nvSpPr>
        <p:spPr>
          <a:xfrm>
            <a:off x="4023300" y="4659362"/>
            <a:ext cx="660382" cy="393600"/>
          </a:xfrm>
        </p:spPr>
        <p:txBody>
          <a:bodyPr/>
          <a:lstStyle/>
          <a:p>
            <a:pPr marL="0" lvl="0" indent="0" algn="r" rtl="0">
              <a:spcBef>
                <a:spcPts val="0"/>
              </a:spcBef>
              <a:spcAft>
                <a:spcPts val="0"/>
              </a:spcAft>
              <a:buNone/>
            </a:pPr>
            <a:r>
              <a:rPr lang="en-GB" dirty="0"/>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665018"/>
            <a:ext cx="8520600" cy="3903807"/>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GB" sz="2400" b="1" dirty="0" smtClean="0">
                <a:solidFill>
                  <a:srgbClr val="000000"/>
                </a:solidFill>
                <a:highlight>
                  <a:srgbClr val="FFFFFF"/>
                </a:highlight>
                <a:latin typeface="Times New Roman"/>
                <a:ea typeface="Times New Roman"/>
                <a:cs typeface="Times New Roman"/>
                <a:sym typeface="Times New Roman"/>
              </a:rPr>
              <a:t>Internship project objectives</a:t>
            </a:r>
          </a:p>
          <a:p>
            <a:pPr lvl="0"/>
            <a:r>
              <a:rPr lang="en-US" sz="1600" dirty="0">
                <a:solidFill>
                  <a:schemeClr val="tx1"/>
                </a:solidFill>
                <a:latin typeface="Times New Roman" pitchFamily="18" charset="0"/>
                <a:cs typeface="Times New Roman" pitchFamily="18" charset="0"/>
              </a:rPr>
              <a:t>To enhance the reading experience for book enthusiasts.</a:t>
            </a:r>
          </a:p>
          <a:p>
            <a:r>
              <a:rPr lang="en-US" sz="1600" dirty="0">
                <a:solidFill>
                  <a:schemeClr val="tx1"/>
                </a:solidFill>
                <a:latin typeface="Times New Roman" pitchFamily="18" charset="0"/>
                <a:cs typeface="Times New Roman" pitchFamily="18" charset="0"/>
              </a:rPr>
              <a:t>To create a community of readers who can engage in book discussion</a:t>
            </a:r>
            <a:r>
              <a:rPr lang="en-US" sz="1600" dirty="0" smtClean="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46F7FFE4-E511-A454-771D-25052A818320}"/>
              </a:ext>
            </a:extLst>
          </p:cNvPr>
          <p:cNvSpPr>
            <a:spLocks noGrp="1"/>
          </p:cNvSpPr>
          <p:nvPr>
            <p:ph type="sldNum" idx="12"/>
          </p:nvPr>
        </p:nvSpPr>
        <p:spPr>
          <a:xfrm>
            <a:off x="4023300" y="4659362"/>
            <a:ext cx="660382" cy="393600"/>
          </a:xfrm>
        </p:spPr>
        <p:txBody>
          <a:bodyPr/>
          <a:lstStyle/>
          <a:p>
            <a:pPr marL="0" lvl="0" indent="0" algn="r" rtl="0">
              <a:spcBef>
                <a:spcPts val="0"/>
              </a:spcBef>
              <a:spcAft>
                <a:spcPts val="0"/>
              </a:spcAft>
              <a:buNone/>
            </a:pPr>
            <a:r>
              <a:rPr lang="en-GB" dirty="0"/>
              <a:t>1</a:t>
            </a:r>
          </a:p>
        </p:txBody>
      </p:sp>
    </p:spTree>
    <p:extLst>
      <p:ext uri="{BB962C8B-B14F-4D97-AF65-F5344CB8AC3E}">
        <p14:creationId xmlns:p14="http://schemas.microsoft.com/office/powerpoint/2010/main" val="183286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466660"/>
            <a:ext cx="8520600" cy="4102166"/>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GB" sz="2400" b="1" dirty="0" smtClean="0">
                <a:solidFill>
                  <a:srgbClr val="000000"/>
                </a:solidFill>
                <a:highlight>
                  <a:srgbClr val="FFFFFF"/>
                </a:highlight>
                <a:latin typeface="Times New Roman"/>
                <a:ea typeface="Times New Roman"/>
                <a:cs typeface="Times New Roman"/>
                <a:sym typeface="Times New Roman"/>
              </a:rPr>
              <a:t>Scope and Limitation</a:t>
            </a:r>
          </a:p>
          <a:p>
            <a:pPr marL="457200" lvl="0" indent="0" algn="just" rtl="0">
              <a:lnSpc>
                <a:spcPct val="150000"/>
              </a:lnSpc>
              <a:spcBef>
                <a:spcPts val="1200"/>
              </a:spcBef>
              <a:spcAft>
                <a:spcPts val="0"/>
              </a:spcAft>
              <a:buNone/>
            </a:pPr>
            <a:r>
              <a:rPr lang="en-GB" sz="1600" b="1" dirty="0" smtClean="0">
                <a:solidFill>
                  <a:srgbClr val="000000"/>
                </a:solidFill>
                <a:highlight>
                  <a:srgbClr val="FFFFFF"/>
                </a:highlight>
                <a:latin typeface="Times New Roman"/>
                <a:ea typeface="Times New Roman"/>
                <a:cs typeface="Times New Roman"/>
                <a:sym typeface="Times New Roman"/>
              </a:rPr>
              <a:t>Scope</a:t>
            </a:r>
          </a:p>
          <a:p>
            <a:pPr indent="0" algn="just">
              <a:lnSpc>
                <a:spcPct val="150000"/>
              </a:lnSpc>
              <a:spcBef>
                <a:spcPts val="1200"/>
              </a:spcBef>
              <a:buNone/>
            </a:pPr>
            <a:r>
              <a:rPr lang="en-US" sz="1600" dirty="0" smtClean="0">
                <a:solidFill>
                  <a:schemeClr val="tx1"/>
                </a:solidFill>
                <a:latin typeface="Times New Roman" pitchFamily="18" charset="0"/>
                <a:cs typeface="Times New Roman" pitchFamily="18" charset="0"/>
              </a:rPr>
              <a:t>The </a:t>
            </a:r>
            <a:r>
              <a:rPr lang="en-US" sz="1600" dirty="0">
                <a:solidFill>
                  <a:schemeClr val="tx1"/>
                </a:solidFill>
                <a:latin typeface="Times New Roman" pitchFamily="18" charset="0"/>
                <a:cs typeface="Times New Roman" pitchFamily="18" charset="0"/>
              </a:rPr>
              <a:t>major goal of developing </a:t>
            </a:r>
            <a:r>
              <a:rPr lang="en-US" sz="1600" dirty="0" err="1">
                <a:solidFill>
                  <a:schemeClr val="tx1"/>
                </a:solidFill>
                <a:latin typeface="Times New Roman" pitchFamily="18" charset="0"/>
                <a:cs typeface="Times New Roman" pitchFamily="18" charset="0"/>
              </a:rPr>
              <a:t>KlikRead</a:t>
            </a:r>
            <a:r>
              <a:rPr lang="en-US" sz="1600" dirty="0">
                <a:solidFill>
                  <a:schemeClr val="tx1"/>
                </a:solidFill>
                <a:latin typeface="Times New Roman" pitchFamily="18" charset="0"/>
                <a:cs typeface="Times New Roman" pitchFamily="18" charset="0"/>
              </a:rPr>
              <a:t> is to create a versatile platform that enhances the reading experience by allowing users to upload and organize their books by genre, share their favorite book quotes, and engage in discussions within a community of readers. </a:t>
            </a:r>
            <a:endParaRPr lang="en-US" sz="1600" dirty="0" smtClean="0">
              <a:solidFill>
                <a:schemeClr val="tx1"/>
              </a:solidFill>
              <a:latin typeface="Times New Roman" pitchFamily="18" charset="0"/>
              <a:cs typeface="Times New Roman" pitchFamily="18" charset="0"/>
            </a:endParaRPr>
          </a:p>
          <a:p>
            <a:pPr indent="0" algn="just">
              <a:lnSpc>
                <a:spcPct val="150000"/>
              </a:lnSpc>
              <a:spcBef>
                <a:spcPts val="1200"/>
              </a:spcBef>
              <a:buNone/>
            </a:pPr>
            <a:r>
              <a:rPr lang="en-US" sz="1600" b="1" dirty="0" smtClean="0">
                <a:solidFill>
                  <a:schemeClr val="tx1"/>
                </a:solidFill>
                <a:latin typeface="Times New Roman" pitchFamily="18" charset="0"/>
                <a:cs typeface="Times New Roman" pitchFamily="18" charset="0"/>
              </a:rPr>
              <a:t>Limitation</a:t>
            </a:r>
          </a:p>
          <a:p>
            <a:pPr marL="742950" indent="-285750" algn="just">
              <a:lnSpc>
                <a:spcPct val="150000"/>
              </a:lnSpc>
              <a:spcBef>
                <a:spcPts val="1200"/>
              </a:spcBef>
              <a:buFont typeface="Arial" pitchFamily="34" charset="0"/>
              <a:buChar char="•"/>
            </a:pPr>
            <a:r>
              <a:rPr lang="en-US" sz="1600" dirty="0" smtClean="0">
                <a:solidFill>
                  <a:schemeClr val="tx1"/>
                </a:solidFill>
                <a:latin typeface="Times New Roman" pitchFamily="18" charset="0"/>
                <a:cs typeface="Times New Roman" pitchFamily="18" charset="0"/>
              </a:rPr>
              <a:t>Compatibility </a:t>
            </a:r>
            <a:r>
              <a:rPr lang="en-US" sz="1600" dirty="0">
                <a:solidFill>
                  <a:schemeClr val="tx1"/>
                </a:solidFill>
                <a:latin typeface="Times New Roman" pitchFamily="18" charset="0"/>
                <a:cs typeface="Times New Roman" pitchFamily="18" charset="0"/>
              </a:rPr>
              <a:t>Limitations across </a:t>
            </a:r>
            <a:r>
              <a:rPr lang="en-US" sz="1600" dirty="0" smtClean="0">
                <a:solidFill>
                  <a:schemeClr val="tx1"/>
                </a:solidFill>
                <a:latin typeface="Times New Roman" pitchFamily="18" charset="0"/>
                <a:cs typeface="Times New Roman" pitchFamily="18" charset="0"/>
              </a:rPr>
              <a:t>devices</a:t>
            </a:r>
          </a:p>
          <a:p>
            <a:pPr marL="742950" indent="-285750" algn="just">
              <a:lnSpc>
                <a:spcPct val="150000"/>
              </a:lnSpc>
              <a:spcBef>
                <a:spcPts val="1200"/>
              </a:spcBef>
              <a:buFont typeface="Arial" pitchFamily="34" charset="0"/>
              <a:buChar char="•"/>
            </a:pPr>
            <a:r>
              <a:rPr lang="en-US" sz="1600" dirty="0" smtClean="0">
                <a:solidFill>
                  <a:schemeClr val="tx1"/>
                </a:solidFill>
                <a:latin typeface="Times New Roman" pitchFamily="18" charset="0"/>
                <a:cs typeface="Times New Roman" pitchFamily="18" charset="0"/>
              </a:rPr>
              <a:t>Network </a:t>
            </a:r>
            <a:r>
              <a:rPr lang="en-US" sz="1600" dirty="0" err="1" smtClean="0">
                <a:solidFill>
                  <a:schemeClr val="tx1"/>
                </a:solidFill>
                <a:latin typeface="Times New Roman" pitchFamily="18" charset="0"/>
                <a:cs typeface="Times New Roman" pitchFamily="18" charset="0"/>
              </a:rPr>
              <a:t>Dependancy</a:t>
            </a:r>
            <a:r>
              <a:rPr lang="en-US" sz="1600" dirty="0" smtClean="0">
                <a:solidFill>
                  <a:schemeClr val="tx1"/>
                </a:solidFill>
                <a:latin typeface="Times New Roman" pitchFamily="18" charset="0"/>
                <a:cs typeface="Times New Roman" pitchFamily="18" charset="0"/>
              </a:rPr>
              <a:t> affect some real-time features.</a:t>
            </a:r>
          </a:p>
          <a:p>
            <a:pPr lvl="0" indent="0" algn="just" rtl="0">
              <a:lnSpc>
                <a:spcPct val="150000"/>
              </a:lnSpc>
              <a:spcBef>
                <a:spcPts val="1200"/>
              </a:spcBef>
              <a:spcAft>
                <a:spcPts val="0"/>
              </a:spcAft>
              <a:buNone/>
            </a:pPr>
            <a:endParaRPr lang="en-GB" sz="1600" b="1" dirty="0">
              <a:solidFill>
                <a:srgbClr val="000000"/>
              </a:solidFill>
              <a:highlight>
                <a:srgbClr val="FFFFFF"/>
              </a:highlight>
              <a:latin typeface="Times New Roman" pitchFamily="18" charset="0"/>
              <a:ea typeface="Times New Roman"/>
              <a:cs typeface="Times New Roman" pitchFamily="18" charset="0"/>
              <a:sym typeface="Times New Roman"/>
            </a:endParaRPr>
          </a:p>
        </p:txBody>
      </p:sp>
      <p:sp>
        <p:nvSpPr>
          <p:cNvPr id="3" name="Slide Number Placeholder 2">
            <a:extLst>
              <a:ext uri="{FF2B5EF4-FFF2-40B4-BE49-F238E27FC236}">
                <a16:creationId xmlns:a16="http://schemas.microsoft.com/office/drawing/2014/main" xmlns="" id="{4166AD42-C44C-79C6-C1F6-A8E16BDBBDBF}"/>
              </a:ext>
            </a:extLst>
          </p:cNvPr>
          <p:cNvSpPr>
            <a:spLocks noGrp="1"/>
          </p:cNvSpPr>
          <p:nvPr>
            <p:ph type="sldNum" idx="12"/>
          </p:nvPr>
        </p:nvSpPr>
        <p:spPr>
          <a:xfrm>
            <a:off x="4082817" y="4659362"/>
            <a:ext cx="548700" cy="393600"/>
          </a:xfrm>
        </p:spPr>
        <p:txBody>
          <a:bodyPr/>
          <a:lstStyle/>
          <a:p>
            <a:pPr marL="0" lvl="0" indent="0" algn="r" rtl="0">
              <a:spcBef>
                <a:spcPts val="0"/>
              </a:spcBef>
              <a:spcAft>
                <a:spcPts val="0"/>
              </a:spcAft>
              <a:buNone/>
            </a:pPr>
            <a:r>
              <a:rPr lang="en-GB" dirty="0"/>
              <a:t>2</a:t>
            </a:r>
          </a:p>
        </p:txBody>
      </p:sp>
    </p:spTree>
    <p:extLst>
      <p:ext uri="{BB962C8B-B14F-4D97-AF65-F5344CB8AC3E}">
        <p14:creationId xmlns:p14="http://schemas.microsoft.com/office/powerpoint/2010/main" val="2526253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5"/>
          <p:cNvSpPr txBox="1">
            <a:spLocks noGrp="1"/>
          </p:cNvSpPr>
          <p:nvPr>
            <p:ph type="body" idx="1"/>
          </p:nvPr>
        </p:nvSpPr>
        <p:spPr>
          <a:xfrm>
            <a:off x="311700" y="466660"/>
            <a:ext cx="8520600" cy="4102166"/>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GB" sz="2400" b="1" dirty="0" smtClean="0">
                <a:solidFill>
                  <a:srgbClr val="000000"/>
                </a:solidFill>
                <a:highlight>
                  <a:srgbClr val="FFFFFF"/>
                </a:highlight>
                <a:latin typeface="Times New Roman"/>
                <a:ea typeface="Times New Roman"/>
                <a:cs typeface="Times New Roman"/>
                <a:sym typeface="Times New Roman"/>
              </a:rPr>
              <a:t>Organization Details</a:t>
            </a:r>
          </a:p>
          <a:p>
            <a:pPr indent="0" algn="just">
              <a:lnSpc>
                <a:spcPct val="150000"/>
              </a:lnSpc>
              <a:spcBef>
                <a:spcPts val="1200"/>
              </a:spcBef>
              <a:buNone/>
            </a:pPr>
            <a:endParaRPr lang="en-US" sz="1600" dirty="0">
              <a:solidFill>
                <a:schemeClr val="tx1"/>
              </a:solidFill>
              <a:latin typeface="Times New Roman" pitchFamily="18" charset="0"/>
              <a:cs typeface="Times New Roman" pitchFamily="18" charset="0"/>
            </a:endParaRPr>
          </a:p>
          <a:p>
            <a:pPr indent="0" algn="just">
              <a:lnSpc>
                <a:spcPct val="150000"/>
              </a:lnSpc>
              <a:spcBef>
                <a:spcPts val="1200"/>
              </a:spcBef>
              <a:buNone/>
            </a:pPr>
            <a:endParaRPr lang="en-US" sz="1600" b="1" dirty="0">
              <a:solidFill>
                <a:schemeClr val="tx1"/>
              </a:solidFill>
              <a:latin typeface="Times New Roman" pitchFamily="18" charset="0"/>
              <a:cs typeface="Times New Roman" pitchFamily="18" charset="0"/>
            </a:endParaRPr>
          </a:p>
          <a:p>
            <a:pPr lvl="0" indent="0" algn="just" rtl="0">
              <a:lnSpc>
                <a:spcPct val="150000"/>
              </a:lnSpc>
              <a:spcBef>
                <a:spcPts val="1200"/>
              </a:spcBef>
              <a:spcAft>
                <a:spcPts val="0"/>
              </a:spcAft>
              <a:buNone/>
            </a:pPr>
            <a:endParaRPr lang="en-GB" sz="1600" b="1" dirty="0">
              <a:solidFill>
                <a:srgbClr val="000000"/>
              </a:solidFill>
              <a:highlight>
                <a:srgbClr val="FFFFFF"/>
              </a:highlight>
              <a:latin typeface="Times New Roman" pitchFamily="18" charset="0"/>
              <a:ea typeface="Times New Roman"/>
              <a:cs typeface="Times New Roman" pitchFamily="18" charset="0"/>
              <a:sym typeface="Times New Roman"/>
            </a:endParaRPr>
          </a:p>
          <a:p>
            <a:pPr marL="457200" lvl="0" indent="0" algn="just" rtl="0">
              <a:lnSpc>
                <a:spcPct val="150000"/>
              </a:lnSpc>
              <a:spcBef>
                <a:spcPts val="1200"/>
              </a:spcBef>
              <a:spcAft>
                <a:spcPts val="0"/>
              </a:spcAft>
              <a:buNone/>
            </a:pPr>
            <a:r>
              <a:rPr lang="en-GB" sz="1600" dirty="0" smtClean="0">
                <a:solidFill>
                  <a:srgbClr val="000000"/>
                </a:solidFill>
                <a:highlight>
                  <a:srgbClr val="FFFFFF"/>
                </a:highlight>
                <a:latin typeface="Times New Roman"/>
                <a:ea typeface="Times New Roman"/>
                <a:cs typeface="Times New Roman"/>
                <a:sym typeface="Times New Roman"/>
              </a:rPr>
              <a:t>    Fig 1 : Logo of organization</a:t>
            </a:r>
            <a:endParaRPr lang="en-GB" sz="1600"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r>
              <a:rPr lang="en-GB" sz="1600" dirty="0" smtClean="0">
                <a:solidFill>
                  <a:srgbClr val="000000"/>
                </a:solidFill>
                <a:highlight>
                  <a:srgbClr val="FFFFFF"/>
                </a:highlight>
                <a:latin typeface="Times New Roman"/>
                <a:ea typeface="Times New Roman"/>
                <a:cs typeface="Times New Roman"/>
                <a:sym typeface="Times New Roman"/>
              </a:rPr>
              <a:t>                                                                         </a:t>
            </a:r>
          </a:p>
          <a:p>
            <a:pPr marL="457200" lvl="0" indent="0" algn="just" rtl="0">
              <a:lnSpc>
                <a:spcPct val="150000"/>
              </a:lnSpc>
              <a:spcBef>
                <a:spcPts val="1200"/>
              </a:spcBef>
              <a:spcAft>
                <a:spcPts val="0"/>
              </a:spcAft>
              <a:buNone/>
            </a:pPr>
            <a:r>
              <a:rPr lang="en-GB" sz="1600" dirty="0">
                <a:solidFill>
                  <a:srgbClr val="000000"/>
                </a:solidFill>
                <a:highlight>
                  <a:srgbClr val="FFFFFF"/>
                </a:highlight>
                <a:latin typeface="Times New Roman"/>
                <a:ea typeface="Times New Roman"/>
                <a:cs typeface="Times New Roman"/>
                <a:sym typeface="Times New Roman"/>
              </a:rPr>
              <a:t> </a:t>
            </a:r>
            <a:r>
              <a:rPr lang="en-GB" sz="1600" dirty="0" smtClean="0">
                <a:solidFill>
                  <a:srgbClr val="000000"/>
                </a:solidFill>
                <a:highlight>
                  <a:srgbClr val="FFFFFF"/>
                </a:highlight>
                <a:latin typeface="Times New Roman"/>
                <a:ea typeface="Times New Roman"/>
                <a:cs typeface="Times New Roman"/>
                <a:sym typeface="Times New Roman"/>
              </a:rPr>
              <a:t>                                                                                 Table 1 : Organization Details</a:t>
            </a:r>
            <a:endParaRPr lang="en-GB" sz="1600"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lang="en-GB" sz="2400" b="1"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r>
              <a:rPr lang="en-GB" sz="2400" b="1" dirty="0">
                <a:solidFill>
                  <a:srgbClr val="000000"/>
                </a:solidFill>
                <a:highlight>
                  <a:srgbClr val="FFFFFF"/>
                </a:highlight>
                <a:latin typeface="Times New Roman"/>
                <a:ea typeface="Times New Roman"/>
                <a:cs typeface="Times New Roman"/>
                <a:sym typeface="Times New Roman"/>
              </a:rPr>
              <a:t>			</a:t>
            </a:r>
            <a:endParaRPr lang="en-GB" sz="1400" b="1"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4166AD42-C44C-79C6-C1F6-A8E16BDBBDBF}"/>
              </a:ext>
            </a:extLst>
          </p:cNvPr>
          <p:cNvSpPr>
            <a:spLocks noGrp="1"/>
          </p:cNvSpPr>
          <p:nvPr>
            <p:ph type="sldNum" idx="12"/>
          </p:nvPr>
        </p:nvSpPr>
        <p:spPr>
          <a:xfrm>
            <a:off x="4082817" y="4659362"/>
            <a:ext cx="548700" cy="393600"/>
          </a:xfrm>
        </p:spPr>
        <p:txBody>
          <a:bodyPr/>
          <a:lstStyle/>
          <a:p>
            <a:pPr marL="0" lvl="0" indent="0" algn="r" rtl="0">
              <a:spcBef>
                <a:spcPts val="0"/>
              </a:spcBef>
              <a:spcAft>
                <a:spcPts val="0"/>
              </a:spcAft>
              <a:buNone/>
            </a:pPr>
            <a:r>
              <a:rPr lang="en-GB" dirty="0"/>
              <a:t>2</a:t>
            </a:r>
          </a:p>
        </p:txBody>
      </p:sp>
      <p:pic>
        <p:nvPicPr>
          <p:cNvPr id="4" name="Picture 3"/>
          <p:cNvPicPr/>
          <p:nvPr/>
        </p:nvPicPr>
        <p:blipFill>
          <a:blip r:embed="rId3"/>
          <a:stretch>
            <a:fillRect/>
          </a:stretch>
        </p:blipFill>
        <p:spPr>
          <a:xfrm>
            <a:off x="809498" y="2096628"/>
            <a:ext cx="2555875" cy="89979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071882920"/>
              </p:ext>
            </p:extLst>
          </p:nvPr>
        </p:nvGraphicFramePr>
        <p:xfrm>
          <a:off x="3993225" y="1450428"/>
          <a:ext cx="4789805" cy="2158215"/>
        </p:xfrm>
        <a:graphic>
          <a:graphicData uri="http://schemas.openxmlformats.org/drawingml/2006/table">
            <a:tbl>
              <a:tblPr firstRow="1" firstCol="1" bandRow="1">
                <a:tableStyleId>{5C22544A-7EE6-4342-B048-85BDC9FD1C3A}</a:tableStyleId>
              </a:tblPr>
              <a:tblGrid>
                <a:gridCol w="1955165"/>
                <a:gridCol w="2834640"/>
              </a:tblGrid>
              <a:tr h="308901">
                <a:tc>
                  <a:txBody>
                    <a:bodyPr/>
                    <a:lstStyle/>
                    <a:p>
                      <a:pPr marL="0" marR="0" algn="just">
                        <a:lnSpc>
                          <a:spcPct val="150000"/>
                        </a:lnSpc>
                        <a:spcBef>
                          <a:spcPts val="1200"/>
                        </a:spcBef>
                        <a:spcAft>
                          <a:spcPts val="0"/>
                        </a:spcAft>
                      </a:pPr>
                      <a:r>
                        <a:rPr lang="en-US" sz="1200" dirty="0">
                          <a:effectLst/>
                        </a:rPr>
                        <a:t>Organization</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dirty="0">
                          <a:effectLst/>
                        </a:rPr>
                        <a:t>KTM Bees Pvt. Ltd.</a:t>
                      </a:r>
                      <a:endParaRPr lang="en-US" sz="1200" dirty="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dirty="0">
                          <a:effectLst/>
                        </a:rPr>
                        <a:t>Organizational Type</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dirty="0">
                          <a:effectLst/>
                        </a:rPr>
                        <a:t>Private Limited</a:t>
                      </a:r>
                      <a:endParaRPr lang="en-US" sz="1200" dirty="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dirty="0">
                          <a:effectLst/>
                        </a:rPr>
                        <a:t>Location:</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a:effectLst/>
                        </a:rPr>
                        <a:t>New-Baneshwor, Kathmandu</a:t>
                      </a:r>
                      <a:endParaRPr lang="en-US" sz="120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dirty="0">
                          <a:effectLst/>
                        </a:rPr>
                        <a:t>Opening Hours:</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a:effectLst/>
                        </a:rPr>
                        <a:t>9:00am - 4:00pm</a:t>
                      </a:r>
                      <a:endParaRPr lang="en-US" sz="1200">
                        <a:solidFill>
                          <a:srgbClr val="000000"/>
                        </a:solidFill>
                        <a:effectLst/>
                        <a:latin typeface="Times New Roman"/>
                        <a:ea typeface="Calibri"/>
                        <a:cs typeface="Times New Roman"/>
                      </a:endParaRPr>
                    </a:p>
                  </a:txBody>
                  <a:tcPr marL="68580" marR="68580" marT="0" marB="0" anchor="ctr"/>
                </a:tc>
              </a:tr>
              <a:tr h="304809">
                <a:tc>
                  <a:txBody>
                    <a:bodyPr/>
                    <a:lstStyle/>
                    <a:p>
                      <a:pPr marL="0" marR="0" algn="just">
                        <a:lnSpc>
                          <a:spcPct val="150000"/>
                        </a:lnSpc>
                        <a:spcBef>
                          <a:spcPts val="1200"/>
                        </a:spcBef>
                        <a:spcAft>
                          <a:spcPts val="0"/>
                        </a:spcAft>
                      </a:pPr>
                      <a:r>
                        <a:rPr lang="en-US" sz="1200" dirty="0">
                          <a:effectLst/>
                        </a:rPr>
                        <a:t>Contact No.:</a:t>
                      </a:r>
                      <a:endParaRPr lang="en-US" sz="1200" dirty="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dirty="0">
                          <a:effectLst/>
                        </a:rPr>
                        <a:t>9843187599</a:t>
                      </a:r>
                      <a:endParaRPr lang="en-US" sz="1200" dirty="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a:effectLst/>
                        </a:rPr>
                        <a:t>Email Address:</a:t>
                      </a:r>
                      <a:endParaRPr lang="en-US" sz="120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a:effectLst/>
                        </a:rPr>
                        <a:t>info@ktmbees.com</a:t>
                      </a:r>
                      <a:endParaRPr lang="en-US" sz="1200">
                        <a:solidFill>
                          <a:srgbClr val="000000"/>
                        </a:solidFill>
                        <a:effectLst/>
                        <a:latin typeface="Times New Roman"/>
                        <a:ea typeface="Calibri"/>
                        <a:cs typeface="Times New Roman"/>
                      </a:endParaRPr>
                    </a:p>
                  </a:txBody>
                  <a:tcPr marL="68580" marR="68580" marT="0" marB="0" anchor="ctr"/>
                </a:tc>
              </a:tr>
              <a:tr h="308901">
                <a:tc>
                  <a:txBody>
                    <a:bodyPr/>
                    <a:lstStyle/>
                    <a:p>
                      <a:pPr marL="0" marR="0" algn="just">
                        <a:lnSpc>
                          <a:spcPct val="150000"/>
                        </a:lnSpc>
                        <a:spcBef>
                          <a:spcPts val="1200"/>
                        </a:spcBef>
                        <a:spcAft>
                          <a:spcPts val="0"/>
                        </a:spcAft>
                      </a:pPr>
                      <a:r>
                        <a:rPr lang="en-US" sz="1200">
                          <a:effectLst/>
                        </a:rPr>
                        <a:t>Website:</a:t>
                      </a:r>
                      <a:endParaRPr lang="en-US" sz="1200">
                        <a:solidFill>
                          <a:srgbClr val="000000"/>
                        </a:solidFill>
                        <a:effectLst/>
                        <a:latin typeface="Times New Roman"/>
                        <a:ea typeface="Calibri"/>
                        <a:cs typeface="Times New Roman"/>
                      </a:endParaRPr>
                    </a:p>
                  </a:txBody>
                  <a:tcPr marL="68580" marR="68580" marT="0" marB="0" anchor="ctr"/>
                </a:tc>
                <a:tc>
                  <a:txBody>
                    <a:bodyPr/>
                    <a:lstStyle/>
                    <a:p>
                      <a:pPr marL="0" marR="0" algn="just">
                        <a:lnSpc>
                          <a:spcPct val="150000"/>
                        </a:lnSpc>
                        <a:spcBef>
                          <a:spcPts val="1200"/>
                        </a:spcBef>
                        <a:spcAft>
                          <a:spcPts val="0"/>
                        </a:spcAft>
                      </a:pPr>
                      <a:r>
                        <a:rPr lang="en-US" sz="1200" dirty="0">
                          <a:effectLst/>
                        </a:rPr>
                        <a:t>https://ktmbees.com</a:t>
                      </a:r>
                      <a:endParaRPr lang="en-US" sz="1200" dirty="0">
                        <a:solidFill>
                          <a:srgbClr val="000000"/>
                        </a:solidFill>
                        <a:effectLst/>
                        <a:latin typeface="Times New Roman"/>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308304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505023" y="694770"/>
            <a:ext cx="7688700" cy="3753959"/>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US" sz="2400" b="1" dirty="0" smtClean="0">
                <a:solidFill>
                  <a:srgbClr val="000000"/>
                </a:solidFill>
                <a:highlight>
                  <a:srgbClr val="FFFFFF"/>
                </a:highlight>
                <a:latin typeface="Times New Roman"/>
                <a:ea typeface="Times New Roman"/>
                <a:cs typeface="Times New Roman"/>
                <a:sym typeface="Times New Roman"/>
              </a:rPr>
              <a:t>Working Domain Of Organization</a:t>
            </a:r>
            <a:endParaRPr lang="en-US" b="1" dirty="0">
              <a:solidFill>
                <a:srgbClr val="000000"/>
              </a:solidFill>
              <a:highlight>
                <a:srgbClr val="FFFFFF"/>
              </a:highlight>
              <a:latin typeface="Times New Roman"/>
              <a:ea typeface="Times New Roman"/>
              <a:cs typeface="Times New Roman"/>
              <a:sym typeface="Times New Roman"/>
            </a:endParaRPr>
          </a:p>
          <a:p>
            <a:pPr marL="139700" lvl="0" indent="0" algn="just" rtl="0">
              <a:lnSpc>
                <a:spcPct val="150000"/>
              </a:lnSpc>
              <a:spcBef>
                <a:spcPts val="1200"/>
              </a:spcBef>
              <a:spcAft>
                <a:spcPts val="0"/>
              </a:spcAft>
              <a:buSzPts val="1400"/>
              <a:buNone/>
            </a:pPr>
            <a:r>
              <a:rPr lang="en-US" sz="1400" dirty="0" smtClean="0">
                <a:solidFill>
                  <a:schemeClr val="tx1"/>
                </a:solidFill>
                <a:highlight>
                  <a:srgbClr val="FFFFFF"/>
                </a:highlight>
                <a:latin typeface="Times New Roman" panose="02020603050405020304" pitchFamily="18" charset="0"/>
                <a:cs typeface="Times New Roman" panose="02020603050405020304" pitchFamily="18" charset="0"/>
              </a:rPr>
              <a:t>.</a:t>
            </a:r>
            <a:endParaRPr lang="en-US" sz="1400" dirty="0">
              <a:solidFill>
                <a:schemeClr val="tx1"/>
              </a:solidFill>
              <a:highlight>
                <a:srgbClr val="FFFFFF"/>
              </a:highlight>
              <a:latin typeface="Times New Roman" panose="02020603050405020304" pitchFamily="18" charset="0"/>
              <a:cs typeface="Times New Roman" panose="02020603050405020304" pitchFamily="18" charset="0"/>
            </a:endParaRPr>
          </a:p>
          <a:p>
            <a:pPr marL="457200" lvl="0" indent="-317500" algn="just" rtl="0">
              <a:lnSpc>
                <a:spcPct val="150000"/>
              </a:lnSpc>
              <a:spcBef>
                <a:spcPts val="1200"/>
              </a:spcBef>
              <a:spcAft>
                <a:spcPts val="0"/>
              </a:spcAft>
              <a:buSzPts val="1400"/>
              <a:buFont typeface="Times New Roman"/>
              <a:buChar char="●"/>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425450" indent="-285750">
              <a:lnSpc>
                <a:spcPct val="150000"/>
              </a:lnSpc>
              <a:buClr>
                <a:srgbClr val="000000"/>
              </a:buClr>
              <a:buSzPts val="1400"/>
            </a:pPr>
            <a:endParaRPr lang="en-US" sz="1400" dirty="0">
              <a:solidFill>
                <a:schemeClr val="tx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457200" lvl="0" indent="-317500" algn="l" rtl="0">
              <a:lnSpc>
                <a:spcPct val="150000"/>
              </a:lnSpc>
              <a:spcBef>
                <a:spcPts val="0"/>
              </a:spcBef>
              <a:spcAft>
                <a:spcPts val="0"/>
              </a:spcAft>
              <a:buClr>
                <a:srgbClr val="000000"/>
              </a:buClr>
              <a:buSzPts val="1400"/>
              <a:buFont typeface="Times New Roman"/>
              <a:buChar char="●"/>
            </a:pPr>
            <a:endParaRPr sz="1400" dirty="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1200"/>
              </a:spcAft>
              <a:buNone/>
            </a:pPr>
            <a:endParaRPr sz="14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A310B07A-0F12-390E-A280-E58E7B8C2C3E}"/>
              </a:ext>
            </a:extLst>
          </p:cNvPr>
          <p:cNvSpPr>
            <a:spLocks noGrp="1"/>
          </p:cNvSpPr>
          <p:nvPr>
            <p:ph type="sldNum" idx="12"/>
          </p:nvPr>
        </p:nvSpPr>
        <p:spPr>
          <a:xfrm>
            <a:off x="4023300" y="4599314"/>
            <a:ext cx="548700" cy="393600"/>
          </a:xfrm>
        </p:spPr>
        <p:txBody>
          <a:bodyPr/>
          <a:lstStyle/>
          <a:p>
            <a:pPr marL="0" lvl="0" indent="0" algn="r" rtl="0">
              <a:spcBef>
                <a:spcPts val="0"/>
              </a:spcBef>
              <a:spcAft>
                <a:spcPts val="0"/>
              </a:spcAft>
              <a:buNone/>
            </a:pPr>
            <a:r>
              <a:rPr lang="en-GB" dirty="0"/>
              <a:t>4</a:t>
            </a:r>
          </a:p>
        </p:txBody>
      </p:sp>
      <p:sp>
        <p:nvSpPr>
          <p:cNvPr id="6" name="Isosceles Triangle 5"/>
          <p:cNvSpPr/>
          <p:nvPr/>
        </p:nvSpPr>
        <p:spPr>
          <a:xfrm>
            <a:off x="4736143" y="1822494"/>
            <a:ext cx="2677673" cy="2426326"/>
          </a:xfrm>
          <a:prstGeom prst="triangle">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 name="Rounded Rectangle 3"/>
          <p:cNvSpPr/>
          <p:nvPr/>
        </p:nvSpPr>
        <p:spPr>
          <a:xfrm>
            <a:off x="6057800" y="2109426"/>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Mobile App Development</a:t>
            </a:r>
            <a:endParaRPr lang="en-US" sz="1200" dirty="0">
              <a:solidFill>
                <a:schemeClr val="tx1"/>
              </a:solidFill>
              <a:latin typeface="Times New Roman" pitchFamily="18" charset="0"/>
              <a:cs typeface="Times New Roman" pitchFamily="18" charset="0"/>
            </a:endParaRPr>
          </a:p>
        </p:txBody>
      </p:sp>
      <p:sp>
        <p:nvSpPr>
          <p:cNvPr id="10" name="Rounded Rectangle 9"/>
          <p:cNvSpPr/>
          <p:nvPr/>
        </p:nvSpPr>
        <p:spPr>
          <a:xfrm>
            <a:off x="6074980" y="2444706"/>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Web Development</a:t>
            </a:r>
            <a:endParaRPr lang="en-US" sz="1200" dirty="0">
              <a:solidFill>
                <a:schemeClr val="tx1"/>
              </a:solidFill>
              <a:latin typeface="Times New Roman" pitchFamily="18" charset="0"/>
              <a:cs typeface="Times New Roman" pitchFamily="18" charset="0"/>
            </a:endParaRPr>
          </a:p>
        </p:txBody>
      </p:sp>
      <p:sp>
        <p:nvSpPr>
          <p:cNvPr id="11" name="Rounded Rectangle 10"/>
          <p:cNvSpPr/>
          <p:nvPr/>
        </p:nvSpPr>
        <p:spPr>
          <a:xfrm>
            <a:off x="6074980" y="2792888"/>
            <a:ext cx="1929699" cy="340916"/>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Custom Software development</a:t>
            </a:r>
            <a:endParaRPr lang="en-US" sz="1200" dirty="0">
              <a:solidFill>
                <a:schemeClr val="tx1"/>
              </a:solidFill>
              <a:latin typeface="Times New Roman" pitchFamily="18" charset="0"/>
              <a:cs typeface="Times New Roman" pitchFamily="18" charset="0"/>
            </a:endParaRPr>
          </a:p>
        </p:txBody>
      </p:sp>
      <p:sp>
        <p:nvSpPr>
          <p:cNvPr id="12" name="Rounded Rectangle 11"/>
          <p:cNvSpPr/>
          <p:nvPr/>
        </p:nvSpPr>
        <p:spPr>
          <a:xfrm>
            <a:off x="6074980" y="3185684"/>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UI UX Designing</a:t>
            </a:r>
            <a:endParaRPr lang="en-US" sz="1200" dirty="0">
              <a:solidFill>
                <a:schemeClr val="tx1"/>
              </a:solidFill>
              <a:latin typeface="Times New Roman" pitchFamily="18" charset="0"/>
              <a:cs typeface="Times New Roman" pitchFamily="18" charset="0"/>
            </a:endParaRPr>
          </a:p>
        </p:txBody>
      </p:sp>
      <p:sp>
        <p:nvSpPr>
          <p:cNvPr id="13" name="Rounded Rectangle 12"/>
          <p:cNvSpPr/>
          <p:nvPr/>
        </p:nvSpPr>
        <p:spPr>
          <a:xfrm>
            <a:off x="6074980" y="3555649"/>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Graphic Designing</a:t>
            </a:r>
            <a:endParaRPr lang="en-US" sz="1200" dirty="0">
              <a:solidFill>
                <a:schemeClr val="tx1"/>
              </a:solidFill>
              <a:latin typeface="Times New Roman" pitchFamily="18" charset="0"/>
              <a:cs typeface="Times New Roman" pitchFamily="18" charset="0"/>
            </a:endParaRPr>
          </a:p>
        </p:txBody>
      </p:sp>
      <p:sp>
        <p:nvSpPr>
          <p:cNvPr id="14" name="Rounded Rectangle 13"/>
          <p:cNvSpPr/>
          <p:nvPr/>
        </p:nvSpPr>
        <p:spPr>
          <a:xfrm>
            <a:off x="6074980" y="3902491"/>
            <a:ext cx="1929699" cy="283779"/>
          </a:xfrm>
          <a:prstGeom prst="roundRect">
            <a:avLst/>
          </a:prstGeom>
          <a:solidFill>
            <a:schemeClr val="bg1">
              <a:lumMod val="95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Digital Marketing</a:t>
            </a:r>
            <a:endParaRPr lang="en-US" sz="1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4156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6477" y="100900"/>
            <a:ext cx="7688700" cy="483686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US" sz="2400" b="1" dirty="0" smtClean="0">
                <a:solidFill>
                  <a:srgbClr val="000000"/>
                </a:solidFill>
                <a:highlight>
                  <a:srgbClr val="FFFFFF"/>
                </a:highlight>
                <a:latin typeface="Times New Roman"/>
                <a:ea typeface="Times New Roman"/>
                <a:cs typeface="Times New Roman"/>
                <a:sym typeface="Times New Roman"/>
              </a:rPr>
              <a:t>Internship </a:t>
            </a:r>
            <a:r>
              <a:rPr lang="en-US" sz="2400" b="1" dirty="0" smtClean="0">
                <a:solidFill>
                  <a:srgbClr val="000000"/>
                </a:solidFill>
                <a:highlight>
                  <a:srgbClr val="FFFFFF"/>
                </a:highlight>
                <a:latin typeface="Times New Roman"/>
                <a:ea typeface="Times New Roman"/>
                <a:cs typeface="Times New Roman"/>
                <a:sym typeface="Times New Roman"/>
              </a:rPr>
              <a:t>Roles and Activities</a:t>
            </a:r>
          </a:p>
          <a:p>
            <a:pPr marL="457200" lvl="0" indent="0" algn="just" rtl="0">
              <a:lnSpc>
                <a:spcPct val="100000"/>
              </a:lnSpc>
              <a:spcBef>
                <a:spcPts val="1200"/>
              </a:spcBef>
              <a:spcAft>
                <a:spcPts val="0"/>
              </a:spcAft>
              <a:buNone/>
            </a:pPr>
            <a:r>
              <a:rPr lang="en-US" sz="1400" dirty="0" smtClean="0">
                <a:solidFill>
                  <a:schemeClr val="tx1"/>
                </a:solidFill>
                <a:highlight>
                  <a:srgbClr val="FFFFFF"/>
                </a:highlight>
                <a:latin typeface="Times New Roman"/>
                <a:ea typeface="Times New Roman"/>
                <a:cs typeface="Times New Roman"/>
                <a:sym typeface="Times New Roman"/>
              </a:rPr>
              <a:t>During my internship period, I was entrusted with range of responsibilities by the company. Some of those task includes:</a:t>
            </a:r>
            <a:r>
              <a:rPr lang="en-US" sz="2400" b="1" dirty="0" smtClean="0">
                <a:solidFill>
                  <a:srgbClr val="000000"/>
                </a:solidFill>
                <a:highlight>
                  <a:srgbClr val="FFFFFF"/>
                </a:highlight>
                <a:latin typeface="Times New Roman"/>
                <a:ea typeface="Times New Roman"/>
                <a:cs typeface="Times New Roman"/>
                <a:sym typeface="Times New Roman"/>
              </a:rPr>
              <a:t> </a:t>
            </a:r>
            <a:endParaRPr sz="2400" b="1" dirty="0">
              <a:solidFill>
                <a:srgbClr val="000000"/>
              </a:solidFill>
              <a:highlight>
                <a:srgbClr val="FFFFFF"/>
              </a:highlight>
              <a:latin typeface="Times New Roman"/>
              <a:ea typeface="Times New Roman"/>
              <a:cs typeface="Times New Roman"/>
              <a:sym typeface="Times New Roman"/>
            </a:endParaRPr>
          </a:p>
          <a:p>
            <a:pPr lvl="0">
              <a:lnSpc>
                <a:spcPct val="150000"/>
              </a:lnSpc>
            </a:pPr>
            <a:r>
              <a:rPr lang="en-US" sz="1400" dirty="0">
                <a:solidFill>
                  <a:schemeClr val="tx1"/>
                </a:solidFill>
                <a:latin typeface="Times New Roman" pitchFamily="18" charset="0"/>
                <a:cs typeface="Times New Roman" pitchFamily="18" charset="0"/>
              </a:rPr>
              <a:t>Understand the working patterns of the organization.</a:t>
            </a:r>
          </a:p>
          <a:p>
            <a:pPr lvl="0">
              <a:lnSpc>
                <a:spcPct val="150000"/>
              </a:lnSpc>
            </a:pPr>
            <a:r>
              <a:rPr lang="en-US" sz="1400" dirty="0">
                <a:solidFill>
                  <a:schemeClr val="tx1"/>
                </a:solidFill>
                <a:latin typeface="Times New Roman" pitchFamily="18" charset="0"/>
                <a:cs typeface="Times New Roman" pitchFamily="18" charset="0"/>
              </a:rPr>
              <a:t>Complete the task assigned by the supervisors on weekly basis.</a:t>
            </a:r>
          </a:p>
          <a:p>
            <a:pPr lvl="0">
              <a:lnSpc>
                <a:spcPct val="150000"/>
              </a:lnSpc>
            </a:pPr>
            <a:r>
              <a:rPr lang="en-US" sz="1400" dirty="0">
                <a:solidFill>
                  <a:schemeClr val="tx1"/>
                </a:solidFill>
                <a:latin typeface="Times New Roman" pitchFamily="18" charset="0"/>
                <a:cs typeface="Times New Roman" pitchFamily="18" charset="0"/>
              </a:rPr>
              <a:t>Update the supervisor on a regular basis.</a:t>
            </a:r>
          </a:p>
          <a:p>
            <a:pPr lvl="0">
              <a:lnSpc>
                <a:spcPct val="150000"/>
              </a:lnSpc>
            </a:pPr>
            <a:r>
              <a:rPr lang="en-US" sz="1400" dirty="0">
                <a:solidFill>
                  <a:schemeClr val="tx1"/>
                </a:solidFill>
                <a:latin typeface="Times New Roman" pitchFamily="18" charset="0"/>
                <a:cs typeface="Times New Roman" pitchFamily="18" charset="0"/>
              </a:rPr>
              <a:t>Work on the frontend of the project using flutter and dart.</a:t>
            </a:r>
          </a:p>
          <a:p>
            <a:pPr lvl="0">
              <a:lnSpc>
                <a:spcPct val="150000"/>
              </a:lnSpc>
            </a:pPr>
            <a:r>
              <a:rPr lang="en-US" sz="1400" dirty="0">
                <a:solidFill>
                  <a:schemeClr val="tx1"/>
                </a:solidFill>
                <a:latin typeface="Times New Roman" pitchFamily="18" charset="0"/>
                <a:cs typeface="Times New Roman" pitchFamily="18" charset="0"/>
              </a:rPr>
              <a:t>Integrating frontend with backend part of the project.</a:t>
            </a:r>
          </a:p>
          <a:p>
            <a:pPr lvl="0">
              <a:lnSpc>
                <a:spcPct val="150000"/>
              </a:lnSpc>
            </a:pPr>
            <a:r>
              <a:rPr lang="en-US" sz="1400" dirty="0">
                <a:solidFill>
                  <a:schemeClr val="tx1"/>
                </a:solidFill>
                <a:latin typeface="Times New Roman" pitchFamily="18" charset="0"/>
                <a:cs typeface="Times New Roman" pitchFamily="18" charset="0"/>
              </a:rPr>
              <a:t>Handling the errors that occur in the project.</a:t>
            </a:r>
          </a:p>
          <a:p>
            <a:pPr lvl="0">
              <a:lnSpc>
                <a:spcPct val="150000"/>
              </a:lnSpc>
            </a:pPr>
            <a:r>
              <a:rPr lang="en-US" sz="1400" dirty="0">
                <a:solidFill>
                  <a:schemeClr val="tx1"/>
                </a:solidFill>
                <a:latin typeface="Times New Roman" pitchFamily="18" charset="0"/>
                <a:cs typeface="Times New Roman" pitchFamily="18" charset="0"/>
              </a:rPr>
              <a:t>Testing various part of the system.</a:t>
            </a:r>
          </a:p>
          <a:p>
            <a:pPr lvl="0">
              <a:lnSpc>
                <a:spcPct val="150000"/>
              </a:lnSpc>
            </a:pPr>
            <a:r>
              <a:rPr lang="en-US" sz="1400" dirty="0">
                <a:solidFill>
                  <a:schemeClr val="tx1"/>
                </a:solidFill>
                <a:latin typeface="Times New Roman" pitchFamily="18" charset="0"/>
                <a:cs typeface="Times New Roman" pitchFamily="18" charset="0"/>
              </a:rPr>
              <a:t>Create good network with the professionals.</a:t>
            </a:r>
          </a:p>
          <a:p>
            <a:pPr lvl="0">
              <a:lnSpc>
                <a:spcPct val="150000"/>
              </a:lnSpc>
            </a:pPr>
            <a:r>
              <a:rPr lang="en-US" sz="1400" dirty="0" smtClean="0">
                <a:solidFill>
                  <a:schemeClr val="tx1"/>
                </a:solidFill>
                <a:latin typeface="Times New Roman" pitchFamily="18" charset="0"/>
                <a:cs typeface="Times New Roman" pitchFamily="18" charset="0"/>
              </a:rPr>
              <a:t>Practice </a:t>
            </a:r>
            <a:r>
              <a:rPr lang="en-US" sz="1400" dirty="0">
                <a:solidFill>
                  <a:schemeClr val="tx1"/>
                </a:solidFill>
                <a:latin typeface="Times New Roman" pitchFamily="18" charset="0"/>
                <a:cs typeface="Times New Roman" pitchFamily="18" charset="0"/>
              </a:rPr>
              <a:t>to use the tools and technology correctly.</a:t>
            </a:r>
          </a:p>
          <a:p>
            <a:pPr lvl="0">
              <a:lnSpc>
                <a:spcPct val="150000"/>
              </a:lnSpc>
            </a:pPr>
            <a:r>
              <a:rPr lang="en-US" sz="1400" dirty="0">
                <a:solidFill>
                  <a:schemeClr val="tx1"/>
                </a:solidFill>
                <a:latin typeface="Times New Roman" pitchFamily="18" charset="0"/>
                <a:cs typeface="Times New Roman" pitchFamily="18" charset="0"/>
              </a:rPr>
              <a:t>Code review and optimization.</a:t>
            </a:r>
          </a:p>
          <a:p>
            <a:pPr marL="139700" lvl="0" indent="0" rtl="0">
              <a:lnSpc>
                <a:spcPct val="150000"/>
              </a:lnSpc>
              <a:spcBef>
                <a:spcPts val="1200"/>
              </a:spcBef>
              <a:spcAft>
                <a:spcPts val="0"/>
              </a:spcAft>
              <a:buSzPts val="1400"/>
              <a:buNone/>
            </a:pPr>
            <a:endParaRPr lang="en-US" sz="1400" dirty="0">
              <a:solidFill>
                <a:srgbClr val="000000"/>
              </a:solidFill>
              <a:highlight>
                <a:srgbClr val="FFFFFF"/>
              </a:highlight>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xmlns="" id="{FF4ED12D-8E4A-79EE-7452-AEAF258CB770}"/>
              </a:ext>
            </a:extLst>
          </p:cNvPr>
          <p:cNvSpPr>
            <a:spLocks noGrp="1"/>
          </p:cNvSpPr>
          <p:nvPr>
            <p:ph type="sldNum" idx="12"/>
          </p:nvPr>
        </p:nvSpPr>
        <p:spPr>
          <a:xfrm>
            <a:off x="4123823" y="4663217"/>
            <a:ext cx="548700" cy="393600"/>
          </a:xfrm>
        </p:spPr>
        <p:txBody>
          <a:bodyPr/>
          <a:lstStyle/>
          <a:p>
            <a:pPr marL="0" lvl="0" indent="0" algn="r" rtl="0">
              <a:spcBef>
                <a:spcPts val="0"/>
              </a:spcBef>
              <a:spcAft>
                <a:spcPts val="0"/>
              </a:spcAft>
              <a:buNone/>
            </a:pPr>
            <a:r>
              <a:rPr lang="en-GB" dirty="0"/>
              <a:t>6</a:t>
            </a:r>
          </a:p>
        </p:txBody>
      </p:sp>
    </p:spTree>
    <p:extLst>
      <p:ext uri="{BB962C8B-B14F-4D97-AF65-F5344CB8AC3E}">
        <p14:creationId xmlns:p14="http://schemas.microsoft.com/office/powerpoint/2010/main" val="3660405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366476" y="406350"/>
            <a:ext cx="8708155" cy="4737150"/>
          </a:xfrm>
          <a:prstGeom prst="rect">
            <a:avLst/>
          </a:prstGeom>
        </p:spPr>
        <p:txBody>
          <a:bodyPr spcFirstLastPara="1" wrap="square" lIns="91425" tIns="91425" rIns="91425" bIns="91425" anchor="t" anchorCtr="0">
            <a:noAutofit/>
          </a:bodyPr>
          <a:lstStyle/>
          <a:p>
            <a:pPr marL="457200" lvl="0" indent="0" algn="just" rtl="0">
              <a:lnSpc>
                <a:spcPct val="150000"/>
              </a:lnSpc>
              <a:spcBef>
                <a:spcPts val="1200"/>
              </a:spcBef>
              <a:spcAft>
                <a:spcPts val="0"/>
              </a:spcAft>
              <a:buNone/>
            </a:pPr>
            <a:r>
              <a:rPr lang="en-US" sz="2400" b="1" dirty="0" smtClean="0">
                <a:solidFill>
                  <a:srgbClr val="000000"/>
                </a:solidFill>
                <a:highlight>
                  <a:srgbClr val="FFFFFF"/>
                </a:highlight>
                <a:latin typeface="Times New Roman"/>
                <a:ea typeface="Times New Roman"/>
                <a:cs typeface="Times New Roman"/>
                <a:sym typeface="Times New Roman"/>
              </a:rPr>
              <a:t>Implementation Details</a:t>
            </a:r>
          </a:p>
          <a:p>
            <a:pPr marL="457200" lvl="0" indent="0" algn="just" rtl="0">
              <a:lnSpc>
                <a:spcPct val="150000"/>
              </a:lnSpc>
              <a:spcBef>
                <a:spcPts val="1200"/>
              </a:spcBef>
              <a:spcAft>
                <a:spcPts val="0"/>
              </a:spcAft>
              <a:buNone/>
            </a:pPr>
            <a:r>
              <a:rPr lang="en-US" sz="1600" b="1" dirty="0" smtClean="0">
                <a:solidFill>
                  <a:srgbClr val="000000"/>
                </a:solidFill>
                <a:highlight>
                  <a:srgbClr val="FFFFFF"/>
                </a:highlight>
                <a:latin typeface="Times New Roman"/>
                <a:ea typeface="Times New Roman"/>
                <a:cs typeface="Times New Roman"/>
                <a:sym typeface="Times New Roman"/>
              </a:rPr>
              <a:t>Methodology Used</a:t>
            </a:r>
          </a:p>
          <a:p>
            <a:pPr marL="800100" lvl="0" algn="just" rtl="0">
              <a:lnSpc>
                <a:spcPct val="150000"/>
              </a:lnSpc>
              <a:spcBef>
                <a:spcPts val="1200"/>
              </a:spcBef>
              <a:spcAft>
                <a:spcPts val="0"/>
              </a:spcAft>
              <a:buFont typeface="Arial" pitchFamily="34" charset="0"/>
              <a:buChar char="•"/>
            </a:pPr>
            <a:r>
              <a:rPr lang="en-US" sz="1600" dirty="0" smtClean="0">
                <a:solidFill>
                  <a:srgbClr val="000000"/>
                </a:solidFill>
                <a:highlight>
                  <a:srgbClr val="FFFFFF"/>
                </a:highlight>
                <a:latin typeface="Times New Roman"/>
                <a:ea typeface="Times New Roman"/>
                <a:cs typeface="Times New Roman"/>
                <a:sym typeface="Times New Roman"/>
              </a:rPr>
              <a:t>Incremental Methodology</a:t>
            </a:r>
          </a:p>
          <a:p>
            <a:pPr lvl="0" indent="0" algn="just">
              <a:lnSpc>
                <a:spcPct val="150000"/>
              </a:lnSpc>
              <a:spcBef>
                <a:spcPts val="1200"/>
              </a:spcBef>
              <a:buNone/>
            </a:pPr>
            <a:r>
              <a:rPr lang="en-US" sz="1600" b="1" dirty="0" smtClean="0">
                <a:solidFill>
                  <a:srgbClr val="000000"/>
                </a:solidFill>
                <a:highlight>
                  <a:srgbClr val="FFFFFF"/>
                </a:highlight>
                <a:latin typeface="Times New Roman"/>
                <a:ea typeface="Times New Roman"/>
                <a:cs typeface="Times New Roman"/>
                <a:sym typeface="Times New Roman"/>
              </a:rPr>
              <a:t>Tools </a:t>
            </a:r>
            <a:r>
              <a:rPr lang="en-US" sz="1600" b="1" dirty="0">
                <a:solidFill>
                  <a:srgbClr val="000000"/>
                </a:solidFill>
                <a:highlight>
                  <a:srgbClr val="FFFFFF"/>
                </a:highlight>
                <a:latin typeface="Times New Roman"/>
                <a:ea typeface="Times New Roman"/>
                <a:cs typeface="Times New Roman"/>
                <a:sym typeface="Times New Roman"/>
              </a:rPr>
              <a:t>Used</a:t>
            </a:r>
          </a:p>
          <a:p>
            <a:pPr marL="800100" lvl="0" algn="just" rtl="0">
              <a:lnSpc>
                <a:spcPct val="150000"/>
              </a:lnSpc>
              <a:spcBef>
                <a:spcPts val="1200"/>
              </a:spcBef>
              <a:spcAft>
                <a:spcPts val="0"/>
              </a:spcAft>
              <a:buFont typeface="Arial" pitchFamily="34" charset="0"/>
              <a:buChar char="•"/>
            </a:pPr>
            <a:r>
              <a:rPr lang="en-US" sz="1600" dirty="0" smtClean="0">
                <a:solidFill>
                  <a:srgbClr val="000000"/>
                </a:solidFill>
                <a:highlight>
                  <a:srgbClr val="FFFFFF"/>
                </a:highlight>
                <a:latin typeface="Times New Roman"/>
                <a:ea typeface="Times New Roman"/>
                <a:cs typeface="Times New Roman"/>
                <a:sym typeface="Times New Roman"/>
              </a:rPr>
              <a:t>Front End : Flutter, Dart</a:t>
            </a:r>
          </a:p>
          <a:p>
            <a:pPr marL="800100" algn="just">
              <a:lnSpc>
                <a:spcPct val="150000"/>
              </a:lnSpc>
              <a:spcBef>
                <a:spcPts val="1200"/>
              </a:spcBef>
              <a:buFont typeface="Arial" pitchFamily="34" charset="0"/>
              <a:buChar char="•"/>
            </a:pPr>
            <a:r>
              <a:rPr lang="en-US" sz="1600" dirty="0" smtClean="0">
                <a:solidFill>
                  <a:srgbClr val="000000"/>
                </a:solidFill>
                <a:highlight>
                  <a:srgbClr val="FFFFFF"/>
                </a:highlight>
                <a:latin typeface="Times New Roman"/>
                <a:ea typeface="Times New Roman"/>
                <a:cs typeface="Times New Roman"/>
                <a:sym typeface="Times New Roman"/>
              </a:rPr>
              <a:t>Back End: Python, </a:t>
            </a:r>
            <a:r>
              <a:rPr lang="en-US" sz="1600" dirty="0" err="1" smtClean="0">
                <a:solidFill>
                  <a:srgbClr val="000000"/>
                </a:solidFill>
                <a:highlight>
                  <a:srgbClr val="FFFFFF"/>
                </a:highlight>
                <a:latin typeface="Times New Roman"/>
                <a:ea typeface="Times New Roman"/>
                <a:cs typeface="Times New Roman"/>
                <a:sym typeface="Times New Roman"/>
              </a:rPr>
              <a:t>PostgreSQL</a:t>
            </a:r>
            <a:r>
              <a:rPr lang="en-US" sz="1600" dirty="0" smtClean="0">
                <a:solidFill>
                  <a:srgbClr val="000000"/>
                </a:solidFill>
                <a:highlight>
                  <a:srgbClr val="FFFFFF"/>
                </a:highlight>
                <a:latin typeface="Times New Roman"/>
                <a:ea typeface="Times New Roman"/>
                <a:cs typeface="Times New Roman"/>
                <a:sym typeface="Times New Roman"/>
              </a:rPr>
              <a:t>,                           </a:t>
            </a:r>
            <a:r>
              <a:rPr lang="en-US" sz="1600" b="1" dirty="0" smtClean="0">
                <a:solidFill>
                  <a:srgbClr val="000000"/>
                </a:solidFill>
                <a:highlight>
                  <a:srgbClr val="FFFFFF"/>
                </a:highlight>
                <a:latin typeface="Times New Roman"/>
                <a:ea typeface="Times New Roman"/>
                <a:cs typeface="Times New Roman"/>
                <a:sym typeface="Times New Roman"/>
              </a:rPr>
              <a:t>Fig</a:t>
            </a:r>
            <a:r>
              <a:rPr lang="en-US" sz="1600" b="1" dirty="0">
                <a:solidFill>
                  <a:srgbClr val="000000"/>
                </a:solidFill>
                <a:highlight>
                  <a:srgbClr val="FFFFFF"/>
                </a:highlight>
                <a:latin typeface="Times New Roman"/>
                <a:ea typeface="Times New Roman"/>
                <a:cs typeface="Times New Roman"/>
                <a:sym typeface="Times New Roman"/>
              </a:rPr>
              <a:t>: Incremental </a:t>
            </a:r>
            <a:r>
              <a:rPr lang="en-US" sz="1600" b="1" dirty="0" smtClean="0">
                <a:solidFill>
                  <a:srgbClr val="000000"/>
                </a:solidFill>
                <a:highlight>
                  <a:srgbClr val="FFFFFF"/>
                </a:highlight>
                <a:latin typeface="Times New Roman"/>
                <a:ea typeface="Times New Roman"/>
                <a:cs typeface="Times New Roman"/>
                <a:sym typeface="Times New Roman"/>
              </a:rPr>
              <a:t>Model</a:t>
            </a:r>
            <a:endParaRPr lang="en-US" sz="1600" dirty="0" smtClean="0">
              <a:solidFill>
                <a:srgbClr val="000000"/>
              </a:solidFill>
              <a:highlight>
                <a:srgbClr val="FFFFFF"/>
              </a:highlight>
              <a:latin typeface="Times New Roman"/>
              <a:ea typeface="Times New Roman"/>
              <a:cs typeface="Times New Roman"/>
              <a:sym typeface="Times New Roman"/>
            </a:endParaRPr>
          </a:p>
          <a:p>
            <a:pPr lvl="0" indent="0" algn="just" rtl="0">
              <a:lnSpc>
                <a:spcPct val="150000"/>
              </a:lnSpc>
              <a:spcBef>
                <a:spcPts val="1200"/>
              </a:spcBef>
              <a:spcAft>
                <a:spcPts val="0"/>
              </a:spcAft>
              <a:buNone/>
            </a:pPr>
            <a:r>
              <a:rPr lang="en-US" sz="1600" dirty="0" smtClean="0">
                <a:solidFill>
                  <a:srgbClr val="000000"/>
                </a:solidFill>
                <a:highlight>
                  <a:srgbClr val="FFFFFF"/>
                </a:highlight>
                <a:latin typeface="Times New Roman"/>
                <a:ea typeface="Times New Roman"/>
                <a:cs typeface="Times New Roman"/>
                <a:sym typeface="Times New Roman"/>
              </a:rPr>
              <a:t>       </a:t>
            </a:r>
            <a:r>
              <a:rPr lang="en-US" sz="1600" dirty="0" err="1" smtClean="0">
                <a:solidFill>
                  <a:srgbClr val="000000"/>
                </a:solidFill>
                <a:highlight>
                  <a:srgbClr val="FFFFFF"/>
                </a:highlight>
                <a:latin typeface="Times New Roman"/>
                <a:ea typeface="Times New Roman"/>
                <a:cs typeface="Times New Roman"/>
                <a:sym typeface="Times New Roman"/>
              </a:rPr>
              <a:t>Django</a:t>
            </a:r>
            <a:r>
              <a:rPr lang="en-US" sz="1600" dirty="0" smtClean="0">
                <a:solidFill>
                  <a:srgbClr val="000000"/>
                </a:solidFill>
                <a:highlight>
                  <a:srgbClr val="FFFFFF"/>
                </a:highlight>
                <a:latin typeface="Times New Roman"/>
                <a:ea typeface="Times New Roman"/>
                <a:cs typeface="Times New Roman"/>
                <a:sym typeface="Times New Roman"/>
              </a:rPr>
              <a:t>, REST Framework</a:t>
            </a:r>
          </a:p>
          <a:p>
            <a:pPr marL="742950" lvl="0" indent="-285750" algn="just" rtl="0">
              <a:lnSpc>
                <a:spcPct val="150000"/>
              </a:lnSpc>
              <a:spcBef>
                <a:spcPts val="1200"/>
              </a:spcBef>
              <a:spcAft>
                <a:spcPts val="0"/>
              </a:spcAft>
              <a:buFont typeface="Arial" pitchFamily="34" charset="0"/>
              <a:buChar char="•"/>
            </a:pPr>
            <a:r>
              <a:rPr lang="en-US" sz="1600" dirty="0" smtClean="0">
                <a:solidFill>
                  <a:srgbClr val="000000"/>
                </a:solidFill>
                <a:highlight>
                  <a:srgbClr val="FFFFFF"/>
                </a:highlight>
                <a:latin typeface="Times New Roman"/>
                <a:ea typeface="Times New Roman"/>
                <a:cs typeface="Times New Roman"/>
                <a:sym typeface="Times New Roman"/>
              </a:rPr>
              <a:t>API:     Postman</a:t>
            </a:r>
          </a:p>
        </p:txBody>
      </p:sp>
      <p:sp>
        <p:nvSpPr>
          <p:cNvPr id="3" name="Slide Number Placeholder 2">
            <a:extLst>
              <a:ext uri="{FF2B5EF4-FFF2-40B4-BE49-F238E27FC236}">
                <a16:creationId xmlns:a16="http://schemas.microsoft.com/office/drawing/2014/main" xmlns="" id="{338625DC-7310-F049-C595-E538CAE3FD68}"/>
              </a:ext>
            </a:extLst>
          </p:cNvPr>
          <p:cNvSpPr>
            <a:spLocks noGrp="1"/>
          </p:cNvSpPr>
          <p:nvPr>
            <p:ph type="sldNum" idx="12"/>
          </p:nvPr>
        </p:nvSpPr>
        <p:spPr>
          <a:xfrm>
            <a:off x="4109862" y="4599314"/>
            <a:ext cx="548700" cy="393600"/>
          </a:xfrm>
        </p:spPr>
        <p:txBody>
          <a:bodyPr/>
          <a:lstStyle/>
          <a:p>
            <a:pPr marL="0" lvl="0" indent="0" algn="r" rtl="0">
              <a:spcBef>
                <a:spcPts val="0"/>
              </a:spcBef>
              <a:spcAft>
                <a:spcPts val="0"/>
              </a:spcAft>
              <a:buNone/>
            </a:pPr>
            <a:endParaRPr lang="en-GB"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130565" y="1109892"/>
            <a:ext cx="4443411" cy="2132687"/>
          </a:xfrm>
          <a:prstGeom prst="rect">
            <a:avLst/>
          </a:prstGeom>
        </p:spPr>
      </p:pic>
    </p:spTree>
    <p:extLst>
      <p:ext uri="{BB962C8B-B14F-4D97-AF65-F5344CB8AC3E}">
        <p14:creationId xmlns:p14="http://schemas.microsoft.com/office/powerpoint/2010/main" val="1909194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1988</TotalTime>
  <Words>675</Words>
  <Application>Microsoft Office PowerPoint</Application>
  <PresentationFormat>On-screen Show (16:9)</PresentationFormat>
  <Paragraphs>127</Paragraphs>
  <Slides>15</Slides>
  <Notes>14</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Simple Light</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Work Proposal Defense On Nutrition &amp; Health System</dc:title>
  <dc:creator>Samik Maharjan</dc:creator>
  <cp:lastModifiedBy>Dell-247</cp:lastModifiedBy>
  <cp:revision>67</cp:revision>
  <dcterms:modified xsi:type="dcterms:W3CDTF">2023-10-18T02:26:21Z</dcterms:modified>
</cp:coreProperties>
</file>