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Arimo Bold" charset="1" panose="020B0704020202020204"/>
      <p:regular r:id="rId32"/>
    </p:embeddedFont>
    <p:embeddedFont>
      <p:font typeface="Ruda Bold" charset="1" panose="02000000000000000000"/>
      <p:regular r:id="rId33"/>
    </p:embeddedFont>
    <p:embeddedFont>
      <p:font typeface="Arial" charset="1" panose="020B0502020202020204"/>
      <p:regular r:id="rId35"/>
    </p:embeddedFont>
    <p:embeddedFont>
      <p:font typeface="Inter Medium" charset="1" panose="02000503000000020004"/>
      <p:regular r:id="rId36"/>
    </p:embeddedFont>
    <p:embeddedFont>
      <p:font typeface="Inter Semi-Bold" charset="1" panose="02000503000000020004"/>
      <p:regular r:id="rId40"/>
    </p:embeddedFont>
    <p:embeddedFont>
      <p:font typeface="Inter Italics" charset="1" panose="020B0502030000000004"/>
      <p:regular r:id="rId44"/>
    </p:embeddedFont>
    <p:embeddedFont>
      <p:font typeface="Arial Bold" charset="1" panose="020B0802020202020204"/>
      <p:regular r:id="rId51"/>
    </p:embeddedFont>
    <p:embeddedFont>
      <p:font typeface="Ruda" charset="1" panose="02000000000000000000"/>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notesMasters/notesMaster1.xml" Type="http://schemas.openxmlformats.org/officeDocument/2006/relationships/notesMaster"/><Relationship Id="rId3" Target="viewProps.xml" Type="http://schemas.openxmlformats.org/officeDocument/2006/relationships/viewProps"/><Relationship Id="rId30" Target="theme/theme2.xml" Type="http://schemas.openxmlformats.org/officeDocument/2006/relationships/theme"/><Relationship Id="rId31" Target="notesSlides/notesSlide1.xml" Type="http://schemas.openxmlformats.org/officeDocument/2006/relationships/notesSlide"/><Relationship Id="rId32" Target="fonts/font32.fntdata" Type="http://schemas.openxmlformats.org/officeDocument/2006/relationships/font"/><Relationship Id="rId33" Target="fonts/font33.fntdata" Type="http://schemas.openxmlformats.org/officeDocument/2006/relationships/font"/><Relationship Id="rId34" Target="notesSlides/notesSlide2.xml" Type="http://schemas.openxmlformats.org/officeDocument/2006/relationships/notesSlide"/><Relationship Id="rId35" Target="fonts/font35.fntdata" Type="http://schemas.openxmlformats.org/officeDocument/2006/relationships/font"/><Relationship Id="rId36" Target="fonts/font36.fntdata" Type="http://schemas.openxmlformats.org/officeDocument/2006/relationships/font"/><Relationship Id="rId37" Target="notesSlides/notesSlide3.xml" Type="http://schemas.openxmlformats.org/officeDocument/2006/relationships/notesSlide"/><Relationship Id="rId38" Target="notesSlides/notesSlide4.xml" Type="http://schemas.openxmlformats.org/officeDocument/2006/relationships/notesSlide"/><Relationship Id="rId39" Target="notesSlides/notesSlide5.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notesSlides/notesSlide6.xml" Type="http://schemas.openxmlformats.org/officeDocument/2006/relationships/notesSlide"/><Relationship Id="rId42" Target="notesSlides/notesSlide7.xml" Type="http://schemas.openxmlformats.org/officeDocument/2006/relationships/notesSlide"/><Relationship Id="rId43" Target="notesSlides/notesSlide8.xml" Type="http://schemas.openxmlformats.org/officeDocument/2006/relationships/notesSlide"/><Relationship Id="rId44" Target="fonts/font44.fntdata" Type="http://schemas.openxmlformats.org/officeDocument/2006/relationships/font"/><Relationship Id="rId45" Target="notesSlides/notesSlide9.xml" Type="http://schemas.openxmlformats.org/officeDocument/2006/relationships/notesSlide"/><Relationship Id="rId46" Target="notesSlides/notesSlide10.xml" Type="http://schemas.openxmlformats.org/officeDocument/2006/relationships/notesSlide"/><Relationship Id="rId47" Target="notesSlides/notesSlide11.xml" Type="http://schemas.openxmlformats.org/officeDocument/2006/relationships/notesSlide"/><Relationship Id="rId48" Target="notesSlides/notesSlide12.xml" Type="http://schemas.openxmlformats.org/officeDocument/2006/relationships/notesSlide"/><Relationship Id="rId49" Target="notesSlides/notesSlide13.xml" Type="http://schemas.openxmlformats.org/officeDocument/2006/relationships/notesSlide"/><Relationship Id="rId5" Target="tableStyles.xml" Type="http://schemas.openxmlformats.org/officeDocument/2006/relationships/tableStyles"/><Relationship Id="rId50" Target="notesSlides/notesSlide14.xml" Type="http://schemas.openxmlformats.org/officeDocument/2006/relationships/notesSlide"/><Relationship Id="rId51" Target="fonts/font51.fntdata" Type="http://schemas.openxmlformats.org/officeDocument/2006/relationships/font"/><Relationship Id="rId52" Target="notesSlides/notesSlide15.xml" Type="http://schemas.openxmlformats.org/officeDocument/2006/relationships/notesSlide"/><Relationship Id="rId53" Target="notesSlides/notesSlide16.xml" Type="http://schemas.openxmlformats.org/officeDocument/2006/relationships/notesSlide"/><Relationship Id="rId54" Target="notesSlides/notesSlide17.xml" Type="http://schemas.openxmlformats.org/officeDocument/2006/relationships/notesSlide"/><Relationship Id="rId55" Target="notesSlides/notesSlide18.xml" Type="http://schemas.openxmlformats.org/officeDocument/2006/relationships/notesSlide"/><Relationship Id="rId56" Target="notesSlides/notesSlide19.xml" Type="http://schemas.openxmlformats.org/officeDocument/2006/relationships/notesSlide"/><Relationship Id="rId57" Target="notesSlides/notesSlide20.xml" Type="http://schemas.openxmlformats.org/officeDocument/2006/relationships/notesSlide"/><Relationship Id="rId58" Target="notesSlides/notesSlide21.xml" Type="http://schemas.openxmlformats.org/officeDocument/2006/relationships/notesSlide"/><Relationship Id="rId59" Target="notesSlides/notesSlide22.xml" Type="http://schemas.openxmlformats.org/officeDocument/2006/relationships/notesSlide"/><Relationship Id="rId6" Target="slides/slide1.xml" Type="http://schemas.openxmlformats.org/officeDocument/2006/relationships/slide"/><Relationship Id="rId60" Target="notesSlides/notesSlide23.xml" Type="http://schemas.openxmlformats.org/officeDocument/2006/relationships/notesSlide"/><Relationship Id="rId61" Target="fonts/font61.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1. **Mean Absolute Error (MAE)**  </a:t>
            </a:r>
          </a:p>
          <a:p>
            <a:r>
              <a:rPr lang="en-US"/>
              <a:t>   - **Definition**: The average size of errors, ignoring whether they're positive or negative.</a:t>
            </a:r>
          </a:p>
          <a:p>
            <a:r>
              <a:rPr lang="en-US"/>
              <a:t>   - **Usage**: Use MAE when you only care about the average size of the error and not its direction.</a:t>
            </a:r>
          </a:p>
          <a:p>
            <a:r>
              <a:rPr lang="en-US"/>
              <a:t/>
            </a:r>
          </a:p>
          <a:p>
            <a:r>
              <a:rPr lang="en-US"/>
              <a:t>2. **Mean Squared Error (MSE)**  </a:t>
            </a:r>
          </a:p>
          <a:p>
            <a:r>
              <a:rPr lang="en-US"/>
              <a:t>   - **Definition**: Squares each error before averaging, which makes large errors stand out more.</a:t>
            </a:r>
          </a:p>
          <a:p>
            <a:r>
              <a:rPr lang="en-US"/>
              <a:t>   - **Usage**: Helpful when large errors are especially undesirable. Note that it’s harder to interpret since the errors are squared.</a:t>
            </a:r>
          </a:p>
          <a:p>
            <a:r>
              <a:rPr lang="en-US"/>
              <a:t/>
            </a:r>
          </a:p>
          <a:p>
            <a:r>
              <a:rPr lang="en-US"/>
              <a:t>3. **Root Mean Squared Error (RMSE)**  </a:t>
            </a:r>
          </a:p>
          <a:p>
            <a:r>
              <a:rPr lang="en-US"/>
              <a:t>   - **Definition**: The square root of MSE, bringing errors back to the original scale of the data.</a:t>
            </a:r>
          </a:p>
          <a:p>
            <a:r>
              <a:rPr lang="en-US"/>
              <a:t>   - **Usage**: Good for cases where large errors need extra attention. RMSE provides a clear error size on the same scale as the data.</a:t>
            </a:r>
          </a:p>
          <a:p>
            <a:r>
              <a:rPr lang="en-US"/>
              <a:t/>
            </a:r>
          </a:p>
          <a:p>
            <a:r>
              <a:rPr lang="en-US"/>
              <a:t>### 4. **R² Score (Coefficient of Determination)**  </a:t>
            </a:r>
          </a:p>
          <a:p>
            <a:r>
              <a:rPr lang="en-US"/>
              <a:t>   - **Definition**: Shows how much of the data’s variance the model explains (1 means perfect, 0 means none).</a:t>
            </a:r>
          </a:p>
          <a:p>
            <a:r>
              <a:rPr lang="en-US"/>
              <a:t>   - **Usage**: Ideal for understanding how well the model captures overall data patterns and variability.</a:t>
            </a:r>
          </a:p>
          <a:p>
            <a:r>
              <a:rPr lang="en-US"/>
              <a:t/>
            </a:r>
          </a:p>
          <a:p>
            <a:r>
              <a:rPr lang="en-US"/>
              <a:t>### 5. **Mean Absolute Percentage Error (MAPE)**  </a:t>
            </a:r>
          </a:p>
          <a:p>
            <a:r>
              <a:rPr lang="en-US"/>
              <a:t>   - **Definition**: Expresses errors as a percentage, useful for comparing across different scales.</a:t>
            </a:r>
          </a:p>
          <a:p>
            <a:r>
              <a:rPr lang="en-US"/>
              <a:t>   - **Usage**: Suitable when you need percentage-based accuracy. Be cautious, though, as it becomes unreliable if values are close to zero.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**Close_Diff**: This represents the change in the adjusted closing price between the current day and the previous day. Calculated using `Adj Close.diff()`, it shows the day-to-day change, helping us track how much the price moved daily.</a:t>
            </a:r>
          </a:p>
          <a:p>
            <a:r>
              <a:rPr lang="en-US"/>
              <a:t/>
            </a:r>
          </a:p>
          <a:p>
            <a:r>
              <a:rPr lang="en-US"/>
              <a:t>2. **Moving Averages (MA)**: These are averages of the closing prices over different time frames, which help identify long-term trends in the data. Here are the key moving averages used:</a:t>
            </a:r>
          </a:p>
          <a:p>
            <a:r>
              <a:rPr lang="en-US"/>
              <a:t>   - **MA200**: A 200-day moving average, reflecting the average price over the past 200 days.</a:t>
            </a:r>
          </a:p>
          <a:p>
            <a:r>
              <a:rPr lang="en-US"/>
              <a:t>   - **MA100, MA50, MA26, MA20, MA12**: Other moving averages calculated over shorter time frames (100, 50, 26, 20, and 12 days).</a:t>
            </a:r>
          </a:p>
          <a:p>
            <a:r>
              <a:rPr lang="en-US"/>
              <a:t>   - **Purpose**: Moving averages "smooth out" the price data, making it easier to identify upward or downward trends in the price over time.</a:t>
            </a:r>
          </a:p>
          <a:p>
            <a:r>
              <a:rPr lang="en-US"/>
              <a:t/>
            </a:r>
          </a:p>
          <a:p>
            <a:r>
              <a:rPr lang="en-US"/>
              <a:t>3. **SMA Differences**: These features capture the differences between specific moving averages, such as:</a:t>
            </a:r>
          </a:p>
          <a:p>
            <a:r>
              <a:rPr lang="en-US"/>
              <a:t>   - **DIFF-MA200-MA50**: Difference between the 200-day and 50-day moving averages.</a:t>
            </a:r>
          </a:p>
          <a:p>
            <a:r>
              <a:rPr lang="en-US"/>
              <a:t>   - **DIFF-MA200-MA100**: Difference between the 200-day and 100-day moving averages.</a:t>
            </a:r>
          </a:p>
          <a:p>
            <a:r>
              <a:rPr lang="en-US"/>
              <a:t>   - **Purpose**: These differences help capture price momentum and crossover signals. When a shorter moving average crosses above a longer one, it may signal an upward trend, and vice versa.</a:t>
            </a:r>
          </a:p>
          <a:p>
            <a:r>
              <a:rPr lang="en-US"/>
              <a:t/>
            </a:r>
          </a:p>
          <a:p>
            <a:r>
              <a:rPr lang="en-US"/>
              <a:t>4. **Highs and Lows**:</a:t>
            </a:r>
          </a:p>
          <a:p>
            <a:r>
              <a:rPr lang="en-US"/>
              <a:t>   - **MA200_low, MA14_low**: Minimum price values over the last 200 and 14 days, respectively.</a:t>
            </a:r>
          </a:p>
          <a:p>
            <a:r>
              <a:rPr lang="en-US"/>
              <a:t>   - **MA200_high, MA14_high**: Maximum price values over the last 200 and 14 days, respectively.</a:t>
            </a:r>
          </a:p>
          <a:p>
            <a:r>
              <a:rPr lang="en-US"/>
              <a:t>   - **Purpose**: Highs and lows provide an idea of the range within which the price fluctuates, helping to identify support and resistance levels in the market.</a:t>
            </a:r>
          </a:p>
          <a:p>
            <a:r>
              <a:rPr lang="en-US"/>
              <a:t/>
            </a:r>
          </a:p>
          <a:p>
            <a:r>
              <a:rPr lang="en-US"/>
              <a:t>5. **Standard Deviation (MA20dSTD)**: The standard deviation of the closing prices over the past 20 days, which helps assess price volatility.</a:t>
            </a:r>
          </a:p>
          <a:p>
            <a:r>
              <a:rPr lang="en-US"/>
              <a:t>   - **Purpose**: A higher standard deviation shows greater volatility, indicating larger price fluctuations, while a lower value suggests a more stable price.</a:t>
            </a:r>
          </a:p>
          <a:p>
            <a:r>
              <a:rPr lang="en-US"/>
              <a:t/>
            </a:r>
          </a:p>
          <a:p>
            <a:r>
              <a:rPr lang="en-US"/>
              <a:t>6. **Exponential Moving Averages (EMA)**:</a:t>
            </a:r>
          </a:p>
          <a:p>
            <a:r>
              <a:rPr lang="en-US"/>
              <a:t>   - **EMA12, EMA20, EMA26, EMA100, EMA200**: Similar to simple moving averages but place more weight on recent prices, making them more responsive to recent changes.</a:t>
            </a:r>
          </a:p>
          <a:p>
            <a:r>
              <a:rPr lang="en-US"/>
              <a:t>   - **Purpose**: EMAs are helpful in capturing short-term price movements while still showing the overall trend.</a:t>
            </a:r>
          </a:p>
          <a:p>
            <a:r>
              <a:rPr lang="en-US"/>
              <a:t/>
            </a:r>
          </a:p>
          <a:p>
            <a:r>
              <a:rPr lang="en-US"/>
              <a:t>7. **Shifted Prices (close_shift-1, close_shift-2)**: These are the closing prices from one and two days earlier.</a:t>
            </a:r>
          </a:p>
          <a:p>
            <a:r>
              <a:rPr lang="en-US"/>
              <a:t>   - **Purpose**: Including prices from previous days can help the model understand short-term patterns and trends in recent price movements.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**Treasury Yields**: These are interest rates on various U.S. Treasury bonds, fetched using specific symbols. Treasury yields give insight into investor confidence and the economic environment:</a:t>
            </a:r>
          </a:p>
          <a:p>
            <a:r>
              <a:rPr lang="en-US"/>
              <a:t>   - **^TNX (10-Year Treasury Yield)**: Interest rate on a 10-year bond, widely watched as an indicator of long-term economic trends.</a:t>
            </a:r>
          </a:p>
          <a:p>
            <a:r>
              <a:rPr lang="en-US"/>
              <a:t>   - **^IRX (13-Week Treasury Yield)**: Reflects the interest rate on a 13-week bond, useful for gauging short-term economic conditions.</a:t>
            </a:r>
          </a:p>
          <a:p>
            <a:r>
              <a:rPr lang="en-US"/>
              <a:t>   - **^FVX (5-Year Treasury Yield)**: Interest rate on a 5-year bond, providing a medium-term economic perspective.</a:t>
            </a:r>
          </a:p>
          <a:p>
            <a:r>
              <a:rPr lang="en-US"/>
              <a:t>   - **^TYX (30-Year Treasury Yield)**: Interest rate on a 30-year bond, often considered a measure of long-term inflation expectations.</a:t>
            </a:r>
          </a:p>
          <a:p>
            <a:r>
              <a:rPr lang="en-US"/>
              <a:t/>
            </a:r>
          </a:p>
          <a:p>
            <a:r>
              <a:rPr lang="en-US"/>
              <a:t>Treasury bonds, often called T-bonds, are long-term debt securities issued by the U.S. Department of the Treasury. When the U.S. government needs to raise funds, it sells these bonds to investors, who, in turn, lend money to the government in exchange for a promise to be repaid with interest over a set period.  However, they often have an inverse relationship, meaning that when Treasury bond yields go up, gold prices tend to go down, and vice versa. </a:t>
            </a:r>
          </a:p>
          <a:p>
            <a:r>
              <a:rPr lang="en-US"/>
              <a:t/>
            </a:r>
          </a:p>
          <a:p>
            <a:r>
              <a:rPr lang="en-US"/>
              <a:t>Interest Rate Influence: Treasury bonds offer regular interest payments (yield) to investors. </a:t>
            </a:r>
          </a:p>
          <a:p>
            <a:r>
              <a:rPr lang="en-US"/>
              <a:t>When Treasury yields are high, bonds become more attractive because investors earn more income from holding them. This makes gold, which doesn’t pay interest or dividends, less appealing by comparison, often resulting in a decrease in gold prices. Opportunity Cost: Gold does not generate any yield (interest). Therefore, when Treasury bond yields increase, the "opportunity cost" of holding gold (the income investors forgo by not choosing an interest-bearing asset) rises. This often leads to reduced demand for gold and can push its price down.</a:t>
            </a:r>
          </a:p>
          <a:p>
            <a:r>
              <a:rPr lang="en-US"/>
              <a:t/>
            </a:r>
          </a:p>
          <a:p>
            <a:r>
              <a:rPr lang="en-US"/>
              <a:t>Economic Outlook and Safe-Haven Demand: In times of economic stress or uncertainty, both Treasury bonds and gold may see increased demand as investors seek safety. However, when the economic outlook is stable or improving, investors may prefer bonds over gold due to the fixed income they provide, which can lower gold prices. Conversely, if the economy is weak and interest rates are low, gold often becomes more attractive as a safe store of value, which can increase its price.</a:t>
            </a:r>
          </a:p>
          <a:p>
            <a:r>
              <a:rPr lang="en-US"/>
              <a:t/>
            </a:r>
          </a:p>
          <a:p>
            <a:r>
              <a:rPr lang="en-US"/>
              <a:t>Inflation Expectations: Higher Treasury yields can signal rising inflation expectations. While rising inflation can increase gold prices (as gold is seen as a hedge against inflation), high Treasury yields can offset this by providing an alternative investment with returns that can keep up with inflation, leading to mixed effects on gold prices.</a:t>
            </a:r>
          </a:p>
          <a:p>
            <a:r>
              <a:rPr lang="en-US"/>
              <a:t/>
            </a:r>
          </a:p>
          <a:p>
            <a:r>
              <a:rPr lang="en-US"/>
              <a:t>2. **GDP (Gross Domestic Product)** : **Purpose**: GDP reflects a country's economic health. When economic growth is strong, investors may favor traditional investments over gold. In contrast, economic uncertainty often boosts gold prices, as it’s seen as a safer asset.</a:t>
            </a:r>
          </a:p>
          <a:p>
            <a:r>
              <a:rPr lang="en-US"/>
              <a:t/>
            </a:r>
          </a:p>
          <a:p>
            <a:r>
              <a:rPr lang="en-US"/>
              <a:t>3. **Inflation** : Rising inflation reduces the purchasing power of money, prompting investors to buy assets like gold to protect their wealth. This makes inflation an important factor in predicting gold prices.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itco.com/opinion/2023-12-28/future-trajectory-gold-prices-2024-2026-navigating-economic-and-geopolitical" TargetMode="External" Type="http://schemas.openxmlformats.org/officeDocument/2006/relationships/hyperlink"/><Relationship Id="rId11" Target="https://doi.org/10.2139/ssrn.952289" TargetMode="External" Type="http://schemas.openxmlformats.org/officeDocument/2006/relationships/hyperlink"/><Relationship Id="rId12" Target="https://doi.org/10.2139/ssrn.952289" TargetMode="External" Type="http://schemas.openxmlformats.org/officeDocument/2006/relationships/hyperlink"/><Relationship Id="rId13" Target="https://doi.org/10.1002/widm.1519" TargetMode="External" Type="http://schemas.openxmlformats.org/officeDocument/2006/relationships/hyperlink"/><Relationship Id="rId14" Target="https://doi.org/10.1002/widm.1519" TargetMode="External" Type="http://schemas.openxmlformats.org/officeDocument/2006/relationships/hyperlink"/><Relationship Id="rId15" Target="https://finance.yahoo.com/quote/GC%3DF/" TargetMode="External" Type="http://schemas.openxmlformats.org/officeDocument/2006/relationships/hyperlink"/><Relationship Id="rId16" Target="https://finance.yahoo.com/quote/GC%3DF/" TargetMode="External" Type="http://schemas.openxmlformats.org/officeDocument/2006/relationships/hyperlink"/><Relationship Id="rId17" Target="https://fred.stlouisfed.org/series/T10YIE" TargetMode="External" Type="http://schemas.openxmlformats.org/officeDocument/2006/relationships/hyperlink"/><Relationship Id="rId18" Target="https://fred.stlouisfed.org/series/T10YIE" TargetMode="External" Type="http://schemas.openxmlformats.org/officeDocument/2006/relationships/hyperlink"/><Relationship Id="rId19" Target="https://data.worldbank.org/indicator/NY.GDP.MKTP.CD" TargetMode="External" Type="http://schemas.openxmlformats.org/officeDocument/2006/relationships/hyperlink"/><Relationship Id="rId2" Target="../notesSlides/notesSlide22.xml" Type="http://schemas.openxmlformats.org/officeDocument/2006/relationships/notesSlide"/><Relationship Id="rId20" Target="https://data.worldbank.org/indicator/NY.GDP.MKTP.CD" TargetMode="External" Type="http://schemas.openxmlformats.org/officeDocument/2006/relationships/hyperlink"/><Relationship Id="rId21" Target="https://finance.yahoo.com/markets/bonds/" TargetMode="External" Type="http://schemas.openxmlformats.org/officeDocument/2006/relationships/hyperlink"/><Relationship Id="rId22" Target="https://finance.yahoo.com/markets/bonds/" TargetMode="External" Type="http://schemas.openxmlformats.org/officeDocument/2006/relationships/hyperlink"/><Relationship Id="rId3" Target="https://www.stat.berkeley.edu/~breiman/randomforest2001.pdf" TargetMode="External" Type="http://schemas.openxmlformats.org/officeDocument/2006/relationships/hyperlink"/><Relationship Id="rId4" Target="https://www.stat.berkeley.edu/~breiman/randomforest2001.pdf" TargetMode="External" Type="http://schemas.openxmlformats.org/officeDocument/2006/relationships/hyperlink"/><Relationship Id="rId5" Target="https://arxiv.org/abs/2103.03505" TargetMode="External" Type="http://schemas.openxmlformats.org/officeDocument/2006/relationships/hyperlink"/><Relationship Id="rId6" Target="https://arxiv.org/abs/2103.03505" TargetMode="External" Type="http://schemas.openxmlformats.org/officeDocument/2006/relationships/hyperlink"/><Relationship Id="rId7" Target="https://www.statology.org/how-to-build-lstm-models-for-time-series-prediction-in-python/" TargetMode="External" Type="http://schemas.openxmlformats.org/officeDocument/2006/relationships/hyperlink"/><Relationship Id="rId8" Target="https://www.statology.org/how-to-build-lstm-models-for-time-series-prediction-in-python/" TargetMode="External" Type="http://schemas.openxmlformats.org/officeDocument/2006/relationships/hyperlink"/><Relationship Id="rId9" Target="https://www.kitco.com/opinion/2023-12-28/future-trajectory-gold-prices-2024-2026-navigating-economic-and-geopolitical"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144000" cy="10287000"/>
            <a:chOff x="0" y="0"/>
            <a:chExt cx="12192000" cy="13716000"/>
          </a:xfrm>
        </p:grpSpPr>
        <p:sp>
          <p:nvSpPr>
            <p:cNvPr name="Freeform 3" id="3"/>
            <p:cNvSpPr/>
            <p:nvPr/>
          </p:nvSpPr>
          <p:spPr>
            <a:xfrm flipH="false" flipV="false" rot="0">
              <a:off x="0" y="0"/>
              <a:ext cx="12192000" cy="13716000"/>
            </a:xfrm>
            <a:custGeom>
              <a:avLst/>
              <a:gdLst/>
              <a:ahLst/>
              <a:cxnLst/>
              <a:rect r="r" b="b" t="t" l="l"/>
              <a:pathLst>
                <a:path h="13716000" w="12192000">
                  <a:moveTo>
                    <a:pt x="0" y="0"/>
                  </a:moveTo>
                  <a:lnTo>
                    <a:pt x="12192000" y="0"/>
                  </a:lnTo>
                  <a:lnTo>
                    <a:pt x="12192000" y="13716000"/>
                  </a:lnTo>
                  <a:lnTo>
                    <a:pt x="0" y="13716000"/>
                  </a:lnTo>
                  <a:close/>
                </a:path>
              </a:pathLst>
            </a:custGeom>
            <a:solidFill>
              <a:srgbClr val="062424"/>
            </a:solidFill>
          </p:spPr>
        </p:sp>
      </p:grpSp>
      <p:sp>
        <p:nvSpPr>
          <p:cNvPr name="AutoShape 4" id="4"/>
          <p:cNvSpPr/>
          <p:nvPr/>
        </p:nvSpPr>
        <p:spPr>
          <a:xfrm rot="8594">
            <a:off x="9655957" y="5114925"/>
            <a:ext cx="7620024" cy="0"/>
          </a:xfrm>
          <a:prstGeom prst="line">
            <a:avLst/>
          </a:prstGeom>
          <a:ln cap="rnd" w="19050">
            <a:solidFill>
              <a:srgbClr val="FFFFFF"/>
            </a:solidFill>
            <a:prstDash val="solid"/>
            <a:headEnd type="none" len="sm" w="sm"/>
            <a:tailEnd type="none" len="sm" w="sm"/>
          </a:ln>
        </p:spPr>
      </p:sp>
      <p:sp>
        <p:nvSpPr>
          <p:cNvPr name="Freeform 5" id="5"/>
          <p:cNvSpPr/>
          <p:nvPr/>
        </p:nvSpPr>
        <p:spPr>
          <a:xfrm flipH="false" flipV="false" rot="0">
            <a:off x="3741813" y="0"/>
            <a:ext cx="5402187" cy="10287000"/>
          </a:xfrm>
          <a:custGeom>
            <a:avLst/>
            <a:gdLst/>
            <a:ahLst/>
            <a:cxnLst/>
            <a:rect r="r" b="b" t="t" l="l"/>
            <a:pathLst>
              <a:path h="10287000" w="5402187">
                <a:moveTo>
                  <a:pt x="0" y="0"/>
                </a:moveTo>
                <a:lnTo>
                  <a:pt x="5402187" y="0"/>
                </a:lnTo>
                <a:lnTo>
                  <a:pt x="5402187" y="10287000"/>
                </a:lnTo>
                <a:lnTo>
                  <a:pt x="0" y="10287000"/>
                </a:lnTo>
                <a:lnTo>
                  <a:pt x="0" y="0"/>
                </a:lnTo>
                <a:close/>
              </a:path>
            </a:pathLst>
          </a:custGeom>
          <a:blipFill>
            <a:blip r:embed="rId3"/>
            <a:stretch>
              <a:fillRect l="-13502" t="0" r="-13504" b="0"/>
            </a:stretch>
          </a:blipFill>
        </p:spPr>
      </p:sp>
      <p:sp>
        <p:nvSpPr>
          <p:cNvPr name="TextBox 6" id="6"/>
          <p:cNvSpPr txBox="true"/>
          <p:nvPr/>
        </p:nvSpPr>
        <p:spPr>
          <a:xfrm rot="-5400000">
            <a:off x="-1919774" y="4266088"/>
            <a:ext cx="7866698" cy="2117726"/>
          </a:xfrm>
          <a:prstGeom prst="rect">
            <a:avLst/>
          </a:prstGeom>
        </p:spPr>
        <p:txBody>
          <a:bodyPr anchor="t" rtlCol="false" tIns="0" lIns="0" bIns="0" rIns="0">
            <a:spAutoFit/>
          </a:bodyPr>
          <a:lstStyle/>
          <a:p>
            <a:pPr algn="l">
              <a:lnSpc>
                <a:spcPts val="9600"/>
              </a:lnSpc>
            </a:pPr>
            <a:r>
              <a:rPr lang="en-US" b="true" sz="8000">
                <a:solidFill>
                  <a:srgbClr val="062424"/>
                </a:solidFill>
                <a:latin typeface="Arimo Bold"/>
                <a:ea typeface="Arimo Bold"/>
                <a:cs typeface="Arimo Bold"/>
                <a:sym typeface="Arimo Bold"/>
              </a:rPr>
              <a:t>GOLD PRICE PREDICTION</a:t>
            </a:r>
          </a:p>
        </p:txBody>
      </p:sp>
      <p:sp>
        <p:nvSpPr>
          <p:cNvPr name="TextBox 7" id="7"/>
          <p:cNvSpPr txBox="true"/>
          <p:nvPr/>
        </p:nvSpPr>
        <p:spPr>
          <a:xfrm rot="0">
            <a:off x="9655969" y="3161783"/>
            <a:ext cx="5441687" cy="1574801"/>
          </a:xfrm>
          <a:prstGeom prst="rect">
            <a:avLst/>
          </a:prstGeom>
        </p:spPr>
        <p:txBody>
          <a:bodyPr anchor="t" rtlCol="false" tIns="0" lIns="0" bIns="0" rIns="0">
            <a:spAutoFit/>
          </a:bodyPr>
          <a:lstStyle/>
          <a:p>
            <a:pPr algn="l">
              <a:lnSpc>
                <a:spcPts val="6718"/>
              </a:lnSpc>
            </a:pPr>
            <a:r>
              <a:rPr lang="en-US" b="true" sz="3999">
                <a:solidFill>
                  <a:srgbClr val="EDF0F2"/>
                </a:solidFill>
                <a:latin typeface="Ruda Bold"/>
                <a:ea typeface="Ruda Bold"/>
                <a:cs typeface="Ruda Bold"/>
                <a:sym typeface="Ruda Bold"/>
              </a:rPr>
              <a:t>Diyanshi Shah and Diya Gupta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914697" y="793573"/>
            <a:ext cx="16458607" cy="8699854"/>
            <a:chOff x="0" y="0"/>
            <a:chExt cx="8277467" cy="4375386"/>
          </a:xfrm>
        </p:grpSpPr>
        <p:sp>
          <p:nvSpPr>
            <p:cNvPr name="Freeform 3" id="3"/>
            <p:cNvSpPr/>
            <p:nvPr/>
          </p:nvSpPr>
          <p:spPr>
            <a:xfrm flipH="false" flipV="false" rot="0">
              <a:off x="0" y="0"/>
              <a:ext cx="8277467" cy="4375386"/>
            </a:xfrm>
            <a:custGeom>
              <a:avLst/>
              <a:gdLst/>
              <a:ahLst/>
              <a:cxnLst/>
              <a:rect r="r" b="b" t="t" l="l"/>
              <a:pathLst>
                <a:path h="4375386" w="8277467">
                  <a:moveTo>
                    <a:pt x="0" y="0"/>
                  </a:moveTo>
                  <a:lnTo>
                    <a:pt x="0" y="4375386"/>
                  </a:lnTo>
                  <a:lnTo>
                    <a:pt x="8277467" y="4375386"/>
                  </a:lnTo>
                  <a:lnTo>
                    <a:pt x="8277467" y="0"/>
                  </a:lnTo>
                  <a:lnTo>
                    <a:pt x="0" y="0"/>
                  </a:lnTo>
                  <a:close/>
                  <a:moveTo>
                    <a:pt x="8216507" y="4314426"/>
                  </a:moveTo>
                  <a:lnTo>
                    <a:pt x="59690" y="4314426"/>
                  </a:lnTo>
                  <a:lnTo>
                    <a:pt x="59690" y="59690"/>
                  </a:lnTo>
                  <a:lnTo>
                    <a:pt x="8216507" y="59690"/>
                  </a:lnTo>
                  <a:lnTo>
                    <a:pt x="8216507" y="4314426"/>
                  </a:lnTo>
                  <a:close/>
                </a:path>
              </a:pathLst>
            </a:custGeom>
            <a:solidFill>
              <a:srgbClr val="1D3A39"/>
            </a:solidFill>
          </p:spPr>
        </p:sp>
      </p:grpSp>
      <p:sp>
        <p:nvSpPr>
          <p:cNvPr name="AutoShape 4" id="4"/>
          <p:cNvSpPr/>
          <p:nvPr/>
        </p:nvSpPr>
        <p:spPr>
          <a:xfrm rot="0">
            <a:off x="3859684" y="-391894"/>
            <a:ext cx="10411065" cy="11070787"/>
          </a:xfrm>
          <a:prstGeom prst="rect">
            <a:avLst/>
          </a:prstGeom>
          <a:solidFill>
            <a:srgbClr val="062424"/>
          </a:solidFill>
        </p:spPr>
      </p:sp>
      <p:sp>
        <p:nvSpPr>
          <p:cNvPr name="TextBox 5" id="5"/>
          <p:cNvSpPr txBox="true"/>
          <p:nvPr/>
        </p:nvSpPr>
        <p:spPr>
          <a:xfrm rot="0">
            <a:off x="5238576" y="1133475"/>
            <a:ext cx="7810847" cy="1379220"/>
          </a:xfrm>
          <a:prstGeom prst="rect">
            <a:avLst/>
          </a:prstGeom>
        </p:spPr>
        <p:txBody>
          <a:bodyPr anchor="t" rtlCol="false" tIns="0" lIns="0" bIns="0" rIns="0">
            <a:spAutoFit/>
          </a:bodyPr>
          <a:lstStyle/>
          <a:p>
            <a:pPr algn="ctr" marL="0" indent="0" lvl="0">
              <a:lnSpc>
                <a:spcPts val="10140"/>
              </a:lnSpc>
            </a:pPr>
            <a:r>
              <a:rPr lang="en-US" b="true" sz="9750">
                <a:solidFill>
                  <a:srgbClr val="EDF0F2"/>
                </a:solidFill>
                <a:latin typeface="Arimo Bold"/>
                <a:ea typeface="Arimo Bold"/>
                <a:cs typeface="Arimo Bold"/>
                <a:sym typeface="Arimo Bold"/>
              </a:rPr>
              <a:t>Methodology</a:t>
            </a:r>
          </a:p>
        </p:txBody>
      </p:sp>
      <p:sp>
        <p:nvSpPr>
          <p:cNvPr name="TextBox 6" id="6"/>
          <p:cNvSpPr txBox="true"/>
          <p:nvPr/>
        </p:nvSpPr>
        <p:spPr>
          <a:xfrm rot="0">
            <a:off x="4873010" y="2671602"/>
            <a:ext cx="8541980" cy="6406104"/>
          </a:xfrm>
          <a:prstGeom prst="rect">
            <a:avLst/>
          </a:prstGeom>
        </p:spPr>
        <p:txBody>
          <a:bodyPr anchor="t" rtlCol="false" tIns="0" lIns="0" bIns="0" rIns="0">
            <a:spAutoFit/>
          </a:bodyPr>
          <a:lstStyle/>
          <a:p>
            <a:pPr algn="ctr" marL="0" indent="0" lvl="0">
              <a:lnSpc>
                <a:spcPts val="3382"/>
              </a:lnSpc>
            </a:pPr>
            <a:r>
              <a:rPr lang="en-US" b="true" sz="2416">
                <a:solidFill>
                  <a:srgbClr val="EDF0F2"/>
                </a:solidFill>
                <a:latin typeface="Ruda Bold"/>
                <a:ea typeface="Ruda Bold"/>
                <a:cs typeface="Ruda Bold"/>
                <a:sym typeface="Ruda Bold"/>
              </a:rPr>
              <a:t>Exploratory Data Analysis</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Data Overview</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Distribution of Gold Prices</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Handling Missing Data</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Data Splitting</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Overfitting and Regularization in Data Preprocessing</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Modeling Process</a:t>
            </a:r>
          </a:p>
          <a:p>
            <a:pPr algn="ctr" marL="0" indent="0" lvl="0">
              <a:lnSpc>
                <a:spcPts val="3382"/>
              </a:lnSpc>
            </a:pPr>
          </a:p>
          <a:p>
            <a:pPr algn="ctr" marL="0" indent="0" lvl="0">
              <a:lnSpc>
                <a:spcPts val="3382"/>
              </a:lnSpc>
            </a:pPr>
            <a:r>
              <a:rPr lang="en-US" b="true" sz="2416">
                <a:solidFill>
                  <a:srgbClr val="EDF0F2"/>
                </a:solidFill>
                <a:latin typeface="Ruda Bold"/>
                <a:ea typeface="Ruda Bold"/>
                <a:cs typeface="Ruda Bold"/>
                <a:sym typeface="Ruda Bold"/>
              </a:rPr>
              <a:t>Model Evaluation &amp; Validation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19547" y="-8026101"/>
            <a:ext cx="2242353" cy="18294554"/>
            <a:chOff x="0" y="0"/>
            <a:chExt cx="2989804" cy="24392739"/>
          </a:xfrm>
        </p:grpSpPr>
        <p:sp>
          <p:nvSpPr>
            <p:cNvPr name="Freeform 3" id="3"/>
            <p:cNvSpPr/>
            <p:nvPr/>
          </p:nvSpPr>
          <p:spPr>
            <a:xfrm flipH="false" flipV="false" rot="0">
              <a:off x="0" y="0"/>
              <a:ext cx="2989834" cy="24392762"/>
            </a:xfrm>
            <a:custGeom>
              <a:avLst/>
              <a:gdLst/>
              <a:ahLst/>
              <a:cxnLst/>
              <a:rect r="r" b="b" t="t" l="l"/>
              <a:pathLst>
                <a:path h="24392762" w="2989834">
                  <a:moveTo>
                    <a:pt x="0" y="0"/>
                  </a:moveTo>
                  <a:lnTo>
                    <a:pt x="2989834" y="0"/>
                  </a:lnTo>
                  <a:lnTo>
                    <a:pt x="2989834" y="24392762"/>
                  </a:lnTo>
                  <a:lnTo>
                    <a:pt x="0" y="24392762"/>
                  </a:lnTo>
                  <a:close/>
                </a:path>
              </a:pathLst>
            </a:custGeom>
            <a:solidFill>
              <a:srgbClr val="062424"/>
            </a:solidFill>
          </p:spPr>
        </p:sp>
      </p:grpSp>
      <p:sp>
        <p:nvSpPr>
          <p:cNvPr name="TextBox 4" id="4"/>
          <p:cNvSpPr txBox="true"/>
          <p:nvPr/>
        </p:nvSpPr>
        <p:spPr>
          <a:xfrm rot="0">
            <a:off x="2954500" y="715400"/>
            <a:ext cx="13443300" cy="1105875"/>
          </a:xfrm>
          <a:prstGeom prst="rect">
            <a:avLst/>
          </a:prstGeom>
        </p:spPr>
        <p:txBody>
          <a:bodyPr anchor="t" rtlCol="false" tIns="0" lIns="0" bIns="0" rIns="0">
            <a:spAutoFit/>
          </a:bodyPr>
          <a:lstStyle/>
          <a:p>
            <a:pPr algn="ctr">
              <a:lnSpc>
                <a:spcPts val="8398"/>
              </a:lnSpc>
            </a:pPr>
            <a:r>
              <a:rPr lang="en-US" b="true" sz="6998">
                <a:solidFill>
                  <a:srgbClr val="EDF0F2"/>
                </a:solidFill>
                <a:latin typeface="Arimo Bold"/>
                <a:ea typeface="Arimo Bold"/>
                <a:cs typeface="Arimo Bold"/>
                <a:sym typeface="Arimo Bold"/>
              </a:rPr>
              <a:t>Exploratory Data Analysis</a:t>
            </a:r>
          </a:p>
        </p:txBody>
      </p:sp>
      <p:sp>
        <p:nvSpPr>
          <p:cNvPr name="Freeform 5" id="5"/>
          <p:cNvSpPr/>
          <p:nvPr/>
        </p:nvSpPr>
        <p:spPr>
          <a:xfrm flipH="false" flipV="false" rot="0">
            <a:off x="9524048" y="3500438"/>
            <a:ext cx="8278256" cy="2817559"/>
          </a:xfrm>
          <a:custGeom>
            <a:avLst/>
            <a:gdLst/>
            <a:ahLst/>
            <a:cxnLst/>
            <a:rect r="r" b="b" t="t" l="l"/>
            <a:pathLst>
              <a:path h="2817559" w="8278256">
                <a:moveTo>
                  <a:pt x="0" y="0"/>
                </a:moveTo>
                <a:lnTo>
                  <a:pt x="8278257" y="0"/>
                </a:lnTo>
                <a:lnTo>
                  <a:pt x="8278257" y="2817558"/>
                </a:lnTo>
                <a:lnTo>
                  <a:pt x="0" y="2817558"/>
                </a:lnTo>
                <a:lnTo>
                  <a:pt x="0" y="0"/>
                </a:lnTo>
                <a:close/>
              </a:path>
            </a:pathLst>
          </a:custGeom>
          <a:blipFill>
            <a:blip r:embed="rId3"/>
            <a:stretch>
              <a:fillRect l="0" t="0" r="0" b="0"/>
            </a:stretch>
          </a:blipFill>
        </p:spPr>
      </p:sp>
      <p:sp>
        <p:nvSpPr>
          <p:cNvPr name="Freeform 6" id="6"/>
          <p:cNvSpPr/>
          <p:nvPr/>
        </p:nvSpPr>
        <p:spPr>
          <a:xfrm flipH="false" flipV="false" rot="0">
            <a:off x="1282103" y="3500438"/>
            <a:ext cx="7395647" cy="4537132"/>
          </a:xfrm>
          <a:custGeom>
            <a:avLst/>
            <a:gdLst/>
            <a:ahLst/>
            <a:cxnLst/>
            <a:rect r="r" b="b" t="t" l="l"/>
            <a:pathLst>
              <a:path h="4537132" w="7395647">
                <a:moveTo>
                  <a:pt x="0" y="0"/>
                </a:moveTo>
                <a:lnTo>
                  <a:pt x="7395647" y="0"/>
                </a:lnTo>
                <a:lnTo>
                  <a:pt x="7395647" y="4537132"/>
                </a:lnTo>
                <a:lnTo>
                  <a:pt x="0" y="4537132"/>
                </a:lnTo>
                <a:lnTo>
                  <a:pt x="0" y="0"/>
                </a:lnTo>
                <a:close/>
              </a:path>
            </a:pathLst>
          </a:custGeom>
          <a:blipFill>
            <a:blip r:embed="rId4"/>
            <a:stretch>
              <a:fillRect l="0" t="0" r="0" b="0"/>
            </a:stretch>
          </a:blipFill>
        </p:spPr>
      </p:sp>
      <p:sp>
        <p:nvSpPr>
          <p:cNvPr name="TextBox 7" id="7"/>
          <p:cNvSpPr txBox="true"/>
          <p:nvPr/>
        </p:nvSpPr>
        <p:spPr>
          <a:xfrm rot="0">
            <a:off x="10009744" y="2364146"/>
            <a:ext cx="7306866" cy="962025"/>
          </a:xfrm>
          <a:prstGeom prst="rect">
            <a:avLst/>
          </a:prstGeom>
        </p:spPr>
        <p:txBody>
          <a:bodyPr anchor="t" rtlCol="false" tIns="0" lIns="0" bIns="0" rIns="0">
            <a:spAutoFit/>
          </a:bodyPr>
          <a:lstStyle/>
          <a:p>
            <a:pPr algn="ctr">
              <a:lnSpc>
                <a:spcPts val="7438"/>
              </a:lnSpc>
              <a:spcBef>
                <a:spcPct val="0"/>
              </a:spcBef>
            </a:pPr>
            <a:r>
              <a:rPr lang="en-US" b="true" sz="6199">
                <a:solidFill>
                  <a:srgbClr val="000000"/>
                </a:solidFill>
                <a:latin typeface="Arimo Bold"/>
                <a:ea typeface="Arimo Bold"/>
                <a:cs typeface="Arimo Bold"/>
                <a:sym typeface="Arimo Bold"/>
              </a:rPr>
              <a:t>Summary Statistics</a:t>
            </a:r>
          </a:p>
        </p:txBody>
      </p:sp>
      <p:sp>
        <p:nvSpPr>
          <p:cNvPr name="TextBox 8" id="8"/>
          <p:cNvSpPr txBox="true"/>
          <p:nvPr/>
        </p:nvSpPr>
        <p:spPr>
          <a:xfrm rot="0">
            <a:off x="1603194" y="2364146"/>
            <a:ext cx="5426036" cy="962025"/>
          </a:xfrm>
          <a:prstGeom prst="rect">
            <a:avLst/>
          </a:prstGeom>
        </p:spPr>
        <p:txBody>
          <a:bodyPr anchor="t" rtlCol="false" tIns="0" lIns="0" bIns="0" rIns="0">
            <a:spAutoFit/>
          </a:bodyPr>
          <a:lstStyle/>
          <a:p>
            <a:pPr algn="ctr">
              <a:lnSpc>
                <a:spcPts val="7438"/>
              </a:lnSpc>
              <a:spcBef>
                <a:spcPct val="0"/>
              </a:spcBef>
            </a:pPr>
            <a:r>
              <a:rPr lang="en-US" b="true" sz="6199">
                <a:solidFill>
                  <a:srgbClr val="000000"/>
                </a:solidFill>
                <a:latin typeface="Arimo Bold"/>
                <a:ea typeface="Arimo Bold"/>
                <a:cs typeface="Arimo Bold"/>
                <a:sym typeface="Arimo Bold"/>
              </a:rPr>
              <a:t>Data Overview</a:t>
            </a:r>
          </a:p>
        </p:txBody>
      </p:sp>
      <p:sp>
        <p:nvSpPr>
          <p:cNvPr name="TextBox 9" id="9"/>
          <p:cNvSpPr txBox="true"/>
          <p:nvPr/>
        </p:nvSpPr>
        <p:spPr>
          <a:xfrm rot="0">
            <a:off x="9524048" y="6732645"/>
            <a:ext cx="8278256" cy="1304925"/>
          </a:xfrm>
          <a:prstGeom prst="rect">
            <a:avLst/>
          </a:prstGeom>
        </p:spPr>
        <p:txBody>
          <a:bodyPr anchor="t" rtlCol="false" tIns="0" lIns="0" bIns="0" rIns="0">
            <a:spAutoFit/>
          </a:bodyPr>
          <a:lstStyle/>
          <a:p>
            <a:pPr algn="l" marL="467926" indent="-233963" lvl="1">
              <a:lnSpc>
                <a:spcPts val="2600"/>
              </a:lnSpc>
              <a:buFont typeface="Arial"/>
              <a:buChar char="•"/>
            </a:pPr>
            <a:r>
              <a:rPr lang="en-US" b="true" sz="2167">
                <a:solidFill>
                  <a:srgbClr val="000000"/>
                </a:solidFill>
                <a:latin typeface="Inter Semi-Bold"/>
                <a:ea typeface="Inter Semi-Bold"/>
                <a:cs typeface="Inter Semi-Bold"/>
                <a:sym typeface="Inter Semi-Bold"/>
              </a:rPr>
              <a:t>Mean and standard deviation of the gold price over the 10-year period.</a:t>
            </a:r>
          </a:p>
          <a:p>
            <a:pPr algn="l" marL="467926" indent="-233963" lvl="1">
              <a:lnSpc>
                <a:spcPts val="2600"/>
              </a:lnSpc>
              <a:buFont typeface="Arial"/>
              <a:buChar char="•"/>
            </a:pPr>
            <a:r>
              <a:rPr lang="en-US" b="true" sz="2167">
                <a:solidFill>
                  <a:srgbClr val="000000"/>
                </a:solidFill>
                <a:latin typeface="Inter Semi-Bold"/>
                <a:ea typeface="Inter Semi-Bold"/>
                <a:cs typeface="Inter Semi-Bold"/>
                <a:sym typeface="Inter Semi-Bold"/>
              </a:rPr>
              <a:t>Minimum and maximum prices indicating the price range within the dataset.</a:t>
            </a:r>
          </a:p>
        </p:txBody>
      </p:sp>
      <p:sp>
        <p:nvSpPr>
          <p:cNvPr name="TextBox 10" id="10"/>
          <p:cNvSpPr txBox="true"/>
          <p:nvPr/>
        </p:nvSpPr>
        <p:spPr>
          <a:xfrm rot="0">
            <a:off x="1282103" y="8199495"/>
            <a:ext cx="7395647" cy="981075"/>
          </a:xfrm>
          <a:prstGeom prst="rect">
            <a:avLst/>
          </a:prstGeom>
        </p:spPr>
        <p:txBody>
          <a:bodyPr anchor="t" rtlCol="false" tIns="0" lIns="0" bIns="0" rIns="0">
            <a:spAutoFit/>
          </a:bodyPr>
          <a:lstStyle/>
          <a:p>
            <a:pPr algn="l" marL="0" indent="0" lvl="0">
              <a:lnSpc>
                <a:spcPts val="2600"/>
              </a:lnSpc>
              <a:spcBef>
                <a:spcPct val="0"/>
              </a:spcBef>
            </a:pPr>
            <a:r>
              <a:rPr lang="en-US" b="true" sz="2167" strike="noStrike" u="none">
                <a:solidFill>
                  <a:srgbClr val="000000"/>
                </a:solidFill>
                <a:latin typeface="Inter Semi-Bold"/>
                <a:ea typeface="Inter Semi-Bold"/>
                <a:cs typeface="Inter Semi-Bold"/>
                <a:sym typeface="Inter Semi-Bold"/>
              </a:rPr>
              <a:t>This step helped confirm that most of the data was numerical, except for the Date column, which needed conversion to a datetime object.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19547" y="-8026101"/>
            <a:ext cx="2242353" cy="18294554"/>
            <a:chOff x="0" y="0"/>
            <a:chExt cx="2989804" cy="24392739"/>
          </a:xfrm>
        </p:grpSpPr>
        <p:sp>
          <p:nvSpPr>
            <p:cNvPr name="Freeform 3" id="3"/>
            <p:cNvSpPr/>
            <p:nvPr/>
          </p:nvSpPr>
          <p:spPr>
            <a:xfrm flipH="false" flipV="false" rot="0">
              <a:off x="0" y="0"/>
              <a:ext cx="2989834" cy="24392762"/>
            </a:xfrm>
            <a:custGeom>
              <a:avLst/>
              <a:gdLst/>
              <a:ahLst/>
              <a:cxnLst/>
              <a:rect r="r" b="b" t="t" l="l"/>
              <a:pathLst>
                <a:path h="24392762" w="2989834">
                  <a:moveTo>
                    <a:pt x="0" y="0"/>
                  </a:moveTo>
                  <a:lnTo>
                    <a:pt x="2989834" y="0"/>
                  </a:lnTo>
                  <a:lnTo>
                    <a:pt x="2989834" y="24392762"/>
                  </a:lnTo>
                  <a:lnTo>
                    <a:pt x="0" y="24392762"/>
                  </a:lnTo>
                  <a:close/>
                </a:path>
              </a:pathLst>
            </a:custGeom>
            <a:solidFill>
              <a:srgbClr val="062424"/>
            </a:solidFill>
          </p:spPr>
        </p:sp>
      </p:grpSp>
      <p:sp>
        <p:nvSpPr>
          <p:cNvPr name="TextBox 4" id="4"/>
          <p:cNvSpPr txBox="true"/>
          <p:nvPr/>
        </p:nvSpPr>
        <p:spPr>
          <a:xfrm rot="0">
            <a:off x="2954500" y="715400"/>
            <a:ext cx="13443300" cy="1105875"/>
          </a:xfrm>
          <a:prstGeom prst="rect">
            <a:avLst/>
          </a:prstGeom>
        </p:spPr>
        <p:txBody>
          <a:bodyPr anchor="t" rtlCol="false" tIns="0" lIns="0" bIns="0" rIns="0">
            <a:spAutoFit/>
          </a:bodyPr>
          <a:lstStyle/>
          <a:p>
            <a:pPr algn="ctr">
              <a:lnSpc>
                <a:spcPts val="8398"/>
              </a:lnSpc>
            </a:pPr>
            <a:r>
              <a:rPr lang="en-US" b="true" sz="6998">
                <a:solidFill>
                  <a:srgbClr val="EDF0F2"/>
                </a:solidFill>
                <a:latin typeface="Arimo Bold"/>
                <a:ea typeface="Arimo Bold"/>
                <a:cs typeface="Arimo Bold"/>
                <a:sym typeface="Arimo Bold"/>
              </a:rPr>
              <a:t>Exploratory Data Analysis</a:t>
            </a:r>
          </a:p>
        </p:txBody>
      </p:sp>
      <p:sp>
        <p:nvSpPr>
          <p:cNvPr name="Freeform 5" id="5"/>
          <p:cNvSpPr/>
          <p:nvPr/>
        </p:nvSpPr>
        <p:spPr>
          <a:xfrm flipH="false" flipV="false" rot="0">
            <a:off x="11276572" y="4128529"/>
            <a:ext cx="5121228" cy="5109771"/>
          </a:xfrm>
          <a:custGeom>
            <a:avLst/>
            <a:gdLst/>
            <a:ahLst/>
            <a:cxnLst/>
            <a:rect r="r" b="b" t="t" l="l"/>
            <a:pathLst>
              <a:path h="5109771" w="5121228">
                <a:moveTo>
                  <a:pt x="0" y="0"/>
                </a:moveTo>
                <a:lnTo>
                  <a:pt x="5121228" y="0"/>
                </a:lnTo>
                <a:lnTo>
                  <a:pt x="5121228" y="5109771"/>
                </a:lnTo>
                <a:lnTo>
                  <a:pt x="0" y="5109771"/>
                </a:lnTo>
                <a:lnTo>
                  <a:pt x="0" y="0"/>
                </a:lnTo>
                <a:close/>
              </a:path>
            </a:pathLst>
          </a:custGeom>
          <a:blipFill>
            <a:blip r:embed="rId3"/>
            <a:stretch>
              <a:fillRect l="0" t="0" r="0" b="0"/>
            </a:stretch>
          </a:blipFill>
        </p:spPr>
      </p:sp>
      <p:sp>
        <p:nvSpPr>
          <p:cNvPr name="Freeform 6" id="6"/>
          <p:cNvSpPr/>
          <p:nvPr/>
        </p:nvSpPr>
        <p:spPr>
          <a:xfrm flipH="false" flipV="false" rot="0">
            <a:off x="1638798" y="4646708"/>
            <a:ext cx="8037352" cy="4591592"/>
          </a:xfrm>
          <a:custGeom>
            <a:avLst/>
            <a:gdLst/>
            <a:ahLst/>
            <a:cxnLst/>
            <a:rect r="r" b="b" t="t" l="l"/>
            <a:pathLst>
              <a:path h="4591592" w="8037352">
                <a:moveTo>
                  <a:pt x="0" y="0"/>
                </a:moveTo>
                <a:lnTo>
                  <a:pt x="8037352" y="0"/>
                </a:lnTo>
                <a:lnTo>
                  <a:pt x="8037352" y="4591592"/>
                </a:lnTo>
                <a:lnTo>
                  <a:pt x="0" y="4591592"/>
                </a:lnTo>
                <a:lnTo>
                  <a:pt x="0" y="0"/>
                </a:lnTo>
                <a:close/>
              </a:path>
            </a:pathLst>
          </a:custGeom>
          <a:blipFill>
            <a:blip r:embed="rId4"/>
            <a:stretch>
              <a:fillRect l="0" t="0" r="0" b="0"/>
            </a:stretch>
          </a:blipFill>
        </p:spPr>
      </p:sp>
      <p:sp>
        <p:nvSpPr>
          <p:cNvPr name="TextBox 7" id="7"/>
          <p:cNvSpPr txBox="true"/>
          <p:nvPr/>
        </p:nvSpPr>
        <p:spPr>
          <a:xfrm rot="0">
            <a:off x="11276572" y="2853618"/>
            <a:ext cx="5121228" cy="657225"/>
          </a:xfrm>
          <a:prstGeom prst="rect">
            <a:avLst/>
          </a:prstGeom>
        </p:spPr>
        <p:txBody>
          <a:bodyPr anchor="t" rtlCol="false" tIns="0" lIns="0" bIns="0" rIns="0">
            <a:spAutoFit/>
          </a:bodyPr>
          <a:lstStyle/>
          <a:p>
            <a:pPr algn="l">
              <a:lnSpc>
                <a:spcPts val="2584"/>
              </a:lnSpc>
              <a:spcBef>
                <a:spcPct val="0"/>
              </a:spcBef>
            </a:pPr>
            <a:r>
              <a:rPr lang="en-US" b="true" sz="2154">
                <a:solidFill>
                  <a:srgbClr val="000000"/>
                </a:solidFill>
                <a:latin typeface="Arimo Bold"/>
                <a:ea typeface="Arimo Bold"/>
                <a:cs typeface="Arimo Bold"/>
                <a:sym typeface="Arimo Bold"/>
              </a:rPr>
              <a:t>This plot helped assess the spread and skewness of the gold price data.</a:t>
            </a:r>
          </a:p>
        </p:txBody>
      </p:sp>
      <p:sp>
        <p:nvSpPr>
          <p:cNvPr name="TextBox 8" id="8"/>
          <p:cNvSpPr txBox="true"/>
          <p:nvPr/>
        </p:nvSpPr>
        <p:spPr>
          <a:xfrm rot="0">
            <a:off x="1638798" y="3501318"/>
            <a:ext cx="6361340" cy="714375"/>
          </a:xfrm>
          <a:prstGeom prst="rect">
            <a:avLst/>
          </a:prstGeom>
        </p:spPr>
        <p:txBody>
          <a:bodyPr anchor="t" rtlCol="false" tIns="0" lIns="0" bIns="0" rIns="0">
            <a:spAutoFit/>
          </a:bodyPr>
          <a:lstStyle/>
          <a:p>
            <a:pPr algn="l">
              <a:lnSpc>
                <a:spcPts val="2838"/>
              </a:lnSpc>
              <a:spcBef>
                <a:spcPct val="0"/>
              </a:spcBef>
            </a:pPr>
            <a:r>
              <a:rPr lang="en-US" b="true" sz="2365">
                <a:solidFill>
                  <a:srgbClr val="000000"/>
                </a:solidFill>
                <a:latin typeface="Arimo Bold"/>
                <a:ea typeface="Arimo Bold"/>
                <a:cs typeface="Arimo Bold"/>
                <a:sym typeface="Arimo Bold"/>
              </a:rPr>
              <a:t>This line graph shows the gold prices over tha last 10 years with a 6 month interval.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sp>
        <p:nvSpPr>
          <p:cNvPr name="AutoShape 2" id="2"/>
          <p:cNvSpPr/>
          <p:nvPr/>
        </p:nvSpPr>
        <p:spPr>
          <a:xfrm rot="0">
            <a:off x="10870837" y="-3"/>
            <a:ext cx="7417163" cy="10287003"/>
          </a:xfrm>
          <a:prstGeom prst="rect">
            <a:avLst/>
          </a:prstGeom>
          <a:solidFill>
            <a:srgbClr val="062424"/>
          </a:solidFill>
        </p:spPr>
      </p:sp>
      <p:grpSp>
        <p:nvGrpSpPr>
          <p:cNvPr name="Group 3" id="3"/>
          <p:cNvGrpSpPr/>
          <p:nvPr/>
        </p:nvGrpSpPr>
        <p:grpSpPr>
          <a:xfrm rot="0">
            <a:off x="12379169" y="1992181"/>
            <a:ext cx="4400500" cy="6302635"/>
            <a:chOff x="0" y="0"/>
            <a:chExt cx="4433570" cy="6350000"/>
          </a:xfrm>
        </p:grpSpPr>
        <p:sp>
          <p:nvSpPr>
            <p:cNvPr name="Freeform 4" id="4"/>
            <p:cNvSpPr/>
            <p:nvPr/>
          </p:nvSpPr>
          <p:spPr>
            <a:xfrm flipH="false" flipV="false" rot="0">
              <a:off x="0" y="0"/>
              <a:ext cx="4433570" cy="6350000"/>
            </a:xfrm>
            <a:custGeom>
              <a:avLst/>
              <a:gdLst/>
              <a:ahLst/>
              <a:cxnLst/>
              <a:rect r="r" b="b" t="t" l="l"/>
              <a:pathLst>
                <a:path h="6350000" w="4433570">
                  <a:moveTo>
                    <a:pt x="2217420" y="0"/>
                  </a:moveTo>
                  <a:cubicBezTo>
                    <a:pt x="3441700" y="0"/>
                    <a:pt x="4433570" y="993140"/>
                    <a:pt x="4433570" y="2217420"/>
                  </a:cubicBezTo>
                  <a:lnTo>
                    <a:pt x="4433570" y="6350000"/>
                  </a:lnTo>
                  <a:lnTo>
                    <a:pt x="0" y="6350000"/>
                  </a:lnTo>
                  <a:lnTo>
                    <a:pt x="0" y="2217420"/>
                  </a:lnTo>
                  <a:cubicBezTo>
                    <a:pt x="0" y="993140"/>
                    <a:pt x="993140" y="0"/>
                    <a:pt x="2217420" y="0"/>
                  </a:cubicBezTo>
                  <a:close/>
                </a:path>
              </a:pathLst>
            </a:custGeom>
            <a:blipFill>
              <a:blip r:embed="rId3"/>
              <a:stretch>
                <a:fillRect l="0" t="-2341" r="0" b="-2341"/>
              </a:stretch>
            </a:blipFill>
          </p:spPr>
        </p:sp>
      </p:grpSp>
      <p:sp>
        <p:nvSpPr>
          <p:cNvPr name="TextBox 5" id="5"/>
          <p:cNvSpPr txBox="true"/>
          <p:nvPr/>
        </p:nvSpPr>
        <p:spPr>
          <a:xfrm rot="0">
            <a:off x="1471426" y="598346"/>
            <a:ext cx="6486421" cy="1079782"/>
          </a:xfrm>
          <a:prstGeom prst="rect">
            <a:avLst/>
          </a:prstGeom>
        </p:spPr>
        <p:txBody>
          <a:bodyPr anchor="t" rtlCol="false" tIns="0" lIns="0" bIns="0" rIns="0">
            <a:spAutoFit/>
          </a:bodyPr>
          <a:lstStyle/>
          <a:p>
            <a:pPr algn="l" marL="0" indent="0" lvl="0">
              <a:lnSpc>
                <a:spcPts val="7614"/>
              </a:lnSpc>
            </a:pPr>
            <a:r>
              <a:rPr lang="en-US" b="true" sz="8555">
                <a:solidFill>
                  <a:srgbClr val="000000"/>
                </a:solidFill>
                <a:latin typeface="Arimo Bold"/>
                <a:ea typeface="Arimo Bold"/>
                <a:cs typeface="Arimo Bold"/>
                <a:sym typeface="Arimo Bold"/>
              </a:rPr>
              <a:t>Overfitting</a:t>
            </a:r>
          </a:p>
        </p:txBody>
      </p:sp>
      <p:sp>
        <p:nvSpPr>
          <p:cNvPr name="TextBox 6" id="6"/>
          <p:cNvSpPr txBox="true"/>
          <p:nvPr/>
        </p:nvSpPr>
        <p:spPr>
          <a:xfrm rot="0">
            <a:off x="372945" y="1820731"/>
            <a:ext cx="9621567" cy="8290488"/>
          </a:xfrm>
          <a:prstGeom prst="rect">
            <a:avLst/>
          </a:prstGeom>
        </p:spPr>
        <p:txBody>
          <a:bodyPr anchor="t" rtlCol="false" tIns="0" lIns="0" bIns="0" rIns="0">
            <a:spAutoFit/>
          </a:bodyPr>
          <a:lstStyle/>
          <a:p>
            <a:pPr algn="l" marL="0" indent="0" lvl="0">
              <a:lnSpc>
                <a:spcPts val="4065"/>
              </a:lnSpc>
            </a:pPr>
            <a:r>
              <a:rPr lang="en-US" b="true" sz="2350" spc="110">
                <a:solidFill>
                  <a:srgbClr val="000000"/>
                </a:solidFill>
                <a:latin typeface="Inter Semi-Bold"/>
                <a:ea typeface="Inter Semi-Bold"/>
                <a:cs typeface="Inter Semi-Bold"/>
                <a:sym typeface="Inter Semi-Bold"/>
              </a:rPr>
              <a:t>Ridge Regression : Ridge regression adds a penalty term proportional to the square of the coefficients. This discourages the model from having excessively large coefficients, which can lead to overfitting. By controlling the model's complexity, Ridge regression allows it to generalize better, preventing it from becoming too dependent on the training data.</a:t>
            </a:r>
          </a:p>
          <a:p>
            <a:pPr algn="l" marL="0" indent="0" lvl="0">
              <a:lnSpc>
                <a:spcPts val="4065"/>
              </a:lnSpc>
            </a:pPr>
          </a:p>
          <a:p>
            <a:pPr algn="l" marL="0" indent="0" lvl="0">
              <a:lnSpc>
                <a:spcPts val="4065"/>
              </a:lnSpc>
            </a:pPr>
            <a:r>
              <a:rPr lang="en-US" b="true" sz="2350" spc="110">
                <a:solidFill>
                  <a:srgbClr val="000000"/>
                </a:solidFill>
                <a:latin typeface="Inter Semi-Bold"/>
                <a:ea typeface="Inter Semi-Bold"/>
                <a:cs typeface="Inter Semi-Bold"/>
                <a:sym typeface="Inter Semi-Bold"/>
              </a:rPr>
              <a:t>Lasso Regression : Lasso regression penalizes the absolute values of the coefficients, which has the added effect of shrinking some coefficients to zero. This means Lasso can automatically select important features, reducing the feature set and simplifying the model. Lasso helps in preventing overfitting by focusing the model on only the most relevant predictors, effectively reducing model complexity and improving generalization.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182290" y="-8188844"/>
            <a:ext cx="1916867" cy="18294554"/>
            <a:chOff x="0" y="0"/>
            <a:chExt cx="2555823" cy="24392739"/>
          </a:xfrm>
        </p:grpSpPr>
        <p:sp>
          <p:nvSpPr>
            <p:cNvPr name="Freeform 3" id="3"/>
            <p:cNvSpPr/>
            <p:nvPr/>
          </p:nvSpPr>
          <p:spPr>
            <a:xfrm flipH="false" flipV="false" rot="0">
              <a:off x="0" y="0"/>
              <a:ext cx="2555853" cy="24392762"/>
            </a:xfrm>
            <a:custGeom>
              <a:avLst/>
              <a:gdLst/>
              <a:ahLst/>
              <a:cxnLst/>
              <a:rect r="r" b="b" t="t" l="l"/>
              <a:pathLst>
                <a:path h="24392762" w="2555853">
                  <a:moveTo>
                    <a:pt x="0" y="0"/>
                  </a:moveTo>
                  <a:lnTo>
                    <a:pt x="2555853" y="0"/>
                  </a:lnTo>
                  <a:lnTo>
                    <a:pt x="2555853" y="24392762"/>
                  </a:lnTo>
                  <a:lnTo>
                    <a:pt x="0" y="24392762"/>
                  </a:lnTo>
                  <a:close/>
                </a:path>
              </a:pathLst>
            </a:custGeom>
            <a:solidFill>
              <a:srgbClr val="062424"/>
            </a:solidFill>
          </p:spPr>
        </p:sp>
      </p:grpSp>
      <p:sp>
        <p:nvSpPr>
          <p:cNvPr name="TextBox 4" id="4"/>
          <p:cNvSpPr txBox="true"/>
          <p:nvPr/>
        </p:nvSpPr>
        <p:spPr>
          <a:xfrm rot="0">
            <a:off x="1217236" y="2063077"/>
            <a:ext cx="15853529" cy="8124393"/>
          </a:xfrm>
          <a:prstGeom prst="rect">
            <a:avLst/>
          </a:prstGeom>
        </p:spPr>
        <p:txBody>
          <a:bodyPr anchor="t" rtlCol="false" tIns="0" lIns="0" bIns="0" rIns="0">
            <a:spAutoFit/>
          </a:bodyPr>
          <a:lstStyle/>
          <a:p>
            <a:pPr algn="l">
              <a:lnSpc>
                <a:spcPts val="3444"/>
              </a:lnSpc>
            </a:pPr>
            <a:r>
              <a:rPr lang="en-US" sz="2180" spc="102" b="true">
                <a:solidFill>
                  <a:srgbClr val="000000"/>
                </a:solidFill>
                <a:latin typeface="Inter Semi-Bold"/>
                <a:ea typeface="Inter Semi-Bold"/>
                <a:cs typeface="Inter Semi-Bold"/>
                <a:sym typeface="Inter Semi-Bold"/>
              </a:rPr>
              <a:t>Mean Absolute Error (MAE):  </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Definition: Average magnitude of errors, ignoring direction.</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Usage: When interested in the average error size, indifferent to error direction.</a:t>
            </a:r>
          </a:p>
          <a:p>
            <a:pPr algn="l">
              <a:lnSpc>
                <a:spcPts val="3444"/>
              </a:lnSpc>
            </a:pPr>
          </a:p>
          <a:p>
            <a:pPr algn="l">
              <a:lnSpc>
                <a:spcPts val="3444"/>
              </a:lnSpc>
            </a:pPr>
            <a:r>
              <a:rPr lang="en-US" sz="2180" spc="102" b="true">
                <a:solidFill>
                  <a:srgbClr val="000000"/>
                </a:solidFill>
                <a:latin typeface="Inter Semi-Bold"/>
                <a:ea typeface="Inter Semi-Bold"/>
                <a:cs typeface="Inter Semi-Bold"/>
                <a:sym typeface="Inter Semi-Bold"/>
              </a:rPr>
              <a:t>Mean Squared Error (MSE):  </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Definition: Squares errors before averaging, emphasizing larger errors.</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Usage: Preferred when larger errors are especially undesirable; less intuitive due to squared units.</a:t>
            </a:r>
          </a:p>
          <a:p>
            <a:pPr algn="l">
              <a:lnSpc>
                <a:spcPts val="3444"/>
              </a:lnSpc>
            </a:pPr>
          </a:p>
          <a:p>
            <a:pPr algn="l">
              <a:lnSpc>
                <a:spcPts val="3444"/>
              </a:lnSpc>
            </a:pPr>
            <a:r>
              <a:rPr lang="en-US" sz="2180" spc="102" b="true">
                <a:solidFill>
                  <a:srgbClr val="000000"/>
                </a:solidFill>
                <a:latin typeface="Inter Semi-Bold"/>
                <a:ea typeface="Inter Semi-Bold"/>
                <a:cs typeface="Inter Semi-Bold"/>
                <a:sym typeface="Inter Semi-Bold"/>
              </a:rPr>
              <a:t>Root Mean Squared Error (RMSE):  </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Definition: Square root of MSE, returning error to the original units.</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Usage: Suitable for contexts where large errors are problematic, provides direct magnitude evaluation.</a:t>
            </a:r>
          </a:p>
          <a:p>
            <a:pPr algn="l">
              <a:lnSpc>
                <a:spcPts val="3444"/>
              </a:lnSpc>
            </a:pPr>
          </a:p>
          <a:p>
            <a:pPr algn="l">
              <a:lnSpc>
                <a:spcPts val="3444"/>
              </a:lnSpc>
            </a:pPr>
            <a:r>
              <a:rPr lang="en-US" sz="2180" spc="102" b="true">
                <a:solidFill>
                  <a:srgbClr val="000000"/>
                </a:solidFill>
                <a:latin typeface="Inter Semi-Bold"/>
                <a:ea typeface="Inter Semi-Bold"/>
                <a:cs typeface="Inter Semi-Bold"/>
                <a:sym typeface="Inter Semi-Bold"/>
              </a:rPr>
              <a:t>R² Score (Coefficient of Determination):  </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Definition: Proportion of variance explained by the model (1 = perfect, 0 = none).</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Usage: Ideal for assessing how well the model captures data variability.</a:t>
            </a:r>
          </a:p>
          <a:p>
            <a:pPr algn="l">
              <a:lnSpc>
                <a:spcPts val="3444"/>
              </a:lnSpc>
            </a:pPr>
          </a:p>
          <a:p>
            <a:pPr algn="l">
              <a:lnSpc>
                <a:spcPts val="3444"/>
              </a:lnSpc>
            </a:pPr>
            <a:r>
              <a:rPr lang="en-US" sz="2180" spc="102" b="true">
                <a:solidFill>
                  <a:srgbClr val="000000"/>
                </a:solidFill>
                <a:latin typeface="Inter Semi-Bold"/>
                <a:ea typeface="Inter Semi-Bold"/>
                <a:cs typeface="Inter Semi-Bold"/>
                <a:sym typeface="Inter Semi-Bold"/>
              </a:rPr>
              <a:t>Mean Absolute Percentage Error (MAPE):  </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Definition: Error size in percentage terms; useful for scale-independent comparison.</a:t>
            </a:r>
          </a:p>
          <a:p>
            <a:pPr algn="l" marL="470663" indent="-235331" lvl="1">
              <a:lnSpc>
                <a:spcPts val="3444"/>
              </a:lnSpc>
              <a:buFont typeface="Arial"/>
              <a:buChar char="•"/>
            </a:pPr>
            <a:r>
              <a:rPr lang="en-US" b="true" sz="2180" spc="102">
                <a:solidFill>
                  <a:srgbClr val="000000"/>
                </a:solidFill>
                <a:latin typeface="Inter Semi-Bold"/>
                <a:ea typeface="Inter Semi-Bold"/>
                <a:cs typeface="Inter Semi-Bold"/>
                <a:sym typeface="Inter Semi-Bold"/>
              </a:rPr>
              <a:t>Usage: For percentage-based accuracy, though unreliable if values are near zero.</a:t>
            </a:r>
          </a:p>
        </p:txBody>
      </p:sp>
      <p:sp>
        <p:nvSpPr>
          <p:cNvPr name="TextBox 5" id="5"/>
          <p:cNvSpPr txBox="true"/>
          <p:nvPr/>
        </p:nvSpPr>
        <p:spPr>
          <a:xfrm rot="0">
            <a:off x="2964725" y="481324"/>
            <a:ext cx="13922282" cy="1085227"/>
          </a:xfrm>
          <a:prstGeom prst="rect">
            <a:avLst/>
          </a:prstGeom>
        </p:spPr>
        <p:txBody>
          <a:bodyPr anchor="t" rtlCol="false" tIns="0" lIns="0" bIns="0" rIns="0">
            <a:spAutoFit/>
          </a:bodyPr>
          <a:lstStyle/>
          <a:p>
            <a:pPr algn="l" marL="0" indent="0" lvl="0">
              <a:lnSpc>
                <a:spcPts val="7100"/>
              </a:lnSpc>
            </a:pPr>
            <a:r>
              <a:rPr lang="en-US" b="true" sz="7100">
                <a:solidFill>
                  <a:srgbClr val="EDF0F2"/>
                </a:solidFill>
                <a:latin typeface="Arial Bold"/>
                <a:ea typeface="Arial Bold"/>
                <a:cs typeface="Arial Bold"/>
                <a:sym typeface="Arial Bold"/>
              </a:rPr>
              <a:t>Model Evaluation &amp; Validation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522257" y="3093316"/>
            <a:ext cx="8621742" cy="5916881"/>
            <a:chOff x="0" y="0"/>
            <a:chExt cx="6995160" cy="4800600"/>
          </a:xfrm>
        </p:grpSpPr>
        <p:sp>
          <p:nvSpPr>
            <p:cNvPr name="Freeform 3" id="3"/>
            <p:cNvSpPr/>
            <p:nvPr/>
          </p:nvSpPr>
          <p:spPr>
            <a:xfrm flipH="false" flipV="false" rot="0">
              <a:off x="0" y="0"/>
              <a:ext cx="6995160" cy="4800600"/>
            </a:xfrm>
            <a:custGeom>
              <a:avLst/>
              <a:gdLst/>
              <a:ahLst/>
              <a:cxnLst/>
              <a:rect r="r" b="b" t="t" l="l"/>
              <a:pathLst>
                <a:path h="4800600" w="6995160">
                  <a:moveTo>
                    <a:pt x="0" y="0"/>
                  </a:moveTo>
                  <a:lnTo>
                    <a:pt x="6995160" y="0"/>
                  </a:lnTo>
                  <a:lnTo>
                    <a:pt x="6995160" y="4800600"/>
                  </a:lnTo>
                  <a:lnTo>
                    <a:pt x="0" y="4800600"/>
                  </a:lnTo>
                  <a:close/>
                </a:path>
              </a:pathLst>
            </a:custGeom>
            <a:solidFill>
              <a:srgbClr val="062424"/>
            </a:solidFill>
          </p:spPr>
        </p:sp>
      </p:grpSp>
      <p:sp>
        <p:nvSpPr>
          <p:cNvPr name="TextBox 4" id="4"/>
          <p:cNvSpPr txBox="true"/>
          <p:nvPr/>
        </p:nvSpPr>
        <p:spPr>
          <a:xfrm rot="0">
            <a:off x="804352" y="3625929"/>
            <a:ext cx="8114703" cy="4676776"/>
          </a:xfrm>
          <a:prstGeom prst="rect">
            <a:avLst/>
          </a:prstGeom>
        </p:spPr>
        <p:txBody>
          <a:bodyPr anchor="t" rtlCol="false" tIns="0" lIns="0" bIns="0" rIns="0">
            <a:spAutoFit/>
          </a:bodyPr>
          <a:lstStyle/>
          <a:p>
            <a:pPr algn="ctr" marL="0" indent="0" lvl="0">
              <a:lnSpc>
                <a:spcPts val="4199"/>
              </a:lnSpc>
              <a:spcBef>
                <a:spcPct val="0"/>
              </a:spcBef>
            </a:pPr>
            <a:r>
              <a:rPr lang="en-US" b="true" sz="2499" strike="noStrike" u="none">
                <a:solidFill>
                  <a:srgbClr val="FFFFFF"/>
                </a:solidFill>
                <a:latin typeface="Inter Semi-Bold"/>
                <a:ea typeface="Inter Semi-Bold"/>
                <a:cs typeface="Inter Semi-Bold"/>
                <a:sym typeface="Inter Semi-Bold"/>
              </a:rPr>
              <a:t>Random Forest Regressor</a:t>
            </a:r>
          </a:p>
          <a:p>
            <a:pPr algn="just" marL="0" indent="0" lvl="0">
              <a:lnSpc>
                <a:spcPts val="4199"/>
              </a:lnSpc>
              <a:spcBef>
                <a:spcPct val="0"/>
              </a:spcBef>
            </a:pPr>
          </a:p>
          <a:p>
            <a:pPr algn="just" marL="0" indent="0" lvl="0">
              <a:lnSpc>
                <a:spcPts val="4199"/>
              </a:lnSpc>
              <a:spcBef>
                <a:spcPct val="0"/>
              </a:spcBef>
            </a:pPr>
            <a:r>
              <a:rPr lang="en-US" b="true" sz="2499" strike="noStrike" u="none">
                <a:solidFill>
                  <a:srgbClr val="FFFFFF"/>
                </a:solidFill>
                <a:latin typeface="Inter Semi-Bold"/>
                <a:ea typeface="Inter Semi-Bold"/>
                <a:cs typeface="Inter Semi-Bold"/>
                <a:sym typeface="Inter Semi-Bold"/>
              </a:rPr>
              <a:t>Gold price prediction is influenced by many features, such as historical prices, treasury yields, economic indicators. These variables are not necessarily linear, meaning that more complex models are needed to capture the patterns in the data. This is where Random Forest shines.</a:t>
            </a:r>
          </a:p>
          <a:p>
            <a:pPr algn="just" marL="0" indent="0" lvl="0">
              <a:lnSpc>
                <a:spcPts val="4199"/>
              </a:lnSpc>
              <a:spcBef>
                <a:spcPct val="0"/>
              </a:spcBef>
            </a:pPr>
          </a:p>
        </p:txBody>
      </p:sp>
      <p:grpSp>
        <p:nvGrpSpPr>
          <p:cNvPr name="Group 5" id="5"/>
          <p:cNvGrpSpPr/>
          <p:nvPr/>
        </p:nvGrpSpPr>
        <p:grpSpPr>
          <a:xfrm rot="0">
            <a:off x="9306749" y="3093316"/>
            <a:ext cx="8510165" cy="5916881"/>
            <a:chOff x="0" y="0"/>
            <a:chExt cx="8658743" cy="6020183"/>
          </a:xfrm>
        </p:grpSpPr>
        <p:sp>
          <p:nvSpPr>
            <p:cNvPr name="Freeform 6" id="6"/>
            <p:cNvSpPr/>
            <p:nvPr/>
          </p:nvSpPr>
          <p:spPr>
            <a:xfrm flipH="false" flipV="false" rot="0">
              <a:off x="0" y="0"/>
              <a:ext cx="8658743" cy="6020184"/>
            </a:xfrm>
            <a:custGeom>
              <a:avLst/>
              <a:gdLst/>
              <a:ahLst/>
              <a:cxnLst/>
              <a:rect r="r" b="b" t="t" l="l"/>
              <a:pathLst>
                <a:path h="6020184" w="8658743">
                  <a:moveTo>
                    <a:pt x="0" y="0"/>
                  </a:moveTo>
                  <a:lnTo>
                    <a:pt x="8658743" y="0"/>
                  </a:lnTo>
                  <a:lnTo>
                    <a:pt x="8658743" y="6020184"/>
                  </a:lnTo>
                  <a:lnTo>
                    <a:pt x="0" y="6020184"/>
                  </a:lnTo>
                  <a:close/>
                </a:path>
              </a:pathLst>
            </a:custGeom>
            <a:solidFill>
              <a:srgbClr val="062424"/>
            </a:solidFill>
          </p:spPr>
        </p:sp>
      </p:grpSp>
      <p:sp>
        <p:nvSpPr>
          <p:cNvPr name="TextBox 7" id="7"/>
          <p:cNvSpPr txBox="true"/>
          <p:nvPr/>
        </p:nvSpPr>
        <p:spPr>
          <a:xfrm rot="0">
            <a:off x="9649624" y="3092529"/>
            <a:ext cx="7824414" cy="5794630"/>
          </a:xfrm>
          <a:prstGeom prst="rect">
            <a:avLst/>
          </a:prstGeom>
        </p:spPr>
        <p:txBody>
          <a:bodyPr anchor="t" rtlCol="false" tIns="0" lIns="0" bIns="0" rIns="0">
            <a:spAutoFit/>
          </a:bodyPr>
          <a:lstStyle/>
          <a:p>
            <a:pPr algn="ctr">
              <a:lnSpc>
                <a:spcPts val="4367"/>
              </a:lnSpc>
            </a:pPr>
            <a:r>
              <a:rPr lang="en-US" b="true" sz="2599">
                <a:solidFill>
                  <a:srgbClr val="FFFFFF"/>
                </a:solidFill>
                <a:latin typeface="Inter Semi-Bold"/>
                <a:ea typeface="Inter Semi-Bold"/>
                <a:cs typeface="Inter Semi-Bold"/>
                <a:sym typeface="Inter Semi-Bold"/>
              </a:rPr>
              <a:t>LSTM</a:t>
            </a:r>
          </a:p>
          <a:p>
            <a:pPr algn="ctr">
              <a:lnSpc>
                <a:spcPts val="4679"/>
              </a:lnSpc>
            </a:pPr>
          </a:p>
          <a:p>
            <a:pPr algn="l">
              <a:lnSpc>
                <a:spcPts val="4679"/>
              </a:lnSpc>
            </a:pPr>
            <a:r>
              <a:rPr lang="en-US" b="true" sz="2599">
                <a:solidFill>
                  <a:srgbClr val="FFFFFF"/>
                </a:solidFill>
                <a:latin typeface="Inter Semi-Bold"/>
                <a:ea typeface="Inter Semi-Bold"/>
                <a:cs typeface="Inter Semi-Bold"/>
                <a:sym typeface="Inter Semi-Bold"/>
              </a:rPr>
              <a:t>Gold prices are highly dependent on historical trends, meaning that the order and time dependencies of past prices can heavily influence future predictions. LSTMs are well-suited to this kind of problem because they are designed to learn from sequential data, retaining long-term dependencies over time.</a:t>
            </a:r>
          </a:p>
          <a:p>
            <a:pPr algn="ctr">
              <a:lnSpc>
                <a:spcPts val="4367"/>
              </a:lnSpc>
            </a:pPr>
          </a:p>
        </p:txBody>
      </p:sp>
      <p:grpSp>
        <p:nvGrpSpPr>
          <p:cNvPr name="Group 8" id="8"/>
          <p:cNvGrpSpPr/>
          <p:nvPr/>
        </p:nvGrpSpPr>
        <p:grpSpPr>
          <a:xfrm rot="5400000">
            <a:off x="8023223" y="-8023223"/>
            <a:ext cx="2241551" cy="18287998"/>
            <a:chOff x="0" y="0"/>
            <a:chExt cx="2988735" cy="24383997"/>
          </a:xfrm>
        </p:grpSpPr>
        <p:sp>
          <p:nvSpPr>
            <p:cNvPr name="Freeform 9" id="9"/>
            <p:cNvSpPr/>
            <p:nvPr/>
          </p:nvSpPr>
          <p:spPr>
            <a:xfrm flipH="false" flipV="false" rot="0">
              <a:off x="0" y="0"/>
              <a:ext cx="2988691" cy="24384000"/>
            </a:xfrm>
            <a:custGeom>
              <a:avLst/>
              <a:gdLst/>
              <a:ahLst/>
              <a:cxnLst/>
              <a:rect r="r" b="b" t="t" l="l"/>
              <a:pathLst>
                <a:path h="24384000" w="2988691">
                  <a:moveTo>
                    <a:pt x="0" y="0"/>
                  </a:moveTo>
                  <a:lnTo>
                    <a:pt x="2988691" y="0"/>
                  </a:lnTo>
                  <a:lnTo>
                    <a:pt x="2988691" y="24384000"/>
                  </a:lnTo>
                  <a:lnTo>
                    <a:pt x="0" y="24384000"/>
                  </a:lnTo>
                  <a:close/>
                </a:path>
              </a:pathLst>
            </a:custGeom>
            <a:solidFill>
              <a:srgbClr val="062424"/>
            </a:solidFill>
          </p:spPr>
        </p:sp>
      </p:grpSp>
      <p:sp>
        <p:nvSpPr>
          <p:cNvPr name="TextBox 10" id="10"/>
          <p:cNvSpPr txBox="true"/>
          <p:nvPr/>
        </p:nvSpPr>
        <p:spPr>
          <a:xfrm rot="0">
            <a:off x="3437631" y="471487"/>
            <a:ext cx="12094110" cy="1085850"/>
          </a:xfrm>
          <a:prstGeom prst="rect">
            <a:avLst/>
          </a:prstGeom>
        </p:spPr>
        <p:txBody>
          <a:bodyPr anchor="t" rtlCol="false" tIns="0" lIns="0" bIns="0" rIns="0">
            <a:spAutoFit/>
          </a:bodyPr>
          <a:lstStyle/>
          <a:p>
            <a:pPr algn="ctr">
              <a:lnSpc>
                <a:spcPts val="8398"/>
              </a:lnSpc>
            </a:pPr>
            <a:r>
              <a:rPr lang="en-US" b="true" sz="6998">
                <a:solidFill>
                  <a:srgbClr val="EDF0F2"/>
                </a:solidFill>
                <a:latin typeface="Arimo Bold"/>
                <a:ea typeface="Arimo Bold"/>
                <a:cs typeface="Arimo Bold"/>
                <a:sym typeface="Arimo Bold"/>
              </a:rPr>
              <a:t>Machine Learning Models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19547" y="-8026101"/>
            <a:ext cx="2242353" cy="18294554"/>
            <a:chOff x="0" y="0"/>
            <a:chExt cx="2989804" cy="24392739"/>
          </a:xfrm>
        </p:grpSpPr>
        <p:sp>
          <p:nvSpPr>
            <p:cNvPr name="Freeform 3" id="3"/>
            <p:cNvSpPr/>
            <p:nvPr/>
          </p:nvSpPr>
          <p:spPr>
            <a:xfrm flipH="false" flipV="false" rot="0">
              <a:off x="0" y="0"/>
              <a:ext cx="2989834" cy="24392762"/>
            </a:xfrm>
            <a:custGeom>
              <a:avLst/>
              <a:gdLst/>
              <a:ahLst/>
              <a:cxnLst/>
              <a:rect r="r" b="b" t="t" l="l"/>
              <a:pathLst>
                <a:path h="24392762" w="2989834">
                  <a:moveTo>
                    <a:pt x="0" y="0"/>
                  </a:moveTo>
                  <a:lnTo>
                    <a:pt x="2989834" y="0"/>
                  </a:lnTo>
                  <a:lnTo>
                    <a:pt x="2989834" y="24392762"/>
                  </a:lnTo>
                  <a:lnTo>
                    <a:pt x="0" y="24392762"/>
                  </a:lnTo>
                  <a:close/>
                </a:path>
              </a:pathLst>
            </a:custGeom>
            <a:solidFill>
              <a:srgbClr val="062424"/>
            </a:solidFill>
          </p:spPr>
        </p:sp>
      </p:grpSp>
      <p:sp>
        <p:nvSpPr>
          <p:cNvPr name="TextBox 4" id="4"/>
          <p:cNvSpPr txBox="true"/>
          <p:nvPr/>
        </p:nvSpPr>
        <p:spPr>
          <a:xfrm rot="0">
            <a:off x="2660715" y="528663"/>
            <a:ext cx="12966571" cy="1390650"/>
          </a:xfrm>
          <a:prstGeom prst="rect">
            <a:avLst/>
          </a:prstGeom>
        </p:spPr>
        <p:txBody>
          <a:bodyPr anchor="t" rtlCol="false" tIns="0" lIns="0" bIns="0" rIns="0">
            <a:spAutoFit/>
          </a:bodyPr>
          <a:lstStyle/>
          <a:p>
            <a:pPr algn="ctr" marL="0" indent="0" lvl="0">
              <a:lnSpc>
                <a:spcPts val="9711"/>
              </a:lnSpc>
            </a:pPr>
            <a:r>
              <a:rPr lang="en-US" b="true" sz="8092">
                <a:solidFill>
                  <a:srgbClr val="EDF0F2"/>
                </a:solidFill>
                <a:latin typeface="Arial Bold"/>
                <a:ea typeface="Arial Bold"/>
                <a:cs typeface="Arial Bold"/>
                <a:sym typeface="Arial Bold"/>
              </a:rPr>
              <a:t>Random Forest Regressor</a:t>
            </a:r>
          </a:p>
        </p:txBody>
      </p:sp>
      <p:sp>
        <p:nvSpPr>
          <p:cNvPr name="TextBox 5" id="5"/>
          <p:cNvSpPr txBox="true"/>
          <p:nvPr/>
        </p:nvSpPr>
        <p:spPr>
          <a:xfrm rot="0">
            <a:off x="1502190" y="2933980"/>
            <a:ext cx="15283619" cy="6990513"/>
          </a:xfrm>
          <a:prstGeom prst="rect">
            <a:avLst/>
          </a:prstGeom>
        </p:spPr>
        <p:txBody>
          <a:bodyPr anchor="t" rtlCol="false" tIns="0" lIns="0" bIns="0" rIns="0">
            <a:spAutoFit/>
          </a:bodyPr>
          <a:lstStyle/>
          <a:p>
            <a:pPr algn="l" marL="566273" indent="-283136" lvl="1">
              <a:lnSpc>
                <a:spcPts val="4249"/>
              </a:lnSpc>
              <a:buFont typeface="Arial"/>
              <a:buChar char="•"/>
            </a:pPr>
            <a:r>
              <a:rPr lang="en-US" b="true" sz="2622">
                <a:solidFill>
                  <a:srgbClr val="1D3A39"/>
                </a:solidFill>
                <a:latin typeface="Inter Semi-Bold"/>
                <a:ea typeface="Inter Semi-Bold"/>
                <a:cs typeface="Inter Semi-Bold"/>
                <a:sym typeface="Inter Semi-Bold"/>
              </a:rPr>
              <a:t>Capturing Feature Interactions: Random Forest captures complex interactions, such as how short- and long-term moving averages (e.g., MA50, MA200) and indicators like RSI influence gold prices. It can also assess how changes in treasury yields impact future prices.</a:t>
            </a:r>
          </a:p>
          <a:p>
            <a:pPr algn="l" marL="566273" indent="-283136" lvl="1">
              <a:lnSpc>
                <a:spcPts val="4249"/>
              </a:lnSpc>
              <a:buFont typeface="Arial"/>
              <a:buChar char="•"/>
            </a:pPr>
            <a:r>
              <a:rPr lang="en-US" b="true" sz="2622">
                <a:solidFill>
                  <a:srgbClr val="1D3A39"/>
                </a:solidFill>
                <a:latin typeface="Inter Semi-Bold"/>
                <a:ea typeface="Inter Semi-Bold"/>
                <a:cs typeface="Inter Semi-Bold"/>
                <a:sym typeface="Inter Semi-Bold"/>
              </a:rPr>
              <a:t>Reducing Overfitting: Uses bootstrapping and ensemble methods to handle market noise, training on random subsets to prevent sensitivity to specific data quirks—key for predicting volatile markets like gold.</a:t>
            </a:r>
          </a:p>
          <a:p>
            <a:pPr algn="l" marL="566273" indent="-283136" lvl="1">
              <a:lnSpc>
                <a:spcPts val="4249"/>
              </a:lnSpc>
              <a:buFont typeface="Arial"/>
              <a:buChar char="•"/>
            </a:pPr>
            <a:r>
              <a:rPr lang="en-US" b="true" sz="2622">
                <a:solidFill>
                  <a:srgbClr val="1D3A39"/>
                </a:solidFill>
                <a:latin typeface="Inter Semi-Bold"/>
                <a:ea typeface="Inter Semi-Bold"/>
                <a:cs typeface="Inter Semi-Bold"/>
                <a:sym typeface="Inter Semi-Bold"/>
              </a:rPr>
              <a:t>Handling High Dimensionality: Effectively manages multiple features, selecting the most predictive indicators (e.g., moving averages, treasury yields) for future price forecasts.</a:t>
            </a:r>
          </a:p>
          <a:p>
            <a:pPr algn="l" marL="566273" indent="-283136" lvl="1">
              <a:lnSpc>
                <a:spcPts val="4249"/>
              </a:lnSpc>
              <a:buFont typeface="Arial"/>
              <a:buChar char="•"/>
            </a:pPr>
            <a:r>
              <a:rPr lang="en-US" b="true" sz="2622">
                <a:solidFill>
                  <a:srgbClr val="1D3A39"/>
                </a:solidFill>
                <a:latin typeface="Inter Semi-Bold"/>
                <a:ea typeface="Inter Semi-Bold"/>
                <a:cs typeface="Inter Semi-Bold"/>
                <a:sym typeface="Inter Semi-Bold"/>
              </a:rPr>
              <a:t>Model Evaluation: By splitting data into training and test sets, Random Forest demonstrated strong predictive power with a solid R² score, accurately capturing trends and reliably forecasting next-day gold prices.</a:t>
            </a:r>
          </a:p>
          <a:p>
            <a:pPr algn="l">
              <a:lnSpc>
                <a:spcPts val="4249"/>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19547" y="-8026101"/>
            <a:ext cx="2242353" cy="18294554"/>
            <a:chOff x="0" y="0"/>
            <a:chExt cx="2989804" cy="24392739"/>
          </a:xfrm>
        </p:grpSpPr>
        <p:sp>
          <p:nvSpPr>
            <p:cNvPr name="Freeform 3" id="3"/>
            <p:cNvSpPr/>
            <p:nvPr/>
          </p:nvSpPr>
          <p:spPr>
            <a:xfrm flipH="false" flipV="false" rot="0">
              <a:off x="0" y="0"/>
              <a:ext cx="2989834" cy="24392762"/>
            </a:xfrm>
            <a:custGeom>
              <a:avLst/>
              <a:gdLst/>
              <a:ahLst/>
              <a:cxnLst/>
              <a:rect r="r" b="b" t="t" l="l"/>
              <a:pathLst>
                <a:path h="24392762" w="2989834">
                  <a:moveTo>
                    <a:pt x="0" y="0"/>
                  </a:moveTo>
                  <a:lnTo>
                    <a:pt x="2989834" y="0"/>
                  </a:lnTo>
                  <a:lnTo>
                    <a:pt x="2989834" y="24392762"/>
                  </a:lnTo>
                  <a:lnTo>
                    <a:pt x="0" y="24392762"/>
                  </a:lnTo>
                  <a:close/>
                </a:path>
              </a:pathLst>
            </a:custGeom>
            <a:solidFill>
              <a:srgbClr val="062424"/>
            </a:solidFill>
          </p:spPr>
        </p:sp>
      </p:grpSp>
      <p:sp>
        <p:nvSpPr>
          <p:cNvPr name="TextBox 4" id="4"/>
          <p:cNvSpPr txBox="true"/>
          <p:nvPr/>
        </p:nvSpPr>
        <p:spPr>
          <a:xfrm rot="0">
            <a:off x="2660715" y="528663"/>
            <a:ext cx="12966571" cy="1390650"/>
          </a:xfrm>
          <a:prstGeom prst="rect">
            <a:avLst/>
          </a:prstGeom>
        </p:spPr>
        <p:txBody>
          <a:bodyPr anchor="t" rtlCol="false" tIns="0" lIns="0" bIns="0" rIns="0">
            <a:spAutoFit/>
          </a:bodyPr>
          <a:lstStyle/>
          <a:p>
            <a:pPr algn="ctr" marL="0" indent="0" lvl="0">
              <a:lnSpc>
                <a:spcPts val="9711"/>
              </a:lnSpc>
            </a:pPr>
            <a:r>
              <a:rPr lang="en-US" b="true" sz="8092">
                <a:solidFill>
                  <a:srgbClr val="EDF0F2"/>
                </a:solidFill>
                <a:latin typeface="Arial Bold"/>
                <a:ea typeface="Arial Bold"/>
                <a:cs typeface="Arial Bold"/>
                <a:sym typeface="Arial Bold"/>
              </a:rPr>
              <a:t>LSTM</a:t>
            </a:r>
          </a:p>
        </p:txBody>
      </p:sp>
      <p:sp>
        <p:nvSpPr>
          <p:cNvPr name="TextBox 5" id="5"/>
          <p:cNvSpPr txBox="true"/>
          <p:nvPr/>
        </p:nvSpPr>
        <p:spPr>
          <a:xfrm rot="0">
            <a:off x="1028700" y="2746939"/>
            <a:ext cx="16230600" cy="6598463"/>
          </a:xfrm>
          <a:prstGeom prst="rect">
            <a:avLst/>
          </a:prstGeom>
        </p:spPr>
        <p:txBody>
          <a:bodyPr anchor="t" rtlCol="false" tIns="0" lIns="0" bIns="0" rIns="0">
            <a:spAutoFit/>
          </a:bodyPr>
          <a:lstStyle/>
          <a:p>
            <a:pPr algn="l" marL="587862" indent="-293931" lvl="1">
              <a:lnSpc>
                <a:spcPts val="4411"/>
              </a:lnSpc>
              <a:buFont typeface="Arial"/>
              <a:buChar char="•"/>
            </a:pPr>
            <a:r>
              <a:rPr lang="en-US" b="true" sz="2722">
                <a:solidFill>
                  <a:srgbClr val="1D3A39"/>
                </a:solidFill>
                <a:latin typeface="Inter Semi-Bold"/>
                <a:ea typeface="Inter Semi-Bold"/>
                <a:cs typeface="Inter Semi-Bold"/>
                <a:sym typeface="Inter Semi-Bold"/>
              </a:rPr>
              <a:t>Time-Series Dependency: Gold prices depend on historical trends; LSTMs are effective as they learn from sequential data and capture long-term dependencies.</a:t>
            </a:r>
          </a:p>
          <a:p>
            <a:pPr algn="l" marL="587862" indent="-293931" lvl="1">
              <a:lnSpc>
                <a:spcPts val="4411"/>
              </a:lnSpc>
              <a:buFont typeface="Arial"/>
              <a:buChar char="•"/>
            </a:pPr>
            <a:r>
              <a:rPr lang="en-US" b="true" sz="2722">
                <a:solidFill>
                  <a:srgbClr val="1D3A39"/>
                </a:solidFill>
                <a:latin typeface="Inter Semi-Bold"/>
                <a:ea typeface="Inter Semi-Bold"/>
                <a:cs typeface="Inter Semi-Bold"/>
                <a:sym typeface="Inter Semi-Bold"/>
              </a:rPr>
              <a:t>Capturing Time Patterns: LSTM models time-based influences on gold prices, recognizing seasonal and cyclical trends tied to economic factors, geopolitical events, and market sentiment.</a:t>
            </a:r>
          </a:p>
          <a:p>
            <a:pPr algn="l" marL="587862" indent="-293931" lvl="1">
              <a:lnSpc>
                <a:spcPts val="4411"/>
              </a:lnSpc>
              <a:buFont typeface="Arial"/>
              <a:buChar char="•"/>
            </a:pPr>
            <a:r>
              <a:rPr lang="en-US" b="true" sz="2722">
                <a:solidFill>
                  <a:srgbClr val="1D3A39"/>
                </a:solidFill>
                <a:latin typeface="Inter Semi-Bold"/>
                <a:ea typeface="Inter Semi-Bold"/>
                <a:cs typeface="Inter Semi-Bold"/>
                <a:sym typeface="Inter Semi-Bold"/>
              </a:rPr>
              <a:t>Feature Engineering: Engineered features are used in sequences for LSTM to understand how these indicators evolve over time and affect future prices.</a:t>
            </a:r>
          </a:p>
          <a:p>
            <a:pPr algn="l" marL="587862" indent="-293931" lvl="1">
              <a:lnSpc>
                <a:spcPts val="4411"/>
              </a:lnSpc>
              <a:buFont typeface="Arial"/>
              <a:buChar char="•"/>
            </a:pPr>
            <a:r>
              <a:rPr lang="en-US" b="true" sz="2722">
                <a:solidFill>
                  <a:srgbClr val="1D3A39"/>
                </a:solidFill>
                <a:latin typeface="Inter Semi-Bold"/>
                <a:ea typeface="Inter Semi-Bold"/>
                <a:cs typeface="Inter Semi-Bold"/>
                <a:sym typeface="Inter Semi-Bold"/>
              </a:rPr>
              <a:t>Predictive Modeling: LSTM predicts future prices by learning patterns from historical data, helping it to anticipate trends like sudden price drops or gradual rises.</a:t>
            </a:r>
          </a:p>
          <a:p>
            <a:pPr algn="l" marL="587862" indent="-293931" lvl="1">
              <a:lnSpc>
                <a:spcPts val="4411"/>
              </a:lnSpc>
              <a:buFont typeface="Arial"/>
              <a:buChar char="•"/>
            </a:pPr>
            <a:r>
              <a:rPr lang="en-US" b="true" sz="2722">
                <a:solidFill>
                  <a:srgbClr val="1D3A39"/>
                </a:solidFill>
                <a:latin typeface="Inter Semi-Bold"/>
                <a:ea typeface="Inter Semi-Bold"/>
                <a:cs typeface="Inter Semi-Bold"/>
                <a:sym typeface="Inter Semi-Bold"/>
              </a:rPr>
              <a:t>Challenges: Effective use of LSTM requires tuning hyperparameters (e.g., sequence length, learning rate) to capture long-term patterns without overfitting to short-term fluctuations.</a:t>
            </a:r>
          </a:p>
          <a:p>
            <a:pPr algn="l">
              <a:lnSpc>
                <a:spcPts val="441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0" y="0"/>
            <a:ext cx="2714970" cy="10287000"/>
            <a:chOff x="0" y="0"/>
            <a:chExt cx="3619960" cy="13716000"/>
          </a:xfrm>
        </p:grpSpPr>
        <p:sp>
          <p:nvSpPr>
            <p:cNvPr name="Freeform 3" id="3"/>
            <p:cNvSpPr/>
            <p:nvPr/>
          </p:nvSpPr>
          <p:spPr>
            <a:xfrm flipH="false" flipV="false" rot="0">
              <a:off x="0" y="0"/>
              <a:ext cx="3619960" cy="13716000"/>
            </a:xfrm>
            <a:custGeom>
              <a:avLst/>
              <a:gdLst/>
              <a:ahLst/>
              <a:cxnLst/>
              <a:rect r="r" b="b" t="t" l="l"/>
              <a:pathLst>
                <a:path h="13716000" w="3619960">
                  <a:moveTo>
                    <a:pt x="0" y="0"/>
                  </a:moveTo>
                  <a:lnTo>
                    <a:pt x="3619960" y="0"/>
                  </a:lnTo>
                  <a:lnTo>
                    <a:pt x="3619960" y="13716000"/>
                  </a:lnTo>
                  <a:lnTo>
                    <a:pt x="0" y="13716000"/>
                  </a:lnTo>
                  <a:close/>
                </a:path>
              </a:pathLst>
            </a:custGeom>
            <a:solidFill>
              <a:srgbClr val="062424"/>
            </a:solidFill>
          </p:spPr>
        </p:sp>
      </p:grpSp>
      <p:sp>
        <p:nvSpPr>
          <p:cNvPr name="TextBox 4" id="4"/>
          <p:cNvSpPr txBox="true"/>
          <p:nvPr/>
        </p:nvSpPr>
        <p:spPr>
          <a:xfrm rot="-5400000">
            <a:off x="-2637300" y="4798362"/>
            <a:ext cx="7960995" cy="958850"/>
          </a:xfrm>
          <a:prstGeom prst="rect">
            <a:avLst/>
          </a:prstGeom>
        </p:spPr>
        <p:txBody>
          <a:bodyPr anchor="t" rtlCol="false" tIns="0" lIns="0" bIns="0" rIns="0">
            <a:spAutoFit/>
          </a:bodyPr>
          <a:lstStyle/>
          <a:p>
            <a:pPr algn="l">
              <a:lnSpc>
                <a:spcPts val="8398"/>
              </a:lnSpc>
            </a:pPr>
            <a:r>
              <a:rPr lang="en-US" b="true" sz="6998">
                <a:solidFill>
                  <a:srgbClr val="EDF0F2"/>
                </a:solidFill>
                <a:latin typeface="Arimo Bold"/>
                <a:ea typeface="Arimo Bold"/>
                <a:cs typeface="Arimo Bold"/>
                <a:sym typeface="Arimo Bold"/>
              </a:rPr>
              <a:t>Results</a:t>
            </a:r>
          </a:p>
        </p:txBody>
      </p:sp>
      <p:sp>
        <p:nvSpPr>
          <p:cNvPr name="Freeform 5" id="5"/>
          <p:cNvSpPr/>
          <p:nvPr/>
        </p:nvSpPr>
        <p:spPr>
          <a:xfrm flipH="false" flipV="false" rot="0">
            <a:off x="8820150" y="8634413"/>
            <a:ext cx="9467850" cy="1247775"/>
          </a:xfrm>
          <a:custGeom>
            <a:avLst/>
            <a:gdLst/>
            <a:ahLst/>
            <a:cxnLst/>
            <a:rect r="r" b="b" t="t" l="l"/>
            <a:pathLst>
              <a:path h="1247775" w="9467850">
                <a:moveTo>
                  <a:pt x="0" y="0"/>
                </a:moveTo>
                <a:lnTo>
                  <a:pt x="9467850" y="0"/>
                </a:lnTo>
                <a:lnTo>
                  <a:pt x="9467850" y="1247775"/>
                </a:lnTo>
                <a:lnTo>
                  <a:pt x="0" y="1247775"/>
                </a:lnTo>
                <a:lnTo>
                  <a:pt x="0" y="0"/>
                </a:lnTo>
                <a:close/>
              </a:path>
            </a:pathLst>
          </a:custGeom>
          <a:blipFill>
            <a:blip r:embed="rId3"/>
            <a:stretch>
              <a:fillRect l="0" t="0" r="0" b="0"/>
            </a:stretch>
          </a:blipFill>
        </p:spPr>
      </p:sp>
      <p:sp>
        <p:nvSpPr>
          <p:cNvPr name="Freeform 6" id="6"/>
          <p:cNvSpPr/>
          <p:nvPr/>
        </p:nvSpPr>
        <p:spPr>
          <a:xfrm flipH="false" flipV="false" rot="0">
            <a:off x="5649899" y="1193303"/>
            <a:ext cx="6059805" cy="7359028"/>
          </a:xfrm>
          <a:custGeom>
            <a:avLst/>
            <a:gdLst/>
            <a:ahLst/>
            <a:cxnLst/>
            <a:rect r="r" b="b" t="t" l="l"/>
            <a:pathLst>
              <a:path h="7359028" w="6059805">
                <a:moveTo>
                  <a:pt x="0" y="0"/>
                </a:moveTo>
                <a:lnTo>
                  <a:pt x="6059806" y="0"/>
                </a:lnTo>
                <a:lnTo>
                  <a:pt x="6059806" y="7359028"/>
                </a:lnTo>
                <a:lnTo>
                  <a:pt x="0" y="7359028"/>
                </a:lnTo>
                <a:lnTo>
                  <a:pt x="0" y="0"/>
                </a:lnTo>
                <a:close/>
              </a:path>
            </a:pathLst>
          </a:custGeom>
          <a:blipFill>
            <a:blip r:embed="rId4"/>
            <a:stretch>
              <a:fillRect l="0" t="0" r="0" b="0"/>
            </a:stretch>
          </a:blipFill>
        </p:spPr>
      </p:sp>
      <p:sp>
        <p:nvSpPr>
          <p:cNvPr name="Freeform 7" id="7"/>
          <p:cNvSpPr/>
          <p:nvPr/>
        </p:nvSpPr>
        <p:spPr>
          <a:xfrm flipH="false" flipV="false" rot="0">
            <a:off x="3138858" y="131050"/>
            <a:ext cx="11081888" cy="980171"/>
          </a:xfrm>
          <a:custGeom>
            <a:avLst/>
            <a:gdLst/>
            <a:ahLst/>
            <a:cxnLst/>
            <a:rect r="r" b="b" t="t" l="l"/>
            <a:pathLst>
              <a:path h="980171" w="11081888">
                <a:moveTo>
                  <a:pt x="0" y="0"/>
                </a:moveTo>
                <a:lnTo>
                  <a:pt x="11081888" y="0"/>
                </a:lnTo>
                <a:lnTo>
                  <a:pt x="11081888" y="980171"/>
                </a:lnTo>
                <a:lnTo>
                  <a:pt x="0" y="980171"/>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23226" y="-8023224"/>
            <a:ext cx="2241551" cy="18287998"/>
            <a:chOff x="0" y="0"/>
            <a:chExt cx="2988735" cy="24383997"/>
          </a:xfrm>
        </p:grpSpPr>
        <p:sp>
          <p:nvSpPr>
            <p:cNvPr name="Freeform 3" id="3"/>
            <p:cNvSpPr/>
            <p:nvPr/>
          </p:nvSpPr>
          <p:spPr>
            <a:xfrm flipH="false" flipV="false" rot="0">
              <a:off x="0" y="0"/>
              <a:ext cx="2988691" cy="24384000"/>
            </a:xfrm>
            <a:custGeom>
              <a:avLst/>
              <a:gdLst/>
              <a:ahLst/>
              <a:cxnLst/>
              <a:rect r="r" b="b" t="t" l="l"/>
              <a:pathLst>
                <a:path h="24384000" w="2988691">
                  <a:moveTo>
                    <a:pt x="0" y="0"/>
                  </a:moveTo>
                  <a:lnTo>
                    <a:pt x="2988691" y="0"/>
                  </a:lnTo>
                  <a:lnTo>
                    <a:pt x="2988691" y="24384000"/>
                  </a:lnTo>
                  <a:lnTo>
                    <a:pt x="0" y="24384000"/>
                  </a:lnTo>
                  <a:close/>
                </a:path>
              </a:pathLst>
            </a:custGeom>
            <a:solidFill>
              <a:srgbClr val="062424"/>
            </a:solidFill>
          </p:spPr>
        </p:sp>
      </p:grpSp>
      <p:sp>
        <p:nvSpPr>
          <p:cNvPr name="TextBox 4" id="4"/>
          <p:cNvSpPr txBox="true"/>
          <p:nvPr/>
        </p:nvSpPr>
        <p:spPr>
          <a:xfrm rot="0">
            <a:off x="4208850" y="605403"/>
            <a:ext cx="9870302" cy="913269"/>
          </a:xfrm>
          <a:prstGeom prst="rect">
            <a:avLst/>
          </a:prstGeom>
        </p:spPr>
        <p:txBody>
          <a:bodyPr anchor="t" rtlCol="false" tIns="0" lIns="0" bIns="0" rIns="0">
            <a:spAutoFit/>
          </a:bodyPr>
          <a:lstStyle/>
          <a:p>
            <a:pPr algn="l" marL="0" indent="0" lvl="0">
              <a:lnSpc>
                <a:spcPts val="6762"/>
              </a:lnSpc>
            </a:pPr>
            <a:r>
              <a:rPr lang="en-US" b="true" sz="6440">
                <a:solidFill>
                  <a:srgbClr val="EDF0F2"/>
                </a:solidFill>
                <a:latin typeface="Arimo Bold"/>
                <a:ea typeface="Arimo Bold"/>
                <a:cs typeface="Arimo Bold"/>
                <a:sym typeface="Arimo Bold"/>
              </a:rPr>
              <a:t>Analysis and Conclusion</a:t>
            </a:r>
          </a:p>
        </p:txBody>
      </p:sp>
      <p:sp>
        <p:nvSpPr>
          <p:cNvPr name="TextBox 5" id="5"/>
          <p:cNvSpPr txBox="true"/>
          <p:nvPr/>
        </p:nvSpPr>
        <p:spPr>
          <a:xfrm rot="0">
            <a:off x="2188191" y="3191777"/>
            <a:ext cx="13866603" cy="5784597"/>
          </a:xfrm>
          <a:prstGeom prst="rect">
            <a:avLst/>
          </a:prstGeom>
        </p:spPr>
        <p:txBody>
          <a:bodyPr anchor="t" rtlCol="false" tIns="0" lIns="0" bIns="0" rIns="0">
            <a:spAutoFit/>
          </a:bodyPr>
          <a:lstStyle/>
          <a:p>
            <a:pPr algn="l" marL="0" indent="0" lvl="0">
              <a:lnSpc>
                <a:spcPts val="4581"/>
              </a:lnSpc>
            </a:pPr>
            <a:r>
              <a:rPr lang="en-US" b="true" sz="2899" spc="107">
                <a:solidFill>
                  <a:srgbClr val="000000"/>
                </a:solidFill>
                <a:latin typeface="Inter Semi-Bold"/>
                <a:ea typeface="Inter Semi-Bold"/>
                <a:cs typeface="Inter Semi-Bold"/>
                <a:sym typeface="Inter Semi-Bold"/>
              </a:rPr>
              <a:t>In our analysis of gold price prediction, the Random Forest model provided a closer approximation to the actual price of 2691.70 on November 8 compared to the LSTM model. The Random Forest model’s prediction of 2701.83 was more accurate than the LSTM's 2710.99, suggesting that Random Forest better captured the relationships between economic factors and gold prices in our dataset. This result indicates that, for our data and selected features, the Random Forest model is a more effective tool for short-term gold price prediction, offering analysts and investors a reliable method to anticipate market movements with greater accuracy.</a:t>
            </a:r>
          </a:p>
        </p:txBody>
      </p:sp>
      <p:sp>
        <p:nvSpPr>
          <p:cNvPr name="AutoShape 6" id="6"/>
          <p:cNvSpPr/>
          <p:nvPr/>
        </p:nvSpPr>
        <p:spPr>
          <a:xfrm>
            <a:off x="2210699" y="2772677"/>
            <a:ext cx="13844095" cy="0"/>
          </a:xfrm>
          <a:prstGeom prst="line">
            <a:avLst/>
          </a:prstGeom>
          <a:ln cap="flat" w="38100">
            <a:solidFill>
              <a:srgbClr val="062424"/>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sp>
        <p:nvSpPr>
          <p:cNvPr name="TextBox 2" id="2"/>
          <p:cNvSpPr txBox="true"/>
          <p:nvPr/>
        </p:nvSpPr>
        <p:spPr>
          <a:xfrm rot="0">
            <a:off x="2210699" y="2594235"/>
            <a:ext cx="8022194" cy="1137978"/>
          </a:xfrm>
          <a:prstGeom prst="rect">
            <a:avLst/>
          </a:prstGeom>
        </p:spPr>
        <p:txBody>
          <a:bodyPr anchor="t" rtlCol="false" tIns="0" lIns="0" bIns="0" rIns="0">
            <a:spAutoFit/>
          </a:bodyPr>
          <a:lstStyle/>
          <a:p>
            <a:pPr algn="l" marL="0" indent="0" lvl="0">
              <a:lnSpc>
                <a:spcPts val="7598"/>
              </a:lnSpc>
            </a:pPr>
            <a:r>
              <a:rPr lang="en-US" sz="7236">
                <a:solidFill>
                  <a:srgbClr val="062424"/>
                </a:solidFill>
                <a:latin typeface="Arial"/>
                <a:ea typeface="Arial"/>
                <a:cs typeface="Arial"/>
                <a:sym typeface="Arial"/>
              </a:rPr>
              <a:t>Business Problem</a:t>
            </a:r>
          </a:p>
        </p:txBody>
      </p:sp>
      <p:sp>
        <p:nvSpPr>
          <p:cNvPr name="TextBox 3" id="3"/>
          <p:cNvSpPr txBox="true"/>
          <p:nvPr/>
        </p:nvSpPr>
        <p:spPr>
          <a:xfrm rot="0">
            <a:off x="2210699" y="4709766"/>
            <a:ext cx="13866603" cy="3648075"/>
          </a:xfrm>
          <a:prstGeom prst="rect">
            <a:avLst/>
          </a:prstGeom>
        </p:spPr>
        <p:txBody>
          <a:bodyPr anchor="t" rtlCol="false" tIns="0" lIns="0" bIns="0" rIns="0">
            <a:spAutoFit/>
          </a:bodyPr>
          <a:lstStyle/>
          <a:p>
            <a:pPr algn="l" marL="0" indent="0" lvl="0">
              <a:lnSpc>
                <a:spcPts val="4199"/>
              </a:lnSpc>
            </a:pPr>
            <a:r>
              <a:rPr lang="en-US" b="true" sz="2999">
                <a:solidFill>
                  <a:srgbClr val="000000"/>
                </a:solidFill>
                <a:latin typeface="Inter Medium"/>
                <a:ea typeface="Inter Medium"/>
                <a:cs typeface="Inter Medium"/>
                <a:sym typeface="Inter Medium"/>
              </a:rPr>
              <a:t>Gold price volatility, driven by macroeconomic factors like GDP, interest rates, and inflation, creates forecasting challenges essential for informed investment and policy decisions. This study leverages Random Forest and LSTM models to predict future gold prices, with Random Forest identifying influential factors and LSTM capturing time-based patterns. By comparing these methods, the project aims to offer a reliable tool for investors and analysts seeking accurate, data-driven forecasting solutions.</a:t>
            </a:r>
          </a:p>
        </p:txBody>
      </p:sp>
      <p:sp>
        <p:nvSpPr>
          <p:cNvPr name="AutoShape 4" id="4"/>
          <p:cNvSpPr/>
          <p:nvPr/>
        </p:nvSpPr>
        <p:spPr>
          <a:xfrm>
            <a:off x="2210699" y="4069111"/>
            <a:ext cx="13844095"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5400000">
            <a:off x="8165971" y="-8165969"/>
            <a:ext cx="1956061" cy="18287998"/>
            <a:chOff x="0" y="0"/>
            <a:chExt cx="2608081" cy="24383997"/>
          </a:xfrm>
        </p:grpSpPr>
        <p:sp>
          <p:nvSpPr>
            <p:cNvPr name="Freeform 6" id="6"/>
            <p:cNvSpPr/>
            <p:nvPr/>
          </p:nvSpPr>
          <p:spPr>
            <a:xfrm flipH="false" flipV="false" rot="0">
              <a:off x="0" y="0"/>
              <a:ext cx="2608043" cy="24384000"/>
            </a:xfrm>
            <a:custGeom>
              <a:avLst/>
              <a:gdLst/>
              <a:ahLst/>
              <a:cxnLst/>
              <a:rect r="r" b="b" t="t" l="l"/>
              <a:pathLst>
                <a:path h="24384000" w="2608043">
                  <a:moveTo>
                    <a:pt x="0" y="0"/>
                  </a:moveTo>
                  <a:lnTo>
                    <a:pt x="2608043" y="0"/>
                  </a:lnTo>
                  <a:lnTo>
                    <a:pt x="2608043" y="24384000"/>
                  </a:lnTo>
                  <a:lnTo>
                    <a:pt x="0" y="24384000"/>
                  </a:lnTo>
                  <a:close/>
                </a:path>
              </a:pathLst>
            </a:custGeom>
            <a:solidFill>
              <a:srgbClr val="062424"/>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0" y="0"/>
            <a:ext cx="2714970" cy="10287000"/>
            <a:chOff x="0" y="0"/>
            <a:chExt cx="3619960" cy="13716000"/>
          </a:xfrm>
        </p:grpSpPr>
        <p:sp>
          <p:nvSpPr>
            <p:cNvPr name="Freeform 3" id="3"/>
            <p:cNvSpPr/>
            <p:nvPr/>
          </p:nvSpPr>
          <p:spPr>
            <a:xfrm flipH="false" flipV="false" rot="0">
              <a:off x="0" y="0"/>
              <a:ext cx="3619960" cy="13716000"/>
            </a:xfrm>
            <a:custGeom>
              <a:avLst/>
              <a:gdLst/>
              <a:ahLst/>
              <a:cxnLst/>
              <a:rect r="r" b="b" t="t" l="l"/>
              <a:pathLst>
                <a:path h="13716000" w="3619960">
                  <a:moveTo>
                    <a:pt x="0" y="0"/>
                  </a:moveTo>
                  <a:lnTo>
                    <a:pt x="3619960" y="0"/>
                  </a:lnTo>
                  <a:lnTo>
                    <a:pt x="3619960" y="13716000"/>
                  </a:lnTo>
                  <a:lnTo>
                    <a:pt x="0" y="13716000"/>
                  </a:lnTo>
                  <a:close/>
                </a:path>
              </a:pathLst>
            </a:custGeom>
            <a:solidFill>
              <a:srgbClr val="062424"/>
            </a:solidFill>
          </p:spPr>
        </p:sp>
      </p:grpSp>
      <p:sp>
        <p:nvSpPr>
          <p:cNvPr name="TextBox 4" id="4"/>
          <p:cNvSpPr txBox="true"/>
          <p:nvPr/>
        </p:nvSpPr>
        <p:spPr>
          <a:xfrm rot="0">
            <a:off x="9695089" y="1654497"/>
            <a:ext cx="7030331" cy="1209675"/>
          </a:xfrm>
          <a:prstGeom prst="rect">
            <a:avLst/>
          </a:prstGeom>
        </p:spPr>
        <p:txBody>
          <a:bodyPr anchor="t" rtlCol="false" tIns="0" lIns="0" bIns="0" rIns="0">
            <a:spAutoFit/>
          </a:bodyPr>
          <a:lstStyle/>
          <a:p>
            <a:pPr algn="l" marL="0" indent="0" lvl="0">
              <a:lnSpc>
                <a:spcPts val="9270"/>
              </a:lnSpc>
            </a:pPr>
            <a:r>
              <a:rPr lang="en-US" b="true" sz="7725" u="none">
                <a:solidFill>
                  <a:srgbClr val="000000"/>
                </a:solidFill>
                <a:latin typeface="Arimo Bold"/>
                <a:ea typeface="Arimo Bold"/>
                <a:cs typeface="Arimo Bold"/>
                <a:sym typeface="Arimo Bold"/>
              </a:rPr>
              <a:t>Demonstration</a:t>
            </a:r>
          </a:p>
        </p:txBody>
      </p:sp>
      <p:sp>
        <p:nvSpPr>
          <p:cNvPr name="TextBox 5" id="5"/>
          <p:cNvSpPr txBox="true"/>
          <p:nvPr/>
        </p:nvSpPr>
        <p:spPr>
          <a:xfrm rot="0">
            <a:off x="9695089" y="3507364"/>
            <a:ext cx="7030331" cy="3601879"/>
          </a:xfrm>
          <a:prstGeom prst="rect">
            <a:avLst/>
          </a:prstGeom>
        </p:spPr>
        <p:txBody>
          <a:bodyPr anchor="t" rtlCol="false" tIns="0" lIns="0" bIns="0" rIns="0">
            <a:spAutoFit/>
          </a:bodyPr>
          <a:lstStyle/>
          <a:p>
            <a:pPr algn="l" marL="0" indent="0" lvl="0">
              <a:lnSpc>
                <a:spcPts val="4121"/>
              </a:lnSpc>
              <a:spcBef>
                <a:spcPct val="0"/>
              </a:spcBef>
            </a:pPr>
            <a:r>
              <a:rPr lang="en-US" b="true" sz="2943">
                <a:solidFill>
                  <a:srgbClr val="000000"/>
                </a:solidFill>
                <a:latin typeface="Arimo Bold"/>
                <a:ea typeface="Arimo Bold"/>
                <a:cs typeface="Arimo Bold"/>
                <a:sym typeface="Arimo Bold"/>
              </a:rPr>
              <a:t>This webpage displays the predicted gold price for the next day, powered by a machine learning model running in the background. Built using Streamlit, it provides an easy-to-use interface for viewing forecasted prices based on key economic factors.</a:t>
            </a:r>
          </a:p>
        </p:txBody>
      </p:sp>
      <p:sp>
        <p:nvSpPr>
          <p:cNvPr name="Freeform 6" id="6"/>
          <p:cNvSpPr/>
          <p:nvPr/>
        </p:nvSpPr>
        <p:spPr>
          <a:xfrm flipH="false" flipV="false" rot="0">
            <a:off x="0" y="0"/>
            <a:ext cx="8037739" cy="10287000"/>
          </a:xfrm>
          <a:custGeom>
            <a:avLst/>
            <a:gdLst/>
            <a:ahLst/>
            <a:cxnLst/>
            <a:rect r="r" b="b" t="t" l="l"/>
            <a:pathLst>
              <a:path h="10287000" w="8037739">
                <a:moveTo>
                  <a:pt x="0" y="0"/>
                </a:moveTo>
                <a:lnTo>
                  <a:pt x="8037739" y="0"/>
                </a:lnTo>
                <a:lnTo>
                  <a:pt x="8037739" y="10287000"/>
                </a:lnTo>
                <a:lnTo>
                  <a:pt x="0" y="10287000"/>
                </a:lnTo>
                <a:lnTo>
                  <a:pt x="0" y="0"/>
                </a:lnTo>
                <a:close/>
              </a:path>
            </a:pathLst>
          </a:custGeom>
          <a:blipFill>
            <a:blip r:embed="rId3"/>
            <a:stretch>
              <a:fillRect l="-4071" t="0" r="-4071"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0" y="0"/>
            <a:ext cx="4313030" cy="10282721"/>
            <a:chOff x="0" y="0"/>
            <a:chExt cx="5750707" cy="13710295"/>
          </a:xfrm>
        </p:grpSpPr>
        <p:sp>
          <p:nvSpPr>
            <p:cNvPr name="Freeform 3" id="3"/>
            <p:cNvSpPr/>
            <p:nvPr/>
          </p:nvSpPr>
          <p:spPr>
            <a:xfrm flipH="false" flipV="false" rot="0">
              <a:off x="0" y="0"/>
              <a:ext cx="5750687" cy="13710286"/>
            </a:xfrm>
            <a:custGeom>
              <a:avLst/>
              <a:gdLst/>
              <a:ahLst/>
              <a:cxnLst/>
              <a:rect r="r" b="b" t="t" l="l"/>
              <a:pathLst>
                <a:path h="13710286" w="5750687">
                  <a:moveTo>
                    <a:pt x="0" y="0"/>
                  </a:moveTo>
                  <a:lnTo>
                    <a:pt x="5750687" y="0"/>
                  </a:lnTo>
                  <a:lnTo>
                    <a:pt x="5750687" y="13710286"/>
                  </a:lnTo>
                  <a:lnTo>
                    <a:pt x="0" y="13710286"/>
                  </a:lnTo>
                  <a:close/>
                </a:path>
              </a:pathLst>
            </a:custGeom>
            <a:solidFill>
              <a:srgbClr val="062424"/>
            </a:solidFill>
          </p:spPr>
        </p:sp>
      </p:grpSp>
      <p:sp>
        <p:nvSpPr>
          <p:cNvPr name="AutoShape 4" id="4"/>
          <p:cNvSpPr/>
          <p:nvPr/>
        </p:nvSpPr>
        <p:spPr>
          <a:xfrm rot="0">
            <a:off x="1028700" y="1028700"/>
            <a:ext cx="16230600" cy="8229600"/>
          </a:xfrm>
          <a:prstGeom prst="rect">
            <a:avLst/>
          </a:prstGeom>
          <a:solidFill>
            <a:srgbClr val="1D3A39"/>
          </a:solidFill>
        </p:spPr>
      </p:sp>
      <p:sp>
        <p:nvSpPr>
          <p:cNvPr name="TextBox 5" id="5"/>
          <p:cNvSpPr txBox="true"/>
          <p:nvPr/>
        </p:nvSpPr>
        <p:spPr>
          <a:xfrm rot="0">
            <a:off x="1964149" y="2988160"/>
            <a:ext cx="14911376" cy="5324069"/>
          </a:xfrm>
          <a:prstGeom prst="rect">
            <a:avLst/>
          </a:prstGeom>
        </p:spPr>
        <p:txBody>
          <a:bodyPr anchor="t" rtlCol="false" tIns="0" lIns="0" bIns="0" rIns="0">
            <a:spAutoFit/>
          </a:bodyPr>
          <a:lstStyle/>
          <a:p>
            <a:pPr algn="l" marL="0" indent="0" lvl="0">
              <a:lnSpc>
                <a:spcPts val="4222"/>
              </a:lnSpc>
            </a:pPr>
            <a:r>
              <a:rPr lang="en-US" b="true" sz="3015" spc="78">
                <a:solidFill>
                  <a:srgbClr val="EDF0F2"/>
                </a:solidFill>
                <a:latin typeface="Inter Medium"/>
                <a:ea typeface="Inter Medium"/>
                <a:cs typeface="Inter Medium"/>
                <a:sym typeface="Inter Medium"/>
              </a:rPr>
              <a:t>Future work could involve creating hybrid models that merge the clear interpretability of Random Forest with the ability of LSTM to recognize patterns over time. By combining these methods, we can capture complex, time-based relationships while also understanding which economic factors impact gold prices the most. Additional refinements might include using more financial indicators—like exchange rates, oil prices, or central bank policies—and incorporating sentiment analysis from financial news and social media. This approach could improve the accuracy and stability of predictions, helping investors and policymakers make more confident, well-informed decisions amidst economic fluctuations.</a:t>
            </a:r>
          </a:p>
        </p:txBody>
      </p:sp>
      <p:sp>
        <p:nvSpPr>
          <p:cNvPr name="TextBox 6" id="6"/>
          <p:cNvSpPr txBox="true"/>
          <p:nvPr/>
        </p:nvSpPr>
        <p:spPr>
          <a:xfrm rot="0">
            <a:off x="4313030" y="1143000"/>
            <a:ext cx="9445063" cy="1064259"/>
          </a:xfrm>
          <a:prstGeom prst="rect">
            <a:avLst/>
          </a:prstGeom>
        </p:spPr>
        <p:txBody>
          <a:bodyPr anchor="t" rtlCol="false" tIns="0" lIns="0" bIns="0" rIns="0">
            <a:spAutoFit/>
          </a:bodyPr>
          <a:lstStyle/>
          <a:p>
            <a:pPr algn="ctr" marL="0" indent="0" lvl="0">
              <a:lnSpc>
                <a:spcPts val="7774"/>
              </a:lnSpc>
            </a:pPr>
            <a:r>
              <a:rPr lang="en-US" b="true" sz="7774">
                <a:solidFill>
                  <a:srgbClr val="EDF0F2"/>
                </a:solidFill>
                <a:latin typeface="Arimo Bold"/>
                <a:ea typeface="Arimo Bold"/>
                <a:cs typeface="Arimo Bold"/>
                <a:sym typeface="Arimo Bold"/>
              </a:rPr>
              <a:t>Future Work</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sp>
        <p:nvSpPr>
          <p:cNvPr name="TextBox 2" id="2"/>
          <p:cNvSpPr txBox="true"/>
          <p:nvPr/>
        </p:nvSpPr>
        <p:spPr>
          <a:xfrm rot="0">
            <a:off x="5064886" y="211036"/>
            <a:ext cx="11578800" cy="9366047"/>
          </a:xfrm>
          <a:prstGeom prst="rect">
            <a:avLst/>
          </a:prstGeom>
        </p:spPr>
        <p:txBody>
          <a:bodyPr anchor="t" rtlCol="false" tIns="0" lIns="0" bIns="0" rIns="0">
            <a:spAutoFit/>
          </a:bodyPr>
          <a:lstStyle/>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 Breiman, L. &amp; Statistics Department, University of California. (2001). Random forests. In Random Forests (p. 4).</a:t>
            </a:r>
            <a:r>
              <a:rPr lang="en-US" b="true" sz="2399" u="sng">
                <a:solidFill>
                  <a:srgbClr val="000000"/>
                </a:solidFill>
                <a:latin typeface="Inter Medium"/>
                <a:ea typeface="Inter Medium"/>
                <a:cs typeface="Inter Medium"/>
                <a:sym typeface="Inter Medium"/>
                <a:hlinkClick r:id="rId3" tooltip="https://www.stat.berkeley.edu/~breiman/randomforest2001.pdf"/>
              </a:rPr>
              <a:t> </a:t>
            </a:r>
            <a:r>
              <a:rPr lang="en-US" b="true" sz="2399" u="sng">
                <a:solidFill>
                  <a:srgbClr val="0000FF"/>
                </a:solidFill>
                <a:latin typeface="Inter Medium"/>
                <a:ea typeface="Inter Medium"/>
                <a:cs typeface="Inter Medium"/>
                <a:sym typeface="Inter Medium"/>
                <a:hlinkClick r:id="rId4" tooltip="https://www.stat.berkeley.edu/~breiman/randomforest2001.pdf"/>
              </a:rPr>
              <a:t>https://www.stat.berkeley.edu/~breiman/randomforest2001.pdf</a:t>
            </a:r>
          </a:p>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Tang, Q., Fan, T., Shi, R., Huang, J., &amp; Ma, Y. (2021, March 5). Prediction of financial time series using LSTM and data denoising methods. arXiv.org.</a:t>
            </a:r>
            <a:r>
              <a:rPr lang="en-US" b="true" sz="2399" u="sng">
                <a:solidFill>
                  <a:srgbClr val="000000"/>
                </a:solidFill>
                <a:latin typeface="Inter Medium"/>
                <a:ea typeface="Inter Medium"/>
                <a:cs typeface="Inter Medium"/>
                <a:sym typeface="Inter Medium"/>
                <a:hlinkClick r:id="rId5" tooltip="https://arxiv.org/abs/2103.03505"/>
              </a:rPr>
              <a:t> </a:t>
            </a:r>
            <a:r>
              <a:rPr lang="en-US" b="true" sz="2399" u="sng">
                <a:solidFill>
                  <a:srgbClr val="0000FF"/>
                </a:solidFill>
                <a:latin typeface="Inter Medium"/>
                <a:ea typeface="Inter Medium"/>
                <a:cs typeface="Inter Medium"/>
                <a:sym typeface="Inter Medium"/>
                <a:hlinkClick r:id="rId6" tooltip="https://arxiv.org/abs/2103.03505"/>
              </a:rPr>
              <a:t>https://arxiv.org/abs/2103.03505</a:t>
            </a:r>
          </a:p>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Davis, J. (2024, September 5). How to build LSTM models for time series prediction in Python. Statology.</a:t>
            </a:r>
            <a:r>
              <a:rPr lang="en-US" b="true" sz="2399" u="sng">
                <a:solidFill>
                  <a:srgbClr val="000000"/>
                </a:solidFill>
                <a:latin typeface="Inter Medium"/>
                <a:ea typeface="Inter Medium"/>
                <a:cs typeface="Inter Medium"/>
                <a:sym typeface="Inter Medium"/>
                <a:hlinkClick r:id="rId7" tooltip="https://www.statology.org/how-to-build-lstm-models-for-time-series-prediction-in-python/"/>
              </a:rPr>
              <a:t> </a:t>
            </a:r>
            <a:r>
              <a:rPr lang="en-US" b="true" sz="2399" u="sng">
                <a:solidFill>
                  <a:srgbClr val="0000FF"/>
                </a:solidFill>
                <a:latin typeface="Inter Medium"/>
                <a:ea typeface="Inter Medium"/>
                <a:cs typeface="Inter Medium"/>
                <a:sym typeface="Inter Medium"/>
                <a:hlinkClick r:id="rId8" tooltip="https://www.statology.org/how-to-build-lstm-models-for-time-series-prediction-in-python/"/>
              </a:rPr>
              <a:t>https://www.statology.org/how-to-build-lstm-models-for-time-series-prediction-in-python/</a:t>
            </a:r>
          </a:p>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The future trajectory of gold prices (2024-2026): navigating economic and geopolitical crossroads. (2023, December 28). Kitco News.</a:t>
            </a:r>
            <a:r>
              <a:rPr lang="en-US" b="true" sz="2399" u="sng">
                <a:solidFill>
                  <a:srgbClr val="000000"/>
                </a:solidFill>
                <a:latin typeface="Inter Medium"/>
                <a:ea typeface="Inter Medium"/>
                <a:cs typeface="Inter Medium"/>
                <a:sym typeface="Inter Medium"/>
                <a:hlinkClick r:id="rId9" tooltip="https://www.kitco.com/opinion/2023-12-28/future-trajectory-gold-prices-2024-2026-navigating-economic-and-geopolitical"/>
              </a:rPr>
              <a:t> </a:t>
            </a:r>
            <a:r>
              <a:rPr lang="en-US" b="true" sz="2399" u="sng">
                <a:solidFill>
                  <a:srgbClr val="0000FF"/>
                </a:solidFill>
                <a:latin typeface="Inter Medium"/>
                <a:ea typeface="Inter Medium"/>
                <a:cs typeface="Inter Medium"/>
                <a:sym typeface="Inter Medium"/>
                <a:hlinkClick r:id="rId10" tooltip="https://www.kitco.com/opinion/2023-12-28/future-trajectory-gold-prices-2024-2026-navigating-economic-and-geopolitical"/>
              </a:rPr>
              <a:t>https://www.kitco.com/opinion/2023-12-28/future-trajectory-gold-prices-2024-2026-navigating-economic-and-geopolitical</a:t>
            </a:r>
          </a:p>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 Baur, D. G., &amp; Lucey, B. M. (2009). Is Gold a Hedge or a Safe Haven? an Analysis of Stocks, Bonds and Gold. SSRN Electronic Journal.</a:t>
            </a:r>
            <a:r>
              <a:rPr lang="en-US" b="true" sz="2399" u="sng">
                <a:solidFill>
                  <a:srgbClr val="000000"/>
                </a:solidFill>
                <a:latin typeface="Inter Medium"/>
                <a:ea typeface="Inter Medium"/>
                <a:cs typeface="Inter Medium"/>
                <a:sym typeface="Inter Medium"/>
                <a:hlinkClick r:id="rId11" tooltip="https://doi.org/10.2139/ssrn.952289"/>
              </a:rPr>
              <a:t> </a:t>
            </a:r>
            <a:r>
              <a:rPr lang="en-US" b="true" sz="2399" u="sng">
                <a:solidFill>
                  <a:srgbClr val="0000FF"/>
                </a:solidFill>
                <a:latin typeface="Inter Medium"/>
                <a:ea typeface="Inter Medium"/>
                <a:cs typeface="Inter Medium"/>
                <a:sym typeface="Inter Medium"/>
                <a:hlinkClick r:id="rId12" tooltip="https://doi.org/10.2139/ssrn.952289"/>
              </a:rPr>
              <a:t>https://doi.org/10.2139/ssrn.952289</a:t>
            </a:r>
          </a:p>
          <a:p>
            <a:pPr algn="l" marL="518158" indent="-259079" lvl="1">
              <a:lnSpc>
                <a:spcPts val="3081"/>
              </a:lnSpc>
              <a:buFont typeface="Arial"/>
              <a:buChar char="•"/>
            </a:pPr>
            <a:r>
              <a:rPr lang="en-US" b="true" sz="2399">
                <a:solidFill>
                  <a:srgbClr val="000000"/>
                </a:solidFill>
                <a:latin typeface="Inter Medium"/>
                <a:ea typeface="Inter Medium"/>
                <a:cs typeface="Inter Medium"/>
                <a:sym typeface="Inter Medium"/>
              </a:rPr>
              <a:t>Zhang, C., Sjarif, N. N. A., &amp; Ibrahim, R. (2023b). Deep learning models for price forecasting of financial time series: A review of recent advancements: 2020–2022. Wiley Interdisciplinary Reviews Data Mining and Knowledge Discovery, 14(1).</a:t>
            </a:r>
            <a:r>
              <a:rPr lang="en-US" b="true" sz="2399" u="sng">
                <a:solidFill>
                  <a:srgbClr val="000000"/>
                </a:solidFill>
                <a:latin typeface="Inter Medium"/>
                <a:ea typeface="Inter Medium"/>
                <a:cs typeface="Inter Medium"/>
                <a:sym typeface="Inter Medium"/>
                <a:hlinkClick r:id="rId13" tooltip="https://doi.org/10.1002/widm.1519"/>
              </a:rPr>
              <a:t> </a:t>
            </a:r>
            <a:r>
              <a:rPr lang="en-US" b="true" sz="2399" u="sng">
                <a:solidFill>
                  <a:srgbClr val="0000FF"/>
                </a:solidFill>
                <a:latin typeface="Inter Medium"/>
                <a:ea typeface="Inter Medium"/>
                <a:cs typeface="Inter Medium"/>
                <a:sym typeface="Inter Medium"/>
                <a:hlinkClick r:id="rId14" tooltip="https://doi.org/10.1002/widm.1519"/>
              </a:rPr>
              <a:t>https://doi.org/10.1002/widm.1519</a:t>
            </a:r>
          </a:p>
          <a:p>
            <a:pPr algn="l" marL="518158" indent="-259079" lvl="1">
              <a:lnSpc>
                <a:spcPts val="3081"/>
              </a:lnSpc>
              <a:buFont typeface="Arial"/>
              <a:buChar char="•"/>
            </a:pPr>
            <a:r>
              <a:rPr lang="en-US" b="true" sz="2399" u="sng">
                <a:solidFill>
                  <a:srgbClr val="000000"/>
                </a:solidFill>
                <a:latin typeface="Inter Medium"/>
                <a:ea typeface="Inter Medium"/>
                <a:cs typeface="Inter Medium"/>
                <a:sym typeface="Inter Medium"/>
                <a:hlinkClick r:id="rId15" tooltip="https://finance.yahoo.com/quote/GC%3DF/"/>
              </a:rPr>
              <a:t> </a:t>
            </a:r>
            <a:r>
              <a:rPr lang="en-US" b="true" sz="2399" u="sng">
                <a:solidFill>
                  <a:srgbClr val="0000FF"/>
                </a:solidFill>
                <a:latin typeface="Inter Medium"/>
                <a:ea typeface="Inter Medium"/>
                <a:cs typeface="Inter Medium"/>
                <a:sym typeface="Inter Medium"/>
                <a:hlinkClick r:id="rId16" tooltip="https://finance.yahoo.com/quote/GC%3DF/"/>
              </a:rPr>
              <a:t>https://finance.yahoo.com/quote/GC%3DF/</a:t>
            </a:r>
          </a:p>
          <a:p>
            <a:pPr algn="l" marL="518158" indent="-259079" lvl="1">
              <a:lnSpc>
                <a:spcPts val="3081"/>
              </a:lnSpc>
              <a:buFont typeface="Arial"/>
              <a:buChar char="•"/>
            </a:pPr>
            <a:r>
              <a:rPr lang="en-US" b="true" sz="2399" u="sng">
                <a:solidFill>
                  <a:srgbClr val="000000"/>
                </a:solidFill>
                <a:latin typeface="Inter Medium"/>
                <a:ea typeface="Inter Medium"/>
                <a:cs typeface="Inter Medium"/>
                <a:sym typeface="Inter Medium"/>
                <a:hlinkClick r:id="rId17" tooltip="https://fred.stlouisfed.org/series/T10YIE"/>
              </a:rPr>
              <a:t> </a:t>
            </a:r>
            <a:r>
              <a:rPr lang="en-US" b="true" sz="2399" u="sng">
                <a:solidFill>
                  <a:srgbClr val="0000FF"/>
                </a:solidFill>
                <a:latin typeface="Inter Medium"/>
                <a:ea typeface="Inter Medium"/>
                <a:cs typeface="Inter Medium"/>
                <a:sym typeface="Inter Medium"/>
                <a:hlinkClick r:id="rId18" tooltip="https://fred.stlouisfed.org/series/T10YIE"/>
              </a:rPr>
              <a:t>https://fred.stlouisfed.org/series/T10YIE</a:t>
            </a:r>
          </a:p>
          <a:p>
            <a:pPr algn="l" marL="518158" indent="-259079" lvl="1">
              <a:lnSpc>
                <a:spcPts val="3081"/>
              </a:lnSpc>
              <a:buFont typeface="Arial"/>
              <a:buChar char="•"/>
            </a:pPr>
            <a:r>
              <a:rPr lang="en-US" b="true" sz="2399" u="sng">
                <a:solidFill>
                  <a:srgbClr val="000000"/>
                </a:solidFill>
                <a:latin typeface="Inter Medium"/>
                <a:ea typeface="Inter Medium"/>
                <a:cs typeface="Inter Medium"/>
                <a:sym typeface="Inter Medium"/>
                <a:hlinkClick r:id="rId19" tooltip="https://data.worldbank.org/indicator/NY.GDP.MKTP.CD"/>
              </a:rPr>
              <a:t> </a:t>
            </a:r>
            <a:r>
              <a:rPr lang="en-US" b="true" sz="2399" u="sng">
                <a:solidFill>
                  <a:srgbClr val="0000FF"/>
                </a:solidFill>
                <a:latin typeface="Inter Medium"/>
                <a:ea typeface="Inter Medium"/>
                <a:cs typeface="Inter Medium"/>
                <a:sym typeface="Inter Medium"/>
                <a:hlinkClick r:id="rId20" tooltip="https://data.worldbank.org/indicator/NY.GDP.MKTP.CD"/>
              </a:rPr>
              <a:t>https://data.worldbank.org/indicator/NY.GDP.MKTP.CD</a:t>
            </a:r>
          </a:p>
          <a:p>
            <a:pPr algn="l" marL="518158" indent="-259079" lvl="1">
              <a:lnSpc>
                <a:spcPts val="3081"/>
              </a:lnSpc>
              <a:buFont typeface="Arial"/>
              <a:buChar char="•"/>
            </a:pPr>
            <a:r>
              <a:rPr lang="en-US" b="true" sz="2399" u="sng">
                <a:solidFill>
                  <a:srgbClr val="000000"/>
                </a:solidFill>
                <a:latin typeface="Inter Medium"/>
                <a:ea typeface="Inter Medium"/>
                <a:cs typeface="Inter Medium"/>
                <a:sym typeface="Inter Medium"/>
                <a:hlinkClick r:id="rId21" tooltip="https://finance.yahoo.com/markets/bonds/"/>
              </a:rPr>
              <a:t> </a:t>
            </a:r>
            <a:r>
              <a:rPr lang="en-US" b="true" sz="2399" u="sng">
                <a:solidFill>
                  <a:srgbClr val="0000FF"/>
                </a:solidFill>
                <a:latin typeface="Inter Medium"/>
                <a:ea typeface="Inter Medium"/>
                <a:cs typeface="Inter Medium"/>
                <a:sym typeface="Inter Medium"/>
                <a:hlinkClick r:id="rId22" tooltip="https://finance.yahoo.com/markets/bonds/"/>
              </a:rPr>
              <a:t>https://finance.yahoo.com/markets/bonds/</a:t>
            </a:r>
          </a:p>
        </p:txBody>
      </p:sp>
      <p:grpSp>
        <p:nvGrpSpPr>
          <p:cNvPr name="Group 3" id="3"/>
          <p:cNvGrpSpPr/>
          <p:nvPr/>
        </p:nvGrpSpPr>
        <p:grpSpPr>
          <a:xfrm rot="0">
            <a:off x="0" y="0"/>
            <a:ext cx="4314825" cy="10287000"/>
            <a:chOff x="0" y="0"/>
            <a:chExt cx="5753100" cy="13716000"/>
          </a:xfrm>
        </p:grpSpPr>
        <p:sp>
          <p:nvSpPr>
            <p:cNvPr name="Freeform 4" id="4"/>
            <p:cNvSpPr/>
            <p:nvPr/>
          </p:nvSpPr>
          <p:spPr>
            <a:xfrm flipH="false" flipV="false" rot="0">
              <a:off x="0" y="0"/>
              <a:ext cx="5753100" cy="13716000"/>
            </a:xfrm>
            <a:custGeom>
              <a:avLst/>
              <a:gdLst/>
              <a:ahLst/>
              <a:cxnLst/>
              <a:rect r="r" b="b" t="t" l="l"/>
              <a:pathLst>
                <a:path h="13716000" w="5753100">
                  <a:moveTo>
                    <a:pt x="0" y="0"/>
                  </a:moveTo>
                  <a:lnTo>
                    <a:pt x="5753100" y="0"/>
                  </a:lnTo>
                  <a:lnTo>
                    <a:pt x="5753100" y="13716000"/>
                  </a:lnTo>
                  <a:lnTo>
                    <a:pt x="0" y="13716000"/>
                  </a:lnTo>
                  <a:close/>
                </a:path>
              </a:pathLst>
            </a:custGeom>
            <a:solidFill>
              <a:srgbClr val="062424"/>
            </a:solidFill>
          </p:spPr>
        </p:sp>
      </p:grpSp>
      <p:sp>
        <p:nvSpPr>
          <p:cNvPr name="TextBox 5" id="5"/>
          <p:cNvSpPr txBox="true"/>
          <p:nvPr/>
        </p:nvSpPr>
        <p:spPr>
          <a:xfrm rot="-5400000">
            <a:off x="-2208900" y="4639574"/>
            <a:ext cx="7961100" cy="1276350"/>
          </a:xfrm>
          <a:prstGeom prst="rect">
            <a:avLst/>
          </a:prstGeom>
        </p:spPr>
        <p:txBody>
          <a:bodyPr anchor="t" rtlCol="false" tIns="0" lIns="0" bIns="0" rIns="0">
            <a:spAutoFit/>
          </a:bodyPr>
          <a:lstStyle/>
          <a:p>
            <a:pPr algn="l">
              <a:lnSpc>
                <a:spcPts val="9838"/>
              </a:lnSpc>
            </a:pPr>
            <a:r>
              <a:rPr lang="en-US" b="true" sz="8198">
                <a:solidFill>
                  <a:srgbClr val="EDF0F2"/>
                </a:solidFill>
                <a:latin typeface="Arimo Bold"/>
                <a:ea typeface="Arimo Bold"/>
                <a:cs typeface="Arimo Bold"/>
                <a:sym typeface="Arimo Bold"/>
              </a:rPr>
              <a:t>References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62424"/>
        </a:solidFill>
      </p:bgPr>
    </p:bg>
    <p:spTree>
      <p:nvGrpSpPr>
        <p:cNvPr id="1" name=""/>
        <p:cNvGrpSpPr/>
        <p:nvPr/>
      </p:nvGrpSpPr>
      <p:grpSpPr>
        <a:xfrm>
          <a:off x="0" y="0"/>
          <a:ext cx="0" cy="0"/>
          <a:chOff x="0" y="0"/>
          <a:chExt cx="0" cy="0"/>
        </a:xfrm>
      </p:grpSpPr>
      <p:sp>
        <p:nvSpPr>
          <p:cNvPr name="TextBox 2" id="2"/>
          <p:cNvSpPr txBox="true"/>
          <p:nvPr/>
        </p:nvSpPr>
        <p:spPr>
          <a:xfrm rot="0">
            <a:off x="3729073" y="3990595"/>
            <a:ext cx="10829854" cy="1445419"/>
          </a:xfrm>
          <a:prstGeom prst="rect">
            <a:avLst/>
          </a:prstGeom>
        </p:spPr>
        <p:txBody>
          <a:bodyPr anchor="t" rtlCol="false" tIns="0" lIns="0" bIns="0" rIns="0">
            <a:spAutoFit/>
          </a:bodyPr>
          <a:lstStyle/>
          <a:p>
            <a:pPr algn="ctr">
              <a:lnSpc>
                <a:spcPts val="11519"/>
              </a:lnSpc>
            </a:pPr>
            <a:r>
              <a:rPr lang="en-US" b="true" sz="8000">
                <a:solidFill>
                  <a:srgbClr val="EDF0F2"/>
                </a:solidFill>
                <a:latin typeface="Arimo Bold"/>
                <a:ea typeface="Arimo Bold"/>
                <a:cs typeface="Arimo Bold"/>
                <a:sym typeface="Arimo Bold"/>
              </a:rPr>
              <a:t>Thank you!</a:t>
            </a:r>
          </a:p>
        </p:txBody>
      </p:sp>
      <p:sp>
        <p:nvSpPr>
          <p:cNvPr name="TextBox 3" id="3"/>
          <p:cNvSpPr txBox="true"/>
          <p:nvPr/>
        </p:nvSpPr>
        <p:spPr>
          <a:xfrm rot="0">
            <a:off x="3729073" y="5619653"/>
            <a:ext cx="10829854" cy="450532"/>
          </a:xfrm>
          <a:prstGeom prst="rect">
            <a:avLst/>
          </a:prstGeom>
        </p:spPr>
        <p:txBody>
          <a:bodyPr anchor="t" rtlCol="false" tIns="0" lIns="0" bIns="0" rIns="0">
            <a:spAutoFit/>
          </a:bodyPr>
          <a:lstStyle/>
          <a:p>
            <a:pPr algn="ctr">
              <a:lnSpc>
                <a:spcPts val="3744"/>
              </a:lnSpc>
            </a:pPr>
            <a:r>
              <a:rPr lang="en-US" sz="2400">
                <a:solidFill>
                  <a:srgbClr val="EDF0F2"/>
                </a:solidFill>
                <a:latin typeface="Ruda"/>
                <a:ea typeface="Ruda"/>
                <a:cs typeface="Ruda"/>
                <a:sym typeface="Ruda"/>
              </a:rPr>
              <a:t>Do you have any questions?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1D3A39"/>
          </a:solidFill>
        </p:spPr>
      </p:sp>
      <p:sp>
        <p:nvSpPr>
          <p:cNvPr name="TextBox 3" id="3"/>
          <p:cNvSpPr txBox="true"/>
          <p:nvPr/>
        </p:nvSpPr>
        <p:spPr>
          <a:xfrm rot="0">
            <a:off x="2654762" y="4586287"/>
            <a:ext cx="5998009" cy="1085850"/>
          </a:xfrm>
          <a:prstGeom prst="rect">
            <a:avLst/>
          </a:prstGeom>
        </p:spPr>
        <p:txBody>
          <a:bodyPr anchor="t" rtlCol="false" tIns="0" lIns="0" bIns="0" rIns="0">
            <a:spAutoFit/>
          </a:bodyPr>
          <a:lstStyle/>
          <a:p>
            <a:pPr algn="l" marL="0" indent="0" lvl="0">
              <a:lnSpc>
                <a:spcPts val="8399"/>
              </a:lnSpc>
            </a:pPr>
            <a:r>
              <a:rPr lang="en-US" b="true" sz="6999" u="none">
                <a:solidFill>
                  <a:srgbClr val="000000"/>
                </a:solidFill>
                <a:latin typeface="Arimo Bold"/>
                <a:ea typeface="Arimo Bold"/>
                <a:cs typeface="Arimo Bold"/>
                <a:sym typeface="Arimo Bold"/>
              </a:rPr>
              <a:t>Content</a:t>
            </a:r>
          </a:p>
        </p:txBody>
      </p:sp>
      <p:sp>
        <p:nvSpPr>
          <p:cNvPr name="TextBox 4" id="4"/>
          <p:cNvSpPr txBox="true"/>
          <p:nvPr/>
        </p:nvSpPr>
        <p:spPr>
          <a:xfrm rot="0">
            <a:off x="10692340" y="1980043"/>
            <a:ext cx="5564734" cy="6212613"/>
          </a:xfrm>
          <a:prstGeom prst="rect">
            <a:avLst/>
          </a:prstGeom>
        </p:spPr>
        <p:txBody>
          <a:bodyPr anchor="t" rtlCol="false" tIns="0" lIns="0" bIns="0" rIns="0">
            <a:spAutoFit/>
          </a:bodyPr>
          <a:lstStyle/>
          <a:p>
            <a:pPr algn="l" marL="0" indent="0" lvl="0">
              <a:lnSpc>
                <a:spcPts val="4072"/>
              </a:lnSpc>
            </a:pPr>
          </a:p>
          <a:p>
            <a:pPr algn="l" marL="0" indent="0" lvl="0">
              <a:lnSpc>
                <a:spcPts val="4072"/>
              </a:lnSpc>
            </a:pPr>
            <a:r>
              <a:rPr lang="en-US" sz="2908" u="none">
                <a:solidFill>
                  <a:srgbClr val="EDF0F2"/>
                </a:solidFill>
                <a:latin typeface="Arial"/>
                <a:ea typeface="Arial"/>
                <a:cs typeface="Arial"/>
                <a:sym typeface="Arial"/>
              </a:rPr>
              <a:t>Introduction</a:t>
            </a:r>
          </a:p>
          <a:p>
            <a:pPr algn="l" marL="0" indent="0" lvl="0">
              <a:lnSpc>
                <a:spcPts val="4072"/>
              </a:lnSpc>
            </a:pPr>
            <a:r>
              <a:rPr lang="en-US" sz="2908" u="none">
                <a:solidFill>
                  <a:srgbClr val="EDF0F2"/>
                </a:solidFill>
                <a:latin typeface="Arial"/>
                <a:ea typeface="Arial"/>
                <a:cs typeface="Arial"/>
                <a:sym typeface="Arial"/>
              </a:rPr>
              <a:t>Aims &amp; Objective</a:t>
            </a:r>
          </a:p>
          <a:p>
            <a:pPr algn="l" marL="0" indent="0" lvl="0">
              <a:lnSpc>
                <a:spcPts val="4072"/>
              </a:lnSpc>
            </a:pPr>
            <a:r>
              <a:rPr lang="en-US" sz="2908" u="none">
                <a:solidFill>
                  <a:srgbClr val="EDF0F2"/>
                </a:solidFill>
                <a:latin typeface="Arial"/>
                <a:ea typeface="Arial"/>
                <a:cs typeface="Arial"/>
                <a:sym typeface="Arial"/>
              </a:rPr>
              <a:t>Research Methodology</a:t>
            </a:r>
          </a:p>
          <a:p>
            <a:pPr algn="l" marL="628037" indent="-314019" lvl="1">
              <a:lnSpc>
                <a:spcPts val="4072"/>
              </a:lnSpc>
              <a:buFont typeface="Arial"/>
              <a:buChar char="•"/>
            </a:pPr>
            <a:r>
              <a:rPr lang="en-US" sz="2908" u="none">
                <a:solidFill>
                  <a:srgbClr val="EDF0F2"/>
                </a:solidFill>
                <a:latin typeface="Arial"/>
                <a:ea typeface="Arial"/>
                <a:cs typeface="Arial"/>
                <a:sym typeface="Arial"/>
              </a:rPr>
              <a:t>About The Dataset</a:t>
            </a:r>
          </a:p>
          <a:p>
            <a:pPr algn="l" marL="628037" indent="-314019" lvl="1">
              <a:lnSpc>
                <a:spcPts val="4072"/>
              </a:lnSpc>
              <a:buFont typeface="Arial"/>
              <a:buChar char="•"/>
            </a:pPr>
            <a:r>
              <a:rPr lang="en-US" sz="2908" u="none">
                <a:solidFill>
                  <a:srgbClr val="EDF0F2"/>
                </a:solidFill>
                <a:latin typeface="Arial"/>
                <a:ea typeface="Arial"/>
                <a:cs typeface="Arial"/>
                <a:sym typeface="Arial"/>
              </a:rPr>
              <a:t>Exploratory Data Analysis</a:t>
            </a:r>
          </a:p>
          <a:p>
            <a:pPr algn="l" marL="628037" indent="-314019" lvl="1">
              <a:lnSpc>
                <a:spcPts val="4072"/>
              </a:lnSpc>
              <a:buFont typeface="Arial"/>
              <a:buChar char="•"/>
            </a:pPr>
            <a:r>
              <a:rPr lang="en-US" sz="2908" u="none">
                <a:solidFill>
                  <a:srgbClr val="EDF0F2"/>
                </a:solidFill>
                <a:latin typeface="Arial"/>
                <a:ea typeface="Arial"/>
                <a:cs typeface="Arial"/>
                <a:sym typeface="Arial"/>
              </a:rPr>
              <a:t>Data Preprocessing</a:t>
            </a:r>
          </a:p>
          <a:p>
            <a:pPr algn="l" marL="628037" indent="-314019" lvl="1">
              <a:lnSpc>
                <a:spcPts val="4072"/>
              </a:lnSpc>
              <a:buFont typeface="Arial"/>
              <a:buChar char="•"/>
            </a:pPr>
            <a:r>
              <a:rPr lang="en-US" sz="2908" u="none">
                <a:solidFill>
                  <a:srgbClr val="EDF0F2"/>
                </a:solidFill>
                <a:latin typeface="Arial"/>
                <a:ea typeface="Arial"/>
                <a:cs typeface="Arial"/>
                <a:sym typeface="Arial"/>
              </a:rPr>
              <a:t>Overfitting</a:t>
            </a:r>
          </a:p>
          <a:p>
            <a:pPr algn="l" marL="628037" indent="-314019" lvl="1">
              <a:lnSpc>
                <a:spcPts val="4072"/>
              </a:lnSpc>
              <a:buFont typeface="Arial"/>
              <a:buChar char="•"/>
            </a:pPr>
            <a:r>
              <a:rPr lang="en-US" sz="2908" u="none">
                <a:solidFill>
                  <a:srgbClr val="EDF0F2"/>
                </a:solidFill>
                <a:latin typeface="Arial"/>
                <a:ea typeface="Arial"/>
                <a:cs typeface="Arial"/>
                <a:sym typeface="Arial"/>
              </a:rPr>
              <a:t>Machine Learning Models</a:t>
            </a:r>
          </a:p>
          <a:p>
            <a:pPr algn="l" marL="0" indent="0" lvl="0">
              <a:lnSpc>
                <a:spcPts val="4072"/>
              </a:lnSpc>
            </a:pPr>
            <a:r>
              <a:rPr lang="en-US" sz="2908" u="none">
                <a:solidFill>
                  <a:srgbClr val="EDF0F2"/>
                </a:solidFill>
                <a:latin typeface="Arial"/>
                <a:ea typeface="Arial"/>
                <a:cs typeface="Arial"/>
                <a:sym typeface="Arial"/>
              </a:rPr>
              <a:t>Conclusion,</a:t>
            </a:r>
          </a:p>
          <a:p>
            <a:pPr algn="l" marL="0" indent="0" lvl="0">
              <a:lnSpc>
                <a:spcPts val="4072"/>
              </a:lnSpc>
            </a:pPr>
            <a:r>
              <a:rPr lang="en-US" sz="2908" u="none">
                <a:solidFill>
                  <a:srgbClr val="EDF0F2"/>
                </a:solidFill>
                <a:latin typeface="Arial"/>
                <a:ea typeface="Arial"/>
                <a:cs typeface="Arial"/>
                <a:sym typeface="Arial"/>
              </a:rPr>
              <a:t>Future Work</a:t>
            </a:r>
          </a:p>
          <a:p>
            <a:pPr algn="l" marL="0" indent="0" lvl="0">
              <a:lnSpc>
                <a:spcPts val="4072"/>
              </a:lnSpc>
            </a:pPr>
            <a:r>
              <a:rPr lang="en-US" sz="2908" u="none">
                <a:solidFill>
                  <a:srgbClr val="EDF0F2"/>
                </a:solidFill>
                <a:latin typeface="Arial"/>
                <a:ea typeface="Arial"/>
                <a:cs typeface="Arial"/>
                <a:sym typeface="Arial"/>
              </a:rPr>
              <a:t>References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0" y="0"/>
            <a:ext cx="4314825" cy="10287000"/>
            <a:chOff x="0" y="0"/>
            <a:chExt cx="5753100" cy="13716000"/>
          </a:xfrm>
        </p:grpSpPr>
        <p:sp>
          <p:nvSpPr>
            <p:cNvPr name="Freeform 3" id="3"/>
            <p:cNvSpPr/>
            <p:nvPr/>
          </p:nvSpPr>
          <p:spPr>
            <a:xfrm flipH="false" flipV="false" rot="0">
              <a:off x="0" y="0"/>
              <a:ext cx="5753100" cy="13716000"/>
            </a:xfrm>
            <a:custGeom>
              <a:avLst/>
              <a:gdLst/>
              <a:ahLst/>
              <a:cxnLst/>
              <a:rect r="r" b="b" t="t" l="l"/>
              <a:pathLst>
                <a:path h="13716000" w="5753100">
                  <a:moveTo>
                    <a:pt x="0" y="0"/>
                  </a:moveTo>
                  <a:lnTo>
                    <a:pt x="5753100" y="0"/>
                  </a:lnTo>
                  <a:lnTo>
                    <a:pt x="5753100" y="13716000"/>
                  </a:lnTo>
                  <a:lnTo>
                    <a:pt x="0" y="13716000"/>
                  </a:lnTo>
                  <a:close/>
                </a:path>
              </a:pathLst>
            </a:custGeom>
            <a:solidFill>
              <a:srgbClr val="062424"/>
            </a:solidFill>
          </p:spPr>
        </p:sp>
      </p:grpSp>
      <p:sp>
        <p:nvSpPr>
          <p:cNvPr name="AutoShape 4" id="4"/>
          <p:cNvSpPr/>
          <p:nvPr/>
        </p:nvSpPr>
        <p:spPr>
          <a:xfrm rot="0">
            <a:off x="1320464" y="1213786"/>
            <a:ext cx="15647072" cy="7641502"/>
          </a:xfrm>
          <a:prstGeom prst="rect">
            <a:avLst/>
          </a:prstGeom>
          <a:solidFill>
            <a:srgbClr val="FFFFFF"/>
          </a:solidFill>
        </p:spPr>
      </p:sp>
      <p:grpSp>
        <p:nvGrpSpPr>
          <p:cNvPr name="Group 5" id="5"/>
          <p:cNvGrpSpPr/>
          <p:nvPr/>
        </p:nvGrpSpPr>
        <p:grpSpPr>
          <a:xfrm rot="-5400000">
            <a:off x="10916006" y="2233300"/>
            <a:ext cx="5602474" cy="5602474"/>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DF0F2"/>
            </a:solidFill>
          </p:spPr>
        </p:sp>
      </p:grpSp>
      <p:grpSp>
        <p:nvGrpSpPr>
          <p:cNvPr name="Group 7" id="7"/>
          <p:cNvGrpSpPr/>
          <p:nvPr/>
        </p:nvGrpSpPr>
        <p:grpSpPr>
          <a:xfrm rot="0">
            <a:off x="11375452" y="2463033"/>
            <a:ext cx="5143029" cy="5143008"/>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0" t="-16644" r="0" b="-16644"/>
              </a:stretch>
            </a:blipFill>
          </p:spPr>
        </p:sp>
      </p:grpSp>
      <p:sp>
        <p:nvSpPr>
          <p:cNvPr name="TextBox 9" id="9"/>
          <p:cNvSpPr txBox="true"/>
          <p:nvPr/>
        </p:nvSpPr>
        <p:spPr>
          <a:xfrm rot="0">
            <a:off x="5545293" y="1205303"/>
            <a:ext cx="7197414" cy="1257730"/>
          </a:xfrm>
          <a:prstGeom prst="rect">
            <a:avLst/>
          </a:prstGeom>
        </p:spPr>
        <p:txBody>
          <a:bodyPr anchor="t" rtlCol="false" tIns="0" lIns="0" bIns="0" rIns="0">
            <a:spAutoFit/>
          </a:bodyPr>
          <a:lstStyle/>
          <a:p>
            <a:pPr algn="l" marL="0" indent="0" lvl="0">
              <a:lnSpc>
                <a:spcPts val="9565"/>
              </a:lnSpc>
            </a:pPr>
            <a:r>
              <a:rPr lang="en-US" b="true" sz="8317">
                <a:solidFill>
                  <a:srgbClr val="000000"/>
                </a:solidFill>
                <a:latin typeface="Arimo Bold"/>
                <a:ea typeface="Arimo Bold"/>
                <a:cs typeface="Arimo Bold"/>
                <a:sym typeface="Arimo Bold"/>
              </a:rPr>
              <a:t>Introduction</a:t>
            </a:r>
          </a:p>
        </p:txBody>
      </p:sp>
      <p:sp>
        <p:nvSpPr>
          <p:cNvPr name="TextBox 10" id="10"/>
          <p:cNvSpPr txBox="true"/>
          <p:nvPr/>
        </p:nvSpPr>
        <p:spPr>
          <a:xfrm rot="0">
            <a:off x="1540646" y="2600447"/>
            <a:ext cx="9148605" cy="5982081"/>
          </a:xfrm>
          <a:prstGeom prst="rect">
            <a:avLst/>
          </a:prstGeom>
        </p:spPr>
        <p:txBody>
          <a:bodyPr anchor="t" rtlCol="false" tIns="0" lIns="0" bIns="0" rIns="0">
            <a:spAutoFit/>
          </a:bodyPr>
          <a:lstStyle/>
          <a:p>
            <a:pPr algn="l" marL="0" indent="0" lvl="0">
              <a:lnSpc>
                <a:spcPts val="3192"/>
              </a:lnSpc>
            </a:pPr>
            <a:r>
              <a:rPr lang="en-US" b="true" sz="2100" strike="noStrike" u="none">
                <a:solidFill>
                  <a:srgbClr val="000000"/>
                </a:solidFill>
                <a:latin typeface="Arimo Bold"/>
                <a:ea typeface="Arimo Bold"/>
                <a:cs typeface="Arimo Bold"/>
                <a:sym typeface="Arimo Bold"/>
              </a:rPr>
              <a:t>Gold is a key investment asset, often used to hedge against inflation and economic uncertainties.</a:t>
            </a:r>
          </a:p>
          <a:p>
            <a:pPr algn="l" marL="0" indent="0" lvl="0">
              <a:lnSpc>
                <a:spcPts val="3192"/>
              </a:lnSpc>
            </a:pPr>
            <a:r>
              <a:rPr lang="en-US" b="true" sz="2100" strike="noStrike" u="none">
                <a:solidFill>
                  <a:srgbClr val="000000"/>
                </a:solidFill>
                <a:latin typeface="Arimo Bold"/>
                <a:ea typeface="Arimo Bold"/>
                <a:cs typeface="Arimo Bold"/>
                <a:sym typeface="Arimo Bold"/>
              </a:rPr>
              <a:t>Gold prices are influenced by complex factors, including GDP, interest rates, inflation, and investor sentiment.</a:t>
            </a:r>
          </a:p>
          <a:p>
            <a:pPr algn="l" marL="0" indent="0" lvl="0">
              <a:lnSpc>
                <a:spcPts val="3192"/>
              </a:lnSpc>
            </a:pPr>
            <a:r>
              <a:rPr lang="en-US" b="true" sz="2100" strike="noStrike" u="none">
                <a:solidFill>
                  <a:srgbClr val="000000"/>
                </a:solidFill>
                <a:latin typeface="Arimo Bold"/>
                <a:ea typeface="Arimo Bold"/>
                <a:cs typeface="Arimo Bold"/>
                <a:sym typeface="Arimo Bold"/>
              </a:rPr>
              <a:t>Accurate price prediction is vital but challenging due to the interdependence and volatility of influencing factors.</a:t>
            </a:r>
          </a:p>
          <a:p>
            <a:pPr algn="l" marL="0" indent="0" lvl="0">
              <a:lnSpc>
                <a:spcPts val="3192"/>
              </a:lnSpc>
            </a:pPr>
            <a:r>
              <a:rPr lang="en-US" b="true" sz="2100" strike="noStrike" u="none">
                <a:solidFill>
                  <a:srgbClr val="000000"/>
                </a:solidFill>
                <a:latin typeface="Arimo Bold"/>
                <a:ea typeface="Arimo Bold"/>
                <a:cs typeface="Arimo Bold"/>
                <a:sym typeface="Arimo Bold"/>
              </a:rPr>
              <a:t>Machine learning advancements offer improved time-series forecasting:</a:t>
            </a:r>
          </a:p>
          <a:p>
            <a:pPr algn="l" marL="0" indent="0" lvl="0">
              <a:lnSpc>
                <a:spcPts val="3192"/>
              </a:lnSpc>
            </a:pPr>
          </a:p>
          <a:p>
            <a:pPr algn="l" marL="0" indent="0" lvl="0">
              <a:lnSpc>
                <a:spcPts val="3192"/>
              </a:lnSpc>
            </a:pPr>
            <a:r>
              <a:rPr lang="en-US" b="true" sz="2100" strike="noStrike" u="none">
                <a:solidFill>
                  <a:srgbClr val="000000"/>
                </a:solidFill>
                <a:latin typeface="Arimo Bold"/>
                <a:ea typeface="Arimo Bold"/>
                <a:cs typeface="Arimo Bold"/>
                <a:sym typeface="Arimo Bold"/>
              </a:rPr>
              <a:t>Random Forest: Identifies key economic factors influencing gold prices.</a:t>
            </a:r>
          </a:p>
          <a:p>
            <a:pPr algn="l" marL="0" indent="0" lvl="0">
              <a:lnSpc>
                <a:spcPts val="3192"/>
              </a:lnSpc>
            </a:pPr>
            <a:r>
              <a:rPr lang="en-US" b="true" sz="2100" strike="noStrike" u="none">
                <a:solidFill>
                  <a:srgbClr val="000000"/>
                </a:solidFill>
                <a:latin typeface="Arimo Bold"/>
                <a:ea typeface="Arimo Bold"/>
                <a:cs typeface="Arimo Bold"/>
                <a:sym typeface="Arimo Bold"/>
              </a:rPr>
              <a:t>LSTM: Captures historical trends and temporal patterns for sequential predictions.</a:t>
            </a:r>
          </a:p>
          <a:p>
            <a:pPr algn="l" marL="0" indent="0" lvl="0">
              <a:lnSpc>
                <a:spcPts val="3192"/>
              </a:lnSpc>
            </a:pPr>
          </a:p>
          <a:p>
            <a:pPr algn="l" marL="0" indent="0" lvl="0">
              <a:lnSpc>
                <a:spcPts val="3192"/>
              </a:lnSpc>
            </a:pPr>
            <a:r>
              <a:rPr lang="en-US" b="true" sz="2100" strike="noStrike" u="none">
                <a:solidFill>
                  <a:srgbClr val="000000"/>
                </a:solidFill>
                <a:latin typeface="Arimo Bold"/>
                <a:ea typeface="Arimo Bold"/>
                <a:cs typeface="Arimo Bold"/>
                <a:sym typeface="Arimo Bold"/>
              </a:rPr>
              <a:t>This study compares Random Forest and LSTM models to determine the most effective approach for reliable gold price forecasting.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0">
            <a:off x="0" y="0"/>
            <a:ext cx="4313030" cy="10538943"/>
            <a:chOff x="0" y="0"/>
            <a:chExt cx="5750707" cy="14051924"/>
          </a:xfrm>
        </p:grpSpPr>
        <p:sp>
          <p:nvSpPr>
            <p:cNvPr name="Freeform 3" id="3"/>
            <p:cNvSpPr/>
            <p:nvPr/>
          </p:nvSpPr>
          <p:spPr>
            <a:xfrm flipH="false" flipV="false" rot="0">
              <a:off x="0" y="0"/>
              <a:ext cx="5750687" cy="14051914"/>
            </a:xfrm>
            <a:custGeom>
              <a:avLst/>
              <a:gdLst/>
              <a:ahLst/>
              <a:cxnLst/>
              <a:rect r="r" b="b" t="t" l="l"/>
              <a:pathLst>
                <a:path h="14051914" w="5750687">
                  <a:moveTo>
                    <a:pt x="0" y="0"/>
                  </a:moveTo>
                  <a:lnTo>
                    <a:pt x="5750687" y="0"/>
                  </a:lnTo>
                  <a:lnTo>
                    <a:pt x="5750687" y="14051914"/>
                  </a:lnTo>
                  <a:lnTo>
                    <a:pt x="0" y="14051914"/>
                  </a:lnTo>
                  <a:close/>
                </a:path>
              </a:pathLst>
            </a:custGeom>
            <a:solidFill>
              <a:srgbClr val="062424"/>
            </a:solidFill>
          </p:spPr>
        </p:sp>
      </p:grpSp>
      <p:grpSp>
        <p:nvGrpSpPr>
          <p:cNvPr name="Group 4" id="4"/>
          <p:cNvGrpSpPr/>
          <p:nvPr/>
        </p:nvGrpSpPr>
        <p:grpSpPr>
          <a:xfrm rot="0">
            <a:off x="914697" y="793573"/>
            <a:ext cx="16458607" cy="8699854"/>
            <a:chOff x="0" y="0"/>
            <a:chExt cx="8277467" cy="4375386"/>
          </a:xfrm>
        </p:grpSpPr>
        <p:sp>
          <p:nvSpPr>
            <p:cNvPr name="Freeform 5" id="5"/>
            <p:cNvSpPr/>
            <p:nvPr/>
          </p:nvSpPr>
          <p:spPr>
            <a:xfrm flipH="false" flipV="false" rot="0">
              <a:off x="0" y="0"/>
              <a:ext cx="8277467" cy="4375386"/>
            </a:xfrm>
            <a:custGeom>
              <a:avLst/>
              <a:gdLst/>
              <a:ahLst/>
              <a:cxnLst/>
              <a:rect r="r" b="b" t="t" l="l"/>
              <a:pathLst>
                <a:path h="4375386" w="8277467">
                  <a:moveTo>
                    <a:pt x="0" y="0"/>
                  </a:moveTo>
                  <a:lnTo>
                    <a:pt x="0" y="4375386"/>
                  </a:lnTo>
                  <a:lnTo>
                    <a:pt x="8277467" y="4375386"/>
                  </a:lnTo>
                  <a:lnTo>
                    <a:pt x="8277467" y="0"/>
                  </a:lnTo>
                  <a:lnTo>
                    <a:pt x="0" y="0"/>
                  </a:lnTo>
                  <a:close/>
                  <a:moveTo>
                    <a:pt x="8216507" y="4314426"/>
                  </a:moveTo>
                  <a:lnTo>
                    <a:pt x="59690" y="4314426"/>
                  </a:lnTo>
                  <a:lnTo>
                    <a:pt x="59690" y="59690"/>
                  </a:lnTo>
                  <a:lnTo>
                    <a:pt x="8216507" y="59690"/>
                  </a:lnTo>
                  <a:lnTo>
                    <a:pt x="8216507" y="4314426"/>
                  </a:lnTo>
                  <a:close/>
                </a:path>
              </a:pathLst>
            </a:custGeom>
            <a:solidFill>
              <a:srgbClr val="1D3A39"/>
            </a:solidFill>
          </p:spPr>
        </p:sp>
      </p:grpSp>
      <p:sp>
        <p:nvSpPr>
          <p:cNvPr name="TextBox 6" id="6"/>
          <p:cNvSpPr txBox="true"/>
          <p:nvPr/>
        </p:nvSpPr>
        <p:spPr>
          <a:xfrm rot="0">
            <a:off x="6247167" y="898348"/>
            <a:ext cx="7810847" cy="2296958"/>
          </a:xfrm>
          <a:prstGeom prst="rect">
            <a:avLst/>
          </a:prstGeom>
        </p:spPr>
        <p:txBody>
          <a:bodyPr anchor="t" rtlCol="false" tIns="0" lIns="0" bIns="0" rIns="0">
            <a:spAutoFit/>
          </a:bodyPr>
          <a:lstStyle/>
          <a:p>
            <a:pPr algn="ctr" marL="0" indent="0" lvl="0">
              <a:lnSpc>
                <a:spcPts val="8848"/>
              </a:lnSpc>
            </a:pPr>
            <a:r>
              <a:rPr lang="en-US" b="true" sz="8508">
                <a:solidFill>
                  <a:srgbClr val="000000"/>
                </a:solidFill>
                <a:latin typeface="Arimo Bold"/>
                <a:ea typeface="Arimo Bold"/>
                <a:cs typeface="Arimo Bold"/>
                <a:sym typeface="Arimo Bold"/>
              </a:rPr>
              <a:t>Aim &amp; Objective</a:t>
            </a:r>
          </a:p>
        </p:txBody>
      </p:sp>
      <p:sp>
        <p:nvSpPr>
          <p:cNvPr name="TextBox 7" id="7"/>
          <p:cNvSpPr txBox="true"/>
          <p:nvPr/>
        </p:nvSpPr>
        <p:spPr>
          <a:xfrm rot="0">
            <a:off x="4496034" y="3386323"/>
            <a:ext cx="12371419" cy="5524177"/>
          </a:xfrm>
          <a:prstGeom prst="rect">
            <a:avLst/>
          </a:prstGeom>
        </p:spPr>
        <p:txBody>
          <a:bodyPr anchor="t" rtlCol="false" tIns="0" lIns="0" bIns="0" rIns="0">
            <a:spAutoFit/>
          </a:bodyPr>
          <a:lstStyle/>
          <a:p>
            <a:pPr algn="l" marL="477371" indent="-238686" lvl="1">
              <a:lnSpc>
                <a:spcPts val="3360"/>
              </a:lnSpc>
              <a:buFont typeface="Arial"/>
              <a:buChar char="•"/>
            </a:pPr>
            <a:r>
              <a:rPr lang="en-US" b="true" sz="2211">
                <a:solidFill>
                  <a:srgbClr val="000000"/>
                </a:solidFill>
                <a:latin typeface="Inter Semi-Bold"/>
                <a:ea typeface="Inter Semi-Bold"/>
                <a:cs typeface="Inter Semi-Bold"/>
                <a:sym typeface="Inter Semi-Bold"/>
              </a:rPr>
              <a:t>Develop an Accurate Gold Price Prediction Model: Use machine learning models like Random Forest and LSTM to predict future gold prices based on historical data and economic indicators.</a:t>
            </a:r>
          </a:p>
          <a:p>
            <a:pPr algn="l" marL="477371" indent="-238686" lvl="1">
              <a:lnSpc>
                <a:spcPts val="3360"/>
              </a:lnSpc>
              <a:buFont typeface="Arial"/>
              <a:buChar char="•"/>
            </a:pPr>
            <a:r>
              <a:rPr lang="en-US" b="true" sz="2211">
                <a:solidFill>
                  <a:srgbClr val="000000"/>
                </a:solidFill>
                <a:latin typeface="Inter Semi-Bold"/>
                <a:ea typeface="Inter Semi-Bold"/>
                <a:cs typeface="Inter Semi-Bold"/>
                <a:sym typeface="Inter Semi-Bold"/>
              </a:rPr>
              <a:t>Incorporate Economic Indicators: Include key factors such as treasury yields, inflation, and GDP in the models to improve accuracy by capturing macroeconomic influences.</a:t>
            </a:r>
          </a:p>
          <a:p>
            <a:pPr algn="l" marL="477371" indent="-238686" lvl="1">
              <a:lnSpc>
                <a:spcPts val="3360"/>
              </a:lnSpc>
              <a:buFont typeface="Arial"/>
              <a:buChar char="•"/>
            </a:pPr>
            <a:r>
              <a:rPr lang="en-US" b="true" sz="2211">
                <a:solidFill>
                  <a:srgbClr val="000000"/>
                </a:solidFill>
                <a:latin typeface="Inter Semi-Bold"/>
                <a:ea typeface="Inter Semi-Bold"/>
                <a:cs typeface="Inter Semi-Bold"/>
                <a:sym typeface="Inter Semi-Bold"/>
              </a:rPr>
              <a:t>Compare Machine Learning Techniques: Assess and compare the performance of Random Forest (traditional method) and LSTM (deep learning) to determine which model better predicts gold price trends.</a:t>
            </a:r>
          </a:p>
          <a:p>
            <a:pPr algn="l" marL="477371" indent="-238686" lvl="1">
              <a:lnSpc>
                <a:spcPts val="3360"/>
              </a:lnSpc>
              <a:buFont typeface="Arial"/>
              <a:buChar char="•"/>
            </a:pPr>
            <a:r>
              <a:rPr lang="en-US" b="true" sz="2211">
                <a:solidFill>
                  <a:srgbClr val="000000"/>
                </a:solidFill>
                <a:latin typeface="Inter Semi-Bold"/>
                <a:ea typeface="Inter Semi-Bold"/>
                <a:cs typeface="Inter Semi-Bold"/>
                <a:sym typeface="Inter Semi-Bold"/>
              </a:rPr>
              <a:t>Detect and Mitigate Overfitting: Apply regularization methods like Ridge and Lasso to prevent overfitting, ensuring models generalize well to new data.</a:t>
            </a:r>
          </a:p>
          <a:p>
            <a:pPr algn="l" marL="477371" indent="-238686" lvl="1">
              <a:lnSpc>
                <a:spcPts val="3360"/>
              </a:lnSpc>
              <a:buFont typeface="Arial"/>
              <a:buChar char="•"/>
            </a:pPr>
            <a:r>
              <a:rPr lang="en-US" b="true" sz="2211">
                <a:solidFill>
                  <a:srgbClr val="000000"/>
                </a:solidFill>
                <a:latin typeface="Inter Semi-Bold"/>
                <a:ea typeface="Inter Semi-Bold"/>
                <a:cs typeface="Inter Semi-Bold"/>
                <a:sym typeface="Inter Semi-Bold"/>
              </a:rPr>
              <a:t>Create a User-Friendly Prediction Tool: Build a web-based interface that provides easy access to gold price forecasts, model visualizations, and insights into economic trends affecting prices.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62424"/>
        </a:solidFill>
      </p:bgPr>
    </p:bg>
    <p:spTree>
      <p:nvGrpSpPr>
        <p:cNvPr id="1" name=""/>
        <p:cNvGrpSpPr/>
        <p:nvPr/>
      </p:nvGrpSpPr>
      <p:grpSpPr>
        <a:xfrm>
          <a:off x="0" y="0"/>
          <a:ext cx="0" cy="0"/>
          <a:chOff x="0" y="0"/>
          <a:chExt cx="0" cy="0"/>
        </a:xfrm>
      </p:grpSpPr>
      <p:sp>
        <p:nvSpPr>
          <p:cNvPr name="TextBox 2" id="2"/>
          <p:cNvSpPr txBox="true"/>
          <p:nvPr/>
        </p:nvSpPr>
        <p:spPr>
          <a:xfrm rot="0">
            <a:off x="4091744" y="3421856"/>
            <a:ext cx="10104525" cy="2928075"/>
          </a:xfrm>
          <a:prstGeom prst="rect">
            <a:avLst/>
          </a:prstGeom>
        </p:spPr>
        <p:txBody>
          <a:bodyPr anchor="t" rtlCol="false" tIns="0" lIns="0" bIns="0" rIns="0">
            <a:spAutoFit/>
          </a:bodyPr>
          <a:lstStyle/>
          <a:p>
            <a:pPr algn="ctr">
              <a:lnSpc>
                <a:spcPts val="11519"/>
              </a:lnSpc>
            </a:pPr>
            <a:r>
              <a:rPr lang="en-US" b="true" sz="8000">
                <a:solidFill>
                  <a:srgbClr val="EDF0F2"/>
                </a:solidFill>
                <a:latin typeface="Arimo Bold"/>
                <a:ea typeface="Arimo Bold"/>
                <a:cs typeface="Arimo Bold"/>
                <a:sym typeface="Arimo Bold"/>
              </a:rPr>
              <a:t>Research Methodology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23226" y="-8023224"/>
            <a:ext cx="2241551" cy="18287998"/>
            <a:chOff x="0" y="0"/>
            <a:chExt cx="2988735" cy="24383997"/>
          </a:xfrm>
        </p:grpSpPr>
        <p:sp>
          <p:nvSpPr>
            <p:cNvPr name="Freeform 3" id="3"/>
            <p:cNvSpPr/>
            <p:nvPr/>
          </p:nvSpPr>
          <p:spPr>
            <a:xfrm flipH="false" flipV="false" rot="0">
              <a:off x="0" y="0"/>
              <a:ext cx="2988691" cy="24384000"/>
            </a:xfrm>
            <a:custGeom>
              <a:avLst/>
              <a:gdLst/>
              <a:ahLst/>
              <a:cxnLst/>
              <a:rect r="r" b="b" t="t" l="l"/>
              <a:pathLst>
                <a:path h="24384000" w="2988691">
                  <a:moveTo>
                    <a:pt x="0" y="0"/>
                  </a:moveTo>
                  <a:lnTo>
                    <a:pt x="2988691" y="0"/>
                  </a:lnTo>
                  <a:lnTo>
                    <a:pt x="2988691" y="24384000"/>
                  </a:lnTo>
                  <a:lnTo>
                    <a:pt x="0" y="24384000"/>
                  </a:lnTo>
                  <a:close/>
                </a:path>
              </a:pathLst>
            </a:custGeom>
            <a:solidFill>
              <a:srgbClr val="062424"/>
            </a:solidFill>
          </p:spPr>
        </p:sp>
      </p:grpSp>
      <p:sp>
        <p:nvSpPr>
          <p:cNvPr name="TextBox 4" id="4"/>
          <p:cNvSpPr txBox="true"/>
          <p:nvPr/>
        </p:nvSpPr>
        <p:spPr>
          <a:xfrm rot="0">
            <a:off x="1745026" y="2811414"/>
            <a:ext cx="15709703" cy="6407641"/>
          </a:xfrm>
          <a:prstGeom prst="rect">
            <a:avLst/>
          </a:prstGeom>
        </p:spPr>
        <p:txBody>
          <a:bodyPr anchor="t" rtlCol="false" tIns="0" lIns="0" bIns="0" rIns="0">
            <a:spAutoFit/>
          </a:bodyPr>
          <a:lstStyle/>
          <a:p>
            <a:pPr algn="l" marL="0" indent="0" lvl="0">
              <a:lnSpc>
                <a:spcPts val="3449"/>
              </a:lnSpc>
            </a:pPr>
            <a:r>
              <a:rPr lang="en-US" b="true" sz="2169" spc="91">
                <a:solidFill>
                  <a:srgbClr val="000000"/>
                </a:solidFill>
                <a:latin typeface="Inter Semi-Bold"/>
                <a:ea typeface="Inter Semi-Bold"/>
                <a:cs typeface="Inter Semi-Bold"/>
                <a:sym typeface="Inter Semi-Bold"/>
              </a:rPr>
              <a:t>Open: The price at which the gold futures contract started trading when the market opened for that specific day. This value reflects the first trade of the day.</a:t>
            </a:r>
          </a:p>
          <a:p>
            <a:pPr algn="l" marL="0" indent="0" lvl="0">
              <a:lnSpc>
                <a:spcPts val="3449"/>
              </a:lnSpc>
            </a:pPr>
          </a:p>
          <a:p>
            <a:pPr algn="l" marL="0" indent="0" lvl="0">
              <a:lnSpc>
                <a:spcPts val="3449"/>
              </a:lnSpc>
            </a:pPr>
            <a:r>
              <a:rPr lang="en-US" b="true" sz="2169" spc="91">
                <a:solidFill>
                  <a:srgbClr val="000000"/>
                </a:solidFill>
                <a:latin typeface="Inter Semi-Bold"/>
                <a:ea typeface="Inter Semi-Bold"/>
                <a:cs typeface="Inter Semi-Bold"/>
                <a:sym typeface="Inter Semi-Bold"/>
              </a:rPr>
              <a:t>High: The highest price reached by the gold futures contract during the trading day. It indicates the maximum price that traders were willing to pay for the futures contract within the trading session.</a:t>
            </a:r>
          </a:p>
          <a:p>
            <a:pPr algn="l" marL="0" indent="0" lvl="0">
              <a:lnSpc>
                <a:spcPts val="3449"/>
              </a:lnSpc>
            </a:pPr>
          </a:p>
          <a:p>
            <a:pPr algn="l" marL="0" indent="0" lvl="0">
              <a:lnSpc>
                <a:spcPts val="3449"/>
              </a:lnSpc>
            </a:pPr>
            <a:r>
              <a:rPr lang="en-US" b="true" sz="2169" spc="91">
                <a:solidFill>
                  <a:srgbClr val="000000"/>
                </a:solidFill>
                <a:latin typeface="Inter Semi-Bold"/>
                <a:ea typeface="Inter Semi-Bold"/>
                <a:cs typeface="Inter Semi-Bold"/>
                <a:sym typeface="Inter Semi-Bold"/>
              </a:rPr>
              <a:t>Low: The lowest price reached by the gold futures contract during the trading day. It reflects the minimum price that traders were willing to accept during the session, providing insight into the intraday market volatility.</a:t>
            </a:r>
          </a:p>
          <a:p>
            <a:pPr algn="l" marL="0" indent="0" lvl="0">
              <a:lnSpc>
                <a:spcPts val="3449"/>
              </a:lnSpc>
            </a:pPr>
          </a:p>
          <a:p>
            <a:pPr algn="l" marL="0" indent="0" lvl="0">
              <a:lnSpc>
                <a:spcPts val="3449"/>
              </a:lnSpc>
            </a:pPr>
            <a:r>
              <a:rPr lang="en-US" b="true" sz="2169" spc="91">
                <a:solidFill>
                  <a:srgbClr val="000000"/>
                </a:solidFill>
                <a:latin typeface="Inter Semi-Bold"/>
                <a:ea typeface="Inter Semi-Bold"/>
                <a:cs typeface="Inter Semi-Bold"/>
                <a:sym typeface="Inter Semi-Bold"/>
              </a:rPr>
              <a:t>Close: The final price at which the gold futures contract traded at the close of the market for the day. It is widely used as a benchmark for the asset’s performance on that day.</a:t>
            </a:r>
          </a:p>
          <a:p>
            <a:pPr algn="l" marL="0" indent="0" lvl="0">
              <a:lnSpc>
                <a:spcPts val="3449"/>
              </a:lnSpc>
            </a:pPr>
          </a:p>
          <a:p>
            <a:pPr algn="l" marL="0" indent="0" lvl="0">
              <a:lnSpc>
                <a:spcPts val="3449"/>
              </a:lnSpc>
            </a:pPr>
            <a:r>
              <a:rPr lang="en-US" b="true" sz="2169" spc="91">
                <a:solidFill>
                  <a:srgbClr val="000000"/>
                </a:solidFill>
                <a:latin typeface="Inter Semi-Bold"/>
                <a:ea typeface="Inter Semi-Bold"/>
                <a:cs typeface="Inter Semi-Bold"/>
                <a:sym typeface="Inter Semi-Bold"/>
              </a:rPr>
              <a:t>Adj Close (Adjusted Close): The closing price of the gold futures contract, adjusted for any corporate actions like dividends, splits, or new contracts. </a:t>
            </a:r>
          </a:p>
        </p:txBody>
      </p:sp>
      <p:sp>
        <p:nvSpPr>
          <p:cNvPr name="TextBox 5" id="5"/>
          <p:cNvSpPr txBox="true"/>
          <p:nvPr/>
        </p:nvSpPr>
        <p:spPr>
          <a:xfrm rot="0">
            <a:off x="3396193" y="542926"/>
            <a:ext cx="12741423" cy="1298574"/>
          </a:xfrm>
          <a:prstGeom prst="rect">
            <a:avLst/>
          </a:prstGeom>
        </p:spPr>
        <p:txBody>
          <a:bodyPr anchor="t" rtlCol="false" tIns="0" lIns="0" bIns="0" rIns="0">
            <a:spAutoFit/>
          </a:bodyPr>
          <a:lstStyle/>
          <a:p>
            <a:pPr algn="l" marL="0" indent="0" lvl="0">
              <a:lnSpc>
                <a:spcPts val="9499"/>
              </a:lnSpc>
            </a:pPr>
            <a:r>
              <a:rPr lang="en-US" b="true" sz="9499">
                <a:solidFill>
                  <a:srgbClr val="EDF0F2"/>
                </a:solidFill>
                <a:latin typeface="Arimo Bold"/>
                <a:ea typeface="Arimo Bold"/>
                <a:cs typeface="Arimo Bold"/>
                <a:sym typeface="Arimo Bold"/>
              </a:rPr>
              <a:t>About the dataset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grpSp>
        <p:nvGrpSpPr>
          <p:cNvPr name="Group 2" id="2"/>
          <p:cNvGrpSpPr/>
          <p:nvPr/>
        </p:nvGrpSpPr>
        <p:grpSpPr>
          <a:xfrm rot="5400000">
            <a:off x="8019547" y="-8026101"/>
            <a:ext cx="2242353" cy="18294554"/>
            <a:chOff x="0" y="0"/>
            <a:chExt cx="2989804" cy="24392739"/>
          </a:xfrm>
        </p:grpSpPr>
        <p:sp>
          <p:nvSpPr>
            <p:cNvPr name="Freeform 3" id="3"/>
            <p:cNvSpPr/>
            <p:nvPr/>
          </p:nvSpPr>
          <p:spPr>
            <a:xfrm flipH="false" flipV="false" rot="0">
              <a:off x="0" y="0"/>
              <a:ext cx="2989834" cy="24392762"/>
            </a:xfrm>
            <a:custGeom>
              <a:avLst/>
              <a:gdLst/>
              <a:ahLst/>
              <a:cxnLst/>
              <a:rect r="r" b="b" t="t" l="l"/>
              <a:pathLst>
                <a:path h="24392762" w="2989834">
                  <a:moveTo>
                    <a:pt x="0" y="0"/>
                  </a:moveTo>
                  <a:lnTo>
                    <a:pt x="2989834" y="0"/>
                  </a:lnTo>
                  <a:lnTo>
                    <a:pt x="2989834" y="24392762"/>
                  </a:lnTo>
                  <a:lnTo>
                    <a:pt x="0" y="24392762"/>
                  </a:lnTo>
                  <a:close/>
                </a:path>
              </a:pathLst>
            </a:custGeom>
            <a:solidFill>
              <a:srgbClr val="062424"/>
            </a:solidFill>
          </p:spPr>
        </p:sp>
      </p:grpSp>
      <p:sp>
        <p:nvSpPr>
          <p:cNvPr name="TextBox 4" id="4"/>
          <p:cNvSpPr txBox="true"/>
          <p:nvPr/>
        </p:nvSpPr>
        <p:spPr>
          <a:xfrm rot="0">
            <a:off x="5163503" y="693738"/>
            <a:ext cx="7961100" cy="1105875"/>
          </a:xfrm>
          <a:prstGeom prst="rect">
            <a:avLst/>
          </a:prstGeom>
        </p:spPr>
        <p:txBody>
          <a:bodyPr anchor="t" rtlCol="false" tIns="0" lIns="0" bIns="0" rIns="0">
            <a:spAutoFit/>
          </a:bodyPr>
          <a:lstStyle/>
          <a:p>
            <a:pPr algn="ctr">
              <a:lnSpc>
                <a:spcPts val="8398"/>
              </a:lnSpc>
            </a:pPr>
            <a:r>
              <a:rPr lang="en-US" b="true" sz="6998">
                <a:solidFill>
                  <a:srgbClr val="EDF0F2"/>
                </a:solidFill>
                <a:latin typeface="Arimo Bold"/>
                <a:ea typeface="Arimo Bold"/>
                <a:cs typeface="Arimo Bold"/>
                <a:sym typeface="Arimo Bold"/>
              </a:rPr>
              <a:t>Data Features</a:t>
            </a:r>
          </a:p>
        </p:txBody>
      </p:sp>
      <p:sp>
        <p:nvSpPr>
          <p:cNvPr name="TextBox 5" id="5"/>
          <p:cNvSpPr txBox="true"/>
          <p:nvPr/>
        </p:nvSpPr>
        <p:spPr>
          <a:xfrm rot="0">
            <a:off x="303743" y="2267223"/>
            <a:ext cx="17680619" cy="8021574"/>
          </a:xfrm>
          <a:prstGeom prst="rect">
            <a:avLst/>
          </a:prstGeom>
        </p:spPr>
        <p:txBody>
          <a:bodyPr anchor="t" rtlCol="false" tIns="0" lIns="0" bIns="0" rIns="0">
            <a:spAutoFit/>
          </a:bodyPr>
          <a:lstStyle/>
          <a:p>
            <a:pPr algn="l" marL="556471" indent="-278236" lvl="1">
              <a:lnSpc>
                <a:spcPts val="3827"/>
              </a:lnSpc>
              <a:buFont typeface="Arial"/>
              <a:buChar char="•"/>
            </a:pPr>
            <a:r>
              <a:rPr lang="en-US" b="true" sz="2199" spc="92">
                <a:solidFill>
                  <a:srgbClr val="000000"/>
                </a:solidFill>
                <a:latin typeface="Inter Semi-Bold"/>
                <a:ea typeface="Inter Semi-Bold"/>
                <a:cs typeface="Inter Semi-Bold"/>
                <a:sym typeface="Inter Semi-Bold"/>
              </a:rPr>
              <a:t>Close_Diff: Difference between the adjusted closing price of the current and previous day (Adj Close.diff()). This helps capture daily price changes.</a:t>
            </a:r>
          </a:p>
          <a:p>
            <a:pPr algn="l" marL="556285" indent="-278142" lvl="1">
              <a:lnSpc>
                <a:spcPts val="3827"/>
              </a:lnSpc>
              <a:buFont typeface="Arial"/>
              <a:buChar char="•"/>
            </a:pPr>
            <a:r>
              <a:rPr lang="en-US" b="true" sz="2199" spc="92">
                <a:solidFill>
                  <a:srgbClr val="000000"/>
                </a:solidFill>
                <a:latin typeface="Inter Semi-Bold"/>
                <a:ea typeface="Inter Semi-Bold"/>
                <a:cs typeface="Inter Semi-Bold"/>
                <a:sym typeface="Inter Semi-Bold"/>
              </a:rPr>
              <a:t>Moving Averages (MA): </a:t>
            </a:r>
            <a:r>
              <a:rPr lang="en-US" b="true" sz="2199" spc="92">
                <a:solidFill>
                  <a:srgbClr val="000000"/>
                </a:solidFill>
                <a:latin typeface="Inter Semi-Bold"/>
                <a:ea typeface="Inter Semi-Bold"/>
                <a:cs typeface="Inter Semi-Bold"/>
                <a:sym typeface="Inter Semi-Bold"/>
              </a:rPr>
              <a:t>MA200, MA100, MA50, MA26, MA20, MA12: These are simple moving averages of the closing prices over different time windows (e.g., 200-day, 100-day, etc.). Moving averages help smooth out price data and identify trends.</a:t>
            </a:r>
          </a:p>
          <a:p>
            <a:pPr algn="l" marL="480430" indent="-240215" lvl="1">
              <a:lnSpc>
                <a:spcPts val="3306"/>
              </a:lnSpc>
              <a:buFont typeface="Arial"/>
              <a:buChar char="•"/>
            </a:pPr>
            <a:r>
              <a:rPr lang="en-US" b="true" sz="1900" spc="79">
                <a:solidFill>
                  <a:srgbClr val="000000"/>
                </a:solidFill>
                <a:latin typeface="Inter Semi-Bold"/>
                <a:ea typeface="Inter Semi-Bold"/>
                <a:cs typeface="Inter Semi-Bold"/>
                <a:sym typeface="Inter Semi-Bold"/>
              </a:rPr>
              <a:t>SMA Differences: </a:t>
            </a:r>
            <a:r>
              <a:rPr lang="en-US" b="true" sz="1900" spc="79">
                <a:solidFill>
                  <a:srgbClr val="000000"/>
                </a:solidFill>
                <a:latin typeface="Inter Semi-Bold"/>
                <a:ea typeface="Inter Semi-Bold"/>
                <a:cs typeface="Inter Semi-Bold"/>
                <a:sym typeface="Inter Semi-Bold"/>
              </a:rPr>
              <a:t>DIFF-MA200-MA50, DIFF-MA200-MA100, etc.: These features represent the difference between different moving averages (e.g., 200-day vs. 50-day moving average). These help capture momentum and crossovers, which are often used as trading signals. </a:t>
            </a:r>
            <a:r>
              <a:rPr lang="en-US" sz="1900" i="true" spc="79">
                <a:solidFill>
                  <a:srgbClr val="000000"/>
                </a:solidFill>
                <a:latin typeface="Inter Italics"/>
                <a:ea typeface="Inter Italics"/>
                <a:cs typeface="Inter Italics"/>
                <a:sym typeface="Inter Italics"/>
              </a:rPr>
              <a:t>When a shorter moving average crosses above a longer one, it may signal an upward trend, and vice versa.</a:t>
            </a:r>
          </a:p>
          <a:p>
            <a:pPr algn="l" marL="556285" indent="-278142" lvl="1">
              <a:lnSpc>
                <a:spcPts val="3827"/>
              </a:lnSpc>
              <a:buFont typeface="Arial"/>
              <a:buChar char="•"/>
            </a:pPr>
            <a:r>
              <a:rPr lang="en-US" b="true" sz="2199" spc="92">
                <a:solidFill>
                  <a:srgbClr val="000000"/>
                </a:solidFill>
                <a:latin typeface="Inter Semi-Bold"/>
                <a:ea typeface="Inter Semi-Bold"/>
                <a:cs typeface="Inter Semi-Bold"/>
                <a:sym typeface="Inter Semi-Bold"/>
              </a:rPr>
              <a:t>Highs and Lows: </a:t>
            </a:r>
            <a:r>
              <a:rPr lang="en-US" b="true" sz="2199" spc="92">
                <a:solidFill>
                  <a:srgbClr val="000000"/>
                </a:solidFill>
                <a:latin typeface="Inter Semi-Bold"/>
                <a:ea typeface="Inter Semi-Bold"/>
                <a:cs typeface="Inter Semi-Bold"/>
                <a:sym typeface="Inter Semi-Bold"/>
              </a:rPr>
              <a:t>MA200_low, MA14_low, MA200_high, MA14_high: These capture the minimum and maximum values over different period.</a:t>
            </a:r>
          </a:p>
          <a:p>
            <a:pPr algn="l" marL="556285" indent="-278142" lvl="1">
              <a:lnSpc>
                <a:spcPts val="3827"/>
              </a:lnSpc>
              <a:buFont typeface="Arial"/>
              <a:buChar char="•"/>
            </a:pPr>
            <a:r>
              <a:rPr lang="en-US" b="true" sz="2199" spc="92">
                <a:solidFill>
                  <a:srgbClr val="000000"/>
                </a:solidFill>
                <a:latin typeface="Inter Semi-Bold"/>
                <a:ea typeface="Inter Semi-Bold"/>
                <a:cs typeface="Inter Semi-Bold"/>
                <a:sym typeface="Inter Semi-Bold"/>
              </a:rPr>
              <a:t>Standard Deviation: </a:t>
            </a:r>
            <a:r>
              <a:rPr lang="en-US" b="true" sz="2199" spc="92">
                <a:solidFill>
                  <a:srgbClr val="000000"/>
                </a:solidFill>
                <a:latin typeface="Inter Semi-Bold"/>
                <a:ea typeface="Inter Semi-Bold"/>
                <a:cs typeface="Inter Semi-Bold"/>
                <a:sym typeface="Inter Semi-Bold"/>
              </a:rPr>
              <a:t>MA20dSTD: The standard deviation of closing prices over 20 days, used in volatility calculations.</a:t>
            </a:r>
          </a:p>
          <a:p>
            <a:pPr algn="l" marL="556285" indent="-278142" lvl="1">
              <a:lnSpc>
                <a:spcPts val="3827"/>
              </a:lnSpc>
              <a:buFont typeface="Arial"/>
              <a:buChar char="•"/>
            </a:pPr>
            <a:r>
              <a:rPr lang="en-US" b="true" sz="2199" spc="92">
                <a:solidFill>
                  <a:srgbClr val="000000"/>
                </a:solidFill>
                <a:latin typeface="Inter Semi-Bold"/>
                <a:ea typeface="Inter Semi-Bold"/>
                <a:cs typeface="Inter Semi-Bold"/>
                <a:sym typeface="Inter Semi-Bold"/>
              </a:rPr>
              <a:t>Exponential Moving Averages (EMA): </a:t>
            </a:r>
            <a:r>
              <a:rPr lang="en-US" b="true" sz="2199" spc="92">
                <a:solidFill>
                  <a:srgbClr val="000000"/>
                </a:solidFill>
                <a:latin typeface="Inter Semi-Bold"/>
                <a:ea typeface="Inter Semi-Bold"/>
                <a:cs typeface="Inter Semi-Bold"/>
                <a:sym typeface="Inter Semi-Bold"/>
              </a:rPr>
              <a:t>EMA12, EMA20, EMA26, EMA100, EMA200: These are exponentially weighted moving averages, which give more importance to recent data points while still showing the overall trend.</a:t>
            </a:r>
          </a:p>
          <a:p>
            <a:pPr algn="l" marL="556285" indent="-278142" lvl="1">
              <a:lnSpc>
                <a:spcPts val="3827"/>
              </a:lnSpc>
              <a:buFont typeface="Arial"/>
              <a:buChar char="•"/>
            </a:pPr>
            <a:r>
              <a:rPr lang="en-US" b="true" sz="2199" spc="92">
                <a:solidFill>
                  <a:srgbClr val="000000"/>
                </a:solidFill>
                <a:latin typeface="Inter Semi-Bold"/>
                <a:ea typeface="Inter Semi-Bold"/>
                <a:cs typeface="Inter Semi-Bold"/>
                <a:sym typeface="Inter Semi-Bold"/>
              </a:rPr>
              <a:t>Shifted Prices: </a:t>
            </a:r>
            <a:r>
              <a:rPr lang="en-US" b="true" sz="2199" spc="92">
                <a:solidFill>
                  <a:srgbClr val="000000"/>
                </a:solidFill>
                <a:latin typeface="Inter Semi-Bold"/>
                <a:ea typeface="Inter Semi-Bold"/>
                <a:cs typeface="Inter Semi-Bold"/>
                <a:sym typeface="Inter Semi-Bold"/>
              </a:rPr>
              <a:t>close_shift-1, close_shift-2: These are closing prices from one and two days before, helping the model learn patterns from recent days.</a:t>
            </a:r>
          </a:p>
          <a:p>
            <a:pPr algn="l" marL="556471" indent="-278236" lvl="1">
              <a:lnSpc>
                <a:spcPts val="3827"/>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F0F2"/>
        </a:solidFill>
      </p:bgPr>
    </p:bg>
    <p:spTree>
      <p:nvGrpSpPr>
        <p:cNvPr id="1" name=""/>
        <p:cNvGrpSpPr/>
        <p:nvPr/>
      </p:nvGrpSpPr>
      <p:grpSpPr>
        <a:xfrm>
          <a:off x="0" y="0"/>
          <a:ext cx="0" cy="0"/>
          <a:chOff x="0" y="0"/>
          <a:chExt cx="0" cy="0"/>
        </a:xfrm>
      </p:grpSpPr>
      <p:sp>
        <p:nvSpPr>
          <p:cNvPr name="TextBox 2" id="2"/>
          <p:cNvSpPr txBox="true"/>
          <p:nvPr/>
        </p:nvSpPr>
        <p:spPr>
          <a:xfrm rot="0">
            <a:off x="438270" y="990600"/>
            <a:ext cx="6469912" cy="4152900"/>
          </a:xfrm>
          <a:prstGeom prst="rect">
            <a:avLst/>
          </a:prstGeom>
        </p:spPr>
        <p:txBody>
          <a:bodyPr anchor="t" rtlCol="false" tIns="0" lIns="0" bIns="0" rIns="0">
            <a:spAutoFit/>
          </a:bodyPr>
          <a:lstStyle/>
          <a:p>
            <a:pPr algn="l" marL="0" indent="0" lvl="0">
              <a:lnSpc>
                <a:spcPts val="10800"/>
              </a:lnSpc>
              <a:spcBef>
                <a:spcPct val="0"/>
              </a:spcBef>
            </a:pPr>
            <a:r>
              <a:rPr lang="en-US" b="true" sz="9000">
                <a:solidFill>
                  <a:srgbClr val="000000"/>
                </a:solidFill>
                <a:latin typeface="Arimo Bold"/>
                <a:ea typeface="Arimo Bold"/>
                <a:cs typeface="Arimo Bold"/>
                <a:sym typeface="Arimo Bold"/>
              </a:rPr>
              <a:t>External Data Sources</a:t>
            </a:r>
          </a:p>
        </p:txBody>
      </p:sp>
      <p:grpSp>
        <p:nvGrpSpPr>
          <p:cNvPr name="Group 3" id="3"/>
          <p:cNvGrpSpPr/>
          <p:nvPr/>
        </p:nvGrpSpPr>
        <p:grpSpPr>
          <a:xfrm rot="0">
            <a:off x="5657744" y="302017"/>
            <a:ext cx="18553096" cy="9984983"/>
            <a:chOff x="0" y="0"/>
            <a:chExt cx="4886412" cy="2629790"/>
          </a:xfrm>
        </p:grpSpPr>
        <p:sp>
          <p:nvSpPr>
            <p:cNvPr name="Freeform 4" id="4"/>
            <p:cNvSpPr/>
            <p:nvPr/>
          </p:nvSpPr>
          <p:spPr>
            <a:xfrm flipH="false" flipV="false" rot="0">
              <a:off x="0" y="0"/>
              <a:ext cx="4886412" cy="2629790"/>
            </a:xfrm>
            <a:custGeom>
              <a:avLst/>
              <a:gdLst/>
              <a:ahLst/>
              <a:cxnLst/>
              <a:rect r="r" b="b" t="t" l="l"/>
              <a:pathLst>
                <a:path h="2629790" w="4886412">
                  <a:moveTo>
                    <a:pt x="10432" y="0"/>
                  </a:moveTo>
                  <a:lnTo>
                    <a:pt x="4875980" y="0"/>
                  </a:lnTo>
                  <a:cubicBezTo>
                    <a:pt x="4878747" y="0"/>
                    <a:pt x="4881400" y="1099"/>
                    <a:pt x="4883357" y="3055"/>
                  </a:cubicBezTo>
                  <a:cubicBezTo>
                    <a:pt x="4885313" y="5012"/>
                    <a:pt x="4886412" y="7665"/>
                    <a:pt x="4886412" y="10432"/>
                  </a:cubicBezTo>
                  <a:lnTo>
                    <a:pt x="4886412" y="2619358"/>
                  </a:lnTo>
                  <a:cubicBezTo>
                    <a:pt x="4886412" y="2625119"/>
                    <a:pt x="4881742" y="2629790"/>
                    <a:pt x="4875980" y="2629790"/>
                  </a:cubicBezTo>
                  <a:lnTo>
                    <a:pt x="10432" y="2629790"/>
                  </a:lnTo>
                  <a:cubicBezTo>
                    <a:pt x="4671" y="2629790"/>
                    <a:pt x="0" y="2625119"/>
                    <a:pt x="0" y="2619358"/>
                  </a:cubicBezTo>
                  <a:lnTo>
                    <a:pt x="0" y="10432"/>
                  </a:lnTo>
                  <a:cubicBezTo>
                    <a:pt x="0" y="4671"/>
                    <a:pt x="4671" y="0"/>
                    <a:pt x="10432" y="0"/>
                  </a:cubicBezTo>
                  <a:close/>
                </a:path>
              </a:pathLst>
            </a:custGeom>
            <a:solidFill>
              <a:srgbClr val="1D3A39"/>
            </a:solidFill>
            <a:ln cap="rnd">
              <a:noFill/>
              <a:prstDash val="solid"/>
              <a:round/>
            </a:ln>
          </p:spPr>
        </p:sp>
        <p:sp>
          <p:nvSpPr>
            <p:cNvPr name="TextBox 5" id="5"/>
            <p:cNvSpPr txBox="true"/>
            <p:nvPr/>
          </p:nvSpPr>
          <p:spPr>
            <a:xfrm>
              <a:off x="0" y="-104775"/>
              <a:ext cx="4886412" cy="2734565"/>
            </a:xfrm>
            <a:prstGeom prst="rect">
              <a:avLst/>
            </a:prstGeom>
          </p:spPr>
          <p:txBody>
            <a:bodyPr anchor="ctr" rtlCol="false" tIns="50800" lIns="50800" bIns="50800" rIns="50800"/>
            <a:lstStyle/>
            <a:p>
              <a:pPr algn="ctr">
                <a:lnSpc>
                  <a:spcPts val="3150"/>
                </a:lnSpc>
              </a:pPr>
            </a:p>
          </p:txBody>
        </p:sp>
      </p:grpSp>
      <p:grpSp>
        <p:nvGrpSpPr>
          <p:cNvPr name="Group 6" id="6"/>
          <p:cNvGrpSpPr/>
          <p:nvPr/>
        </p:nvGrpSpPr>
        <p:grpSpPr>
          <a:xfrm rot="0">
            <a:off x="6637954" y="1028700"/>
            <a:ext cx="9910412" cy="8460896"/>
            <a:chOff x="0" y="0"/>
            <a:chExt cx="13213883" cy="11281194"/>
          </a:xfrm>
        </p:grpSpPr>
        <p:sp>
          <p:nvSpPr>
            <p:cNvPr name="TextBox 7" id="7"/>
            <p:cNvSpPr txBox="true"/>
            <p:nvPr/>
          </p:nvSpPr>
          <p:spPr>
            <a:xfrm rot="0">
              <a:off x="0" y="-85725"/>
              <a:ext cx="13213883" cy="2428413"/>
            </a:xfrm>
            <a:prstGeom prst="rect">
              <a:avLst/>
            </a:prstGeom>
          </p:spPr>
          <p:txBody>
            <a:bodyPr anchor="t" rtlCol="false" tIns="0" lIns="0" bIns="0" rIns="0">
              <a:spAutoFit/>
            </a:bodyPr>
            <a:lstStyle/>
            <a:p>
              <a:pPr algn="l" marL="0" indent="0" lvl="0">
                <a:lnSpc>
                  <a:spcPts val="3624"/>
                </a:lnSpc>
                <a:spcBef>
                  <a:spcPct val="0"/>
                </a:spcBef>
              </a:pPr>
              <a:r>
                <a:rPr lang="en-US" sz="2788">
                  <a:solidFill>
                    <a:srgbClr val="EDF0F2"/>
                  </a:solidFill>
                  <a:latin typeface="Arial"/>
                  <a:ea typeface="Arial"/>
                  <a:cs typeface="Arial"/>
                  <a:sym typeface="Arial"/>
                </a:rPr>
                <a:t>These yields are important as they influence investor sentiment, especially for safe-haven assets like gold. When bond yields rise, gold might become less attractive because bonds provide better returns.</a:t>
              </a:r>
            </a:p>
          </p:txBody>
        </p:sp>
        <p:sp>
          <p:nvSpPr>
            <p:cNvPr name="TextBox 8" id="8"/>
            <p:cNvSpPr txBox="true"/>
            <p:nvPr/>
          </p:nvSpPr>
          <p:spPr>
            <a:xfrm rot="0">
              <a:off x="0" y="2810572"/>
              <a:ext cx="13213883" cy="8470623"/>
            </a:xfrm>
            <a:prstGeom prst="rect">
              <a:avLst/>
            </a:prstGeom>
          </p:spPr>
          <p:txBody>
            <a:bodyPr anchor="t" rtlCol="false" tIns="0" lIns="0" bIns="0" rIns="0">
              <a:spAutoFit/>
            </a:bodyPr>
            <a:lstStyle/>
            <a:p>
              <a:pPr algn="l" marL="501619" indent="-250810" lvl="1">
                <a:lnSpc>
                  <a:spcPts val="3670"/>
                </a:lnSpc>
                <a:buFont typeface="Arial"/>
                <a:buChar char="•"/>
              </a:pPr>
              <a:r>
                <a:rPr lang="en-US" b="true" sz="2323" spc="74">
                  <a:solidFill>
                    <a:srgbClr val="EDF0F2"/>
                  </a:solidFill>
                  <a:latin typeface="Inter Semi-Bold"/>
                  <a:ea typeface="Inter Semi-Bold"/>
                  <a:cs typeface="Inter Semi-Bold"/>
                  <a:sym typeface="Inter Semi-Bold"/>
                </a:rPr>
                <a:t>Treasury Yields: The yields for different U.S. Treasury bonds are fetched using the following symbols:</a:t>
              </a:r>
            </a:p>
            <a:p>
              <a:pPr algn="l" marL="1003239" indent="-334413" lvl="2">
                <a:lnSpc>
                  <a:spcPts val="3670"/>
                </a:lnSpc>
                <a:buFont typeface="Arial"/>
                <a:buChar char="⚬"/>
              </a:pPr>
              <a:r>
                <a:rPr lang="en-US" b="true" sz="2323" spc="74">
                  <a:solidFill>
                    <a:srgbClr val="EDF0F2"/>
                  </a:solidFill>
                  <a:latin typeface="Inter Semi-Bold"/>
                  <a:ea typeface="Inter Semi-Bold"/>
                  <a:cs typeface="Inter Semi-Bold"/>
                  <a:sym typeface="Inter Semi-Bold"/>
                </a:rPr>
                <a:t>^TNX: 10-Year Treasury Yield</a:t>
              </a:r>
            </a:p>
            <a:p>
              <a:pPr algn="l" marL="1003239" indent="-334413" lvl="2">
                <a:lnSpc>
                  <a:spcPts val="3670"/>
                </a:lnSpc>
                <a:buFont typeface="Arial"/>
                <a:buChar char="⚬"/>
              </a:pPr>
              <a:r>
                <a:rPr lang="en-US" b="true" sz="2323" spc="74">
                  <a:solidFill>
                    <a:srgbClr val="EDF0F2"/>
                  </a:solidFill>
                  <a:latin typeface="Inter Semi-Bold"/>
                  <a:ea typeface="Inter Semi-Bold"/>
                  <a:cs typeface="Inter Semi-Bold"/>
                  <a:sym typeface="Inter Semi-Bold"/>
                </a:rPr>
                <a:t>^IRX: 13-Week Treasury Yield</a:t>
              </a:r>
            </a:p>
            <a:p>
              <a:pPr algn="l" marL="1003239" indent="-334413" lvl="2">
                <a:lnSpc>
                  <a:spcPts val="3670"/>
                </a:lnSpc>
                <a:buFont typeface="Arial"/>
                <a:buChar char="⚬"/>
              </a:pPr>
              <a:r>
                <a:rPr lang="en-US" b="true" sz="2323" spc="74">
                  <a:solidFill>
                    <a:srgbClr val="EDF0F2"/>
                  </a:solidFill>
                  <a:latin typeface="Inter Semi-Bold"/>
                  <a:ea typeface="Inter Semi-Bold"/>
                  <a:cs typeface="Inter Semi-Bold"/>
                  <a:sym typeface="Inter Semi-Bold"/>
                </a:rPr>
                <a:t>^FVX: 5-Year Treasury Yield</a:t>
              </a:r>
            </a:p>
            <a:p>
              <a:pPr algn="l" marL="1003239" indent="-334413" lvl="2">
                <a:lnSpc>
                  <a:spcPts val="3670"/>
                </a:lnSpc>
                <a:buFont typeface="Arial"/>
                <a:buChar char="⚬"/>
              </a:pPr>
              <a:r>
                <a:rPr lang="en-US" b="true" sz="2323" spc="74">
                  <a:solidFill>
                    <a:srgbClr val="EDF0F2"/>
                  </a:solidFill>
                  <a:latin typeface="Inter Semi-Bold"/>
                  <a:ea typeface="Inter Semi-Bold"/>
                  <a:cs typeface="Inter Semi-Bold"/>
                  <a:sym typeface="Inter Semi-Bold"/>
                </a:rPr>
                <a:t>^TYX: 30-Year Treasury Yield</a:t>
              </a:r>
            </a:p>
            <a:p>
              <a:pPr algn="l" marL="501619" indent="-250810" lvl="1">
                <a:lnSpc>
                  <a:spcPts val="3670"/>
                </a:lnSpc>
                <a:buFont typeface="Arial"/>
                <a:buChar char="•"/>
              </a:pPr>
              <a:r>
                <a:rPr lang="en-US" b="true" sz="2323" spc="74">
                  <a:solidFill>
                    <a:srgbClr val="EDF0F2"/>
                  </a:solidFill>
                  <a:latin typeface="Inter Semi-Bold"/>
                  <a:ea typeface="Inter Semi-Bold"/>
                  <a:cs typeface="Inter Semi-Bold"/>
                  <a:sym typeface="Inter Semi-Bold"/>
                </a:rPr>
                <a:t>GDP: Gross Domestic Product (GDP) data is loaded from an external CSV file and merged with the gold data based on the date. GDP can serve as a proxy for the overall economic health of a country, influencing gold prices indirectly.</a:t>
              </a:r>
            </a:p>
            <a:p>
              <a:pPr algn="l" marL="501619" indent="-250810" lvl="1">
                <a:lnSpc>
                  <a:spcPts val="3670"/>
                </a:lnSpc>
                <a:buFont typeface="Arial"/>
                <a:buChar char="•"/>
              </a:pPr>
              <a:r>
                <a:rPr lang="en-US" b="true" sz="2323" spc="74">
                  <a:solidFill>
                    <a:srgbClr val="EDF0F2"/>
                  </a:solidFill>
                  <a:latin typeface="Inter Semi-Bold"/>
                  <a:ea typeface="Inter Semi-Bold"/>
                  <a:cs typeface="Inter Semi-Bold"/>
                  <a:sym typeface="Inter Semi-Bold"/>
                </a:rPr>
                <a:t>Inflation: Inflation data is loaded from another external CSV file. Inflation affects the purchasing power of money, and higher inflation often leads to higher gold prices as investors use gold to hedge against inflation.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DAGWMUr8ipE</dc:identifier>
  <dcterms:modified xsi:type="dcterms:W3CDTF">2011-08-01T06:04:30Z</dcterms:modified>
  <cp:revision>1</cp:revision>
  <dc:title>GOLD PRICE PREDICTION (1) (1).pptx</dc:title>
</cp:coreProperties>
</file>