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e79b037cf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e79b037cf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e795b42ca5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e795b42ca5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e795b42ca5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e795b42ca5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795b42ca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e795b42ca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7b7e091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e7b7e091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e7b7e091b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e7b7e091b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e7b7e091b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e7b7e091b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e795b42ca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e795b42ca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e795b42ca5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e795b42ca5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e79b037cf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e79b037cf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e79b037cf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e79b037cf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DS Practicum 2</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a:t>
            </a:r>
            <a:r>
              <a:rPr lang="en"/>
              <a:t>nted by: </a:t>
            </a:r>
            <a:r>
              <a:rPr lang="en"/>
              <a:t>Diya Ganesh, Jasmine McCoy, and Colin Carnish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nvSpPr>
        <p:spPr>
          <a:xfrm>
            <a:off x="7800" y="256400"/>
            <a:ext cx="9128400" cy="58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chemeClr val="lt1"/>
                </a:solidFill>
                <a:latin typeface="Roboto"/>
                <a:ea typeface="Roboto"/>
                <a:cs typeface="Roboto"/>
                <a:sym typeface="Roboto"/>
              </a:rPr>
              <a:t>Overall Findings and Machine Learning Model Results</a:t>
            </a:r>
            <a:endParaRPr sz="2600">
              <a:solidFill>
                <a:schemeClr val="lt1"/>
              </a:solidFill>
              <a:latin typeface="Roboto"/>
              <a:ea typeface="Roboto"/>
              <a:cs typeface="Roboto"/>
              <a:sym typeface="Roboto"/>
            </a:endParaRPr>
          </a:p>
        </p:txBody>
      </p:sp>
      <p:sp>
        <p:nvSpPr>
          <p:cNvPr id="342" name="Google Shape;342;p22"/>
          <p:cNvSpPr txBox="1"/>
          <p:nvPr/>
        </p:nvSpPr>
        <p:spPr>
          <a:xfrm>
            <a:off x="7800" y="1231500"/>
            <a:ext cx="9128400" cy="2680500"/>
          </a:xfrm>
          <a:prstGeom prst="rect">
            <a:avLst/>
          </a:prstGeom>
          <a:noFill/>
          <a:ln>
            <a:noFill/>
          </a:ln>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Clr>
                <a:schemeClr val="lt1"/>
              </a:buClr>
              <a:buSzPts val="2000"/>
              <a:buFont typeface="Roboto"/>
              <a:buChar char="➢"/>
            </a:pPr>
            <a:r>
              <a:rPr lang="en" sz="2000">
                <a:solidFill>
                  <a:schemeClr val="lt1"/>
                </a:solidFill>
                <a:latin typeface="Roboto"/>
                <a:ea typeface="Roboto"/>
                <a:cs typeface="Roboto"/>
                <a:sym typeface="Roboto"/>
              </a:rPr>
              <a:t>Multinomial Logistic Regression model performed the best out of the 3</a:t>
            </a:r>
            <a:endParaRPr sz="2000">
              <a:solidFill>
                <a:schemeClr val="lt1"/>
              </a:solidFill>
              <a:latin typeface="Roboto"/>
              <a:ea typeface="Roboto"/>
              <a:cs typeface="Roboto"/>
              <a:sym typeface="Roboto"/>
            </a:endParaRPr>
          </a:p>
          <a:p>
            <a:pPr indent="-355600" lvl="0" marL="457200" rtl="0" algn="l">
              <a:lnSpc>
                <a:spcPct val="200000"/>
              </a:lnSpc>
              <a:spcBef>
                <a:spcPts val="0"/>
              </a:spcBef>
              <a:spcAft>
                <a:spcPts val="0"/>
              </a:spcAft>
              <a:buClr>
                <a:schemeClr val="lt1"/>
              </a:buClr>
              <a:buSzPts val="2000"/>
              <a:buFont typeface="Roboto"/>
              <a:buChar char="➢"/>
            </a:pPr>
            <a:r>
              <a:rPr lang="en" sz="2000">
                <a:solidFill>
                  <a:schemeClr val="lt1"/>
                </a:solidFill>
                <a:latin typeface="Roboto"/>
                <a:ea typeface="Roboto"/>
                <a:cs typeface="Roboto"/>
                <a:sym typeface="Roboto"/>
              </a:rPr>
              <a:t>All models had a recall score of around 80-85%</a:t>
            </a:r>
            <a:endParaRPr sz="2000">
              <a:solidFill>
                <a:schemeClr val="lt1"/>
              </a:solidFill>
              <a:latin typeface="Roboto"/>
              <a:ea typeface="Roboto"/>
              <a:cs typeface="Roboto"/>
              <a:sym typeface="Roboto"/>
            </a:endParaRPr>
          </a:p>
          <a:p>
            <a:pPr indent="-355600" lvl="0" marL="457200" rtl="0" algn="l">
              <a:lnSpc>
                <a:spcPct val="200000"/>
              </a:lnSpc>
              <a:spcBef>
                <a:spcPts val="0"/>
              </a:spcBef>
              <a:spcAft>
                <a:spcPts val="0"/>
              </a:spcAft>
              <a:buClr>
                <a:schemeClr val="lt1"/>
              </a:buClr>
              <a:buSzPts val="2000"/>
              <a:buFont typeface="Roboto"/>
              <a:buChar char="➢"/>
            </a:pPr>
            <a:r>
              <a:rPr lang="en" sz="2000">
                <a:solidFill>
                  <a:schemeClr val="lt1"/>
                </a:solidFill>
                <a:latin typeface="Roboto"/>
                <a:ea typeface="Roboto"/>
                <a:cs typeface="Roboto"/>
                <a:sym typeface="Roboto"/>
              </a:rPr>
              <a:t>While this is a solid score, since this data is so crucial in its use, the model would need to be improved in order to be properly utilized - false negatives cannot be tolerated</a:t>
            </a:r>
            <a:endParaRPr sz="20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88550" y="0"/>
            <a:ext cx="6366900" cy="1046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900"/>
              </a:spcBef>
              <a:spcAft>
                <a:spcPts val="900"/>
              </a:spcAft>
              <a:buNone/>
            </a:pPr>
            <a:r>
              <a:rPr b="0" lang="en" sz="3000">
                <a:latin typeface="Roboto"/>
                <a:ea typeface="Roboto"/>
                <a:cs typeface="Roboto"/>
                <a:sym typeface="Roboto"/>
              </a:rPr>
              <a:t>Potential Impacts &amp; Bias</a:t>
            </a:r>
            <a:endParaRPr sz="3000"/>
          </a:p>
        </p:txBody>
      </p:sp>
      <p:sp>
        <p:nvSpPr>
          <p:cNvPr id="348" name="Google Shape;348;p23"/>
          <p:cNvSpPr txBox="1"/>
          <p:nvPr>
            <p:ph idx="1" type="body"/>
          </p:nvPr>
        </p:nvSpPr>
        <p:spPr>
          <a:xfrm>
            <a:off x="1388550" y="1797900"/>
            <a:ext cx="3183300" cy="2288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a:solidFill>
                <a:srgbClr val="F7F7F7"/>
              </a:solidFill>
            </a:endParaRPr>
          </a:p>
          <a:p>
            <a:pPr indent="-311150" lvl="0" marL="457200" rtl="0" algn="l">
              <a:lnSpc>
                <a:spcPct val="135714"/>
              </a:lnSpc>
              <a:spcBef>
                <a:spcPts val="0"/>
              </a:spcBef>
              <a:spcAft>
                <a:spcPts val="0"/>
              </a:spcAft>
              <a:buClr>
                <a:srgbClr val="F7F7F7"/>
              </a:buClr>
              <a:buSzPts val="1300"/>
              <a:buChar char="●"/>
            </a:pPr>
            <a:r>
              <a:rPr lang="en">
                <a:solidFill>
                  <a:srgbClr val="F7F7F7"/>
                </a:solidFill>
              </a:rPr>
              <a:t>Doctors and healthcare professionals</a:t>
            </a:r>
            <a:endParaRPr>
              <a:solidFill>
                <a:srgbClr val="F7F7F7"/>
              </a:solidFill>
            </a:endParaRPr>
          </a:p>
          <a:p>
            <a:pPr indent="-311150" lvl="0" marL="457200" rtl="0" algn="l">
              <a:lnSpc>
                <a:spcPct val="135714"/>
              </a:lnSpc>
              <a:spcBef>
                <a:spcPts val="0"/>
              </a:spcBef>
              <a:spcAft>
                <a:spcPts val="0"/>
              </a:spcAft>
              <a:buClr>
                <a:srgbClr val="F7F7F7"/>
              </a:buClr>
              <a:buSzPts val="1300"/>
              <a:buChar char="●"/>
            </a:pPr>
            <a:r>
              <a:rPr lang="en">
                <a:solidFill>
                  <a:srgbClr val="F7F7F7"/>
                </a:solidFill>
              </a:rPr>
              <a:t>Patients &amp; their </a:t>
            </a:r>
            <a:r>
              <a:rPr lang="en">
                <a:solidFill>
                  <a:srgbClr val="F7F7F7"/>
                </a:solidFill>
              </a:rPr>
              <a:t>families</a:t>
            </a:r>
            <a:endParaRPr>
              <a:solidFill>
                <a:srgbClr val="F7F7F7"/>
              </a:solidFill>
            </a:endParaRPr>
          </a:p>
          <a:p>
            <a:pPr indent="0" lvl="0" marL="0" rtl="0" algn="ctr">
              <a:spcBef>
                <a:spcPts val="0"/>
              </a:spcBef>
              <a:spcAft>
                <a:spcPts val="1200"/>
              </a:spcAft>
              <a:buNone/>
            </a:pPr>
            <a:r>
              <a:t/>
            </a:r>
            <a:endParaRPr>
              <a:solidFill>
                <a:srgbClr val="F7F7F7"/>
              </a:solidFill>
            </a:endParaRPr>
          </a:p>
        </p:txBody>
      </p:sp>
      <p:sp>
        <p:nvSpPr>
          <p:cNvPr id="349" name="Google Shape;349;p23"/>
          <p:cNvSpPr txBox="1"/>
          <p:nvPr>
            <p:ph idx="1" type="body"/>
          </p:nvPr>
        </p:nvSpPr>
        <p:spPr>
          <a:xfrm>
            <a:off x="4741350" y="1797900"/>
            <a:ext cx="3183300" cy="2288400"/>
          </a:xfrm>
          <a:prstGeom prst="rect">
            <a:avLst/>
          </a:prstGeom>
        </p:spPr>
        <p:txBody>
          <a:bodyPr anchorCtr="0" anchor="t" bIns="91425" lIns="91425" spcFirstLastPara="1" rIns="91425" wrap="square" tIns="91425">
            <a:noAutofit/>
          </a:bodyPr>
          <a:lstStyle/>
          <a:p>
            <a:pPr indent="0" lvl="0" marL="457200" rtl="0" algn="l">
              <a:lnSpc>
                <a:spcPct val="135714"/>
              </a:lnSpc>
              <a:spcBef>
                <a:spcPts val="0"/>
              </a:spcBef>
              <a:spcAft>
                <a:spcPts val="0"/>
              </a:spcAft>
              <a:buNone/>
            </a:pPr>
            <a:r>
              <a:t/>
            </a:r>
            <a:endParaRPr>
              <a:solidFill>
                <a:srgbClr val="F7F7F7"/>
              </a:solidFill>
            </a:endParaRPr>
          </a:p>
          <a:p>
            <a:pPr indent="-311150" lvl="0" marL="457200" rtl="0" algn="l">
              <a:lnSpc>
                <a:spcPct val="135714"/>
              </a:lnSpc>
              <a:spcBef>
                <a:spcPts val="0"/>
              </a:spcBef>
              <a:spcAft>
                <a:spcPts val="0"/>
              </a:spcAft>
              <a:buClr>
                <a:srgbClr val="F7F7F7"/>
              </a:buClr>
              <a:buSzPts val="1300"/>
              <a:buChar char="●"/>
            </a:pPr>
            <a:r>
              <a:rPr lang="en">
                <a:solidFill>
                  <a:srgbClr val="F7F7F7"/>
                </a:solidFill>
              </a:rPr>
              <a:t>Response Bias: Fruits and Veggies</a:t>
            </a:r>
            <a:endParaRPr>
              <a:solidFill>
                <a:srgbClr val="F7F7F7"/>
              </a:solidFill>
            </a:endParaRPr>
          </a:p>
          <a:p>
            <a:pPr indent="-311150" lvl="0" marL="457200" rtl="0" algn="l">
              <a:lnSpc>
                <a:spcPct val="135714"/>
              </a:lnSpc>
              <a:spcBef>
                <a:spcPts val="0"/>
              </a:spcBef>
              <a:spcAft>
                <a:spcPts val="0"/>
              </a:spcAft>
              <a:buClr>
                <a:srgbClr val="F7F7F7"/>
              </a:buClr>
              <a:buSzPts val="1300"/>
              <a:buChar char="●"/>
            </a:pPr>
            <a:r>
              <a:rPr lang="en">
                <a:solidFill>
                  <a:srgbClr val="F7F7F7"/>
                </a:solidFill>
              </a:rPr>
              <a:t>Demographic Bias: Sex and 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388550" y="0"/>
            <a:ext cx="6366900" cy="1046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900"/>
              </a:spcBef>
              <a:spcAft>
                <a:spcPts val="900"/>
              </a:spcAft>
              <a:buNone/>
            </a:pPr>
            <a:r>
              <a:rPr b="0" lang="en" sz="3000">
                <a:latin typeface="Roboto"/>
                <a:ea typeface="Roboto"/>
                <a:cs typeface="Roboto"/>
                <a:sym typeface="Roboto"/>
              </a:rPr>
              <a:t>Potential Impacts &amp; Bias</a:t>
            </a:r>
            <a:endParaRPr sz="3000"/>
          </a:p>
        </p:txBody>
      </p:sp>
      <p:pic>
        <p:nvPicPr>
          <p:cNvPr id="355" name="Google Shape;355;p24"/>
          <p:cNvPicPr preferRelativeResize="0"/>
          <p:nvPr/>
        </p:nvPicPr>
        <p:blipFill>
          <a:blip r:embed="rId3">
            <a:alphaModFix/>
          </a:blip>
          <a:stretch>
            <a:fillRect/>
          </a:stretch>
        </p:blipFill>
        <p:spPr>
          <a:xfrm>
            <a:off x="109379" y="3213838"/>
            <a:ext cx="5108061" cy="1836186"/>
          </a:xfrm>
          <a:prstGeom prst="rect">
            <a:avLst/>
          </a:prstGeom>
          <a:noFill/>
          <a:ln>
            <a:noFill/>
          </a:ln>
        </p:spPr>
      </p:pic>
      <p:pic>
        <p:nvPicPr>
          <p:cNvPr id="356" name="Google Shape;356;p24"/>
          <p:cNvPicPr preferRelativeResize="0"/>
          <p:nvPr/>
        </p:nvPicPr>
        <p:blipFill>
          <a:blip r:embed="rId4">
            <a:alphaModFix/>
          </a:blip>
          <a:stretch>
            <a:fillRect/>
          </a:stretch>
        </p:blipFill>
        <p:spPr>
          <a:xfrm>
            <a:off x="2752725" y="866775"/>
            <a:ext cx="6248398" cy="2243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88550" y="439350"/>
            <a:ext cx="6366900" cy="1046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900"/>
              </a:spcBef>
              <a:spcAft>
                <a:spcPts val="900"/>
              </a:spcAft>
              <a:buNone/>
            </a:pPr>
            <a:r>
              <a:rPr b="0" lang="en" sz="3000">
                <a:latin typeface="Roboto"/>
                <a:ea typeface="Roboto"/>
                <a:cs typeface="Roboto"/>
                <a:sym typeface="Roboto"/>
              </a:rPr>
              <a:t>The Data Science Problem</a:t>
            </a:r>
            <a:endParaRPr sz="3000"/>
          </a:p>
        </p:txBody>
      </p:sp>
      <p:sp>
        <p:nvSpPr>
          <p:cNvPr id="284" name="Google Shape;284;p14"/>
          <p:cNvSpPr txBox="1"/>
          <p:nvPr>
            <p:ph idx="1" type="body"/>
          </p:nvPr>
        </p:nvSpPr>
        <p:spPr>
          <a:xfrm>
            <a:off x="1388550" y="212175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200">
                <a:latin typeface="Arial"/>
                <a:ea typeface="Arial"/>
                <a:cs typeface="Arial"/>
                <a:sym typeface="Arial"/>
              </a:rPr>
              <a:t>Develop a predictive model to identify individuals who are at risk of developing diabetes. We do this by working with a dataset that contains various health and demographic features that may help us find patterns between them and diabetes status.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88550" y="0"/>
            <a:ext cx="6366900" cy="1046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900"/>
              </a:spcBef>
              <a:spcAft>
                <a:spcPts val="900"/>
              </a:spcAft>
              <a:buNone/>
            </a:pPr>
            <a:r>
              <a:rPr b="0" lang="en" sz="3000">
                <a:latin typeface="Roboto"/>
                <a:ea typeface="Roboto"/>
                <a:cs typeface="Roboto"/>
                <a:sym typeface="Roboto"/>
              </a:rPr>
              <a:t>Data Preparation</a:t>
            </a:r>
            <a:endParaRPr sz="3000"/>
          </a:p>
        </p:txBody>
      </p:sp>
      <p:sp>
        <p:nvSpPr>
          <p:cNvPr id="290" name="Google Shape;290;p15"/>
          <p:cNvSpPr txBox="1"/>
          <p:nvPr>
            <p:ph idx="1" type="body"/>
          </p:nvPr>
        </p:nvSpPr>
        <p:spPr>
          <a:xfrm>
            <a:off x="1388550" y="1427550"/>
            <a:ext cx="6366900" cy="2288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latin typeface="Arial"/>
                <a:ea typeface="Arial"/>
                <a:cs typeface="Arial"/>
                <a:sym typeface="Arial"/>
              </a:rPr>
              <a:t>No null values!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Converting data types from float to integer</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No values outside of expected ranges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Some outliers</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sz="1400">
                <a:latin typeface="Arial"/>
                <a:ea typeface="Arial"/>
                <a:cs typeface="Arial"/>
                <a:sym typeface="Arial"/>
              </a:rPr>
              <a:t>BMI</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0" y="0"/>
            <a:ext cx="4445700" cy="1046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900"/>
              </a:spcBef>
              <a:spcAft>
                <a:spcPts val="900"/>
              </a:spcAft>
              <a:buNone/>
            </a:pPr>
            <a:r>
              <a:rPr b="0" lang="en" sz="3000">
                <a:latin typeface="Roboto"/>
                <a:ea typeface="Roboto"/>
                <a:cs typeface="Roboto"/>
                <a:sym typeface="Roboto"/>
              </a:rPr>
              <a:t>EDA</a:t>
            </a:r>
            <a:endParaRPr sz="3000"/>
          </a:p>
        </p:txBody>
      </p:sp>
      <p:sp>
        <p:nvSpPr>
          <p:cNvPr id="296" name="Google Shape;296;p16"/>
          <p:cNvSpPr txBox="1"/>
          <p:nvPr>
            <p:ph idx="1" type="body"/>
          </p:nvPr>
        </p:nvSpPr>
        <p:spPr>
          <a:xfrm>
            <a:off x="941250" y="1372675"/>
            <a:ext cx="2563200" cy="2288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latin typeface="Arial"/>
                <a:ea typeface="Arial"/>
                <a:cs typeface="Arial"/>
                <a:sym typeface="Arial"/>
              </a:rPr>
              <a:t>Box plots to see univariate distribution and outliers of each range column</a:t>
            </a:r>
            <a:endParaRPr sz="1400">
              <a:latin typeface="Arial"/>
              <a:ea typeface="Arial"/>
              <a:cs typeface="Arial"/>
              <a:sym typeface="Arial"/>
            </a:endParaRPr>
          </a:p>
        </p:txBody>
      </p:sp>
      <p:pic>
        <p:nvPicPr>
          <p:cNvPr id="297" name="Google Shape;297;p16"/>
          <p:cNvPicPr preferRelativeResize="0"/>
          <p:nvPr/>
        </p:nvPicPr>
        <p:blipFill>
          <a:blip r:embed="rId3">
            <a:alphaModFix/>
          </a:blip>
          <a:stretch>
            <a:fillRect/>
          </a:stretch>
        </p:blipFill>
        <p:spPr>
          <a:xfrm>
            <a:off x="3728000" y="0"/>
            <a:ext cx="2697451" cy="2360269"/>
          </a:xfrm>
          <a:prstGeom prst="rect">
            <a:avLst/>
          </a:prstGeom>
          <a:noFill/>
          <a:ln>
            <a:noFill/>
          </a:ln>
        </p:spPr>
      </p:pic>
      <p:pic>
        <p:nvPicPr>
          <p:cNvPr id="298" name="Google Shape;298;p16"/>
          <p:cNvPicPr preferRelativeResize="0"/>
          <p:nvPr/>
        </p:nvPicPr>
        <p:blipFill>
          <a:blip r:embed="rId4">
            <a:alphaModFix/>
          </a:blip>
          <a:stretch>
            <a:fillRect/>
          </a:stretch>
        </p:blipFill>
        <p:spPr>
          <a:xfrm>
            <a:off x="6432625" y="0"/>
            <a:ext cx="2697451" cy="2360250"/>
          </a:xfrm>
          <a:prstGeom prst="rect">
            <a:avLst/>
          </a:prstGeom>
          <a:noFill/>
          <a:ln>
            <a:noFill/>
          </a:ln>
        </p:spPr>
      </p:pic>
      <p:pic>
        <p:nvPicPr>
          <p:cNvPr id="299" name="Google Shape;299;p16"/>
          <p:cNvPicPr preferRelativeResize="0"/>
          <p:nvPr/>
        </p:nvPicPr>
        <p:blipFill>
          <a:blip r:embed="rId5">
            <a:alphaModFix/>
          </a:blip>
          <a:stretch>
            <a:fillRect/>
          </a:stretch>
        </p:blipFill>
        <p:spPr>
          <a:xfrm>
            <a:off x="3728000" y="2360275"/>
            <a:ext cx="2697451" cy="2360259"/>
          </a:xfrm>
          <a:prstGeom prst="rect">
            <a:avLst/>
          </a:prstGeom>
          <a:noFill/>
          <a:ln>
            <a:noFill/>
          </a:ln>
        </p:spPr>
      </p:pic>
      <p:pic>
        <p:nvPicPr>
          <p:cNvPr id="300" name="Google Shape;300;p16"/>
          <p:cNvPicPr preferRelativeResize="0"/>
          <p:nvPr/>
        </p:nvPicPr>
        <p:blipFill>
          <a:blip r:embed="rId6">
            <a:alphaModFix/>
          </a:blip>
          <a:stretch>
            <a:fillRect/>
          </a:stretch>
        </p:blipFill>
        <p:spPr>
          <a:xfrm>
            <a:off x="6432625" y="2360275"/>
            <a:ext cx="2697451" cy="23602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0" y="0"/>
            <a:ext cx="4445700" cy="1046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900"/>
              </a:spcBef>
              <a:spcAft>
                <a:spcPts val="900"/>
              </a:spcAft>
              <a:buNone/>
            </a:pPr>
            <a:r>
              <a:rPr b="0" lang="en" sz="3000">
                <a:latin typeface="Roboto"/>
                <a:ea typeface="Roboto"/>
                <a:cs typeface="Roboto"/>
                <a:sym typeface="Roboto"/>
              </a:rPr>
              <a:t>EDA</a:t>
            </a:r>
            <a:endParaRPr sz="3000"/>
          </a:p>
        </p:txBody>
      </p:sp>
      <p:pic>
        <p:nvPicPr>
          <p:cNvPr id="306" name="Google Shape;306;p17"/>
          <p:cNvPicPr preferRelativeResize="0"/>
          <p:nvPr/>
        </p:nvPicPr>
        <p:blipFill>
          <a:blip r:embed="rId3">
            <a:alphaModFix/>
          </a:blip>
          <a:stretch>
            <a:fillRect/>
          </a:stretch>
        </p:blipFill>
        <p:spPr>
          <a:xfrm>
            <a:off x="4458102" y="0"/>
            <a:ext cx="4806648" cy="5143499"/>
          </a:xfrm>
          <a:prstGeom prst="rect">
            <a:avLst/>
          </a:prstGeom>
          <a:noFill/>
          <a:ln>
            <a:noFill/>
          </a:ln>
        </p:spPr>
      </p:pic>
      <p:sp>
        <p:nvSpPr>
          <p:cNvPr id="307" name="Google Shape;307;p17"/>
          <p:cNvSpPr txBox="1"/>
          <p:nvPr>
            <p:ph idx="1" type="body"/>
          </p:nvPr>
        </p:nvSpPr>
        <p:spPr>
          <a:xfrm>
            <a:off x="941250" y="1372675"/>
            <a:ext cx="2563200" cy="2288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latin typeface="Arial"/>
                <a:ea typeface="Arial"/>
                <a:cs typeface="Arial"/>
                <a:sym typeface="Arial"/>
              </a:rPr>
              <a:t>Box plots to see univariate distribution of each column</a:t>
            </a:r>
            <a:endParaRPr sz="1400">
              <a:latin typeface="Arial"/>
              <a:ea typeface="Arial"/>
              <a:cs typeface="Arial"/>
              <a:sym typeface="Arial"/>
            </a:endParaRPr>
          </a:p>
          <a:p>
            <a:pPr indent="-317500" lvl="0" marL="457200" rtl="0" algn="l">
              <a:spcBef>
                <a:spcPts val="0"/>
              </a:spcBef>
              <a:spcAft>
                <a:spcPts val="0"/>
              </a:spcAft>
              <a:buSzPts val="1400"/>
              <a:buChar char="-"/>
            </a:pPr>
            <a:r>
              <a:rPr lang="en" sz="1400">
                <a:latin typeface="Arial"/>
                <a:ea typeface="Arial"/>
                <a:cs typeface="Arial"/>
                <a:sym typeface="Arial"/>
              </a:rPr>
              <a:t>Correlation Matrix for bivariate and possible associations</a:t>
            </a:r>
            <a:endParaRPr sz="1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88550" y="0"/>
            <a:ext cx="6366900" cy="1046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900"/>
              </a:spcBef>
              <a:spcAft>
                <a:spcPts val="900"/>
              </a:spcAft>
              <a:buNone/>
            </a:pPr>
            <a:r>
              <a:rPr b="0" lang="en" sz="3000">
                <a:latin typeface="Roboto"/>
                <a:ea typeface="Roboto"/>
                <a:cs typeface="Roboto"/>
                <a:sym typeface="Roboto"/>
              </a:rPr>
              <a:t>Feature Selection</a:t>
            </a:r>
            <a:endParaRPr sz="3000"/>
          </a:p>
        </p:txBody>
      </p:sp>
      <p:sp>
        <p:nvSpPr>
          <p:cNvPr id="313" name="Google Shape;313;p18"/>
          <p:cNvSpPr txBox="1"/>
          <p:nvPr>
            <p:ph idx="1" type="body"/>
          </p:nvPr>
        </p:nvSpPr>
        <p:spPr>
          <a:xfrm>
            <a:off x="1388550" y="1427550"/>
            <a:ext cx="6366900" cy="2288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400">
                <a:latin typeface="Arial"/>
                <a:ea typeface="Arial"/>
                <a:cs typeface="Arial"/>
                <a:sym typeface="Arial"/>
              </a:rPr>
              <a:t>Of the analysis we've performed, most had very low p-values, which suggested a strong association between the two values. The ones that had higher p-values were Mental Health, if they've had a cholesterol check in the last 5 years, how often they eat fruits and vegetables, if they drink heavily, and if they have healthcare. We did not use those features. Of those we did not check, none of the following should have an effect on diabetes so we were not considering these as features at all: Smoking, NoDocbcCost, Education, and Stroke.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0" y="0"/>
            <a:ext cx="9144000" cy="1046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900"/>
              </a:spcBef>
              <a:spcAft>
                <a:spcPts val="900"/>
              </a:spcAft>
              <a:buSzPts val="990"/>
              <a:buNone/>
            </a:pPr>
            <a:r>
              <a:rPr b="0" lang="en" sz="2500">
                <a:latin typeface="Roboto"/>
                <a:ea typeface="Roboto"/>
                <a:cs typeface="Roboto"/>
                <a:sym typeface="Roboto"/>
              </a:rPr>
              <a:t>Model Building and Evaluation: Multinomial Logistic Regression</a:t>
            </a:r>
            <a:endParaRPr sz="2500"/>
          </a:p>
        </p:txBody>
      </p:sp>
      <p:pic>
        <p:nvPicPr>
          <p:cNvPr id="319" name="Google Shape;319;p19"/>
          <p:cNvPicPr preferRelativeResize="0"/>
          <p:nvPr/>
        </p:nvPicPr>
        <p:blipFill>
          <a:blip r:embed="rId3">
            <a:alphaModFix/>
          </a:blip>
          <a:stretch>
            <a:fillRect/>
          </a:stretch>
        </p:blipFill>
        <p:spPr>
          <a:xfrm>
            <a:off x="323350" y="1046400"/>
            <a:ext cx="3399491" cy="3792299"/>
          </a:xfrm>
          <a:prstGeom prst="rect">
            <a:avLst/>
          </a:prstGeom>
          <a:noFill/>
          <a:ln cap="flat" cmpd="sng" w="38100">
            <a:solidFill>
              <a:srgbClr val="4A86E8"/>
            </a:solidFill>
            <a:prstDash val="solid"/>
            <a:round/>
            <a:headEnd len="sm" w="sm" type="none"/>
            <a:tailEnd len="sm" w="sm" type="none"/>
          </a:ln>
        </p:spPr>
      </p:pic>
      <p:pic>
        <p:nvPicPr>
          <p:cNvPr id="320" name="Google Shape;320;p19"/>
          <p:cNvPicPr preferRelativeResize="0"/>
          <p:nvPr/>
        </p:nvPicPr>
        <p:blipFill>
          <a:blip r:embed="rId4">
            <a:alphaModFix/>
          </a:blip>
          <a:stretch>
            <a:fillRect/>
          </a:stretch>
        </p:blipFill>
        <p:spPr>
          <a:xfrm>
            <a:off x="3883016" y="1200613"/>
            <a:ext cx="5116360" cy="3483884"/>
          </a:xfrm>
          <a:prstGeom prst="rect">
            <a:avLst/>
          </a:prstGeom>
          <a:noFill/>
          <a:ln cap="flat" cmpd="sng" w="38100">
            <a:solidFill>
              <a:srgbClr val="4A86E8"/>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0" y="0"/>
            <a:ext cx="9144000" cy="1046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900"/>
              </a:spcBef>
              <a:spcAft>
                <a:spcPts val="900"/>
              </a:spcAft>
              <a:buSzPts val="990"/>
              <a:buNone/>
            </a:pPr>
            <a:r>
              <a:rPr b="0" lang="en" sz="2500">
                <a:latin typeface="Roboto"/>
                <a:ea typeface="Roboto"/>
                <a:cs typeface="Roboto"/>
                <a:sym typeface="Roboto"/>
              </a:rPr>
              <a:t>Model Building and Evaluation: Random Forest Classification</a:t>
            </a:r>
            <a:endParaRPr sz="2500"/>
          </a:p>
        </p:txBody>
      </p:sp>
      <p:pic>
        <p:nvPicPr>
          <p:cNvPr id="326" name="Google Shape;326;p20"/>
          <p:cNvPicPr preferRelativeResize="0"/>
          <p:nvPr/>
        </p:nvPicPr>
        <p:blipFill>
          <a:blip r:embed="rId3">
            <a:alphaModFix/>
          </a:blip>
          <a:stretch>
            <a:fillRect/>
          </a:stretch>
        </p:blipFill>
        <p:spPr>
          <a:xfrm>
            <a:off x="739275" y="883250"/>
            <a:ext cx="2696824" cy="2043451"/>
          </a:xfrm>
          <a:prstGeom prst="rect">
            <a:avLst/>
          </a:prstGeom>
          <a:noFill/>
          <a:ln cap="flat" cmpd="sng" w="38100">
            <a:solidFill>
              <a:srgbClr val="4A86E8"/>
            </a:solidFill>
            <a:prstDash val="solid"/>
            <a:round/>
            <a:headEnd len="sm" w="sm" type="none"/>
            <a:tailEnd len="sm" w="sm" type="none"/>
          </a:ln>
        </p:spPr>
      </p:pic>
      <p:pic>
        <p:nvPicPr>
          <p:cNvPr id="327" name="Google Shape;327;p20"/>
          <p:cNvPicPr preferRelativeResize="0"/>
          <p:nvPr/>
        </p:nvPicPr>
        <p:blipFill>
          <a:blip r:embed="rId4">
            <a:alphaModFix/>
          </a:blip>
          <a:stretch>
            <a:fillRect/>
          </a:stretch>
        </p:blipFill>
        <p:spPr>
          <a:xfrm>
            <a:off x="739267" y="3077650"/>
            <a:ext cx="2696834" cy="1837300"/>
          </a:xfrm>
          <a:prstGeom prst="rect">
            <a:avLst/>
          </a:prstGeom>
          <a:noFill/>
          <a:ln cap="flat" cmpd="sng" w="38100">
            <a:solidFill>
              <a:srgbClr val="4A86E8"/>
            </a:solidFill>
            <a:prstDash val="solid"/>
            <a:round/>
            <a:headEnd len="sm" w="sm" type="none"/>
            <a:tailEnd len="sm" w="sm" type="none"/>
          </a:ln>
        </p:spPr>
      </p:pic>
      <p:pic>
        <p:nvPicPr>
          <p:cNvPr id="328" name="Google Shape;328;p20"/>
          <p:cNvPicPr preferRelativeResize="0"/>
          <p:nvPr/>
        </p:nvPicPr>
        <p:blipFill>
          <a:blip r:embed="rId5">
            <a:alphaModFix/>
          </a:blip>
          <a:stretch>
            <a:fillRect/>
          </a:stretch>
        </p:blipFill>
        <p:spPr>
          <a:xfrm>
            <a:off x="3799350" y="1201800"/>
            <a:ext cx="4998000" cy="3263226"/>
          </a:xfrm>
          <a:prstGeom prst="rect">
            <a:avLst/>
          </a:prstGeom>
          <a:noFill/>
          <a:ln cap="flat" cmpd="sng" w="38100">
            <a:solidFill>
              <a:srgbClr val="4A86E8"/>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0" y="0"/>
            <a:ext cx="9144000" cy="1046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900"/>
              </a:spcBef>
              <a:spcAft>
                <a:spcPts val="900"/>
              </a:spcAft>
              <a:buSzPts val="990"/>
              <a:buNone/>
            </a:pPr>
            <a:r>
              <a:rPr b="0" lang="en" sz="2400">
                <a:latin typeface="Roboto"/>
                <a:ea typeface="Roboto"/>
                <a:cs typeface="Roboto"/>
                <a:sym typeface="Roboto"/>
              </a:rPr>
              <a:t>Model Building and Evaluation: K Nearest Neighbors Classification</a:t>
            </a:r>
            <a:endParaRPr sz="2400"/>
          </a:p>
        </p:txBody>
      </p:sp>
      <p:pic>
        <p:nvPicPr>
          <p:cNvPr id="334" name="Google Shape;334;p21"/>
          <p:cNvPicPr preferRelativeResize="0"/>
          <p:nvPr/>
        </p:nvPicPr>
        <p:blipFill>
          <a:blip r:embed="rId3">
            <a:alphaModFix/>
          </a:blip>
          <a:stretch>
            <a:fillRect/>
          </a:stretch>
        </p:blipFill>
        <p:spPr>
          <a:xfrm>
            <a:off x="543925" y="831325"/>
            <a:ext cx="2907925" cy="2074900"/>
          </a:xfrm>
          <a:prstGeom prst="rect">
            <a:avLst/>
          </a:prstGeom>
          <a:noFill/>
          <a:ln cap="flat" cmpd="sng" w="38100">
            <a:solidFill>
              <a:srgbClr val="4A86E8"/>
            </a:solidFill>
            <a:prstDash val="solid"/>
            <a:round/>
            <a:headEnd len="sm" w="sm" type="none"/>
            <a:tailEnd len="sm" w="sm" type="none"/>
          </a:ln>
        </p:spPr>
      </p:pic>
      <p:pic>
        <p:nvPicPr>
          <p:cNvPr id="335" name="Google Shape;335;p21"/>
          <p:cNvPicPr preferRelativeResize="0"/>
          <p:nvPr/>
        </p:nvPicPr>
        <p:blipFill>
          <a:blip r:embed="rId4">
            <a:alphaModFix/>
          </a:blip>
          <a:stretch>
            <a:fillRect/>
          </a:stretch>
        </p:blipFill>
        <p:spPr>
          <a:xfrm>
            <a:off x="543925" y="3094627"/>
            <a:ext cx="2907925" cy="1853148"/>
          </a:xfrm>
          <a:prstGeom prst="rect">
            <a:avLst/>
          </a:prstGeom>
          <a:noFill/>
          <a:ln cap="flat" cmpd="sng" w="38100">
            <a:solidFill>
              <a:srgbClr val="4A86E8"/>
            </a:solidFill>
            <a:prstDash val="solid"/>
            <a:round/>
            <a:headEnd len="sm" w="sm" type="none"/>
            <a:tailEnd len="sm" w="sm" type="none"/>
          </a:ln>
        </p:spPr>
      </p:pic>
      <p:pic>
        <p:nvPicPr>
          <p:cNvPr id="336" name="Google Shape;336;p21"/>
          <p:cNvPicPr preferRelativeResize="0"/>
          <p:nvPr/>
        </p:nvPicPr>
        <p:blipFill>
          <a:blip r:embed="rId5">
            <a:alphaModFix/>
          </a:blip>
          <a:stretch>
            <a:fillRect/>
          </a:stretch>
        </p:blipFill>
        <p:spPr>
          <a:xfrm>
            <a:off x="3643100" y="1167725"/>
            <a:ext cx="5387350" cy="3278127"/>
          </a:xfrm>
          <a:prstGeom prst="rect">
            <a:avLst/>
          </a:prstGeom>
          <a:noFill/>
          <a:ln cap="flat" cmpd="sng" w="38100">
            <a:solidFill>
              <a:srgbClr val="4A86E8"/>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