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36"/>
  </p:notesMasterIdLst>
  <p:sldIdLst>
    <p:sldId id="256" r:id="rId2"/>
    <p:sldId id="257" r:id="rId3"/>
    <p:sldId id="258" r:id="rId4"/>
    <p:sldId id="260" r:id="rId5"/>
    <p:sldId id="272" r:id="rId6"/>
    <p:sldId id="262" r:id="rId7"/>
    <p:sldId id="269" r:id="rId8"/>
    <p:sldId id="263" r:id="rId9"/>
    <p:sldId id="264" r:id="rId10"/>
    <p:sldId id="266" r:id="rId11"/>
    <p:sldId id="265" r:id="rId12"/>
    <p:sldId id="267" r:id="rId13"/>
    <p:sldId id="268" r:id="rId14"/>
    <p:sldId id="271" r:id="rId15"/>
    <p:sldId id="273" r:id="rId16"/>
    <p:sldId id="274" r:id="rId17"/>
    <p:sldId id="275" r:id="rId18"/>
    <p:sldId id="276" r:id="rId19"/>
    <p:sldId id="277" r:id="rId20"/>
    <p:sldId id="278" r:id="rId21"/>
    <p:sldId id="293"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4"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738" autoAdjust="0"/>
  </p:normalViewPr>
  <p:slideViewPr>
    <p:cSldViewPr>
      <p:cViewPr>
        <p:scale>
          <a:sx n="100" d="100"/>
          <a:sy n="100" d="100"/>
        </p:scale>
        <p:origin x="-504" y="7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6E742-3FC4-4F0F-89ED-3D972B4BA952}" type="datetimeFigureOut">
              <a:rPr lang="fr-FR" smtClean="0"/>
              <a:pPr/>
              <a:t>18/11/2017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1BEEB-A9B7-495C-AEEE-0CFB6F486803}"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A531BEEB-A9B7-495C-AEEE-0CFB6F486803}" type="slidenum">
              <a:rPr lang="fr-FR" smtClean="0"/>
              <a:pPr/>
              <a:t>6</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fr-FR" dirty="0" smtClean="0"/>
              <a:t>Une copie de la pièce d’encaissement des frais de publication au JORT </a:t>
            </a:r>
            <a:br>
              <a:rPr lang="fr-FR" dirty="0" smtClean="0"/>
            </a:br>
            <a:r>
              <a:rPr lang="fr-FR" dirty="0" smtClean="0"/>
              <a:t>Un timbre fiscal de 5 DT pour chaque extrait du RC demandé.</a:t>
            </a:r>
          </a:p>
          <a:p>
            <a:pPr rtl="0"/>
            <a:r>
              <a:rPr lang="fr-FR" sz="1200" b="0" i="0" kern="1200" dirty="0" smtClean="0">
                <a:solidFill>
                  <a:schemeClr val="tx1"/>
                </a:solidFill>
                <a:latin typeface="+mn-lt"/>
                <a:ea typeface="+mn-ea"/>
                <a:cs typeface="+mn-cs"/>
              </a:rPr>
              <a:t>NB. – « Le capital social de la société à responsabilité limitée est fixé par son acte constitutif. Le capital social est divisé en parts sociales à valeur nominale égale. » </a:t>
            </a:r>
            <a:br>
              <a:rPr lang="fr-FR" sz="1200" b="0" i="0" kern="1200" dirty="0" smtClean="0">
                <a:solidFill>
                  <a:schemeClr val="tx1"/>
                </a:solidFill>
                <a:latin typeface="+mn-lt"/>
                <a:ea typeface="+mn-ea"/>
                <a:cs typeface="+mn-cs"/>
              </a:rPr>
            </a:br>
            <a:r>
              <a:rPr lang="fr-FR" sz="1200" b="0" i="0" kern="1200" dirty="0" smtClean="0">
                <a:solidFill>
                  <a:schemeClr val="tx1"/>
                </a:solidFill>
                <a:latin typeface="+mn-lt"/>
                <a:ea typeface="+mn-ea"/>
                <a:cs typeface="+mn-cs"/>
              </a:rPr>
              <a:t>- Dans une SUARL, « l’associé unique ne peut déléguer la gestion sociale à un mandataire » </a:t>
            </a:r>
          </a:p>
          <a:p>
            <a:endParaRPr lang="fr-FR" dirty="0"/>
          </a:p>
        </p:txBody>
      </p:sp>
      <p:sp>
        <p:nvSpPr>
          <p:cNvPr id="4" name="Slide Number Placeholder 3"/>
          <p:cNvSpPr>
            <a:spLocks noGrp="1"/>
          </p:cNvSpPr>
          <p:nvPr>
            <p:ph type="sldNum" sz="quarter" idx="10"/>
          </p:nvPr>
        </p:nvSpPr>
        <p:spPr/>
        <p:txBody>
          <a:bodyPr/>
          <a:lstStyle/>
          <a:p>
            <a:fld id="{A531BEEB-A9B7-495C-AEEE-0CFB6F486803}"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20" name="Footer Placeholder 19"/>
          <p:cNvSpPr>
            <a:spLocks noGrp="1"/>
          </p:cNvSpPr>
          <p:nvPr>
            <p:ph type="ftr" sz="quarter" idx="11"/>
          </p:nvPr>
        </p:nvSpPr>
        <p:spPr/>
        <p:txBody>
          <a:bodyPr/>
          <a:lstStyle>
            <a:extLst/>
          </a:lstStyle>
          <a:p>
            <a:endParaRPr lang="fr-FR"/>
          </a:p>
        </p:txBody>
      </p:sp>
      <p:sp>
        <p:nvSpPr>
          <p:cNvPr id="10" name="Slide Number Placeholder 9"/>
          <p:cNvSpPr>
            <a:spLocks noGrp="1"/>
          </p:cNvSpPr>
          <p:nvPr>
            <p:ph type="sldNum" sz="quarter" idx="12"/>
          </p:nvPr>
        </p:nvSpPr>
        <p:spPr/>
        <p:txBody>
          <a:bodyPr/>
          <a:lstStyle>
            <a:extLst/>
          </a:lstStyle>
          <a:p>
            <a:fld id="{6AA251B6-626B-4D9E-9847-53F1E5835D5B}" type="slidenum">
              <a:rPr lang="fr-FR" smtClean="0"/>
              <a:pPr/>
              <a:t>‹#›</a:t>
            </a:fld>
            <a:endParaRPr lang="fr-F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ll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6AA251B6-626B-4D9E-9847-53F1E5835D5B}" type="slidenum">
              <a:rPr lang="fr-FR" smtClean="0"/>
              <a:pPr/>
              <a:t>‹#›</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ll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9" name="Slide Number Placeholder 8"/>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4" name="Footer Placeholder 3"/>
          <p:cNvSpPr>
            <a:spLocks noGrp="1"/>
          </p:cNvSpPr>
          <p:nvPr>
            <p:ph type="ftr" sz="quarter" idx="11"/>
          </p:nvPr>
        </p:nvSpPr>
        <p:spPr/>
        <p:txBody>
          <a:bodyPr/>
          <a:lstStyle>
            <a:extLst/>
          </a:lstStyle>
          <a:p>
            <a:endParaRPr lang="fr-FR"/>
          </a:p>
        </p:txBody>
      </p:sp>
      <p:sp>
        <p:nvSpPr>
          <p:cNvPr id="5" name="Slide Number Placeholder 4"/>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3" name="Footer Placeholder 2"/>
          <p:cNvSpPr>
            <a:spLocks noGrp="1"/>
          </p:cNvSpPr>
          <p:nvPr>
            <p:ph type="ftr" sz="quarter" idx="11"/>
          </p:nvPr>
        </p:nvSpPr>
        <p:spPr/>
        <p:txBody>
          <a:bodyPr/>
          <a:lstStyle>
            <a:extLst/>
          </a:lstStyle>
          <a:p>
            <a:endParaRPr lang="fr-FR"/>
          </a:p>
        </p:txBody>
      </p:sp>
      <p:sp>
        <p:nvSpPr>
          <p:cNvPr id="4" name="Slide Number Placeholder 3"/>
          <p:cNvSpPr>
            <a:spLocks noGrp="1"/>
          </p:cNvSpPr>
          <p:nvPr>
            <p:ph type="sldNum" sz="quarter" idx="12"/>
          </p:nvPr>
        </p:nvSpPr>
        <p:spPr/>
        <p:txBody>
          <a:bodyPr/>
          <a:lstStyle>
            <a:extLst/>
          </a:lstStyle>
          <a:p>
            <a:fld id="{6AA251B6-626B-4D9E-9847-53F1E5835D5B}" type="slidenum">
              <a:rPr lang="fr-FR" smtClean="0"/>
              <a:pPr/>
              <a:t>‹#›</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pull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6AA251B6-626B-4D9E-9847-53F1E5835D5B}" type="slidenum">
              <a:rPr lang="fr-FR" smtClean="0"/>
              <a:pPr/>
              <a:t>‹#›</a:t>
            </a:fld>
            <a:endParaRPr lang="fr-FR"/>
          </a:p>
        </p:txBody>
      </p:sp>
    </p:spTree>
  </p:cSld>
  <p:clrMapOvr>
    <a:masterClrMapping/>
  </p:clrMapOvr>
  <p:transition spd="slow">
    <p:pull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2820018-98A7-4370-BFB0-89681AF7F927}" type="datetimeFigureOut">
              <a:rPr lang="fr-FR" smtClean="0"/>
              <a:pPr/>
              <a:t>18/11/2017</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6AA251B6-626B-4D9E-9847-53F1E5835D5B}" type="slidenum">
              <a:rPr lang="fr-FR" smtClean="0"/>
              <a:pPr/>
              <a:t>‹#›</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pull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820018-98A7-4370-BFB0-89681AF7F927}" type="datetimeFigureOut">
              <a:rPr lang="fr-FR" smtClean="0"/>
              <a:pPr/>
              <a:t>18/11/2017</a:t>
            </a:fld>
            <a:endParaRPr lang="fr-F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A251B6-626B-4D9E-9847-53F1E5835D5B}" type="slidenum">
              <a:rPr lang="fr-FR" smtClean="0"/>
              <a:pPr/>
              <a:t>‹#›</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spd="slow">
    <p:pull dir="ld"/>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plan%20d'affaire/pr&#233;cision%20juridique%20.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plan%20d'affaire/pr&#233;cision%20juridique%20.docx" TargetMode="External"/><Relationship Id="rId2" Type="http://schemas.openxmlformats.org/officeDocument/2006/relationships/hyperlink" Target="http://www.tunisieprojet.com/page.php?VAR_NOM_PAGE=entreprise-individuelle" TargetMode="External"/><Relationship Id="rId1" Type="http://schemas.openxmlformats.org/officeDocument/2006/relationships/slideLayout" Target="../slideLayouts/slideLayout2.xml"/><Relationship Id="rId5" Type="http://schemas.openxmlformats.org/officeDocument/2006/relationships/hyperlink" Target="http://www.tunisieprojet.com/page.php?VAR_NOM_PAGE=societe-anonyme-sa" TargetMode="External"/><Relationship Id="rId4" Type="http://schemas.openxmlformats.org/officeDocument/2006/relationships/hyperlink" Target="http://www.tunisieprojet.com/page.php?VAR_NOM_PAGE=societe-sarl-suar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ec_ind.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dirty="0" smtClean="0"/>
              <a:t>ETUDE JURIDIQUE</a:t>
            </a:r>
            <a:endParaRPr lang="fr-FR" dirty="0"/>
          </a:p>
        </p:txBody>
      </p:sp>
      <p:sp>
        <p:nvSpPr>
          <p:cNvPr id="3" name="Subtitle 2"/>
          <p:cNvSpPr>
            <a:spLocks noGrp="1"/>
          </p:cNvSpPr>
          <p:nvPr>
            <p:ph type="subTitle" idx="1"/>
          </p:nvPr>
        </p:nvSpPr>
        <p:spPr/>
        <p:txBody>
          <a:bodyPr/>
          <a:lstStyle/>
          <a:p>
            <a:endParaRPr lang="fr-FR" dirty="0"/>
          </a:p>
        </p:txBody>
      </p:sp>
    </p:spTree>
  </p:cSld>
  <p:clrMapOvr>
    <a:masterClrMapping/>
  </p:clrMapOvr>
  <p:transition spd="slow">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3571876"/>
            <a:ext cx="7615262" cy="2463164"/>
          </a:xfrm>
        </p:spPr>
        <p:style>
          <a:lnRef idx="2">
            <a:schemeClr val="accent1"/>
          </a:lnRef>
          <a:fillRef idx="1">
            <a:schemeClr val="lt1"/>
          </a:fillRef>
          <a:effectRef idx="0">
            <a:schemeClr val="accent1"/>
          </a:effectRef>
          <a:fontRef idx="minor">
            <a:schemeClr val="dk1"/>
          </a:fontRef>
        </p:style>
        <p:txBody>
          <a:bodyPr>
            <a:normAutofit/>
          </a:bodyPr>
          <a:lstStyle/>
          <a:p>
            <a:r>
              <a:rPr lang="fr-FR" sz="2800" dirty="0" smtClean="0">
                <a:solidFill>
                  <a:schemeClr val="accent3">
                    <a:lumMod val="75000"/>
                  </a:schemeClr>
                </a:solidFill>
              </a:rPr>
              <a:t>II.3   Les formalités de constitution d’une société anonyme</a:t>
            </a:r>
            <a:r>
              <a:rPr lang="fr-FR" dirty="0" smtClean="0"/>
              <a:t/>
            </a:r>
            <a:br>
              <a:rPr lang="fr-FR" dirty="0" smtClean="0"/>
            </a:br>
            <a:endParaRPr lang="fr-FR" dirty="0"/>
          </a:p>
        </p:txBody>
      </p:sp>
      <p:sp>
        <p:nvSpPr>
          <p:cNvPr id="3" name="Content Placeholder 2"/>
          <p:cNvSpPr>
            <a:spLocks noGrp="1"/>
          </p:cNvSpPr>
          <p:nvPr>
            <p:ph idx="1"/>
          </p:nvPr>
        </p:nvSpPr>
        <p:spPr>
          <a:xfrm>
            <a:off x="502920" y="530352"/>
            <a:ext cx="8183880" cy="2898648"/>
          </a:xfrm>
        </p:spPr>
        <p:txBody>
          <a:bodyPr/>
          <a:lstStyle/>
          <a:p>
            <a:endParaRPr lang="fr-FR" dirty="0"/>
          </a:p>
        </p:txBody>
      </p:sp>
      <p:sp>
        <p:nvSpPr>
          <p:cNvPr id="4" name="Slide Number Placeholder 3"/>
          <p:cNvSpPr>
            <a:spLocks noGrp="1"/>
          </p:cNvSpPr>
          <p:nvPr>
            <p:ph type="sldNum" sz="quarter" idx="12"/>
          </p:nvPr>
        </p:nvSpPr>
        <p:spPr/>
        <p:txBody>
          <a:bodyPr/>
          <a:lstStyle/>
          <a:p>
            <a:fld id="{6AA251B6-626B-4D9E-9847-53F1E5835D5B}" type="slidenum">
              <a:rPr lang="fr-FR" smtClean="0"/>
              <a:pPr/>
              <a:t>10</a:t>
            </a:fld>
            <a:endParaRPr lang="fr-FR"/>
          </a:p>
        </p:txBody>
      </p:sp>
    </p:spTree>
  </p:cSld>
  <p:clrMapOvr>
    <a:masterClrMapping/>
  </p:clrMapOvr>
  <p:transition spd="slow">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fr-FR" dirty="0"/>
          </a:p>
        </p:txBody>
      </p:sp>
      <p:sp>
        <p:nvSpPr>
          <p:cNvPr id="7" name="Content Placeholder 6"/>
          <p:cNvSpPr>
            <a:spLocks noGrp="1"/>
          </p:cNvSpPr>
          <p:nvPr>
            <p:ph idx="1"/>
          </p:nvPr>
        </p:nvSpPr>
        <p:spPr>
          <a:xfrm>
            <a:off x="502920" y="530352"/>
            <a:ext cx="8183880" cy="5470416"/>
          </a:xfrm>
        </p:spPr>
        <p:txBody>
          <a:bodyPr/>
          <a:lstStyle/>
          <a:p>
            <a:endParaRPr lang="fr-FR" dirty="0"/>
          </a:p>
        </p:txBody>
      </p:sp>
      <p:graphicFrame>
        <p:nvGraphicFramePr>
          <p:cNvPr id="5" name="Table 4"/>
          <p:cNvGraphicFramePr>
            <a:graphicFrameLocks noGrp="1"/>
          </p:cNvGraphicFramePr>
          <p:nvPr/>
        </p:nvGraphicFramePr>
        <p:xfrm>
          <a:off x="785754" y="0"/>
          <a:ext cx="8358246" cy="6063609"/>
        </p:xfrm>
        <a:graphic>
          <a:graphicData uri="http://schemas.openxmlformats.org/drawingml/2006/table">
            <a:tbl>
              <a:tblPr>
                <a:tableStyleId>{5C22544A-7EE6-4342-B048-85BDC9FD1C3A}</a:tableStyleId>
              </a:tblPr>
              <a:tblGrid>
                <a:gridCol w="571503"/>
                <a:gridCol w="1826950"/>
                <a:gridCol w="1744330"/>
                <a:gridCol w="4215463"/>
              </a:tblGrid>
              <a:tr h="60896">
                <a:tc>
                  <a:txBody>
                    <a:bodyPr/>
                    <a:lstStyle/>
                    <a:p>
                      <a:pPr>
                        <a:lnSpc>
                          <a:spcPct val="115000"/>
                        </a:lnSpc>
                        <a:spcAft>
                          <a:spcPts val="0"/>
                        </a:spcAft>
                      </a:pPr>
                      <a:endParaRPr lang="fr-FR" sz="900" dirty="0">
                        <a:latin typeface="Calibri"/>
                        <a:ea typeface="Calibri"/>
                        <a:cs typeface="Times New Roman"/>
                      </a:endParaRPr>
                    </a:p>
                  </a:txBody>
                  <a:tcPr marL="58465" marR="58465" marT="0" marB="0"/>
                </a:tc>
                <a:tc>
                  <a:txBody>
                    <a:bodyPr/>
                    <a:lstStyle/>
                    <a:p>
                      <a:pPr>
                        <a:lnSpc>
                          <a:spcPct val="115000"/>
                        </a:lnSpc>
                        <a:spcAft>
                          <a:spcPts val="0"/>
                        </a:spcAft>
                      </a:pPr>
                      <a:r>
                        <a:rPr lang="fr-FR" sz="900"/>
                        <a:t>Formalités    </a:t>
                      </a:r>
                      <a:endParaRPr lang="fr-FR" sz="900">
                        <a:latin typeface="Calibri"/>
                        <a:ea typeface="Calibri"/>
                        <a:cs typeface="Times New Roman"/>
                      </a:endParaRPr>
                    </a:p>
                  </a:txBody>
                  <a:tcPr marL="58465" marR="58465" marT="0" marB="0"/>
                </a:tc>
                <a:tc>
                  <a:txBody>
                    <a:bodyPr/>
                    <a:lstStyle/>
                    <a:p>
                      <a:pPr>
                        <a:lnSpc>
                          <a:spcPct val="115000"/>
                        </a:lnSpc>
                        <a:spcAft>
                          <a:spcPts val="0"/>
                        </a:spcAft>
                      </a:pPr>
                      <a:r>
                        <a:rPr lang="fr-FR" sz="900"/>
                        <a:t>              Bureau               </a:t>
                      </a:r>
                      <a:endParaRPr lang="fr-FR" sz="900">
                        <a:latin typeface="Calibri"/>
                        <a:ea typeface="Calibri"/>
                        <a:cs typeface="Times New Roman"/>
                      </a:endParaRPr>
                    </a:p>
                  </a:txBody>
                  <a:tcPr marL="58465" marR="58465" marT="0" marB="0"/>
                </a:tc>
                <a:tc>
                  <a:txBody>
                    <a:bodyPr/>
                    <a:lstStyle/>
                    <a:p>
                      <a:pPr algn="ctr">
                        <a:lnSpc>
                          <a:spcPct val="115000"/>
                        </a:lnSpc>
                        <a:spcAft>
                          <a:spcPts val="0"/>
                        </a:spcAft>
                      </a:pPr>
                      <a:r>
                        <a:rPr lang="fr-FR" sz="900"/>
                        <a:t>Pièces exigées</a:t>
                      </a:r>
                      <a:endParaRPr lang="fr-FR" sz="900">
                        <a:latin typeface="Calibri"/>
                        <a:ea typeface="Calibri"/>
                        <a:cs typeface="Times New Roman"/>
                      </a:endParaRPr>
                    </a:p>
                  </a:txBody>
                  <a:tcPr marL="58465" marR="58465" marT="0" marB="0"/>
                </a:tc>
              </a:tr>
              <a:tr h="756240">
                <a:tc>
                  <a:txBody>
                    <a:bodyPr/>
                    <a:lstStyle/>
                    <a:p>
                      <a:pPr>
                        <a:lnSpc>
                          <a:spcPct val="115000"/>
                        </a:lnSpc>
                        <a:spcAft>
                          <a:spcPts val="0"/>
                        </a:spcAft>
                      </a:pPr>
                      <a:r>
                        <a:rPr lang="fr-FR" sz="900"/>
                        <a:t>1</a:t>
                      </a:r>
                      <a:endParaRPr lang="fr-FR" sz="900">
                        <a:latin typeface="Calibri"/>
                        <a:ea typeface="Calibri"/>
                        <a:cs typeface="Times New Roman"/>
                      </a:endParaRPr>
                    </a:p>
                  </a:txBody>
                  <a:tcPr marL="58465" marR="58465" marT="0" marB="0"/>
                </a:tc>
                <a:tc>
                  <a:txBody>
                    <a:bodyPr/>
                    <a:lstStyle/>
                    <a:p>
                      <a:pPr>
                        <a:lnSpc>
                          <a:spcPct val="115000"/>
                        </a:lnSpc>
                        <a:spcAft>
                          <a:spcPts val="0"/>
                        </a:spcAft>
                      </a:pPr>
                      <a:r>
                        <a:rPr lang="fr-FR" sz="1400" dirty="0"/>
                        <a:t>Attestation de dépôt de    déclaration </a:t>
                      </a:r>
                      <a:endParaRPr lang="fr-FR" sz="1400" dirty="0">
                        <a:latin typeface="Calibri"/>
                        <a:ea typeface="Calibri"/>
                        <a:cs typeface="Times New Roman"/>
                      </a:endParaRPr>
                    </a:p>
                  </a:txBody>
                  <a:tcPr marL="58465" marR="58465" marT="0" marB="0"/>
                </a:tc>
                <a:tc>
                  <a:txBody>
                    <a:bodyPr/>
                    <a:lstStyle/>
                    <a:p>
                      <a:pPr>
                        <a:lnSpc>
                          <a:spcPct val="115000"/>
                        </a:lnSpc>
                        <a:spcAft>
                          <a:spcPts val="0"/>
                        </a:spcAft>
                      </a:pPr>
                      <a:r>
                        <a:rPr lang="fr-FR" sz="1400" dirty="0"/>
                        <a:t>Bureau de l’API  </a:t>
                      </a:r>
                      <a:endParaRPr lang="fr-FR" sz="1400" dirty="0">
                        <a:latin typeface="Calibri"/>
                        <a:ea typeface="Calibri"/>
                        <a:cs typeface="Times New Roman"/>
                      </a:endParaRPr>
                    </a:p>
                  </a:txBody>
                  <a:tcPr marL="58465" marR="58465" marT="0" marB="0"/>
                </a:tc>
                <a:tc>
                  <a:txBody>
                    <a:bodyPr/>
                    <a:lstStyle/>
                    <a:p>
                      <a:pPr>
                        <a:lnSpc>
                          <a:spcPct val="115000"/>
                        </a:lnSpc>
                        <a:spcAft>
                          <a:spcPts val="0"/>
                        </a:spcAft>
                      </a:pPr>
                      <a:r>
                        <a:rPr lang="fr-FR" sz="1200" dirty="0"/>
                        <a:t>Pré-imprimé à remplir</a:t>
                      </a:r>
                      <a:endParaRPr lang="fr-FR" sz="1200" dirty="0">
                        <a:latin typeface="Calibri"/>
                        <a:ea typeface="Calibri"/>
                        <a:cs typeface="Times New Roman"/>
                      </a:endParaRPr>
                    </a:p>
                  </a:txBody>
                  <a:tcPr marL="58465" marR="58465" marT="0" marB="0"/>
                </a:tc>
              </a:tr>
              <a:tr h="1260400">
                <a:tc>
                  <a:txBody>
                    <a:bodyPr/>
                    <a:lstStyle/>
                    <a:p>
                      <a:pPr>
                        <a:lnSpc>
                          <a:spcPct val="115000"/>
                        </a:lnSpc>
                        <a:spcAft>
                          <a:spcPts val="0"/>
                        </a:spcAft>
                      </a:pPr>
                      <a:r>
                        <a:rPr lang="fr-FR" sz="900"/>
                        <a:t>2</a:t>
                      </a:r>
                      <a:endParaRPr lang="fr-FR" sz="900">
                        <a:latin typeface="Calibri"/>
                        <a:ea typeface="Calibri"/>
                        <a:cs typeface="Times New Roman"/>
                      </a:endParaRPr>
                    </a:p>
                  </a:txBody>
                  <a:tcPr marL="58465" marR="58465" marT="0" marB="0"/>
                </a:tc>
                <a:tc>
                  <a:txBody>
                    <a:bodyPr/>
                    <a:lstStyle/>
                    <a:p>
                      <a:pPr>
                        <a:lnSpc>
                          <a:spcPct val="115000"/>
                        </a:lnSpc>
                        <a:spcAft>
                          <a:spcPts val="0"/>
                        </a:spcAft>
                      </a:pPr>
                      <a:endParaRPr lang="fr-FR" sz="1400" dirty="0" smtClean="0"/>
                    </a:p>
                    <a:p>
                      <a:pPr>
                        <a:lnSpc>
                          <a:spcPct val="115000"/>
                        </a:lnSpc>
                        <a:spcAft>
                          <a:spcPts val="0"/>
                        </a:spcAft>
                      </a:pPr>
                      <a:r>
                        <a:rPr lang="fr-FR" sz="1400" dirty="0" smtClean="0"/>
                        <a:t>Dépôt </a:t>
                      </a:r>
                      <a:r>
                        <a:rPr lang="fr-FR" sz="1400" dirty="0"/>
                        <a:t>provisoire du projet des statuts </a:t>
                      </a:r>
                      <a:endParaRPr lang="fr-FR" sz="1400" dirty="0" smtClean="0"/>
                    </a:p>
                  </a:txBody>
                  <a:tcPr marL="58465" marR="58465" marT="0" marB="0"/>
                </a:tc>
                <a:tc>
                  <a:txBody>
                    <a:bodyPr/>
                    <a:lstStyle/>
                    <a:p>
                      <a:pPr>
                        <a:lnSpc>
                          <a:spcPct val="115000"/>
                        </a:lnSpc>
                        <a:spcAft>
                          <a:spcPts val="0"/>
                        </a:spcAft>
                      </a:pPr>
                      <a:r>
                        <a:rPr lang="fr-FR" sz="1400" dirty="0"/>
                        <a:t>Bureau du greffe du tribunal de première instance  </a:t>
                      </a:r>
                      <a:endParaRPr lang="fr-FR" sz="1400" dirty="0">
                        <a:latin typeface="Calibri"/>
                        <a:ea typeface="Calibri"/>
                        <a:cs typeface="Times New Roman"/>
                      </a:endParaRPr>
                    </a:p>
                  </a:txBody>
                  <a:tcPr marL="58465" marR="58465" marT="0" marB="0"/>
                </a:tc>
                <a:tc>
                  <a:txBody>
                    <a:bodyPr/>
                    <a:lstStyle/>
                    <a:p>
                      <a:pPr>
                        <a:lnSpc>
                          <a:spcPct val="115000"/>
                        </a:lnSpc>
                        <a:spcAft>
                          <a:spcPts val="0"/>
                        </a:spcAft>
                      </a:pPr>
                      <a:r>
                        <a:rPr lang="fr-FR" sz="1200" dirty="0"/>
                        <a:t>Projet des statuts signés par les fondateurs et sa traduction en arabe.   </a:t>
                      </a:r>
                      <a:endParaRPr lang="fr-FR" sz="1200" dirty="0">
                        <a:latin typeface="Calibri"/>
                        <a:ea typeface="Calibri"/>
                        <a:cs typeface="Times New Roman"/>
                      </a:endParaRPr>
                    </a:p>
                  </a:txBody>
                  <a:tcPr marL="58465" marR="58465" marT="0" marB="0"/>
                </a:tc>
              </a:tr>
              <a:tr h="3889235">
                <a:tc>
                  <a:txBody>
                    <a:bodyPr/>
                    <a:lstStyle/>
                    <a:p>
                      <a:pPr>
                        <a:lnSpc>
                          <a:spcPct val="115000"/>
                        </a:lnSpc>
                        <a:spcAft>
                          <a:spcPts val="0"/>
                        </a:spcAft>
                      </a:pPr>
                      <a:r>
                        <a:rPr lang="fr-FR" sz="900" dirty="0"/>
                        <a:t>3</a:t>
                      </a:r>
                      <a:endParaRPr lang="fr-FR" sz="900" dirty="0">
                        <a:latin typeface="Calibri"/>
                        <a:ea typeface="Calibri"/>
                        <a:cs typeface="Times New Roman"/>
                      </a:endParaRPr>
                    </a:p>
                  </a:txBody>
                  <a:tcPr marL="58465" marR="58465" marT="0" marB="0"/>
                </a:tc>
                <a:tc>
                  <a:txBody>
                    <a:bodyPr/>
                    <a:lstStyle/>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r>
                        <a:rPr lang="fr-FR" sz="1600" dirty="0" smtClean="0"/>
                        <a:t>Déclaration </a:t>
                      </a:r>
                      <a:r>
                        <a:rPr lang="fr-FR" sz="1600" dirty="0"/>
                        <a:t>de souscription et de versement </a:t>
                      </a:r>
                      <a:endParaRPr lang="fr-FR" sz="1600" dirty="0">
                        <a:latin typeface="Calibri"/>
                        <a:ea typeface="Calibri"/>
                        <a:cs typeface="Times New Roman"/>
                      </a:endParaRPr>
                    </a:p>
                  </a:txBody>
                  <a:tcPr marL="58465" marR="58465" marT="0" marB="0"/>
                </a:tc>
                <a:tc>
                  <a:txBody>
                    <a:bodyPr/>
                    <a:lstStyle/>
                    <a:p>
                      <a:pPr>
                        <a:lnSpc>
                          <a:spcPct val="115000"/>
                        </a:lnSpc>
                        <a:spcAft>
                          <a:spcPts val="0"/>
                        </a:spcAft>
                      </a:pPr>
                      <a:r>
                        <a:rPr lang="fr-FR" sz="1400" dirty="0"/>
                        <a:t>Recette d’enregistrement </a:t>
                      </a:r>
                      <a:endParaRPr lang="fr-FR" sz="1400" dirty="0" smtClean="0"/>
                    </a:p>
                    <a:p>
                      <a:pPr>
                        <a:lnSpc>
                          <a:spcPct val="115000"/>
                        </a:lnSpc>
                        <a:spcAft>
                          <a:spcPts val="0"/>
                        </a:spcAft>
                      </a:pPr>
                      <a:r>
                        <a:rPr lang="fr-FR" sz="1400" dirty="0" smtClean="0"/>
                        <a:t>des </a:t>
                      </a:r>
                      <a:r>
                        <a:rPr lang="fr-FR" sz="1400" dirty="0"/>
                        <a:t>actes de sociétés          </a:t>
                      </a:r>
                      <a:endParaRPr lang="fr-FR" sz="1400" dirty="0">
                        <a:latin typeface="Calibri"/>
                        <a:ea typeface="Calibri"/>
                        <a:cs typeface="Times New Roman"/>
                      </a:endParaRPr>
                    </a:p>
                  </a:txBody>
                  <a:tcPr marL="58465" marR="58465" marT="0" marB="0"/>
                </a:tc>
                <a:tc>
                  <a:txBody>
                    <a:bodyPr/>
                    <a:lstStyle/>
                    <a:p>
                      <a:pPr marL="342900" lvl="0" indent="-342900">
                        <a:lnSpc>
                          <a:spcPct val="115000"/>
                        </a:lnSpc>
                        <a:spcAft>
                          <a:spcPts val="0"/>
                        </a:spcAft>
                        <a:buFont typeface="Wingdings"/>
                        <a:buChar char=""/>
                      </a:pPr>
                      <a:r>
                        <a:rPr lang="fr-FR" sz="1200" dirty="0"/>
                        <a:t>Certificat de dépôt provisoire au greffe du tribunal.  </a:t>
                      </a:r>
                      <a:endParaRPr lang="fr-FR" sz="1200" dirty="0" smtClean="0"/>
                    </a:p>
                    <a:p>
                      <a:pPr marL="342900" lvl="0" indent="-342900">
                        <a:lnSpc>
                          <a:spcPct val="115000"/>
                        </a:lnSpc>
                        <a:spcAft>
                          <a:spcPts val="0"/>
                        </a:spcAft>
                        <a:buFont typeface="Wingdings"/>
                        <a:buChar char=""/>
                      </a:pPr>
                      <a:r>
                        <a:rPr lang="fr-FR" sz="1200" dirty="0" smtClean="0"/>
                        <a:t>10 </a:t>
                      </a:r>
                      <a:r>
                        <a:rPr lang="fr-FR" sz="1200" dirty="0"/>
                        <a:t>exemplaires des statuts signés par le fondateur ou son mandataire. </a:t>
                      </a:r>
                    </a:p>
                    <a:p>
                      <a:pPr marL="342900" lvl="0" indent="-342900">
                        <a:lnSpc>
                          <a:spcPct val="115000"/>
                        </a:lnSpc>
                        <a:spcAft>
                          <a:spcPts val="0"/>
                        </a:spcAft>
                        <a:buFont typeface="Wingdings"/>
                        <a:buChar char=""/>
                      </a:pPr>
                      <a:r>
                        <a:rPr lang="fr-FR" sz="1200" dirty="0"/>
                        <a:t>10 exemplaires de la liste des souscripteurs et état des versements (non siégés). </a:t>
                      </a:r>
                    </a:p>
                    <a:p>
                      <a:pPr marL="342900" lvl="0" indent="-342900">
                        <a:lnSpc>
                          <a:spcPct val="115000"/>
                        </a:lnSpc>
                        <a:spcAft>
                          <a:spcPts val="0"/>
                        </a:spcAft>
                        <a:buFont typeface="Wingdings"/>
                        <a:buChar char=""/>
                      </a:pPr>
                      <a:r>
                        <a:rPr lang="fr-FR" sz="1200" dirty="0"/>
                        <a:t>1 exemplaire de chaque bulletin de souscription signé par le souscripteur.  </a:t>
                      </a:r>
                    </a:p>
                    <a:p>
                      <a:pPr marL="342900" lvl="0" indent="-342900">
                        <a:lnSpc>
                          <a:spcPct val="115000"/>
                        </a:lnSpc>
                        <a:spcAft>
                          <a:spcPts val="0"/>
                        </a:spcAft>
                        <a:buFont typeface="Wingdings"/>
                        <a:buChar char=""/>
                      </a:pPr>
                      <a:r>
                        <a:rPr lang="fr-FR" sz="1200" dirty="0"/>
                        <a:t>Attestations bancaires.  </a:t>
                      </a:r>
                    </a:p>
                    <a:p>
                      <a:pPr marL="342900" lvl="0" indent="-342900">
                        <a:lnSpc>
                          <a:spcPct val="115000"/>
                        </a:lnSpc>
                        <a:spcAft>
                          <a:spcPts val="0"/>
                        </a:spcAft>
                        <a:buFont typeface="Wingdings"/>
                        <a:buChar char=""/>
                      </a:pPr>
                      <a:r>
                        <a:rPr lang="fr-FR" sz="1200" dirty="0"/>
                        <a:t>Pouvoir avec signature légalisée à présenter par le mandataire (pouvoir authentique s’il est donné à l’étranger)</a:t>
                      </a:r>
                    </a:p>
                    <a:p>
                      <a:pPr marL="342900" lvl="0" indent="-342900">
                        <a:lnSpc>
                          <a:spcPct val="115000"/>
                        </a:lnSpc>
                        <a:spcAft>
                          <a:spcPts val="0"/>
                        </a:spcAft>
                        <a:buFont typeface="Wingdings"/>
                        <a:buChar char=""/>
                      </a:pPr>
                      <a:r>
                        <a:rPr lang="fr-FR" sz="1200" dirty="0"/>
                        <a:t>.  Copie de l’attestation de dépôt de la déclaration du projet d’investissement</a:t>
                      </a:r>
                    </a:p>
                    <a:p>
                      <a:pPr marL="342900" lvl="0" indent="-342900">
                        <a:lnSpc>
                          <a:spcPct val="115000"/>
                        </a:lnSpc>
                        <a:spcAft>
                          <a:spcPts val="0"/>
                        </a:spcAft>
                        <a:buFont typeface="Wingdings"/>
                        <a:buChar char=""/>
                      </a:pPr>
                      <a:r>
                        <a:rPr lang="fr-FR" sz="1200" dirty="0"/>
                        <a:t>.  Déclaration de souscription et de versement signée conjointement par le fondateur ou son mandataire et le receveur.  </a:t>
                      </a:r>
                    </a:p>
                    <a:p>
                      <a:pPr marL="342900" lvl="0" indent="-342900">
                        <a:lnSpc>
                          <a:spcPct val="115000"/>
                        </a:lnSpc>
                        <a:spcAft>
                          <a:spcPts val="0"/>
                        </a:spcAft>
                        <a:buFont typeface="Wingdings"/>
                        <a:buChar char=""/>
                      </a:pPr>
                      <a:r>
                        <a:rPr lang="fr-FR" sz="1200" dirty="0"/>
                        <a:t>Fiche de renseignement du promoteur</a:t>
                      </a:r>
                      <a:endParaRPr lang="fr-FR" sz="1200" dirty="0">
                        <a:latin typeface="Calibri"/>
                        <a:ea typeface="Calibri"/>
                        <a:cs typeface="Times New Roman"/>
                      </a:endParaRPr>
                    </a:p>
                  </a:txBody>
                  <a:tcPr marL="58465" marR="58465" marT="0" marB="0"/>
                </a:tc>
              </a:tr>
            </a:tbl>
          </a:graphicData>
        </a:graphic>
      </p:graphicFrame>
    </p:spTree>
  </p:cSld>
  <p:clrMapOvr>
    <a:masterClrMapping/>
  </p:clrMapOvr>
  <p:transition spd="slow">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graphicFrame>
        <p:nvGraphicFramePr>
          <p:cNvPr id="4" name="Content Placeholder 3"/>
          <p:cNvGraphicFramePr>
            <a:graphicFrameLocks noGrp="1"/>
          </p:cNvGraphicFramePr>
          <p:nvPr>
            <p:ph idx="1"/>
          </p:nvPr>
        </p:nvGraphicFramePr>
        <p:xfrm>
          <a:off x="1000100" y="142852"/>
          <a:ext cx="8143900" cy="6643734"/>
        </p:xfrm>
        <a:graphic>
          <a:graphicData uri="http://schemas.openxmlformats.org/drawingml/2006/table">
            <a:tbl>
              <a:tblPr firstRow="1" bandRow="1">
                <a:tableStyleId>{69CF1AB2-1976-4502-BF36-3FF5EA218861}</a:tableStyleId>
              </a:tblPr>
              <a:tblGrid>
                <a:gridCol w="846328"/>
                <a:gridCol w="2286465"/>
                <a:gridCol w="1698516"/>
                <a:gridCol w="3312591"/>
              </a:tblGrid>
              <a:tr h="2661123">
                <a:tc>
                  <a:txBody>
                    <a:bodyPr/>
                    <a:lstStyle/>
                    <a:p>
                      <a:pPr>
                        <a:lnSpc>
                          <a:spcPct val="115000"/>
                        </a:lnSpc>
                        <a:spcAft>
                          <a:spcPts val="0"/>
                        </a:spcAft>
                      </a:pPr>
                      <a:r>
                        <a:rPr lang="fr-FR" sz="1000" dirty="0"/>
                        <a:t>4</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endParaRPr lang="fr-FR" sz="1100" dirty="0" smtClean="0"/>
                    </a:p>
                    <a:p>
                      <a:pPr>
                        <a:lnSpc>
                          <a:spcPct val="115000"/>
                        </a:lnSpc>
                        <a:spcAft>
                          <a:spcPts val="0"/>
                        </a:spcAft>
                      </a:pPr>
                      <a:endParaRPr lang="fr-FR" sz="1100" dirty="0" smtClean="0"/>
                    </a:p>
                    <a:p>
                      <a:pPr>
                        <a:lnSpc>
                          <a:spcPct val="115000"/>
                        </a:lnSpc>
                        <a:spcAft>
                          <a:spcPts val="0"/>
                        </a:spcAft>
                      </a:pPr>
                      <a:r>
                        <a:rPr lang="fr-FR" sz="1100" dirty="0" smtClean="0"/>
                        <a:t>Enregistrement </a:t>
                      </a:r>
                      <a:r>
                        <a:rPr lang="fr-FR" sz="1100" dirty="0"/>
                        <a:t>des P.V… de l’assemblée générale constitutive et du premier conseil d’administration     </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a:t>Recette d’enregistrement des actes de sociétés          </a:t>
                      </a:r>
                      <a:endParaRPr lang="fr-FR" sz="110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fr-FR" sz="1100"/>
                        <a:t>10 exemplaires des procès verbaux de l’assemblée générale constitutive et du conseil d’administration désignant les administrateurs et le commissaire aux comptes.      </a:t>
                      </a:r>
                    </a:p>
                    <a:p>
                      <a:pPr marL="342900" lvl="0" indent="-342900">
                        <a:lnSpc>
                          <a:spcPct val="115000"/>
                        </a:lnSpc>
                        <a:spcAft>
                          <a:spcPts val="0"/>
                        </a:spcAft>
                        <a:buFont typeface="Wingdings"/>
                        <a:buChar char=""/>
                      </a:pPr>
                      <a:r>
                        <a:rPr lang="fr-FR" sz="1100"/>
                        <a:t>P.V. de la deuxième A.G.C. (en cas d’apport en nature au capital accompagné du rapport du commissaire aux apports).</a:t>
                      </a:r>
                      <a:endParaRPr lang="fr-FR" sz="1100">
                        <a:latin typeface="Calibri"/>
                        <a:ea typeface="Calibri"/>
                        <a:cs typeface="Times New Roman"/>
                      </a:endParaRPr>
                    </a:p>
                  </a:txBody>
                  <a:tcPr marL="68580" marR="68580" marT="0" marB="0"/>
                </a:tc>
              </a:tr>
              <a:tr h="3982611">
                <a:tc>
                  <a:txBody>
                    <a:bodyPr/>
                    <a:lstStyle/>
                    <a:p>
                      <a:pPr>
                        <a:lnSpc>
                          <a:spcPct val="115000"/>
                        </a:lnSpc>
                        <a:spcAft>
                          <a:spcPts val="0"/>
                        </a:spcAft>
                      </a:pPr>
                      <a:r>
                        <a:rPr lang="fr-FR" sz="1000" dirty="0"/>
                        <a:t>5</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endParaRPr lang="fr-FR" sz="1100" dirty="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r>
                        <a:rPr lang="fr-FR" sz="1100" dirty="0" smtClean="0"/>
                        <a:t>Déclaration </a:t>
                      </a:r>
                      <a:r>
                        <a:rPr lang="fr-FR" sz="1100" dirty="0"/>
                        <a:t>d’ouverture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a:t>Bureau des impôts         </a:t>
                      </a:r>
                      <a:endParaRPr lang="fr-FR"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fr-FR" sz="1100" dirty="0"/>
                        <a:t>Imprimé à remplir sur place  </a:t>
                      </a:r>
                    </a:p>
                    <a:p>
                      <a:pPr marL="342900" lvl="0" indent="-342900">
                        <a:lnSpc>
                          <a:spcPct val="115000"/>
                        </a:lnSpc>
                        <a:spcAft>
                          <a:spcPts val="0"/>
                        </a:spcAft>
                        <a:buFont typeface="Wingdings"/>
                        <a:buChar char=""/>
                      </a:pPr>
                      <a:r>
                        <a:rPr lang="fr-FR" sz="1100" dirty="0"/>
                        <a:t>Copie des statuts enregistrés. </a:t>
                      </a:r>
                    </a:p>
                    <a:p>
                      <a:pPr marL="342900" lvl="0" indent="-342900">
                        <a:lnSpc>
                          <a:spcPct val="115000"/>
                        </a:lnSpc>
                        <a:spcAft>
                          <a:spcPts val="0"/>
                        </a:spcAft>
                        <a:buFont typeface="Wingdings"/>
                        <a:buChar char=""/>
                      </a:pPr>
                      <a:r>
                        <a:rPr lang="fr-FR" sz="1100" dirty="0"/>
                        <a:t>Copie de l’attestation de dépôt de déclaration du projet d’investissement.</a:t>
                      </a:r>
                    </a:p>
                    <a:p>
                      <a:pPr marL="342900" lvl="0" indent="-342900">
                        <a:lnSpc>
                          <a:spcPct val="115000"/>
                        </a:lnSpc>
                        <a:spcAft>
                          <a:spcPts val="0"/>
                        </a:spcAft>
                        <a:buFont typeface="Wingdings"/>
                        <a:buChar char=""/>
                      </a:pPr>
                      <a:r>
                        <a:rPr lang="fr-FR" sz="1100" dirty="0"/>
                        <a:t>Copie de la déclaration de souscription  </a:t>
                      </a:r>
                    </a:p>
                    <a:p>
                      <a:pPr marL="342900" lvl="0" indent="-342900">
                        <a:lnSpc>
                          <a:spcPct val="115000"/>
                        </a:lnSpc>
                        <a:spcAft>
                          <a:spcPts val="0"/>
                        </a:spcAft>
                        <a:buFont typeface="Wingdings"/>
                        <a:buChar char=""/>
                      </a:pPr>
                      <a:r>
                        <a:rPr lang="fr-FR" sz="1100" dirty="0"/>
                        <a:t>Copie de la liste des souscripteurs.  </a:t>
                      </a:r>
                    </a:p>
                    <a:p>
                      <a:pPr marL="342900" lvl="0" indent="-342900">
                        <a:lnSpc>
                          <a:spcPct val="115000"/>
                        </a:lnSpc>
                        <a:spcAft>
                          <a:spcPts val="0"/>
                        </a:spcAft>
                        <a:buFont typeface="Wingdings"/>
                        <a:buChar char=""/>
                      </a:pPr>
                      <a:r>
                        <a:rPr lang="fr-FR" sz="1100" dirty="0"/>
                        <a:t>Copie du P.V. du premier conseil d’administration.  </a:t>
                      </a:r>
                    </a:p>
                    <a:p>
                      <a:pPr marL="342900" lvl="0" indent="-342900">
                        <a:lnSpc>
                          <a:spcPct val="115000"/>
                        </a:lnSpc>
                        <a:spcAft>
                          <a:spcPts val="0"/>
                        </a:spcAft>
                        <a:buFont typeface="Wingdings"/>
                        <a:buChar char=""/>
                      </a:pPr>
                      <a:r>
                        <a:rPr lang="fr-FR" sz="1100" dirty="0"/>
                        <a:t>Copie du P.V. de l’assemblée générale constitutive. </a:t>
                      </a:r>
                    </a:p>
                    <a:p>
                      <a:pPr marL="342900" lvl="0" indent="-342900">
                        <a:lnSpc>
                          <a:spcPct val="115000"/>
                        </a:lnSpc>
                        <a:spcAft>
                          <a:spcPts val="0"/>
                        </a:spcAft>
                        <a:buFont typeface="Wingdings"/>
                        <a:buChar char=""/>
                      </a:pPr>
                      <a:r>
                        <a:rPr lang="fr-FR" sz="1100" dirty="0" smtClean="0"/>
                        <a:t> </a:t>
                      </a:r>
                      <a:r>
                        <a:rPr lang="fr-FR" sz="1100" dirty="0"/>
                        <a:t>Pièces précisant l’adresse du </a:t>
                      </a:r>
                      <a:r>
                        <a:rPr lang="fr-FR" sz="1100" dirty="0" err="1"/>
                        <a:t>siége</a:t>
                      </a:r>
                      <a:r>
                        <a:rPr lang="fr-FR" sz="1100" dirty="0"/>
                        <a:t> social (copie du contrat de location, titre de propriété, domiciliation…).  </a:t>
                      </a:r>
                    </a:p>
                    <a:p>
                      <a:pPr marL="342900" lvl="0" indent="-342900">
                        <a:lnSpc>
                          <a:spcPct val="115000"/>
                        </a:lnSpc>
                        <a:spcAft>
                          <a:spcPts val="0"/>
                        </a:spcAft>
                        <a:buFont typeface="Wingdings"/>
                        <a:buChar char=""/>
                      </a:pPr>
                      <a:r>
                        <a:rPr lang="fr-FR" sz="1100" dirty="0"/>
                        <a:t>Copie de la CIN du P.D.G. ou de son mandataire légal</a:t>
                      </a:r>
                      <a:endParaRPr lang="fr-FR" sz="1100" dirty="0">
                        <a:latin typeface="Calibri"/>
                        <a:ea typeface="Calibri"/>
                        <a:cs typeface="Times New Roman"/>
                      </a:endParaRPr>
                    </a:p>
                  </a:txBody>
                  <a:tcPr marL="68580" marR="68580" marT="0" marB="0"/>
                </a:tc>
              </a:tr>
            </a:tbl>
          </a:graphicData>
        </a:graphic>
      </p:graphicFrame>
    </p:spTree>
  </p:cSld>
  <p:clrMapOvr>
    <a:masterClrMapping/>
  </p:clrMapOvr>
  <p:transition spd="slow">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graphicFrame>
        <p:nvGraphicFramePr>
          <p:cNvPr id="4" name="Content Placeholder 3"/>
          <p:cNvGraphicFramePr>
            <a:graphicFrameLocks noGrp="1"/>
          </p:cNvGraphicFramePr>
          <p:nvPr>
            <p:ph idx="1"/>
          </p:nvPr>
        </p:nvGraphicFramePr>
        <p:xfrm>
          <a:off x="1142975" y="0"/>
          <a:ext cx="8001023" cy="6715149"/>
        </p:xfrm>
        <a:graphic>
          <a:graphicData uri="http://schemas.openxmlformats.org/drawingml/2006/table">
            <a:tbl>
              <a:tblPr firstRow="1" bandRow="1">
                <a:tableStyleId>{69CF1AB2-1976-4502-BF36-3FF5EA218861}</a:tableStyleId>
              </a:tblPr>
              <a:tblGrid>
                <a:gridCol w="289714"/>
                <a:gridCol w="1736136"/>
                <a:gridCol w="1591458"/>
                <a:gridCol w="4383715"/>
              </a:tblGrid>
              <a:tr h="3722187">
                <a:tc>
                  <a:txBody>
                    <a:bodyPr/>
                    <a:lstStyle/>
                    <a:p>
                      <a:pPr>
                        <a:lnSpc>
                          <a:spcPct val="115000"/>
                        </a:lnSpc>
                        <a:spcAft>
                          <a:spcPts val="0"/>
                        </a:spcAft>
                      </a:pPr>
                      <a:r>
                        <a:rPr lang="fr-FR" sz="1000" dirty="0"/>
                        <a:t>6</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endParaRPr lang="fr-FR" sz="1100" dirty="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r>
                        <a:rPr lang="fr-FR" sz="1100" dirty="0" smtClean="0"/>
                        <a:t>Dépôts </a:t>
                      </a:r>
                      <a:r>
                        <a:rPr lang="fr-FR" sz="1100" dirty="0"/>
                        <a:t>définitifs du dossier et immatriculation au RCS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a:t>
                      </a: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r>
                        <a:rPr lang="fr-FR" sz="1100" dirty="0" smtClean="0"/>
                        <a:t>Bureau </a:t>
                      </a:r>
                      <a:r>
                        <a:rPr lang="fr-FR" sz="1100" dirty="0"/>
                        <a:t>du greffe du tribunal de première instance  </a:t>
                      </a:r>
                      <a:endParaRPr lang="fr-FR"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fr-FR" sz="1100" dirty="0"/>
                        <a:t>Imprimé à remplir en double exemplaires affranchis de timbre fiscal. </a:t>
                      </a:r>
                    </a:p>
                    <a:p>
                      <a:pPr marL="342900" lvl="0" indent="-342900">
                        <a:lnSpc>
                          <a:spcPct val="115000"/>
                        </a:lnSpc>
                        <a:spcAft>
                          <a:spcPts val="0"/>
                        </a:spcAft>
                        <a:buFont typeface="Wingdings"/>
                        <a:buChar char=""/>
                      </a:pPr>
                      <a:r>
                        <a:rPr lang="fr-FR" sz="1100" dirty="0"/>
                        <a:t>Déclaration sur l’honneur signée par le PDG ou le DG.</a:t>
                      </a:r>
                    </a:p>
                    <a:p>
                      <a:pPr marL="342900" lvl="0" indent="-342900">
                        <a:lnSpc>
                          <a:spcPct val="115000"/>
                        </a:lnSpc>
                        <a:spcAft>
                          <a:spcPts val="0"/>
                        </a:spcAft>
                        <a:buFont typeface="Wingdings"/>
                        <a:buChar char=""/>
                      </a:pPr>
                      <a:r>
                        <a:rPr lang="fr-FR" sz="1100" dirty="0"/>
                        <a:t>  2 originaux des statuts enregistrés.  </a:t>
                      </a:r>
                    </a:p>
                    <a:p>
                      <a:pPr marL="342900" lvl="0" indent="-342900">
                        <a:lnSpc>
                          <a:spcPct val="115000"/>
                        </a:lnSpc>
                        <a:spcAft>
                          <a:spcPts val="0"/>
                        </a:spcAft>
                        <a:buFont typeface="Wingdings"/>
                        <a:buChar char=""/>
                      </a:pPr>
                      <a:r>
                        <a:rPr lang="fr-FR" sz="1100" dirty="0"/>
                        <a:t>2 originaux des PV du CA.  </a:t>
                      </a:r>
                    </a:p>
                    <a:p>
                      <a:pPr marL="342900" lvl="0" indent="-342900">
                        <a:lnSpc>
                          <a:spcPct val="115000"/>
                        </a:lnSpc>
                        <a:spcAft>
                          <a:spcPts val="0"/>
                        </a:spcAft>
                        <a:buFont typeface="Wingdings"/>
                        <a:buChar char=""/>
                      </a:pPr>
                      <a:r>
                        <a:rPr lang="fr-FR" sz="1100" dirty="0"/>
                        <a:t>2 originaux des PV de l’AGC.  </a:t>
                      </a:r>
                    </a:p>
                    <a:p>
                      <a:pPr marL="342900" lvl="0" indent="-342900">
                        <a:lnSpc>
                          <a:spcPct val="115000"/>
                        </a:lnSpc>
                        <a:spcAft>
                          <a:spcPts val="0"/>
                        </a:spcAft>
                        <a:buFont typeface="Wingdings"/>
                        <a:buChar char=""/>
                      </a:pPr>
                      <a:r>
                        <a:rPr lang="fr-FR" sz="1100" dirty="0"/>
                        <a:t>2 originaux de la déclaration de souscription et de versement.</a:t>
                      </a:r>
                    </a:p>
                    <a:p>
                      <a:pPr marL="342900" lvl="0" indent="-342900">
                        <a:lnSpc>
                          <a:spcPct val="115000"/>
                        </a:lnSpc>
                        <a:spcAft>
                          <a:spcPts val="0"/>
                        </a:spcAft>
                        <a:buFont typeface="Wingdings"/>
                        <a:buChar char=""/>
                      </a:pPr>
                      <a:r>
                        <a:rPr lang="fr-FR" sz="1100" dirty="0"/>
                        <a:t>  2 copies de la déclaration du projet d’investissement. </a:t>
                      </a:r>
                    </a:p>
                    <a:p>
                      <a:pPr marL="342900" lvl="0" indent="-342900">
                        <a:lnSpc>
                          <a:spcPct val="115000"/>
                        </a:lnSpc>
                        <a:spcAft>
                          <a:spcPts val="0"/>
                        </a:spcAft>
                        <a:buFont typeface="Wingdings"/>
                        <a:buChar char=""/>
                      </a:pPr>
                      <a:r>
                        <a:rPr lang="fr-FR" sz="1100" dirty="0"/>
                        <a:t> Pièce en double exemplaire précisant l’adresse du </a:t>
                      </a:r>
                      <a:r>
                        <a:rPr lang="fr-FR" sz="1100" dirty="0" err="1"/>
                        <a:t>siége</a:t>
                      </a:r>
                      <a:r>
                        <a:rPr lang="fr-FR" sz="1100" dirty="0"/>
                        <a:t> social ( titre de jouissance).  </a:t>
                      </a:r>
                    </a:p>
                    <a:p>
                      <a:pPr marL="342900" lvl="0" indent="-342900">
                        <a:lnSpc>
                          <a:spcPct val="115000"/>
                        </a:lnSpc>
                        <a:spcAft>
                          <a:spcPts val="0"/>
                        </a:spcAft>
                        <a:buFont typeface="Wingdings"/>
                        <a:buChar char=""/>
                      </a:pPr>
                      <a:r>
                        <a:rPr lang="fr-FR" sz="1100" dirty="0"/>
                        <a:t>2 copies de la CIN ou du passeport du P.D.G. ou de son mandataire</a:t>
                      </a:r>
                      <a:endParaRPr lang="fr-FR" sz="1100" dirty="0">
                        <a:latin typeface="Calibri"/>
                        <a:ea typeface="Calibri"/>
                        <a:cs typeface="Times New Roman"/>
                      </a:endParaRPr>
                    </a:p>
                  </a:txBody>
                  <a:tcPr marL="68580" marR="68580" marT="0" marB="0"/>
                </a:tc>
              </a:tr>
              <a:tr h="1286329">
                <a:tc>
                  <a:txBody>
                    <a:bodyPr/>
                    <a:lstStyle/>
                    <a:p>
                      <a:pPr>
                        <a:lnSpc>
                          <a:spcPct val="115000"/>
                        </a:lnSpc>
                        <a:spcAft>
                          <a:spcPts val="0"/>
                        </a:spcAft>
                      </a:pPr>
                      <a:r>
                        <a:rPr lang="fr-FR" sz="1000" dirty="0"/>
                        <a:t>7</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endParaRPr lang="fr-FR" sz="1100" dirty="0" smtClean="0"/>
                    </a:p>
                    <a:p>
                      <a:pPr algn="ctr">
                        <a:lnSpc>
                          <a:spcPct val="115000"/>
                        </a:lnSpc>
                        <a:spcAft>
                          <a:spcPts val="0"/>
                        </a:spcAft>
                      </a:pPr>
                      <a:endParaRPr lang="fr-FR" sz="1100" dirty="0" smtClean="0"/>
                    </a:p>
                    <a:p>
                      <a:pPr algn="ctr">
                        <a:lnSpc>
                          <a:spcPct val="115000"/>
                        </a:lnSpc>
                        <a:spcAft>
                          <a:spcPts val="0"/>
                        </a:spcAft>
                      </a:pPr>
                      <a:r>
                        <a:rPr lang="fr-FR" sz="1100" dirty="0" smtClean="0"/>
                        <a:t>Publication </a:t>
                      </a:r>
                      <a:r>
                        <a:rPr lang="fr-FR" sz="1100" dirty="0"/>
                        <a:t>au JORT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endParaRPr lang="fr-FR" sz="1100" dirty="0" smtClean="0"/>
                    </a:p>
                    <a:p>
                      <a:pPr>
                        <a:lnSpc>
                          <a:spcPct val="115000"/>
                        </a:lnSpc>
                        <a:spcAft>
                          <a:spcPts val="0"/>
                        </a:spcAft>
                      </a:pPr>
                      <a:endParaRPr lang="fr-FR" sz="1100" dirty="0" smtClean="0"/>
                    </a:p>
                    <a:p>
                      <a:pPr>
                        <a:lnSpc>
                          <a:spcPct val="115000"/>
                        </a:lnSpc>
                        <a:spcAft>
                          <a:spcPts val="0"/>
                        </a:spcAft>
                      </a:pPr>
                      <a:r>
                        <a:rPr lang="fr-FR" sz="1100" dirty="0" smtClean="0"/>
                        <a:t>Bureau </a:t>
                      </a:r>
                      <a:r>
                        <a:rPr lang="fr-FR" sz="1100" dirty="0"/>
                        <a:t>de l’Imprimerie Officielle (IORT)  </a:t>
                      </a:r>
                      <a:endParaRPr lang="fr-FR"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fr-FR" sz="1100" dirty="0"/>
                        <a:t>Texte de l’avis de l’assemblée constitutive de la société dactylographié en langue arabe et française.  </a:t>
                      </a:r>
                    </a:p>
                    <a:p>
                      <a:pPr marL="342900" lvl="0" indent="-342900">
                        <a:lnSpc>
                          <a:spcPct val="115000"/>
                        </a:lnSpc>
                        <a:spcAft>
                          <a:spcPts val="0"/>
                        </a:spcAft>
                        <a:buFont typeface="Wingdings"/>
                        <a:buChar char=""/>
                      </a:pPr>
                      <a:r>
                        <a:rPr lang="fr-FR" sz="1100" dirty="0"/>
                        <a:t>Copie de la CIN de l’annonceur</a:t>
                      </a:r>
                      <a:endParaRPr lang="fr-FR" sz="1100" dirty="0">
                        <a:latin typeface="Calibri"/>
                        <a:ea typeface="Calibri"/>
                        <a:cs typeface="Times New Roman"/>
                      </a:endParaRPr>
                    </a:p>
                  </a:txBody>
                  <a:tcPr marL="68580" marR="68580" marT="0" marB="0"/>
                </a:tc>
              </a:tr>
              <a:tr h="1706633">
                <a:tc>
                  <a:txBody>
                    <a:bodyPr/>
                    <a:lstStyle/>
                    <a:p>
                      <a:pPr>
                        <a:lnSpc>
                          <a:spcPct val="115000"/>
                        </a:lnSpc>
                        <a:spcAft>
                          <a:spcPts val="0"/>
                        </a:spcAft>
                      </a:pPr>
                      <a:r>
                        <a:rPr lang="fr-FR" sz="1000" dirty="0"/>
                        <a:t>8</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endParaRPr lang="fr-FR" sz="1100" dirty="0" smtClean="0"/>
                    </a:p>
                    <a:p>
                      <a:pPr algn="ctr">
                        <a:lnSpc>
                          <a:spcPct val="115000"/>
                        </a:lnSpc>
                        <a:spcAft>
                          <a:spcPts val="0"/>
                        </a:spcAft>
                      </a:pPr>
                      <a:r>
                        <a:rPr lang="fr-FR" sz="1100" dirty="0" smtClean="0"/>
                        <a:t>Numéro </a:t>
                      </a:r>
                      <a:r>
                        <a:rPr lang="fr-FR" sz="1100" dirty="0"/>
                        <a:t>du code en Douane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endParaRPr lang="fr-FR" sz="1100" dirty="0" smtClean="0"/>
                    </a:p>
                    <a:p>
                      <a:pPr>
                        <a:lnSpc>
                          <a:spcPct val="115000"/>
                        </a:lnSpc>
                        <a:spcAft>
                          <a:spcPts val="0"/>
                        </a:spcAft>
                      </a:pPr>
                      <a:r>
                        <a:rPr lang="fr-FR" sz="1100" dirty="0" smtClean="0"/>
                        <a:t>Bureau </a:t>
                      </a:r>
                      <a:r>
                        <a:rPr lang="fr-FR" sz="1100" dirty="0"/>
                        <a:t>des douanes</a:t>
                      </a:r>
                      <a:endParaRPr lang="fr-FR"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fr-FR" sz="1100" dirty="0"/>
                        <a:t>Formulaire à remplir. </a:t>
                      </a:r>
                    </a:p>
                    <a:p>
                      <a:pPr marL="342900" lvl="0" indent="-342900">
                        <a:lnSpc>
                          <a:spcPct val="115000"/>
                        </a:lnSpc>
                        <a:spcAft>
                          <a:spcPts val="0"/>
                        </a:spcAft>
                        <a:buFont typeface="Wingdings"/>
                        <a:buChar char=""/>
                      </a:pPr>
                      <a:r>
                        <a:rPr lang="fr-FR" sz="1100" dirty="0"/>
                        <a:t> Numéro du R.C.S.  </a:t>
                      </a:r>
                    </a:p>
                    <a:p>
                      <a:pPr marL="342900" lvl="0" indent="-342900">
                        <a:lnSpc>
                          <a:spcPct val="115000"/>
                        </a:lnSpc>
                        <a:spcAft>
                          <a:spcPts val="0"/>
                        </a:spcAft>
                        <a:buFont typeface="Wingdings"/>
                        <a:buChar char=""/>
                      </a:pPr>
                      <a:r>
                        <a:rPr lang="fr-FR" sz="1100" dirty="0"/>
                        <a:t>Copie de la déclaration d’ouverture.  </a:t>
                      </a:r>
                    </a:p>
                    <a:p>
                      <a:pPr marL="342900" lvl="0" indent="-342900">
                        <a:lnSpc>
                          <a:spcPct val="115000"/>
                        </a:lnSpc>
                        <a:spcAft>
                          <a:spcPts val="0"/>
                        </a:spcAft>
                        <a:buFont typeface="Wingdings"/>
                        <a:buChar char=""/>
                      </a:pPr>
                      <a:r>
                        <a:rPr lang="fr-FR" sz="1100" dirty="0"/>
                        <a:t>Copie de statut.   </a:t>
                      </a:r>
                      <a:endParaRPr lang="fr-FR" sz="1100" dirty="0">
                        <a:latin typeface="Calibri"/>
                        <a:ea typeface="Calibri"/>
                        <a:cs typeface="Times New Roman"/>
                      </a:endParaRPr>
                    </a:p>
                  </a:txBody>
                  <a:tcPr marL="68580" marR="68580" marT="0" marB="0"/>
                </a:tc>
              </a:tr>
            </a:tbl>
          </a:graphicData>
        </a:graphic>
      </p:graphicFrame>
    </p:spTree>
  </p:cSld>
  <p:clrMapOvr>
    <a:masterClrMapping/>
  </p:clrMapOvr>
  <p:transition spd="slow">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III.Le</a:t>
            </a:r>
            <a:r>
              <a:rPr lang="fr-FR" dirty="0" smtClean="0"/>
              <a:t> Guichet Unique de l’API </a:t>
            </a:r>
            <a:endParaRPr lang="fr-FR"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fr-FR" dirty="0" smtClean="0">
                <a:hlinkClick r:id="rId2" action="ppaction://hlinkfile"/>
              </a:rPr>
              <a:t>plan d'</a:t>
            </a:r>
            <a:r>
              <a:rPr lang="fr-FR" dirty="0" err="1" smtClean="0">
                <a:hlinkClick r:id="rId2" action="ppaction://hlinkfile"/>
              </a:rPr>
              <a:t>affaire\précision</a:t>
            </a:r>
            <a:r>
              <a:rPr lang="fr-FR" dirty="0" smtClean="0">
                <a:hlinkClick r:id="rId2" action="ppaction://hlinkfile"/>
              </a:rPr>
              <a:t> juridique .</a:t>
            </a:r>
            <a:r>
              <a:rPr lang="fr-FR" dirty="0" err="1" smtClean="0">
                <a:hlinkClick r:id="rId2" action="ppaction://hlinkfile"/>
              </a:rPr>
              <a:t>docx</a:t>
            </a:r>
            <a:endParaRPr lang="fr-FR" dirty="0"/>
          </a:p>
        </p:txBody>
      </p:sp>
    </p:spTree>
  </p:cSld>
  <p:clrMapOvr>
    <a:masterClrMapping/>
  </p:clrMapOvr>
  <p:transition spd="slow">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fr-FR" dirty="0" smtClean="0"/>
              <a:t>C’est un centre de formalités administratives et légales réunissant, en un </a:t>
            </a:r>
            <a:r>
              <a:rPr lang="fr-FR" dirty="0" smtClean="0">
                <a:solidFill>
                  <a:srgbClr val="00B050"/>
                </a:solidFill>
              </a:rPr>
              <a:t>même espace</a:t>
            </a:r>
            <a:r>
              <a:rPr lang="fr-FR" dirty="0" smtClean="0"/>
              <a:t>, les différentes administrations intervenant dans l’accomplissement des formalités de création d’entreprises : </a:t>
            </a:r>
          </a:p>
          <a:p>
            <a:pPr>
              <a:buNone/>
            </a:pPr>
            <a:endParaRPr lang="fr-FR" dirty="0" smtClean="0"/>
          </a:p>
          <a:p>
            <a:pPr>
              <a:buNone/>
            </a:pPr>
            <a:r>
              <a:rPr lang="fr-FR" dirty="0" smtClean="0">
                <a:solidFill>
                  <a:srgbClr val="00B0F0"/>
                </a:solidFill>
              </a:rPr>
              <a:t>Déclarations de projets d’investissement </a:t>
            </a:r>
          </a:p>
          <a:p>
            <a:pPr>
              <a:buNone/>
            </a:pPr>
            <a:r>
              <a:rPr lang="fr-FR" dirty="0" smtClean="0">
                <a:solidFill>
                  <a:srgbClr val="00B0F0"/>
                </a:solidFill>
              </a:rPr>
              <a:t>et constitution de sociétés.</a:t>
            </a:r>
          </a:p>
          <a:p>
            <a:endParaRPr lang="fr-FR" dirty="0"/>
          </a:p>
        </p:txBody>
      </p:sp>
    </p:spTree>
  </p:cSld>
  <p:clrMapOvr>
    <a:masterClrMapping/>
  </p:clrMapOvr>
  <p:transition spd="slow">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1071538" y="357166"/>
            <a:ext cx="8072462" cy="6500834"/>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fr-FR" dirty="0" smtClean="0"/>
              <a:t>Le Guichet Unique de l’API composé des bureaux </a:t>
            </a:r>
          </a:p>
          <a:p>
            <a:endParaRPr lang="fr-FR" dirty="0" smtClean="0"/>
          </a:p>
          <a:p>
            <a:pPr>
              <a:buNone/>
            </a:pPr>
            <a:endParaRPr lang="fr-FR" dirty="0" smtClean="0"/>
          </a:p>
          <a:p>
            <a:r>
              <a:rPr lang="fr-FR" b="1" dirty="0" smtClean="0"/>
              <a:t>Composition du guichet unique</a:t>
            </a:r>
          </a:p>
          <a:p>
            <a:r>
              <a:rPr lang="fr-FR" dirty="0" smtClean="0"/>
              <a:t> </a:t>
            </a:r>
            <a:r>
              <a:rPr lang="fr-FR" dirty="0" smtClean="0">
                <a:solidFill>
                  <a:schemeClr val="accent1">
                    <a:lumMod val="60000"/>
                    <a:lumOff val="40000"/>
                  </a:schemeClr>
                </a:solidFill>
              </a:rPr>
              <a:t>Bureau du responsable du Guichet Unique </a:t>
            </a:r>
            <a:r>
              <a:rPr lang="fr-FR" dirty="0" smtClean="0"/>
              <a:t>: coordination et suivi des activités des différents bureaux ; </a:t>
            </a:r>
            <a:br>
              <a:rPr lang="fr-FR" dirty="0" smtClean="0"/>
            </a:br>
            <a:r>
              <a:rPr lang="fr-FR" dirty="0" smtClean="0">
                <a:solidFill>
                  <a:schemeClr val="tx2">
                    <a:lumMod val="40000"/>
                    <a:lumOff val="60000"/>
                  </a:schemeClr>
                </a:solidFill>
              </a:rPr>
              <a:t> Bureau de la recette des finances </a:t>
            </a:r>
            <a:r>
              <a:rPr lang="fr-FR" dirty="0" smtClean="0"/>
              <a:t>: enregistrement des actes constitutifs ;</a:t>
            </a:r>
            <a:br>
              <a:rPr lang="fr-FR" dirty="0" smtClean="0"/>
            </a:br>
            <a:r>
              <a:rPr lang="fr-FR" dirty="0" smtClean="0"/>
              <a:t> </a:t>
            </a:r>
            <a:r>
              <a:rPr lang="fr-FR" dirty="0" smtClean="0">
                <a:solidFill>
                  <a:schemeClr val="accent2">
                    <a:lumMod val="60000"/>
                    <a:lumOff val="40000"/>
                  </a:schemeClr>
                </a:solidFill>
              </a:rPr>
              <a:t>Bureau de contrôle des impôts </a:t>
            </a:r>
            <a:r>
              <a:rPr lang="fr-FR" dirty="0" smtClean="0"/>
              <a:t>: déclaration d'existence et                             </a:t>
            </a:r>
          </a:p>
          <a:p>
            <a:pPr>
              <a:buNone/>
            </a:pPr>
            <a:r>
              <a:rPr lang="fr-FR" dirty="0" smtClean="0"/>
              <a:t>                                                     identification fiscale ;</a:t>
            </a:r>
            <a:br>
              <a:rPr lang="fr-FR" dirty="0" smtClean="0"/>
            </a:br>
            <a:r>
              <a:rPr lang="fr-FR" dirty="0" smtClean="0"/>
              <a:t> </a:t>
            </a:r>
            <a:r>
              <a:rPr lang="fr-FR" dirty="0" smtClean="0">
                <a:solidFill>
                  <a:schemeClr val="accent4">
                    <a:lumMod val="60000"/>
                    <a:lumOff val="40000"/>
                  </a:schemeClr>
                </a:solidFill>
              </a:rPr>
              <a:t>Bureau du greffe du tribunal de 1ère instance de Tunis : </a:t>
            </a:r>
          </a:p>
          <a:p>
            <a:pPr>
              <a:buNone/>
            </a:pPr>
            <a:r>
              <a:rPr lang="fr-FR" dirty="0" smtClean="0">
                <a:solidFill>
                  <a:schemeClr val="accent4">
                    <a:lumMod val="60000"/>
                    <a:lumOff val="40000"/>
                  </a:schemeClr>
                </a:solidFill>
              </a:rPr>
              <a:t>              </a:t>
            </a:r>
            <a:r>
              <a:rPr lang="fr-FR" dirty="0" smtClean="0"/>
              <a:t>immatriculation au registre du commerce ;</a:t>
            </a:r>
            <a:br>
              <a:rPr lang="fr-FR" dirty="0" smtClean="0"/>
            </a:br>
            <a:r>
              <a:rPr lang="fr-FR" dirty="0" smtClean="0">
                <a:solidFill>
                  <a:srgbClr val="00B0F0"/>
                </a:solidFill>
              </a:rPr>
              <a:t> Bureau de l’imprimerie officielle de la république tunisienne </a:t>
            </a:r>
            <a:r>
              <a:rPr lang="fr-FR" dirty="0" smtClean="0"/>
              <a:t>: </a:t>
            </a:r>
          </a:p>
          <a:p>
            <a:pPr>
              <a:buNone/>
            </a:pPr>
            <a:r>
              <a:rPr lang="fr-FR" dirty="0" smtClean="0"/>
              <a:t>        publication des textes de constitution au Journal Officiel de </a:t>
            </a:r>
          </a:p>
          <a:p>
            <a:pPr>
              <a:buNone/>
            </a:pPr>
            <a:r>
              <a:rPr lang="fr-FR" dirty="0" smtClean="0"/>
              <a:t>                 la République Tunisienne ;</a:t>
            </a:r>
            <a:br>
              <a:rPr lang="fr-FR" dirty="0" smtClean="0"/>
            </a:br>
            <a:r>
              <a:rPr lang="fr-FR" dirty="0" smtClean="0"/>
              <a:t> </a:t>
            </a:r>
            <a:r>
              <a:rPr lang="fr-FR" dirty="0" smtClean="0">
                <a:solidFill>
                  <a:schemeClr val="accent3"/>
                </a:solidFill>
              </a:rPr>
              <a:t>Bureau des douanes </a:t>
            </a:r>
            <a:r>
              <a:rPr lang="fr-FR" dirty="0" smtClean="0"/>
              <a:t>: Code en douane ;</a:t>
            </a:r>
            <a:br>
              <a:rPr lang="fr-FR" dirty="0" smtClean="0"/>
            </a:br>
            <a:r>
              <a:rPr lang="fr-FR" dirty="0" smtClean="0"/>
              <a:t> </a:t>
            </a:r>
            <a:r>
              <a:rPr lang="fr-FR" dirty="0" smtClean="0">
                <a:solidFill>
                  <a:srgbClr val="7030A0"/>
                </a:solidFill>
              </a:rPr>
              <a:t>Bureau du Ministère du Commerce et de l'artisanat </a:t>
            </a:r>
            <a:r>
              <a:rPr lang="fr-FR" dirty="0" smtClean="0"/>
              <a:t>: information et assistance des promoteurs sur l'exercice des activités commerciales</a:t>
            </a:r>
          </a:p>
          <a:p>
            <a:endParaRPr lang="fr-FR" dirty="0"/>
          </a:p>
        </p:txBody>
      </p:sp>
    </p:spTree>
  </p:cSld>
  <p:clrMapOvr>
    <a:masterClrMapping/>
  </p:clrMapOvr>
  <p:transition spd="slow">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11288"/>
          </a:xfrm>
        </p:spPr>
        <p:txBody>
          <a:bodyPr>
            <a:normAutofit fontScale="90000"/>
          </a:bodyPr>
          <a:lstStyle/>
          <a:p>
            <a:r>
              <a:rPr lang="fr-FR" sz="2700" dirty="0" smtClean="0"/>
              <a:t>Outre les bureaux suscités, le Guichet Unique du site de l’API à TUNIS comporte les bureaux ci-après :</a:t>
            </a:r>
            <a:r>
              <a:rPr lang="fr-FR" dirty="0" smtClean="0"/>
              <a:t/>
            </a:r>
            <a:br>
              <a:rPr lang="fr-FR" dirty="0" smtClean="0"/>
            </a:br>
            <a:endParaRPr lang="fr-FR" dirty="0"/>
          </a:p>
        </p:txBody>
      </p:sp>
      <p:sp>
        <p:nvSpPr>
          <p:cNvPr id="3" name="Content Placeholder 2"/>
          <p:cNvSpPr>
            <a:spLocks noGrp="1"/>
          </p:cNvSpPr>
          <p:nvPr>
            <p:ph idx="1"/>
          </p:nvPr>
        </p:nvSpPr>
        <p:spPr>
          <a:xfrm>
            <a:off x="1714480" y="1500174"/>
            <a:ext cx="7219208" cy="5357826"/>
          </a:xfrm>
        </p:spPr>
        <p:style>
          <a:lnRef idx="2">
            <a:schemeClr val="accent6"/>
          </a:lnRef>
          <a:fillRef idx="1">
            <a:schemeClr val="lt1"/>
          </a:fillRef>
          <a:effectRef idx="0">
            <a:schemeClr val="accent6"/>
          </a:effectRef>
          <a:fontRef idx="minor">
            <a:schemeClr val="dk1"/>
          </a:fontRef>
        </p:style>
        <p:txBody>
          <a:bodyPr>
            <a:normAutofit/>
          </a:bodyPr>
          <a:lstStyle/>
          <a:p>
            <a:pPr>
              <a:buNone/>
            </a:pPr>
            <a:endParaRPr lang="fr-FR" dirty="0" smtClean="0"/>
          </a:p>
          <a:p>
            <a:r>
              <a:rPr lang="fr-FR" sz="2800" dirty="0" smtClean="0">
                <a:solidFill>
                  <a:srgbClr val="00B050"/>
                </a:solidFill>
              </a:rPr>
              <a:t>Bureau du ministère de l’emploi et de l’insertion professionnelle des jeunes </a:t>
            </a:r>
          </a:p>
          <a:p>
            <a:r>
              <a:rPr lang="fr-FR" sz="2800" dirty="0" smtClean="0">
                <a:solidFill>
                  <a:srgbClr val="00B050"/>
                </a:solidFill>
              </a:rPr>
              <a:t>Bureau de la caisse nationale de sécurité sociale </a:t>
            </a:r>
          </a:p>
          <a:p>
            <a:r>
              <a:rPr lang="fr-FR" sz="2800" dirty="0" smtClean="0">
                <a:solidFill>
                  <a:srgbClr val="00B050"/>
                </a:solidFill>
              </a:rPr>
              <a:t>Bureau de la municipalité </a:t>
            </a:r>
          </a:p>
          <a:p>
            <a:r>
              <a:rPr lang="fr-FR" sz="2800" dirty="0" smtClean="0">
                <a:solidFill>
                  <a:srgbClr val="00B050"/>
                </a:solidFill>
              </a:rPr>
              <a:t>Bureau du ministère de l’intérieur et du développement local</a:t>
            </a:r>
          </a:p>
          <a:p>
            <a:endParaRPr lang="fr-FR" dirty="0"/>
          </a:p>
        </p:txBody>
      </p:sp>
    </p:spTree>
  </p:cSld>
  <p:clrMapOvr>
    <a:masterClrMapping/>
  </p:clrMapOvr>
  <p:transition spd="slow">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1000100" y="1428736"/>
            <a:ext cx="7686700" cy="5429264"/>
          </a:xfrm>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endParaRPr lang="fr-FR" sz="5100" dirty="0" smtClean="0"/>
          </a:p>
          <a:p>
            <a:r>
              <a:rPr lang="fr-FR" sz="5100" dirty="0" smtClean="0"/>
              <a:t>Ce bureau est chargé d’accomplir, en leur lieu et place, dans les 24 heures qui </a:t>
            </a:r>
            <a:r>
              <a:rPr lang="fr-FR" sz="5100" dirty="0" smtClean="0">
                <a:solidFill>
                  <a:srgbClr val="FF0000"/>
                </a:solidFill>
              </a:rPr>
              <a:t>suivent la réception et l’examen de recevabilité de leurs dossiers de </a:t>
            </a:r>
            <a:r>
              <a:rPr lang="fr-FR" sz="5100" dirty="0" smtClean="0"/>
              <a:t>constitution, des </a:t>
            </a:r>
          </a:p>
          <a:p>
            <a:pPr>
              <a:buNone/>
            </a:pPr>
            <a:r>
              <a:rPr lang="fr-FR" sz="5100" dirty="0" smtClean="0"/>
              <a:t>   formalités requises pour la constitution de leurs </a:t>
            </a:r>
          </a:p>
          <a:p>
            <a:pPr>
              <a:buNone/>
            </a:pPr>
            <a:r>
              <a:rPr lang="fr-FR" sz="5100" dirty="0" smtClean="0"/>
              <a:t>   entités juridiques à créer / personnes physiques </a:t>
            </a:r>
          </a:p>
          <a:p>
            <a:pPr>
              <a:buNone/>
            </a:pPr>
            <a:endParaRPr lang="fr-FR" sz="5100" dirty="0" smtClean="0"/>
          </a:p>
          <a:p>
            <a:pPr>
              <a:buNone/>
            </a:pPr>
            <a:r>
              <a:rPr lang="fr-FR" sz="5100" dirty="0" smtClean="0"/>
              <a:t>(</a:t>
            </a:r>
            <a:r>
              <a:rPr lang="fr-FR" sz="5100" b="1" dirty="0" smtClean="0">
                <a:hlinkClick r:id="rId2"/>
              </a:rPr>
              <a:t>Entreprise Individuelle</a:t>
            </a:r>
            <a:r>
              <a:rPr lang="fr-FR" sz="5100" dirty="0" smtClean="0"/>
              <a:t>)</a:t>
            </a:r>
            <a:r>
              <a:rPr lang="fr-FR" sz="5100" dirty="0" smtClean="0">
                <a:hlinkClick r:id="rId3" action="ppaction://hlinkfile"/>
              </a:rPr>
              <a:t>plan d'</a:t>
            </a:r>
            <a:r>
              <a:rPr lang="fr-FR" sz="5100" dirty="0" err="1" smtClean="0">
                <a:hlinkClick r:id="rId3" action="ppaction://hlinkfile"/>
              </a:rPr>
              <a:t>affaire\précision</a:t>
            </a:r>
            <a:r>
              <a:rPr lang="fr-FR" sz="5100" dirty="0" smtClean="0">
                <a:hlinkClick r:id="rId3" action="ppaction://hlinkfile"/>
              </a:rPr>
              <a:t> juridique .</a:t>
            </a:r>
            <a:r>
              <a:rPr lang="fr-FR" sz="5100" dirty="0" err="1" smtClean="0">
                <a:hlinkClick r:id="rId3" action="ppaction://hlinkfile"/>
              </a:rPr>
              <a:t>docx</a:t>
            </a:r>
            <a:r>
              <a:rPr lang="fr-FR" sz="5100" dirty="0" smtClean="0"/>
              <a:t>  p22 et personnes morales  </a:t>
            </a:r>
          </a:p>
          <a:p>
            <a:pPr>
              <a:buNone/>
            </a:pPr>
            <a:r>
              <a:rPr lang="fr-FR" sz="5100" dirty="0" smtClean="0"/>
              <a:t>de types </a:t>
            </a:r>
            <a:r>
              <a:rPr lang="fr-FR" sz="5100" dirty="0" smtClean="0">
                <a:hlinkClick r:id="rId4"/>
              </a:rPr>
              <a:t>SARL – SUARL</a:t>
            </a:r>
            <a:r>
              <a:rPr lang="fr-FR" sz="5100" dirty="0" smtClean="0"/>
              <a:t>- </a:t>
            </a:r>
            <a:r>
              <a:rPr lang="fr-FR" sz="5100" dirty="0" smtClean="0">
                <a:hlinkClick r:id="rId5"/>
              </a:rPr>
              <a:t>SA</a:t>
            </a:r>
            <a:r>
              <a:rPr lang="fr-FR" sz="5100" dirty="0" smtClean="0"/>
              <a:t>.</a:t>
            </a:r>
          </a:p>
          <a:p>
            <a:pPr>
              <a:buNone/>
            </a:pPr>
            <a:endParaRPr lang="fr-FR" sz="5100" dirty="0" smtClean="0"/>
          </a:p>
          <a:p>
            <a:pPr>
              <a:buNone/>
            </a:pPr>
            <a:r>
              <a:rPr lang="fr-FR" dirty="0" smtClean="0"/>
              <a:t/>
            </a:r>
            <a:br>
              <a:rPr lang="fr-FR" dirty="0" smtClean="0"/>
            </a:br>
            <a:endParaRPr lang="fr-FR" dirty="0" smtClean="0"/>
          </a:p>
          <a:p>
            <a:endParaRPr lang="fr-FR" dirty="0"/>
          </a:p>
        </p:txBody>
      </p:sp>
    </p:spTree>
  </p:cSld>
  <p:clrMapOvr>
    <a:masterClrMapping/>
  </p:clrMapOvr>
  <p:transition spd="slow">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  </a:t>
            </a:r>
            <a:br>
              <a:rPr lang="fr-FR" dirty="0" smtClean="0"/>
            </a:br>
            <a:r>
              <a:rPr lang="fr-FR" dirty="0" smtClean="0"/>
              <a:t/>
            </a:r>
            <a:br>
              <a:rPr lang="fr-FR" dirty="0" smtClean="0"/>
            </a:br>
            <a:endParaRPr lang="fr-FR"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r>
              <a:rPr lang="fr-FR" dirty="0" smtClean="0"/>
              <a:t>Il est également chargé de procéder, en </a:t>
            </a:r>
          </a:p>
          <a:p>
            <a:pPr>
              <a:buNone/>
            </a:pPr>
            <a:endParaRPr lang="fr-FR" dirty="0" smtClean="0"/>
          </a:p>
          <a:p>
            <a:pPr>
              <a:buNone/>
            </a:pPr>
            <a:endParaRPr lang="fr-FR" dirty="0" smtClean="0"/>
          </a:p>
          <a:p>
            <a:pPr>
              <a:buNone/>
            </a:pPr>
            <a:r>
              <a:rPr lang="fr-FR" dirty="0" smtClean="0"/>
              <a:t>leur lieu et place, à l’accomplissement des </a:t>
            </a:r>
          </a:p>
          <a:p>
            <a:pPr>
              <a:buNone/>
            </a:pPr>
            <a:endParaRPr lang="fr-FR" dirty="0" smtClean="0"/>
          </a:p>
          <a:p>
            <a:pPr>
              <a:buNone/>
            </a:pPr>
            <a:r>
              <a:rPr lang="fr-FR" dirty="0" smtClean="0"/>
              <a:t>formalités d’obtention du numéro </a:t>
            </a:r>
          </a:p>
          <a:p>
            <a:pPr>
              <a:buNone/>
            </a:pPr>
            <a:endParaRPr lang="fr-FR" dirty="0" smtClean="0"/>
          </a:p>
          <a:p>
            <a:pPr>
              <a:buNone/>
            </a:pPr>
            <a:r>
              <a:rPr lang="fr-FR" dirty="0" smtClean="0"/>
              <a:t>d’identification en douane / Code en douane.</a:t>
            </a:r>
            <a:endParaRPr lang="fr-FR" dirty="0"/>
          </a:p>
        </p:txBody>
      </p:sp>
    </p:spTree>
  </p:cSld>
  <p:clrMapOvr>
    <a:masterClrMapping/>
  </p:clrMapOvr>
  <p:transition spd="slow">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fr-FR" dirty="0" smtClean="0"/>
              <a:t>Formes juridiques</a:t>
            </a:r>
            <a:endParaRPr lang="fr-FR" dirty="0"/>
          </a:p>
        </p:txBody>
      </p:sp>
      <p:sp>
        <p:nvSpPr>
          <p:cNvPr id="3" name="Content Placeholder 2"/>
          <p:cNvSpPr>
            <a:spLocks noGrp="1"/>
          </p:cNvSpPr>
          <p:nvPr>
            <p:ph idx="1"/>
          </p:nvPr>
        </p:nvSpPr>
        <p:spPr/>
        <p:txBody>
          <a:bodyPr/>
          <a:lstStyle/>
          <a:p>
            <a:r>
              <a:rPr lang="fr-FR" dirty="0" smtClean="0"/>
              <a:t>Pour créer son entreprise, le créateur a le choix entre la forme individuelle ou la forme sociétaire. </a:t>
            </a:r>
          </a:p>
          <a:p>
            <a:endParaRPr lang="fr-FR" dirty="0" smtClean="0"/>
          </a:p>
          <a:p>
            <a:endParaRPr lang="fr-FR" dirty="0" smtClean="0"/>
          </a:p>
          <a:p>
            <a:r>
              <a:rPr lang="fr-FR" dirty="0" smtClean="0"/>
              <a:t>Dans cette dernière, on distingue les sociétés de personnes et les sociétés de capitaux. </a:t>
            </a:r>
            <a:endParaRPr lang="fr-FR" dirty="0"/>
          </a:p>
        </p:txBody>
      </p:sp>
    </p:spTree>
  </p:cSld>
  <p:clrMapOvr>
    <a:masterClrMapping/>
  </p:clrMapOvr>
  <p:transition spd="slow">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REMARQUE</a:t>
            </a:r>
            <a:endParaRPr lang="fr-FR"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fr-FR" i="1" dirty="0" smtClean="0"/>
              <a:t>LES PRESTATIONS DE SERVICE DU GUICHET UNIQUE SONT GRATUITES, </a:t>
            </a:r>
          </a:p>
          <a:p>
            <a:pPr>
              <a:buNone/>
            </a:pPr>
            <a:endParaRPr lang="fr-FR" i="1" dirty="0" smtClean="0"/>
          </a:p>
          <a:p>
            <a:pPr>
              <a:buNone/>
            </a:pPr>
            <a:r>
              <a:rPr lang="fr-FR" i="1" dirty="0" smtClean="0"/>
              <a:t>NE SONT EXIGIBLES QUE</a:t>
            </a:r>
          </a:p>
          <a:p>
            <a:pPr>
              <a:buNone/>
            </a:pPr>
            <a:r>
              <a:rPr lang="fr-FR" i="1" dirty="0" smtClean="0"/>
              <a:t>* LES DROITS D’ENREGISTREMENT, </a:t>
            </a:r>
          </a:p>
          <a:p>
            <a:pPr>
              <a:buNone/>
            </a:pPr>
            <a:r>
              <a:rPr lang="fr-FR" i="1" dirty="0" smtClean="0"/>
              <a:t>*DE TIMBRE </a:t>
            </a:r>
          </a:p>
          <a:p>
            <a:pPr>
              <a:buNone/>
            </a:pPr>
            <a:r>
              <a:rPr lang="fr-FR" i="1" dirty="0" smtClean="0"/>
              <a:t>*ET LES FRAIS DE PUBLICATION AU JORT.</a:t>
            </a:r>
            <a:endParaRPr lang="fr-FR" dirty="0" smtClean="0"/>
          </a:p>
          <a:p>
            <a:endParaRPr lang="fr-FR" dirty="0"/>
          </a:p>
        </p:txBody>
      </p:sp>
    </p:spTree>
  </p:cSld>
  <p:clrMapOvr>
    <a:masterClrMapping/>
  </p:clrMapOvr>
  <p:transition spd="slow">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lgn="ctr">
              <a:buNone/>
            </a:pPr>
            <a:r>
              <a:rPr lang="fr-FR" sz="4000" dirty="0" smtClean="0">
                <a:solidFill>
                  <a:schemeClr val="accent5">
                    <a:lumMod val="60000"/>
                    <a:lumOff val="40000"/>
                  </a:schemeClr>
                </a:solidFill>
              </a:rPr>
              <a:t>IV-Précisions</a:t>
            </a:r>
            <a:endParaRPr lang="fr-FR" sz="4000" dirty="0">
              <a:solidFill>
                <a:schemeClr val="accent5">
                  <a:lumMod val="60000"/>
                  <a:lumOff val="40000"/>
                </a:schemeClr>
              </a:solidFill>
            </a:endParaRPr>
          </a:p>
        </p:txBody>
      </p:sp>
    </p:spTree>
  </p:cSld>
  <p:clrMapOvr>
    <a:masterClrMapping/>
  </p:clrMapOvr>
  <p:transition spd="slow">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fr-FR" b="1" dirty="0" smtClean="0">
                <a:solidFill>
                  <a:schemeClr val="accent5">
                    <a:lumMod val="60000"/>
                    <a:lumOff val="40000"/>
                  </a:schemeClr>
                </a:solidFill>
              </a:rPr>
              <a:t>IV-1 Matricule Fiscale</a:t>
            </a:r>
            <a:br>
              <a:rPr lang="fr-FR" b="1" dirty="0" smtClean="0">
                <a:solidFill>
                  <a:schemeClr val="accent5">
                    <a:lumMod val="60000"/>
                    <a:lumOff val="40000"/>
                  </a:schemeClr>
                </a:solidFill>
              </a:rPr>
            </a:br>
            <a:endParaRPr lang="fr-FR"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fr-FR" dirty="0" smtClean="0"/>
              <a:t>Plusieurs personnes se confondent dans la lecture de la matricule fiscale.</a:t>
            </a:r>
          </a:p>
          <a:p>
            <a:pPr>
              <a:buNone/>
            </a:pPr>
            <a:endParaRPr lang="fr-FR" dirty="0" smtClean="0"/>
          </a:p>
          <a:p>
            <a:pPr>
              <a:buNone/>
            </a:pPr>
            <a:r>
              <a:rPr lang="fr-FR" dirty="0" smtClean="0"/>
              <a:t>    Voici une petite illustration pour comprendre la signification de la matricule fiscale en Tunisie</a:t>
            </a:r>
          </a:p>
          <a:p>
            <a:endParaRPr lang="fr-FR" dirty="0"/>
          </a:p>
        </p:txBody>
      </p:sp>
    </p:spTree>
  </p:cSld>
  <p:clrMapOvr>
    <a:masterClrMapping/>
  </p:clrMapOvr>
  <p:transition spd="slow">
    <p:pull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123456/ Y /Z / T /000</a:t>
            </a:r>
            <a:br>
              <a:rPr lang="fr-FR" dirty="0" smtClean="0"/>
            </a:br>
            <a:endParaRPr lang="fr-FR"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r>
              <a:rPr lang="fr-FR" dirty="0" smtClean="0"/>
              <a:t>Le code </a:t>
            </a:r>
            <a:r>
              <a:rPr lang="fr-FR" dirty="0" smtClean="0">
                <a:solidFill>
                  <a:srgbClr val="FF0000"/>
                </a:solidFill>
              </a:rPr>
              <a:t>Y</a:t>
            </a:r>
            <a:r>
              <a:rPr lang="fr-FR" dirty="0" smtClean="0"/>
              <a:t> : est une clé de contrôle du matricule fiscal composé de 6 chiffres</a:t>
            </a:r>
          </a:p>
          <a:p>
            <a:pPr>
              <a:buNone/>
            </a:pPr>
            <a:r>
              <a:rPr lang="fr-FR" dirty="0" smtClean="0"/>
              <a:t>Le code </a:t>
            </a:r>
            <a:r>
              <a:rPr lang="fr-FR" dirty="0" smtClean="0">
                <a:solidFill>
                  <a:srgbClr val="FF0000"/>
                </a:solidFill>
              </a:rPr>
              <a:t>Z</a:t>
            </a:r>
            <a:r>
              <a:rPr lang="fr-FR" dirty="0" smtClean="0"/>
              <a:t> défini la situation par rapport à la TVA</a:t>
            </a:r>
          </a:p>
          <a:p>
            <a:r>
              <a:rPr lang="fr-FR" dirty="0" smtClean="0"/>
              <a:t>A : Assujetti obligatoire</a:t>
            </a:r>
          </a:p>
          <a:p>
            <a:r>
              <a:rPr lang="fr-FR" dirty="0" smtClean="0"/>
              <a:t>B : Assujetti par option</a:t>
            </a:r>
          </a:p>
          <a:p>
            <a:r>
              <a:rPr lang="fr-FR" dirty="0" smtClean="0"/>
              <a:t>P : Assujetti partiel</a:t>
            </a:r>
          </a:p>
          <a:p>
            <a:r>
              <a:rPr lang="fr-FR" dirty="0" smtClean="0"/>
              <a:t>Ces codes  sont dispensés de la majoration de 25% de l'assiette de la TVA</a:t>
            </a:r>
          </a:p>
          <a:p>
            <a:r>
              <a:rPr lang="fr-FR" dirty="0" smtClean="0"/>
              <a:t>F : Assujetti forfaitaire</a:t>
            </a:r>
          </a:p>
          <a:p>
            <a:r>
              <a:rPr lang="fr-FR" dirty="0" smtClean="0"/>
              <a:t>N : Non assujetti</a:t>
            </a:r>
          </a:p>
          <a:p>
            <a:pPr>
              <a:buNone/>
            </a:pPr>
            <a:r>
              <a:rPr lang="fr-FR" dirty="0" smtClean="0"/>
              <a:t>123456/ Y /Z / T /000 </a:t>
            </a:r>
          </a:p>
          <a:p>
            <a:pPr>
              <a:buNone/>
            </a:pPr>
            <a:endParaRPr lang="fr-FR" dirty="0" smtClean="0"/>
          </a:p>
          <a:p>
            <a:r>
              <a:rPr lang="fr-FR" dirty="0" smtClean="0"/>
              <a:t>Le code</a:t>
            </a:r>
            <a:r>
              <a:rPr lang="fr-FR" dirty="0" smtClean="0">
                <a:solidFill>
                  <a:srgbClr val="FF0000"/>
                </a:solidFill>
              </a:rPr>
              <a:t> T </a:t>
            </a:r>
            <a:r>
              <a:rPr lang="fr-FR" dirty="0" smtClean="0"/>
              <a:t>défini la catégorie de l’activité</a:t>
            </a:r>
          </a:p>
          <a:p>
            <a:r>
              <a:rPr lang="fr-FR" dirty="0" smtClean="0"/>
              <a:t>M : Personne morale</a:t>
            </a:r>
          </a:p>
          <a:p>
            <a:r>
              <a:rPr lang="fr-FR" dirty="0" smtClean="0"/>
              <a:t>C : Personne physique commerçante ou industrielle</a:t>
            </a:r>
          </a:p>
          <a:p>
            <a:r>
              <a:rPr lang="fr-FR" dirty="0" smtClean="0"/>
              <a:t>P : Personne physique profession libérale</a:t>
            </a:r>
          </a:p>
          <a:p>
            <a:r>
              <a:rPr lang="fr-FR" dirty="0" smtClean="0"/>
              <a:t>N : Employeur non soumis aux impôts</a:t>
            </a:r>
          </a:p>
          <a:p>
            <a:endParaRPr lang="fr-FR" dirty="0"/>
          </a:p>
        </p:txBody>
      </p:sp>
    </p:spTree>
  </p:cSld>
  <p:clrMapOvr>
    <a:masterClrMapping/>
  </p:clrMapOvr>
  <p:transition spd="slow">
    <p:pull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FR" sz="1200" b="1" dirty="0" smtClean="0"/>
              <a:t>BUSINESS PLAN</a:t>
            </a:r>
            <a:br>
              <a:rPr lang="fr-FR" sz="1200" b="1" dirty="0" smtClean="0"/>
            </a:br>
            <a:r>
              <a:rPr lang="fr-FR" b="1" dirty="0" smtClean="0"/>
              <a:t>1. Structure du matricule fiscal </a:t>
            </a:r>
            <a:endParaRPr lang="fr-FR"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fr-FR" dirty="0" smtClean="0"/>
              <a:t>Le matricule fiscal se compose comme suit </a:t>
            </a:r>
          </a:p>
          <a:p>
            <a:pPr>
              <a:buNone/>
            </a:pPr>
            <a:endParaRPr lang="fr-FR" dirty="0"/>
          </a:p>
        </p:txBody>
      </p:sp>
      <p:graphicFrame>
        <p:nvGraphicFramePr>
          <p:cNvPr id="4" name="Table 3"/>
          <p:cNvGraphicFramePr>
            <a:graphicFrameLocks noGrp="1"/>
          </p:cNvGraphicFramePr>
          <p:nvPr/>
        </p:nvGraphicFramePr>
        <p:xfrm>
          <a:off x="1285853" y="2714620"/>
          <a:ext cx="7643866" cy="1428760"/>
        </p:xfrm>
        <a:graphic>
          <a:graphicData uri="http://schemas.openxmlformats.org/drawingml/2006/table">
            <a:tbl>
              <a:tblPr firstRow="1" bandRow="1">
                <a:tableStyleId>{10A1B5D5-9B99-4C35-A422-299274C87663}</a:tableStyleId>
              </a:tblPr>
              <a:tblGrid>
                <a:gridCol w="356166"/>
                <a:gridCol w="356165"/>
                <a:gridCol w="356166"/>
                <a:gridCol w="356166"/>
                <a:gridCol w="356165"/>
                <a:gridCol w="356166"/>
                <a:gridCol w="1068498"/>
                <a:gridCol w="1150690"/>
                <a:gridCol w="1726034"/>
                <a:gridCol w="1561650"/>
              </a:tblGrid>
              <a:tr h="904642">
                <a:tc gridSpan="6">
                  <a:txBody>
                    <a:bodyPr/>
                    <a:lstStyle/>
                    <a:p>
                      <a:r>
                        <a:rPr kumimoji="0" lang="fr-FR" sz="1800" kern="1200" dirty="0" smtClean="0"/>
                        <a:t>Identifiant</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r>
                        <a:rPr kumimoji="0" lang="fr-FR" sz="1800" kern="1200" dirty="0" smtClean="0"/>
                        <a:t>clef</a:t>
                      </a:r>
                      <a:endParaRPr lang="fr-FR" dirty="0"/>
                    </a:p>
                  </a:txBody>
                  <a:tcPr>
                    <a:solidFill>
                      <a:schemeClr val="tx2">
                        <a:lumMod val="60000"/>
                        <a:lumOff val="40000"/>
                      </a:schemeClr>
                    </a:solidFill>
                  </a:tcPr>
                </a:tc>
                <a:tc>
                  <a:txBody>
                    <a:bodyPr/>
                    <a:lstStyle/>
                    <a:p>
                      <a:r>
                        <a:rPr lang="fr-FR" dirty="0" smtClean="0"/>
                        <a:t>TVA</a:t>
                      </a:r>
                      <a:endParaRPr lang="fr-FR" dirty="0"/>
                    </a:p>
                  </a:txBody>
                  <a:tcPr>
                    <a:solidFill>
                      <a:schemeClr val="accent1"/>
                    </a:solidFill>
                  </a:tcPr>
                </a:tc>
                <a:tc>
                  <a:txBody>
                    <a:bodyPr/>
                    <a:lstStyle/>
                    <a:p>
                      <a:r>
                        <a:rPr lang="fr-FR" dirty="0" smtClean="0"/>
                        <a:t>Catégorie</a:t>
                      </a:r>
                      <a:endParaRPr lang="fr-FR" dirty="0"/>
                    </a:p>
                  </a:txBody>
                  <a:tcPr>
                    <a:solidFill>
                      <a:schemeClr val="accent4">
                        <a:lumMod val="40000"/>
                        <a:lumOff val="60000"/>
                      </a:schemeClr>
                    </a:solidFill>
                  </a:tcPr>
                </a:tc>
                <a:tc>
                  <a:txBody>
                    <a:bodyPr/>
                    <a:lstStyle/>
                    <a:p>
                      <a:r>
                        <a:rPr lang="fr-FR" dirty="0" smtClean="0"/>
                        <a:t>Etablissement</a:t>
                      </a:r>
                      <a:endParaRPr lang="fr-FR" dirty="0"/>
                    </a:p>
                  </a:txBody>
                  <a:tcPr>
                    <a:solidFill>
                      <a:schemeClr val="accent1">
                        <a:lumMod val="40000"/>
                        <a:lumOff val="60000"/>
                      </a:schemeClr>
                    </a:solidFill>
                  </a:tcPr>
                </a:tc>
              </a:tr>
              <a:tr h="524118">
                <a:tc>
                  <a:txBody>
                    <a:bodyPr/>
                    <a:lstStyle/>
                    <a:p>
                      <a:endParaRPr lang="fr-FR" dirty="0">
                        <a:ln>
                          <a:solidFill>
                            <a:sysClr val="windowText" lastClr="000000"/>
                          </a:solidFill>
                        </a:ln>
                      </a:endParaRPr>
                    </a:p>
                  </a:txBody>
                  <a:tcPr>
                    <a:solidFill>
                      <a:schemeClr val="accent5">
                        <a:lumMod val="20000"/>
                        <a:lumOff val="80000"/>
                      </a:schemeClr>
                    </a:solidFill>
                  </a:tcPr>
                </a:tc>
                <a:tc>
                  <a:txBody>
                    <a:bodyPr/>
                    <a:lstStyle/>
                    <a:p>
                      <a:endParaRPr lang="fr-FR" dirty="0">
                        <a:ln>
                          <a:solidFill>
                            <a:sysClr val="windowText" lastClr="000000"/>
                          </a:solidFill>
                        </a:ln>
                      </a:endParaRPr>
                    </a:p>
                  </a:txBody>
                  <a:tcPr>
                    <a:solidFill>
                      <a:srgbClr val="92D050"/>
                    </a:solidFill>
                  </a:tcPr>
                </a:tc>
                <a:tc>
                  <a:txBody>
                    <a:bodyPr/>
                    <a:lstStyle/>
                    <a:p>
                      <a:endParaRPr lang="fr-FR" dirty="0">
                        <a:ln>
                          <a:solidFill>
                            <a:sysClr val="windowText" lastClr="000000"/>
                          </a:solidFill>
                        </a:ln>
                      </a:endParaRPr>
                    </a:p>
                  </a:txBody>
                  <a:tcPr>
                    <a:solidFill>
                      <a:schemeClr val="accent3">
                        <a:lumMod val="40000"/>
                        <a:lumOff val="60000"/>
                      </a:schemeClr>
                    </a:solidFill>
                  </a:tcPr>
                </a:tc>
                <a:tc>
                  <a:txBody>
                    <a:bodyPr/>
                    <a:lstStyle/>
                    <a:p>
                      <a:endParaRPr lang="fr-FR" dirty="0">
                        <a:ln>
                          <a:solidFill>
                            <a:sysClr val="windowText" lastClr="000000"/>
                          </a:solidFill>
                        </a:ln>
                      </a:endParaRPr>
                    </a:p>
                  </a:txBody>
                  <a:tcPr>
                    <a:solidFill>
                      <a:schemeClr val="accent1"/>
                    </a:solidFill>
                  </a:tcPr>
                </a:tc>
                <a:tc>
                  <a:txBody>
                    <a:bodyPr/>
                    <a:lstStyle/>
                    <a:p>
                      <a:endParaRPr lang="fr-FR" dirty="0">
                        <a:ln>
                          <a:solidFill>
                            <a:schemeClr val="tx2">
                              <a:lumMod val="60000"/>
                              <a:lumOff val="40000"/>
                            </a:schemeClr>
                          </a:solidFill>
                        </a:ln>
                      </a:endParaRPr>
                    </a:p>
                  </a:txBody>
                  <a:tcPr>
                    <a:solidFill>
                      <a:schemeClr val="accent5">
                        <a:lumMod val="20000"/>
                        <a:lumOff val="80000"/>
                      </a:schemeClr>
                    </a:solidFill>
                  </a:tcPr>
                </a:tc>
                <a:tc>
                  <a:txBody>
                    <a:bodyPr/>
                    <a:lstStyle/>
                    <a:p>
                      <a:endParaRPr lang="fr-FR" dirty="0">
                        <a:ln>
                          <a:solidFill>
                            <a:sysClr val="windowText" lastClr="000000"/>
                          </a:solidFill>
                        </a:ln>
                      </a:endParaRPr>
                    </a:p>
                  </a:txBody>
                  <a:tcPr>
                    <a:solidFill>
                      <a:schemeClr val="accent3">
                        <a:lumMod val="40000"/>
                        <a:lumOff val="60000"/>
                      </a:schemeClr>
                    </a:solidFill>
                  </a:tcPr>
                </a:tc>
                <a:tc>
                  <a:txBody>
                    <a:bodyPr/>
                    <a:lstStyle/>
                    <a:p>
                      <a:endParaRPr lang="fr-FR" dirty="0">
                        <a:ln>
                          <a:solidFill>
                            <a:sysClr val="windowText" lastClr="000000"/>
                          </a:solidFill>
                        </a:ln>
                        <a:solidFill>
                          <a:schemeClr val="accent1">
                            <a:lumMod val="20000"/>
                            <a:lumOff val="80000"/>
                          </a:schemeClr>
                        </a:solidFill>
                      </a:endParaRPr>
                    </a:p>
                  </a:txBody>
                  <a:tcPr>
                    <a:solidFill>
                      <a:schemeClr val="tx2">
                        <a:lumMod val="60000"/>
                        <a:lumOff val="40000"/>
                      </a:schemeClr>
                    </a:solidFill>
                  </a:tcPr>
                </a:tc>
                <a:tc>
                  <a:txBody>
                    <a:bodyPr/>
                    <a:lstStyle/>
                    <a:p>
                      <a:endParaRPr lang="fr-FR" dirty="0">
                        <a:ln>
                          <a:solidFill>
                            <a:sysClr val="windowText" lastClr="000000"/>
                          </a:solidFill>
                        </a:ln>
                      </a:endParaRPr>
                    </a:p>
                  </a:txBody>
                  <a:tcPr>
                    <a:solidFill>
                      <a:schemeClr val="accent1"/>
                    </a:solidFill>
                  </a:tcPr>
                </a:tc>
                <a:tc>
                  <a:txBody>
                    <a:bodyPr/>
                    <a:lstStyle/>
                    <a:p>
                      <a:endParaRPr lang="fr-FR" dirty="0">
                        <a:ln>
                          <a:solidFill>
                            <a:sysClr val="windowText" lastClr="000000"/>
                          </a:solidFill>
                        </a:ln>
                      </a:endParaRPr>
                    </a:p>
                  </a:txBody>
                  <a:tcPr>
                    <a:solidFill>
                      <a:schemeClr val="accent4">
                        <a:lumMod val="40000"/>
                        <a:lumOff val="60000"/>
                      </a:schemeClr>
                    </a:solidFill>
                  </a:tcPr>
                </a:tc>
                <a:tc>
                  <a:txBody>
                    <a:bodyPr/>
                    <a:lstStyle/>
                    <a:p>
                      <a:endParaRPr lang="fr-FR" dirty="0">
                        <a:ln>
                          <a:solidFill>
                            <a:sysClr val="windowText" lastClr="000000"/>
                          </a:solidFill>
                        </a:ln>
                      </a:endParaRPr>
                    </a:p>
                  </a:txBody>
                  <a:tcPr>
                    <a:solidFill>
                      <a:schemeClr val="accent1">
                        <a:lumMod val="40000"/>
                        <a:lumOff val="60000"/>
                      </a:schemeClr>
                    </a:solidFill>
                  </a:tcPr>
                </a:tc>
              </a:tr>
            </a:tbl>
          </a:graphicData>
        </a:graphic>
      </p:graphicFrame>
    </p:spTree>
  </p:cSld>
  <p:clrMapOvr>
    <a:masterClrMapping/>
  </p:clrMapOvr>
  <p:transition spd="slow">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r-FR" sz="1100" b="1" dirty="0" smtClean="0"/>
              <a:t>BUSINESS PLAN</a:t>
            </a:r>
            <a:endParaRPr lang="fr-FR" sz="1100" dirty="0"/>
          </a:p>
        </p:txBody>
      </p:sp>
      <p:sp>
        <p:nvSpPr>
          <p:cNvPr id="3" name="Content Placeholder 2"/>
          <p:cNvSpPr>
            <a:spLocks noGrp="1"/>
          </p:cNvSpPr>
          <p:nvPr>
            <p:ph idx="1"/>
          </p:nvPr>
        </p:nvSpPr>
        <p:spPr>
          <a:ln>
            <a:solidFill>
              <a:srgbClr val="CC00CC"/>
            </a:solidFill>
          </a:ln>
        </p:spPr>
        <p:txBody>
          <a:bodyPr/>
          <a:lstStyle/>
          <a:p>
            <a:r>
              <a:rPr lang="fr-FR" i="1" u="sng" dirty="0" smtClean="0"/>
              <a:t>a. L'identifiant unique :</a:t>
            </a:r>
            <a:endParaRPr lang="fr-FR" dirty="0" smtClean="0"/>
          </a:p>
          <a:p>
            <a:pPr>
              <a:buNone/>
            </a:pPr>
            <a:r>
              <a:rPr lang="fr-FR" dirty="0" smtClean="0"/>
              <a:t>Il est composé dans sa dernière version (depuis 2006) de 7 chiffres. Comme son nom l'indique c'est un identifiant unique de tous les contribuables envers l'Administration fiscale.</a:t>
            </a:r>
          </a:p>
          <a:p>
            <a:endParaRPr lang="fr-FR" dirty="0" smtClean="0"/>
          </a:p>
          <a:p>
            <a:endParaRPr lang="fr-FR" dirty="0"/>
          </a:p>
        </p:txBody>
      </p:sp>
    </p:spTree>
  </p:cSld>
  <p:clrMapOvr>
    <a:masterClrMapping/>
  </p:clrMapOvr>
  <p:transition spd="slow">
    <p:pull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i="1" u="sng" dirty="0" smtClean="0"/>
              <a:t>b. La clef de contrôle :</a:t>
            </a:r>
            <a:r>
              <a:rPr lang="fr-FR" dirty="0" smtClean="0"/>
              <a:t/>
            </a:r>
            <a:br>
              <a:rPr lang="fr-FR" dirty="0" smtClean="0"/>
            </a:br>
            <a:endParaRPr lang="fr-FR" dirty="0"/>
          </a:p>
        </p:txBody>
      </p:sp>
      <p:sp>
        <p:nvSpPr>
          <p:cNvPr id="3" name="Content Placeholder 2"/>
          <p:cNvSpPr>
            <a:spLocks noGrp="1"/>
          </p:cNvSpPr>
          <p:nvPr>
            <p:ph idx="1"/>
          </p:nvPr>
        </p:nvSpPr>
        <p:spPr>
          <a:ln>
            <a:solidFill>
              <a:srgbClr val="00B0F0"/>
            </a:solidFill>
          </a:ln>
        </p:spPr>
        <p:txBody>
          <a:bodyPr>
            <a:normAutofit/>
          </a:bodyPr>
          <a:lstStyle/>
          <a:p>
            <a:r>
              <a:rPr lang="fr-FR" dirty="0" smtClean="0"/>
              <a:t>C'est un caractère unique qui peut prendre toutes les lettres de l'alphabet à l'exception des "I", "O" et "U" (à cause de leur ressemblance respectivement avec les chiffres "1", "0" et "4"). Ce caractère permet de vérifier si un matricule fiscal respecte bien certaines règles préétablies. Sinon, ce serait un matricule erroné, falsifié, </a:t>
            </a:r>
            <a:endParaRPr lang="fr-FR" dirty="0"/>
          </a:p>
        </p:txBody>
      </p:sp>
    </p:spTree>
  </p:cSld>
  <p:clrMapOvr>
    <a:masterClrMapping/>
  </p:clrMapOvr>
  <p:transition spd="slow">
    <p:pull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i="1" u="sng" dirty="0" smtClean="0"/>
              <a:t>c. Le code TVA :</a:t>
            </a:r>
            <a:r>
              <a:rPr lang="fr-FR" dirty="0" smtClean="0"/>
              <a:t/>
            </a:r>
            <a:br>
              <a:rPr lang="fr-FR" dirty="0" smtClean="0"/>
            </a:br>
            <a:endParaRPr lang="fr-FR" dirty="0"/>
          </a:p>
        </p:txBody>
      </p:sp>
      <p:sp>
        <p:nvSpPr>
          <p:cNvPr id="3" name="Content Placeholder 2"/>
          <p:cNvSpPr>
            <a:spLocks noGrp="1"/>
          </p:cNvSpPr>
          <p:nvPr>
            <p:ph idx="1"/>
          </p:nvPr>
        </p:nvSpPr>
        <p:spPr>
          <a:ln>
            <a:solidFill>
              <a:srgbClr val="00B0F0"/>
            </a:solidFill>
          </a:ln>
        </p:spPr>
        <p:txBody>
          <a:bodyPr>
            <a:normAutofit fontScale="85000" lnSpcReduction="20000"/>
          </a:bodyPr>
          <a:lstStyle/>
          <a:p>
            <a:r>
              <a:rPr lang="fr-FR" dirty="0" smtClean="0"/>
              <a:t>Il renseigne sur le régime d'assujettissement à la TVA et prend les valeurs suivantes :</a:t>
            </a:r>
          </a:p>
          <a:p>
            <a:r>
              <a:rPr lang="fr-FR" b="1" dirty="0" smtClean="0">
                <a:solidFill>
                  <a:schemeClr val="accent2"/>
                </a:solidFill>
              </a:rPr>
              <a:t>A</a:t>
            </a:r>
            <a:r>
              <a:rPr lang="fr-FR" b="1" dirty="0" smtClean="0"/>
              <a:t> :</a:t>
            </a:r>
            <a:r>
              <a:rPr lang="fr-FR" dirty="0" smtClean="0"/>
              <a:t> signifie que ledit contribuable est assujetti obligatoire à la TVA,</a:t>
            </a:r>
          </a:p>
          <a:p>
            <a:r>
              <a:rPr lang="fr-FR" b="1" dirty="0" smtClean="0">
                <a:solidFill>
                  <a:schemeClr val="accent4">
                    <a:lumMod val="60000"/>
                    <a:lumOff val="40000"/>
                  </a:schemeClr>
                </a:solidFill>
              </a:rPr>
              <a:t>P</a:t>
            </a:r>
            <a:r>
              <a:rPr lang="fr-FR" b="1" dirty="0" smtClean="0"/>
              <a:t> :</a:t>
            </a:r>
            <a:r>
              <a:rPr lang="fr-FR" dirty="0" smtClean="0"/>
              <a:t> signifie que ledit contribuable est assujetti partiel à la TVA,</a:t>
            </a:r>
          </a:p>
          <a:p>
            <a:r>
              <a:rPr lang="fr-FR" b="1" dirty="0" smtClean="0">
                <a:solidFill>
                  <a:schemeClr val="accent3">
                    <a:lumMod val="60000"/>
                    <a:lumOff val="40000"/>
                  </a:schemeClr>
                </a:solidFill>
              </a:rPr>
              <a:t>B</a:t>
            </a:r>
            <a:r>
              <a:rPr lang="fr-FR" b="1" dirty="0" smtClean="0"/>
              <a:t> :</a:t>
            </a:r>
            <a:r>
              <a:rPr lang="fr-FR" dirty="0" smtClean="0"/>
              <a:t> signifie que ledit contribuable est assujetti par option à la TVA,</a:t>
            </a:r>
          </a:p>
          <a:p>
            <a:r>
              <a:rPr lang="fr-FR" b="1" dirty="0" smtClean="0">
                <a:solidFill>
                  <a:schemeClr val="accent6">
                    <a:lumMod val="60000"/>
                    <a:lumOff val="40000"/>
                  </a:schemeClr>
                </a:solidFill>
              </a:rPr>
              <a:t>D</a:t>
            </a:r>
            <a:r>
              <a:rPr lang="fr-FR" b="1" dirty="0" smtClean="0"/>
              <a:t> :</a:t>
            </a:r>
            <a:r>
              <a:rPr lang="fr-FR" dirty="0" smtClean="0"/>
              <a:t> signifie que ledit contribuable est assujetti partiel par option à la TVA</a:t>
            </a:r>
          </a:p>
          <a:p>
            <a:r>
              <a:rPr lang="fr-FR" b="1" dirty="0" smtClean="0">
                <a:solidFill>
                  <a:srgbClr val="CC00CC"/>
                </a:solidFill>
              </a:rPr>
              <a:t>N</a:t>
            </a:r>
            <a:r>
              <a:rPr lang="fr-FR" b="1" dirty="0" smtClean="0"/>
              <a:t> :</a:t>
            </a:r>
            <a:r>
              <a:rPr lang="fr-FR" dirty="0" smtClean="0"/>
              <a:t> signifie que ledit contribuable est non assujetti à la TVA</a:t>
            </a:r>
          </a:p>
          <a:p>
            <a:endParaRPr lang="fr-FR" dirty="0"/>
          </a:p>
        </p:txBody>
      </p:sp>
    </p:spTree>
  </p:cSld>
  <p:clrMapOvr>
    <a:masterClrMapping/>
  </p:clrMapOvr>
  <p:transition spd="slow">
    <p:pull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i="1" u="sng" dirty="0" smtClean="0"/>
              <a:t>d. Le code catégorie :</a:t>
            </a:r>
            <a:r>
              <a:rPr lang="fr-FR" dirty="0" smtClean="0"/>
              <a:t/>
            </a:r>
            <a:br>
              <a:rPr lang="fr-FR" dirty="0" smtClean="0"/>
            </a:br>
            <a:endParaRPr lang="fr-FR" dirty="0"/>
          </a:p>
        </p:txBody>
      </p:sp>
      <p:sp>
        <p:nvSpPr>
          <p:cNvPr id="3" name="Content Placeholder 2"/>
          <p:cNvSpPr>
            <a:spLocks noGrp="1"/>
          </p:cNvSpPr>
          <p:nvPr>
            <p:ph idx="1"/>
          </p:nvPr>
        </p:nvSpPr>
        <p:spPr>
          <a:ln>
            <a:solidFill>
              <a:schemeClr val="accent2">
                <a:lumMod val="20000"/>
                <a:lumOff val="80000"/>
              </a:schemeClr>
            </a:solidFill>
          </a:ln>
        </p:spPr>
        <p:txBody>
          <a:bodyPr>
            <a:normAutofit fontScale="92500" lnSpcReduction="20000"/>
          </a:bodyPr>
          <a:lstStyle/>
          <a:p>
            <a:pPr>
              <a:buNone/>
            </a:pPr>
            <a:r>
              <a:rPr lang="fr-FR" dirty="0" smtClean="0"/>
              <a:t>Il renseigne sur la catégorie du contribuable, et prend les valeurs suivantes :</a:t>
            </a:r>
          </a:p>
          <a:p>
            <a:r>
              <a:rPr lang="fr-FR" b="1" dirty="0" smtClean="0">
                <a:solidFill>
                  <a:schemeClr val="accent6">
                    <a:lumMod val="60000"/>
                    <a:lumOff val="40000"/>
                  </a:schemeClr>
                </a:solidFill>
              </a:rPr>
              <a:t>M</a:t>
            </a:r>
            <a:r>
              <a:rPr lang="fr-FR" b="1" dirty="0" smtClean="0"/>
              <a:t> :</a:t>
            </a:r>
            <a:r>
              <a:rPr lang="fr-FR" dirty="0" smtClean="0"/>
              <a:t> Personne morale,</a:t>
            </a:r>
          </a:p>
          <a:p>
            <a:r>
              <a:rPr lang="fr-FR" b="1" dirty="0" smtClean="0">
                <a:solidFill>
                  <a:srgbClr val="92D050"/>
                </a:solidFill>
              </a:rPr>
              <a:t>P</a:t>
            </a:r>
            <a:r>
              <a:rPr lang="fr-FR" b="1" dirty="0" smtClean="0"/>
              <a:t> :</a:t>
            </a:r>
            <a:r>
              <a:rPr lang="fr-FR" dirty="0" smtClean="0"/>
              <a:t> Personne physique, profession libérale,</a:t>
            </a:r>
          </a:p>
          <a:p>
            <a:r>
              <a:rPr lang="fr-FR" b="1" dirty="0" smtClean="0">
                <a:solidFill>
                  <a:schemeClr val="accent2"/>
                </a:solidFill>
              </a:rPr>
              <a:t>C</a:t>
            </a:r>
            <a:r>
              <a:rPr lang="fr-FR" b="1" dirty="0" smtClean="0"/>
              <a:t> :</a:t>
            </a:r>
            <a:r>
              <a:rPr lang="fr-FR" dirty="0" smtClean="0"/>
              <a:t> Personne physique, activité commerciale ou industrielle, </a:t>
            </a:r>
          </a:p>
          <a:p>
            <a:r>
              <a:rPr lang="fr-FR" b="1" dirty="0" smtClean="0">
                <a:solidFill>
                  <a:srgbClr val="00B0F0"/>
                </a:solidFill>
              </a:rPr>
              <a:t>N </a:t>
            </a:r>
            <a:r>
              <a:rPr lang="fr-FR" b="1" dirty="0" smtClean="0"/>
              <a:t>:</a:t>
            </a:r>
            <a:r>
              <a:rPr lang="fr-FR" dirty="0" smtClean="0"/>
              <a:t> Personne non soumise à l'Impôt (Ministères, ...)</a:t>
            </a:r>
          </a:p>
          <a:p>
            <a:r>
              <a:rPr lang="fr-FR" b="1" dirty="0" smtClean="0">
                <a:solidFill>
                  <a:srgbClr val="FF0000"/>
                </a:solidFill>
              </a:rPr>
              <a:t>E</a:t>
            </a:r>
            <a:r>
              <a:rPr lang="fr-FR" b="1" dirty="0" smtClean="0"/>
              <a:t> :</a:t>
            </a:r>
            <a:r>
              <a:rPr lang="fr-FR" dirty="0" smtClean="0"/>
              <a:t> Lorsque il ne s'agit pas de l'Etablissement principal (dans le cas d'entreprises à plusieurs établissements, ...)</a:t>
            </a:r>
          </a:p>
          <a:p>
            <a:endParaRPr lang="fr-FR" dirty="0"/>
          </a:p>
        </p:txBody>
      </p:sp>
    </p:spTree>
  </p:cSld>
  <p:clrMapOvr>
    <a:masterClrMapping/>
  </p:clrMapOvr>
  <p:transition spd="slow">
    <p:pull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i="1" u="sng" dirty="0" smtClean="0"/>
              <a:t>e. Le numéro d'établissement secondaire :</a:t>
            </a:r>
            <a:r>
              <a:rPr lang="fr-FR" dirty="0" smtClean="0"/>
              <a:t/>
            </a:r>
            <a:br>
              <a:rPr lang="fr-FR" dirty="0" smtClean="0"/>
            </a:br>
            <a:endParaRPr lang="fr-FR"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None/>
            </a:pPr>
            <a:r>
              <a:rPr lang="fr-FR" dirty="0" smtClean="0"/>
              <a:t>Il prend généralement la valeur "000", mais peut aussi prendre les "001", "002", </a:t>
            </a:r>
            <a:r>
              <a:rPr lang="fr-FR" dirty="0" err="1" smtClean="0"/>
              <a:t>etc</a:t>
            </a:r>
            <a:r>
              <a:rPr lang="fr-FR" dirty="0" smtClean="0"/>
              <a:t> ... selon le numéro de l'établissement secondaire. </a:t>
            </a:r>
          </a:p>
          <a:p>
            <a:pPr>
              <a:buNone/>
            </a:pPr>
            <a:r>
              <a:rPr lang="fr-FR" dirty="0" smtClean="0"/>
              <a:t>Dans ce cas, le code catégorie prend la valeur "E".</a:t>
            </a:r>
          </a:p>
          <a:p>
            <a:pPr>
              <a:buNone/>
            </a:pPr>
            <a:endParaRPr lang="fr-FR" dirty="0"/>
          </a:p>
        </p:txBody>
      </p:sp>
    </p:spTree>
  </p:cSld>
  <p:clrMapOvr>
    <a:masterClrMapping/>
  </p:clrMapOvr>
  <p:transition spd="slow">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502920" y="530352"/>
            <a:ext cx="8641080" cy="4684598"/>
          </a:xfrm>
        </p:spPr>
        <p:txBody>
          <a:bodyPr>
            <a:normAutofit fontScale="70000" lnSpcReduction="20000"/>
          </a:bodyPr>
          <a:lstStyle/>
          <a:p>
            <a:pPr>
              <a:buNone/>
            </a:pPr>
            <a:r>
              <a:rPr lang="fr-FR" dirty="0" smtClean="0"/>
              <a:t> Les formes  d’entreprises les plus courantes sont : </a:t>
            </a:r>
          </a:p>
          <a:p>
            <a:pPr marL="514350" indent="-514350">
              <a:buNone/>
            </a:pPr>
            <a:r>
              <a:rPr lang="fr-FR" dirty="0" smtClean="0">
                <a:solidFill>
                  <a:schemeClr val="accent3">
                    <a:lumMod val="60000"/>
                    <a:lumOff val="40000"/>
                  </a:schemeClr>
                </a:solidFill>
              </a:rPr>
              <a:t>1)ENTREPRISES INDIVIDUELLES</a:t>
            </a:r>
          </a:p>
          <a:p>
            <a:pPr>
              <a:buFont typeface="Courier New" pitchFamily="49" charset="0"/>
              <a:buChar char="o"/>
            </a:pPr>
            <a:r>
              <a:rPr lang="fr-FR" dirty="0" smtClean="0"/>
              <a:t> L’ Entrepreneur Individuel </a:t>
            </a:r>
          </a:p>
          <a:p>
            <a:pPr>
              <a:buFont typeface="Courier New" pitchFamily="49" charset="0"/>
              <a:buChar char="o"/>
            </a:pPr>
            <a:endParaRPr lang="fr-FR" dirty="0" smtClean="0"/>
          </a:p>
          <a:p>
            <a:pPr marL="514350" indent="-514350">
              <a:buNone/>
            </a:pPr>
            <a:r>
              <a:rPr lang="fr-FR" dirty="0" smtClean="0">
                <a:solidFill>
                  <a:schemeClr val="accent3">
                    <a:lumMod val="60000"/>
                    <a:lumOff val="40000"/>
                  </a:schemeClr>
                </a:solidFill>
              </a:rPr>
              <a:t>2)ENTRPRISES SOCIETAIRES</a:t>
            </a:r>
          </a:p>
          <a:p>
            <a:pPr algn="ctr">
              <a:buFont typeface="Wingdings" pitchFamily="2" charset="2"/>
              <a:buChar char="Ø"/>
            </a:pPr>
            <a:r>
              <a:rPr lang="fr-FR" dirty="0" smtClean="0">
                <a:solidFill>
                  <a:srgbClr val="00B050"/>
                </a:solidFill>
              </a:rPr>
              <a:t>Sociétés de personnes </a:t>
            </a:r>
          </a:p>
          <a:p>
            <a:pPr>
              <a:buFont typeface="Arial" pitchFamily="34" charset="0"/>
              <a:buChar char="•"/>
            </a:pPr>
            <a:r>
              <a:rPr lang="fr-FR" dirty="0" smtClean="0"/>
              <a:t>Société en nom collectif</a:t>
            </a:r>
          </a:p>
          <a:p>
            <a:pPr>
              <a:buFont typeface="Courier New" pitchFamily="49" charset="0"/>
              <a:buChar char="o"/>
            </a:pPr>
            <a:r>
              <a:rPr lang="fr-FR" dirty="0" smtClean="0"/>
              <a:t> La Société  Unipersonnelle  à Responsabilité Limitée (SURL) </a:t>
            </a:r>
          </a:p>
          <a:p>
            <a:pPr algn="ctr">
              <a:buFont typeface="Wingdings" pitchFamily="2" charset="2"/>
              <a:buChar char="Ø"/>
            </a:pPr>
            <a:r>
              <a:rPr lang="fr-FR" dirty="0" smtClean="0">
                <a:solidFill>
                  <a:srgbClr val="00B050"/>
                </a:solidFill>
              </a:rPr>
              <a:t>Société de capitaux</a:t>
            </a:r>
          </a:p>
          <a:p>
            <a:pPr algn="ctr">
              <a:buFont typeface="Wingdings" pitchFamily="2" charset="2"/>
              <a:buChar char="Ø"/>
            </a:pPr>
            <a:endParaRPr lang="fr-FR" dirty="0" smtClean="0">
              <a:solidFill>
                <a:srgbClr val="00B050"/>
              </a:solidFill>
            </a:endParaRPr>
          </a:p>
          <a:p>
            <a:pPr>
              <a:buFont typeface="Courier New" pitchFamily="49" charset="0"/>
              <a:buChar char="o"/>
            </a:pPr>
            <a:r>
              <a:rPr lang="fr-FR" dirty="0" smtClean="0"/>
              <a:t>La Société à Responsabilité Limitée(SARL) </a:t>
            </a:r>
          </a:p>
          <a:p>
            <a:pPr>
              <a:buNone/>
            </a:pPr>
            <a:endParaRPr lang="fr-FR" dirty="0" smtClean="0"/>
          </a:p>
          <a:p>
            <a:pPr>
              <a:buFont typeface="Courier New" pitchFamily="49" charset="0"/>
              <a:buChar char="o"/>
            </a:pPr>
            <a:r>
              <a:rPr lang="fr-FR" dirty="0" smtClean="0"/>
              <a:t> La Société Anonyme (SA). </a:t>
            </a:r>
            <a:endParaRPr lang="fr-FR" dirty="0"/>
          </a:p>
        </p:txBody>
      </p:sp>
    </p:spTree>
  </p:cSld>
  <p:clrMapOvr>
    <a:masterClrMapping/>
  </p:clrMapOvr>
  <p:transition spd="slow">
    <p:pull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a:t>
            </a:r>
            <a:endParaRPr lang="fr-FR"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fr-FR" b="1" dirty="0" smtClean="0"/>
              <a:t>-Matricule fiscal : 760635K /A/M/000</a:t>
            </a:r>
            <a:endParaRPr lang="fr-FR" dirty="0" smtClean="0"/>
          </a:p>
          <a:p>
            <a:endParaRPr lang="fr-FR" dirty="0" smtClean="0"/>
          </a:p>
          <a:p>
            <a:endParaRPr lang="fr-FR" dirty="0" smtClean="0"/>
          </a:p>
          <a:p>
            <a:pPr lvl="0"/>
            <a:r>
              <a:rPr lang="fr-FR" dirty="0" smtClean="0"/>
              <a:t>Raison Sociale : </a:t>
            </a:r>
            <a:r>
              <a:rPr lang="fr-FR" b="1" dirty="0" smtClean="0"/>
              <a:t>MECOTEX</a:t>
            </a:r>
            <a:endParaRPr lang="fr-FR" dirty="0" smtClean="0"/>
          </a:p>
          <a:p>
            <a:pPr lvl="0"/>
            <a:r>
              <a:rPr lang="fr-FR" dirty="0" smtClean="0"/>
              <a:t>Matricule fiscal : 455682 P.M.A 000</a:t>
            </a:r>
          </a:p>
          <a:p>
            <a:pPr lvl="0"/>
            <a:r>
              <a:rPr lang="fr-FR" dirty="0" smtClean="0"/>
              <a:t>Registre de commerce : B 12511999 Sousse</a:t>
            </a:r>
          </a:p>
          <a:p>
            <a:pPr lvl="0"/>
            <a:r>
              <a:rPr lang="fr-FR" dirty="0" smtClean="0"/>
              <a:t>Code en Douane : 17117k</a:t>
            </a:r>
          </a:p>
          <a:p>
            <a:endParaRPr lang="fr-FR" dirty="0"/>
          </a:p>
        </p:txBody>
      </p:sp>
    </p:spTree>
  </p:cSld>
  <p:clrMapOvr>
    <a:masterClrMapping/>
  </p:clrMapOvr>
  <p:transition spd="slow">
    <p:pull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en-US" b="1" dirty="0" smtClean="0"/>
              <a:t>POULINA GROUP HOLDING </a:t>
            </a:r>
            <a:r>
              <a:rPr lang="en-US" b="1" dirty="0" err="1" smtClean="0"/>
              <a:t>s.a</a:t>
            </a:r>
            <a:r>
              <a:rPr lang="en-US" b="1" dirty="0" smtClean="0"/>
              <a:t> </a:t>
            </a:r>
            <a:br>
              <a:rPr lang="en-US" b="1" dirty="0" smtClean="0"/>
            </a:br>
            <a:endParaRPr lang="fr-FR" dirty="0" smtClean="0"/>
          </a:p>
          <a:p>
            <a:r>
              <a:rPr lang="fr-FR" b="1" dirty="0" smtClean="0"/>
              <a:t>Registre de Commerce</a:t>
            </a:r>
            <a:endParaRPr lang="fr-FR" dirty="0" smtClean="0"/>
          </a:p>
          <a:p>
            <a:pPr>
              <a:buNone/>
            </a:pPr>
            <a:r>
              <a:rPr lang="fr-FR" dirty="0" smtClean="0"/>
              <a:t>B0248862008</a:t>
            </a:r>
          </a:p>
          <a:p>
            <a:r>
              <a:rPr lang="fr-FR" b="1" dirty="0" smtClean="0"/>
              <a:t>Matricule Fiscal</a:t>
            </a:r>
            <a:endParaRPr lang="fr-FR" dirty="0" smtClean="0"/>
          </a:p>
          <a:p>
            <a:pPr>
              <a:buNone/>
            </a:pPr>
            <a:r>
              <a:rPr lang="fr-FR" dirty="0" smtClean="0"/>
              <a:t>10578891 R/A/M/000</a:t>
            </a:r>
          </a:p>
          <a:p>
            <a:endParaRPr lang="fr-FR" dirty="0"/>
          </a:p>
        </p:txBody>
      </p:sp>
    </p:spTree>
  </p:cSld>
  <p:clrMapOvr>
    <a:masterClrMapping/>
  </p:clrMapOvr>
  <p:transition spd="slow">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pPr lvl="0"/>
            <a:r>
              <a:rPr lang="fr-FR" b="1" dirty="0" smtClean="0"/>
              <a:t>Matricule fiscal </a:t>
            </a:r>
            <a:r>
              <a:rPr lang="fr-FR" b="1" dirty="0" err="1" smtClean="0"/>
              <a:t>hexabyte</a:t>
            </a:r>
            <a:r>
              <a:rPr lang="fr-FR" b="1" dirty="0" smtClean="0"/>
              <a:t> </a:t>
            </a:r>
            <a:endParaRPr lang="fr-FR" dirty="0" smtClean="0"/>
          </a:p>
          <a:p>
            <a:pPr lvl="0" algn="ctr">
              <a:buNone/>
            </a:pPr>
            <a:r>
              <a:rPr lang="fr-FR" dirty="0" smtClean="0"/>
              <a:t>455682 P.M.A 000</a:t>
            </a:r>
          </a:p>
          <a:p>
            <a:endParaRPr lang="fr-FR" dirty="0"/>
          </a:p>
        </p:txBody>
      </p:sp>
    </p:spTree>
  </p:cSld>
  <p:clrMapOvr>
    <a:masterClrMapping/>
  </p:clrMapOvr>
  <p:transition spd="slow">
    <p:pull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solidFill>
                  <a:schemeClr val="accent5">
                    <a:lumMod val="60000"/>
                    <a:lumOff val="40000"/>
                  </a:schemeClr>
                </a:solidFill>
              </a:rPr>
              <a:t>IV-2-PATENTE</a:t>
            </a:r>
            <a:endParaRPr lang="fr-FR" dirty="0">
              <a:solidFill>
                <a:schemeClr val="accent5">
                  <a:lumMod val="60000"/>
                  <a:lumOff val="40000"/>
                </a:schemeClr>
              </a:solidFill>
            </a:endParaRPr>
          </a:p>
        </p:txBody>
      </p:sp>
      <p:sp>
        <p:nvSpPr>
          <p:cNvPr id="3" name="Content Placeholder 2"/>
          <p:cNvSpPr>
            <a:spLocks noGrp="1"/>
          </p:cNvSpPr>
          <p:nvPr>
            <p:ph idx="1"/>
          </p:nvPr>
        </p:nvSpPr>
        <p:spPr/>
        <p:txBody>
          <a:bodyPr>
            <a:normAutofit/>
          </a:bodyPr>
          <a:lstStyle/>
          <a:p>
            <a:r>
              <a:rPr lang="fr-FR" dirty="0" smtClean="0"/>
              <a:t>Pour exercer son activité en toute légalité, un freelance qu'il soit tunisien ou résident en Tunisie, est dans l'obligation d'ouvrir une </a:t>
            </a:r>
            <a:r>
              <a:rPr lang="fr-FR" b="1" dirty="0" smtClean="0"/>
              <a:t>patente </a:t>
            </a:r>
            <a:r>
              <a:rPr lang="fr-FR" dirty="0" smtClean="0"/>
              <a:t>et ce conformément à l'article 56 du code de l'impôt sur le revenu des personnes physiques et de l'impôt sur les sociétés qui stipule que :</a:t>
            </a:r>
            <a:r>
              <a:rPr lang="fr-FR" dirty="0" smtClean="0">
                <a:solidFill>
                  <a:schemeClr val="accent5">
                    <a:lumMod val="60000"/>
                    <a:lumOff val="40000"/>
                  </a:schemeClr>
                </a:solidFill>
              </a:rPr>
              <a:t> " </a:t>
            </a:r>
            <a:r>
              <a:rPr lang="fr-FR" dirty="0" smtClean="0"/>
              <a:t/>
            </a:r>
            <a:br>
              <a:rPr lang="fr-FR" dirty="0" smtClean="0"/>
            </a:br>
            <a:endParaRPr lang="fr-FR" dirty="0"/>
          </a:p>
        </p:txBody>
      </p:sp>
    </p:spTree>
  </p:cSld>
  <p:clrMapOvr>
    <a:masterClrMapping/>
  </p:clrMapOvr>
  <p:transition spd="slow">
    <p:pull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pPr>
              <a:buNone/>
            </a:pPr>
            <a:r>
              <a:rPr lang="fr-FR" dirty="0" smtClean="0"/>
              <a:t>Toute personne qui s'adonne à l'exercice d'une activité industrielle, commerciale, ou d'une profession non commerciale…. est tenue, avant d'entamer son activité de déposer </a:t>
            </a:r>
            <a:r>
              <a:rPr lang="fr-FR" i="1" dirty="0" smtClean="0"/>
              <a:t>au bureau de contrôle des impôts</a:t>
            </a:r>
            <a:r>
              <a:rPr lang="fr-FR" dirty="0" smtClean="0"/>
              <a:t> du lieu de son imposition une déclaration d'existence selon un modèle établi par l'administration</a:t>
            </a:r>
            <a:r>
              <a:rPr lang="fr-FR" dirty="0" smtClean="0">
                <a:solidFill>
                  <a:schemeClr val="accent5">
                    <a:lumMod val="60000"/>
                    <a:lumOff val="40000"/>
                  </a:schemeClr>
                </a:solidFill>
              </a:rPr>
              <a:t>".</a:t>
            </a:r>
            <a:r>
              <a:rPr lang="fr-FR" dirty="0" smtClean="0"/>
              <a:t/>
            </a:r>
            <a:br>
              <a:rPr lang="fr-FR" dirty="0" smtClean="0"/>
            </a:br>
            <a:endParaRPr lang="fr-FR" dirty="0"/>
          </a:p>
        </p:txBody>
      </p:sp>
    </p:spTree>
  </p:cSld>
  <p:clrMapOvr>
    <a:masterClrMapping/>
  </p:clrMapOvr>
  <p:transition spd="slow">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 </a:t>
            </a:r>
            <a:r>
              <a:rPr lang="fr-FR" sz="3100" dirty="0" smtClean="0"/>
              <a:t>Les principales formes juridiques (selon le Code des Sociétés) </a:t>
            </a:r>
            <a:endParaRPr lang="fr-FR" sz="3100" dirty="0"/>
          </a:p>
        </p:txBody>
      </p:sp>
      <p:graphicFrame>
        <p:nvGraphicFramePr>
          <p:cNvPr id="4" name="Content Placeholder 3"/>
          <p:cNvGraphicFramePr>
            <a:graphicFrameLocks noGrp="1"/>
          </p:cNvGraphicFramePr>
          <p:nvPr>
            <p:ph idx="1"/>
          </p:nvPr>
        </p:nvGraphicFramePr>
        <p:xfrm>
          <a:off x="1285852" y="1428736"/>
          <a:ext cx="7505727" cy="4180724"/>
        </p:xfrm>
        <a:graphic>
          <a:graphicData uri="http://schemas.openxmlformats.org/drawingml/2006/table">
            <a:tbl>
              <a:tblPr firstRow="1" bandRow="1">
                <a:tableStyleId>{5C22544A-7EE6-4342-B048-85BDC9FD1C3A}</a:tableStyleId>
              </a:tblPr>
              <a:tblGrid>
                <a:gridCol w="1506243"/>
                <a:gridCol w="1499871"/>
                <a:gridCol w="1499871"/>
                <a:gridCol w="1499871"/>
                <a:gridCol w="1499871"/>
              </a:tblGrid>
              <a:tr h="489130">
                <a:tc>
                  <a:txBody>
                    <a:bodyPr/>
                    <a:lstStyle/>
                    <a:p>
                      <a:pPr>
                        <a:lnSpc>
                          <a:spcPct val="115000"/>
                        </a:lnSpc>
                        <a:spcAft>
                          <a:spcPts val="0"/>
                        </a:spcAft>
                      </a:pPr>
                      <a:endParaRPr lang="fr-FR" sz="900" dirty="0">
                        <a:latin typeface="Calibri"/>
                        <a:ea typeface="Calibri"/>
                        <a:cs typeface="Times New Roman"/>
                      </a:endParaRPr>
                    </a:p>
                  </a:txBody>
                  <a:tcPr marL="52993" marR="52993" marT="0" marB="0"/>
                </a:tc>
                <a:tc>
                  <a:txBody>
                    <a:bodyPr/>
                    <a:lstStyle/>
                    <a:p>
                      <a:pPr>
                        <a:lnSpc>
                          <a:spcPct val="115000"/>
                        </a:lnSpc>
                        <a:spcAft>
                          <a:spcPts val="0"/>
                        </a:spcAft>
                      </a:pPr>
                      <a:r>
                        <a:rPr lang="fr-FR" sz="900">
                          <a:latin typeface="Calibri"/>
                          <a:ea typeface="Calibri"/>
                          <a:cs typeface="Times New Roman"/>
                        </a:rPr>
                        <a:t>Entreprise individuelle </a:t>
                      </a:r>
                    </a:p>
                  </a:txBody>
                  <a:tcPr marL="52993" marR="52993" marT="0" marB="0"/>
                </a:tc>
                <a:tc>
                  <a:txBody>
                    <a:bodyPr/>
                    <a:lstStyle/>
                    <a:p>
                      <a:pPr>
                        <a:lnSpc>
                          <a:spcPct val="115000"/>
                        </a:lnSpc>
                        <a:spcAft>
                          <a:spcPts val="0"/>
                        </a:spcAft>
                      </a:pPr>
                      <a:r>
                        <a:rPr lang="fr-FR" sz="900">
                          <a:latin typeface="Calibri"/>
                          <a:ea typeface="Calibri"/>
                          <a:cs typeface="Times New Roman"/>
                        </a:rPr>
                        <a:t>SURL</a:t>
                      </a:r>
                    </a:p>
                  </a:txBody>
                  <a:tcPr marL="52993" marR="52993" marT="0" marB="0"/>
                </a:tc>
                <a:tc>
                  <a:txBody>
                    <a:bodyPr/>
                    <a:lstStyle/>
                    <a:p>
                      <a:pPr>
                        <a:lnSpc>
                          <a:spcPct val="115000"/>
                        </a:lnSpc>
                        <a:spcAft>
                          <a:spcPts val="0"/>
                        </a:spcAft>
                      </a:pPr>
                      <a:r>
                        <a:rPr lang="fr-FR" sz="900">
                          <a:latin typeface="Calibri"/>
                          <a:ea typeface="Calibri"/>
                          <a:cs typeface="Times New Roman"/>
                        </a:rPr>
                        <a:t>SARL</a:t>
                      </a:r>
                    </a:p>
                  </a:txBody>
                  <a:tcPr marL="52993" marR="52993" marT="0" marB="0"/>
                </a:tc>
                <a:tc>
                  <a:txBody>
                    <a:bodyPr/>
                    <a:lstStyle/>
                    <a:p>
                      <a:pPr>
                        <a:lnSpc>
                          <a:spcPct val="115000"/>
                        </a:lnSpc>
                        <a:spcAft>
                          <a:spcPts val="0"/>
                        </a:spcAft>
                      </a:pPr>
                      <a:r>
                        <a:rPr lang="fr-FR" sz="900">
                          <a:latin typeface="Calibri"/>
                          <a:ea typeface="Calibri"/>
                          <a:cs typeface="Times New Roman"/>
                        </a:rPr>
                        <a:t>SA</a:t>
                      </a:r>
                    </a:p>
                  </a:txBody>
                  <a:tcPr marL="52993" marR="52993" marT="0" marB="0"/>
                </a:tc>
              </a:tr>
              <a:tr h="489130">
                <a:tc>
                  <a:txBody>
                    <a:bodyPr/>
                    <a:lstStyle/>
                    <a:p>
                      <a:pPr>
                        <a:lnSpc>
                          <a:spcPct val="115000"/>
                        </a:lnSpc>
                        <a:spcAft>
                          <a:spcPts val="0"/>
                        </a:spcAft>
                      </a:pPr>
                      <a:r>
                        <a:rPr lang="fr-FR" sz="900">
                          <a:latin typeface="Calibri"/>
                          <a:ea typeface="Calibri"/>
                          <a:cs typeface="Times New Roman"/>
                        </a:rPr>
                        <a:t>Nombre d’associés </a:t>
                      </a:r>
                    </a:p>
                  </a:txBody>
                  <a:tcPr marL="52993" marR="52993" marT="0" marB="0"/>
                </a:tc>
                <a:tc>
                  <a:txBody>
                    <a:bodyPr/>
                    <a:lstStyle/>
                    <a:p>
                      <a:pPr>
                        <a:lnSpc>
                          <a:spcPct val="115000"/>
                        </a:lnSpc>
                        <a:spcAft>
                          <a:spcPts val="0"/>
                        </a:spcAft>
                      </a:pPr>
                      <a:r>
                        <a:rPr lang="fr-FR" sz="900">
                          <a:latin typeface="Calibri"/>
                          <a:ea typeface="Calibri"/>
                          <a:cs typeface="Times New Roman"/>
                        </a:rPr>
                        <a:t>01</a:t>
                      </a:r>
                    </a:p>
                  </a:txBody>
                  <a:tcPr marL="52993" marR="52993" marT="0" marB="0"/>
                </a:tc>
                <a:tc>
                  <a:txBody>
                    <a:bodyPr/>
                    <a:lstStyle/>
                    <a:p>
                      <a:pPr>
                        <a:lnSpc>
                          <a:spcPct val="115000"/>
                        </a:lnSpc>
                        <a:spcAft>
                          <a:spcPts val="0"/>
                        </a:spcAft>
                      </a:pPr>
                      <a:r>
                        <a:rPr lang="fr-FR" sz="900">
                          <a:latin typeface="Calibri"/>
                          <a:ea typeface="Calibri"/>
                          <a:cs typeface="Times New Roman"/>
                        </a:rPr>
                        <a:t>01</a:t>
                      </a:r>
                    </a:p>
                  </a:txBody>
                  <a:tcPr marL="52993" marR="52993" marT="0" marB="0"/>
                </a:tc>
                <a:tc>
                  <a:txBody>
                    <a:bodyPr/>
                    <a:lstStyle/>
                    <a:p>
                      <a:pPr>
                        <a:lnSpc>
                          <a:spcPct val="115000"/>
                        </a:lnSpc>
                        <a:spcAft>
                          <a:spcPts val="0"/>
                        </a:spcAft>
                      </a:pPr>
                      <a:r>
                        <a:rPr lang="fr-FR" sz="900">
                          <a:latin typeface="Calibri"/>
                          <a:ea typeface="Calibri"/>
                          <a:cs typeface="Times New Roman"/>
                        </a:rPr>
                        <a:t>Minimum 2</a:t>
                      </a:r>
                    </a:p>
                  </a:txBody>
                  <a:tcPr marL="52993" marR="52993" marT="0" marB="0"/>
                </a:tc>
                <a:tc>
                  <a:txBody>
                    <a:bodyPr/>
                    <a:lstStyle/>
                    <a:p>
                      <a:pPr>
                        <a:lnSpc>
                          <a:spcPct val="115000"/>
                        </a:lnSpc>
                        <a:spcAft>
                          <a:spcPts val="0"/>
                        </a:spcAft>
                      </a:pPr>
                      <a:r>
                        <a:rPr lang="fr-FR" sz="900">
                          <a:latin typeface="Calibri"/>
                          <a:ea typeface="Calibri"/>
                          <a:cs typeface="Times New Roman"/>
                        </a:rPr>
                        <a:t>Minimum 7</a:t>
                      </a:r>
                    </a:p>
                  </a:txBody>
                  <a:tcPr marL="52993" marR="52993" marT="0" marB="0"/>
                </a:tc>
              </a:tr>
              <a:tr h="630936">
                <a:tc>
                  <a:txBody>
                    <a:bodyPr/>
                    <a:lstStyle/>
                    <a:p>
                      <a:pPr>
                        <a:lnSpc>
                          <a:spcPct val="115000"/>
                        </a:lnSpc>
                        <a:spcAft>
                          <a:spcPts val="0"/>
                        </a:spcAft>
                      </a:pPr>
                      <a:r>
                        <a:rPr lang="fr-FR" sz="900" dirty="0">
                          <a:latin typeface="Calibri"/>
                          <a:ea typeface="Calibri"/>
                          <a:cs typeface="Times New Roman"/>
                        </a:rPr>
                        <a:t>Capital minimum </a:t>
                      </a:r>
                    </a:p>
                  </a:txBody>
                  <a:tcPr marL="52993" marR="52993" marT="0" marB="0"/>
                </a:tc>
                <a:tc>
                  <a:txBody>
                    <a:bodyPr/>
                    <a:lstStyle/>
                    <a:p>
                      <a:pPr>
                        <a:lnSpc>
                          <a:spcPct val="115000"/>
                        </a:lnSpc>
                        <a:spcAft>
                          <a:spcPts val="0"/>
                        </a:spcAft>
                      </a:pPr>
                      <a:endParaRPr lang="fr-FR" sz="900" dirty="0">
                        <a:latin typeface="Calibri"/>
                        <a:ea typeface="Calibri"/>
                        <a:cs typeface="Times New Roman"/>
                      </a:endParaRPr>
                    </a:p>
                  </a:txBody>
                  <a:tcPr marL="52993" marR="52993" marT="0" marB="0"/>
                </a:tc>
                <a:tc>
                  <a:txBody>
                    <a:bodyPr/>
                    <a:lstStyle/>
                    <a:p>
                      <a:pPr>
                        <a:lnSpc>
                          <a:spcPct val="115000"/>
                        </a:lnSpc>
                        <a:spcAft>
                          <a:spcPts val="0"/>
                        </a:spcAft>
                      </a:pPr>
                      <a:r>
                        <a:rPr lang="fr-FR" sz="900" dirty="0" smtClean="0">
                          <a:latin typeface="Calibri"/>
                          <a:ea typeface="Calibri"/>
                          <a:cs typeface="Times New Roman"/>
                        </a:rPr>
                        <a:t>1000d</a:t>
                      </a:r>
                      <a:endParaRPr lang="fr-FR" sz="900" dirty="0">
                        <a:latin typeface="Calibri"/>
                        <a:ea typeface="Calibri"/>
                        <a:cs typeface="Times New Roman"/>
                      </a:endParaRPr>
                    </a:p>
                  </a:txBody>
                  <a:tcPr marL="52993" marR="52993" marT="0" marB="0"/>
                </a:tc>
                <a:tc>
                  <a:txBody>
                    <a:bodyPr/>
                    <a:lstStyle/>
                    <a:p>
                      <a:pPr>
                        <a:lnSpc>
                          <a:spcPct val="115000"/>
                        </a:lnSpc>
                        <a:spcAft>
                          <a:spcPts val="0"/>
                        </a:spcAft>
                      </a:pPr>
                      <a:r>
                        <a:rPr lang="fr-FR" sz="900" dirty="0" smtClean="0">
                          <a:latin typeface="Calibri"/>
                          <a:ea typeface="Calibri"/>
                          <a:cs typeface="Times New Roman"/>
                        </a:rPr>
                        <a:t>1000 </a:t>
                      </a:r>
                      <a:r>
                        <a:rPr lang="fr-FR" sz="900" dirty="0">
                          <a:latin typeface="Calibri"/>
                          <a:ea typeface="Calibri"/>
                          <a:cs typeface="Times New Roman"/>
                        </a:rPr>
                        <a:t>d </a:t>
                      </a:r>
                    </a:p>
                  </a:txBody>
                  <a:tcPr marL="52993" marR="52993" marT="0" marB="0"/>
                </a:tc>
                <a:tc>
                  <a:txBody>
                    <a:bodyPr/>
                    <a:lstStyle/>
                    <a:p>
                      <a:pPr>
                        <a:lnSpc>
                          <a:spcPct val="115000"/>
                        </a:lnSpc>
                        <a:spcAft>
                          <a:spcPts val="0"/>
                        </a:spcAft>
                      </a:pPr>
                      <a:r>
                        <a:rPr lang="fr-FR" sz="900" dirty="0" smtClean="0">
                          <a:latin typeface="Calibri"/>
                          <a:ea typeface="Calibri"/>
                          <a:cs typeface="Times New Roman"/>
                        </a:rPr>
                        <a:t>5000 </a:t>
                      </a:r>
                      <a:r>
                        <a:rPr lang="fr-FR" sz="900" dirty="0">
                          <a:latin typeface="Calibri"/>
                          <a:ea typeface="Calibri"/>
                          <a:cs typeface="Times New Roman"/>
                        </a:rPr>
                        <a:t>d</a:t>
                      </a:r>
                    </a:p>
                  </a:txBody>
                  <a:tcPr marL="52993" marR="52993" marT="0" marB="0"/>
                </a:tc>
              </a:tr>
              <a:tr h="1104138">
                <a:tc>
                  <a:txBody>
                    <a:bodyPr/>
                    <a:lstStyle/>
                    <a:p>
                      <a:pPr>
                        <a:lnSpc>
                          <a:spcPct val="115000"/>
                        </a:lnSpc>
                        <a:spcAft>
                          <a:spcPts val="0"/>
                        </a:spcAft>
                      </a:pPr>
                      <a:r>
                        <a:rPr lang="fr-FR" sz="900">
                          <a:latin typeface="Calibri"/>
                          <a:ea typeface="Calibri"/>
                          <a:cs typeface="Times New Roman"/>
                        </a:rPr>
                        <a:t>Dirigeants</a:t>
                      </a:r>
                    </a:p>
                  </a:txBody>
                  <a:tcPr marL="52993" marR="52993" marT="0" marB="0"/>
                </a:tc>
                <a:tc>
                  <a:txBody>
                    <a:bodyPr/>
                    <a:lstStyle/>
                    <a:p>
                      <a:pPr>
                        <a:lnSpc>
                          <a:spcPct val="115000"/>
                        </a:lnSpc>
                        <a:spcAft>
                          <a:spcPts val="0"/>
                        </a:spcAft>
                      </a:pPr>
                      <a:r>
                        <a:rPr lang="fr-FR" sz="900" dirty="0">
                          <a:latin typeface="Calibri"/>
                          <a:ea typeface="Calibri"/>
                          <a:cs typeface="Times New Roman"/>
                        </a:rPr>
                        <a:t>Entrepreneur individuel </a:t>
                      </a:r>
                    </a:p>
                  </a:txBody>
                  <a:tcPr marL="52993" marR="52993" marT="0" marB="0"/>
                </a:tc>
                <a:tc>
                  <a:txBody>
                    <a:bodyPr/>
                    <a:lstStyle/>
                    <a:p>
                      <a:pPr>
                        <a:lnSpc>
                          <a:spcPct val="115000"/>
                        </a:lnSpc>
                        <a:spcAft>
                          <a:spcPts val="0"/>
                        </a:spcAft>
                      </a:pPr>
                      <a:r>
                        <a:rPr lang="fr-FR" sz="900" dirty="0">
                          <a:latin typeface="Calibri"/>
                          <a:ea typeface="Calibri"/>
                          <a:cs typeface="Times New Roman"/>
                        </a:rPr>
                        <a:t>Gérant(s) (Peut être un tiers) </a:t>
                      </a:r>
                    </a:p>
                  </a:txBody>
                  <a:tcPr marL="52993" marR="52993" marT="0" marB="0"/>
                </a:tc>
                <a:tc>
                  <a:txBody>
                    <a:bodyPr/>
                    <a:lstStyle/>
                    <a:p>
                      <a:pPr>
                        <a:lnSpc>
                          <a:spcPct val="115000"/>
                        </a:lnSpc>
                        <a:spcAft>
                          <a:spcPts val="0"/>
                        </a:spcAft>
                      </a:pPr>
                      <a:r>
                        <a:rPr lang="fr-FR" sz="900">
                          <a:latin typeface="Calibri"/>
                          <a:ea typeface="Calibri"/>
                          <a:cs typeface="Times New Roman"/>
                        </a:rPr>
                        <a:t>Gérant(s) (associé(s) ou tiers) </a:t>
                      </a:r>
                    </a:p>
                  </a:txBody>
                  <a:tcPr marL="52993" marR="52993" marT="0" marB="0"/>
                </a:tc>
                <a:tc>
                  <a:txBody>
                    <a:bodyPr/>
                    <a:lstStyle/>
                    <a:p>
                      <a:pPr>
                        <a:lnSpc>
                          <a:spcPct val="115000"/>
                        </a:lnSpc>
                        <a:spcAft>
                          <a:spcPts val="0"/>
                        </a:spcAft>
                      </a:pPr>
                      <a:r>
                        <a:rPr lang="fr-FR" sz="900">
                          <a:latin typeface="Calibri"/>
                          <a:ea typeface="Calibri"/>
                          <a:cs typeface="Times New Roman"/>
                        </a:rPr>
                        <a:t>-  PDG ( conseil d’administration de 3 à 12 administrateurs). -  Conseil de surveillance et directoire</a:t>
                      </a:r>
                    </a:p>
                  </a:txBody>
                  <a:tcPr marL="52993" marR="52993" marT="0" marB="0"/>
                </a:tc>
              </a:tr>
              <a:tr h="489130">
                <a:tc>
                  <a:txBody>
                    <a:bodyPr/>
                    <a:lstStyle/>
                    <a:p>
                      <a:pPr>
                        <a:lnSpc>
                          <a:spcPct val="115000"/>
                        </a:lnSpc>
                        <a:spcAft>
                          <a:spcPts val="0"/>
                        </a:spcAft>
                      </a:pPr>
                      <a:r>
                        <a:rPr lang="fr-FR" sz="900">
                          <a:latin typeface="Calibri"/>
                          <a:ea typeface="Calibri"/>
                          <a:cs typeface="Times New Roman"/>
                        </a:rPr>
                        <a:t>Organes de décision </a:t>
                      </a:r>
                    </a:p>
                  </a:txBody>
                  <a:tcPr marL="52993" marR="52993" marT="0" marB="0"/>
                </a:tc>
                <a:tc>
                  <a:txBody>
                    <a:bodyPr/>
                    <a:lstStyle/>
                    <a:p>
                      <a:pPr>
                        <a:lnSpc>
                          <a:spcPct val="115000"/>
                        </a:lnSpc>
                        <a:spcAft>
                          <a:spcPts val="0"/>
                        </a:spcAft>
                      </a:pPr>
                      <a:r>
                        <a:rPr lang="fr-FR" sz="900">
                          <a:latin typeface="Calibri"/>
                          <a:ea typeface="Calibri"/>
                          <a:cs typeface="Times New Roman"/>
                        </a:rPr>
                        <a:t>Entrepreneur seul </a:t>
                      </a:r>
                    </a:p>
                  </a:txBody>
                  <a:tcPr marL="52993" marR="52993" marT="0" marB="0"/>
                </a:tc>
                <a:tc>
                  <a:txBody>
                    <a:bodyPr/>
                    <a:lstStyle/>
                    <a:p>
                      <a:pPr>
                        <a:lnSpc>
                          <a:spcPct val="115000"/>
                        </a:lnSpc>
                        <a:spcAft>
                          <a:spcPts val="0"/>
                        </a:spcAft>
                      </a:pPr>
                      <a:r>
                        <a:rPr lang="fr-FR" sz="900">
                          <a:latin typeface="Calibri"/>
                          <a:ea typeface="Calibri"/>
                          <a:cs typeface="Times New Roman"/>
                        </a:rPr>
                        <a:t>Gérant</a:t>
                      </a:r>
                    </a:p>
                  </a:txBody>
                  <a:tcPr marL="52993" marR="52993" marT="0" marB="0"/>
                </a:tc>
                <a:tc>
                  <a:txBody>
                    <a:bodyPr/>
                    <a:lstStyle/>
                    <a:p>
                      <a:pPr>
                        <a:lnSpc>
                          <a:spcPct val="115000"/>
                        </a:lnSpc>
                        <a:spcAft>
                          <a:spcPts val="0"/>
                        </a:spcAft>
                      </a:pPr>
                      <a:r>
                        <a:rPr lang="fr-FR" sz="900" dirty="0">
                          <a:latin typeface="Calibri"/>
                          <a:ea typeface="Calibri"/>
                          <a:cs typeface="Times New Roman"/>
                        </a:rPr>
                        <a:t>Gérant, </a:t>
                      </a:r>
                    </a:p>
                  </a:txBody>
                  <a:tcPr marL="52993" marR="52993" marT="0" marB="0"/>
                </a:tc>
                <a:tc>
                  <a:txBody>
                    <a:bodyPr/>
                    <a:lstStyle/>
                    <a:p>
                      <a:pPr>
                        <a:lnSpc>
                          <a:spcPct val="115000"/>
                        </a:lnSpc>
                        <a:spcAft>
                          <a:spcPts val="0"/>
                        </a:spcAft>
                      </a:pPr>
                      <a:r>
                        <a:rPr lang="fr-FR" sz="900">
                          <a:latin typeface="Calibri"/>
                          <a:ea typeface="Calibri"/>
                          <a:cs typeface="Times New Roman"/>
                        </a:rPr>
                        <a:t>Dirigeants, AGO et AGE</a:t>
                      </a:r>
                    </a:p>
                  </a:txBody>
                  <a:tcPr marL="52993" marR="52993" marT="0" marB="0"/>
                </a:tc>
              </a:tr>
              <a:tr h="489130">
                <a:tc>
                  <a:txBody>
                    <a:bodyPr/>
                    <a:lstStyle/>
                    <a:p>
                      <a:pPr>
                        <a:lnSpc>
                          <a:spcPct val="115000"/>
                        </a:lnSpc>
                        <a:spcAft>
                          <a:spcPts val="0"/>
                        </a:spcAft>
                      </a:pPr>
                      <a:r>
                        <a:rPr lang="fr-FR" sz="900" dirty="0">
                          <a:latin typeface="Calibri"/>
                          <a:ea typeface="Calibri"/>
                          <a:cs typeface="Times New Roman"/>
                        </a:rPr>
                        <a:t>Responsabilité des associés </a:t>
                      </a:r>
                    </a:p>
                  </a:txBody>
                  <a:tcPr marL="52993" marR="52993" marT="0" marB="0"/>
                </a:tc>
                <a:tc>
                  <a:txBody>
                    <a:bodyPr/>
                    <a:lstStyle/>
                    <a:p>
                      <a:pPr>
                        <a:lnSpc>
                          <a:spcPct val="115000"/>
                        </a:lnSpc>
                        <a:spcAft>
                          <a:spcPts val="0"/>
                        </a:spcAft>
                      </a:pPr>
                      <a:r>
                        <a:rPr lang="fr-FR" sz="900">
                          <a:latin typeface="Calibri"/>
                          <a:ea typeface="Calibri"/>
                          <a:cs typeface="Times New Roman"/>
                        </a:rPr>
                        <a:t>Totale et indéfinie </a:t>
                      </a:r>
                    </a:p>
                  </a:txBody>
                  <a:tcPr marL="52993" marR="52993" marT="0" marB="0"/>
                </a:tc>
                <a:tc>
                  <a:txBody>
                    <a:bodyPr/>
                    <a:lstStyle/>
                    <a:p>
                      <a:pPr>
                        <a:lnSpc>
                          <a:spcPct val="115000"/>
                        </a:lnSpc>
                        <a:spcAft>
                          <a:spcPts val="0"/>
                        </a:spcAft>
                      </a:pPr>
                      <a:r>
                        <a:rPr lang="fr-FR" sz="900">
                          <a:latin typeface="Calibri"/>
                          <a:ea typeface="Calibri"/>
                          <a:cs typeface="Times New Roman"/>
                        </a:rPr>
                        <a:t>Limitée aux apports </a:t>
                      </a:r>
                    </a:p>
                  </a:txBody>
                  <a:tcPr marL="52993" marR="52993" marT="0" marB="0"/>
                </a:tc>
                <a:tc>
                  <a:txBody>
                    <a:bodyPr/>
                    <a:lstStyle/>
                    <a:p>
                      <a:pPr>
                        <a:lnSpc>
                          <a:spcPct val="115000"/>
                        </a:lnSpc>
                        <a:spcAft>
                          <a:spcPts val="0"/>
                        </a:spcAft>
                      </a:pPr>
                      <a:r>
                        <a:rPr lang="fr-FR" sz="900">
                          <a:latin typeface="Calibri"/>
                          <a:ea typeface="Calibri"/>
                          <a:cs typeface="Times New Roman"/>
                        </a:rPr>
                        <a:t>Limitée aux apports </a:t>
                      </a:r>
                    </a:p>
                  </a:txBody>
                  <a:tcPr marL="52993" marR="52993" marT="0" marB="0"/>
                </a:tc>
                <a:tc>
                  <a:txBody>
                    <a:bodyPr/>
                    <a:lstStyle/>
                    <a:p>
                      <a:pPr>
                        <a:lnSpc>
                          <a:spcPct val="115000"/>
                        </a:lnSpc>
                        <a:spcAft>
                          <a:spcPts val="0"/>
                        </a:spcAft>
                      </a:pPr>
                      <a:r>
                        <a:rPr lang="fr-FR" sz="900">
                          <a:latin typeface="Calibri"/>
                          <a:ea typeface="Calibri"/>
                          <a:cs typeface="Times New Roman"/>
                        </a:rPr>
                        <a:t>Limitée aux apports</a:t>
                      </a:r>
                    </a:p>
                  </a:txBody>
                  <a:tcPr marL="52993" marR="52993" marT="0" marB="0"/>
                </a:tc>
              </a:tr>
              <a:tr h="489130">
                <a:tc>
                  <a:txBody>
                    <a:bodyPr/>
                    <a:lstStyle/>
                    <a:p>
                      <a:pPr>
                        <a:lnSpc>
                          <a:spcPct val="115000"/>
                        </a:lnSpc>
                        <a:spcAft>
                          <a:spcPts val="0"/>
                        </a:spcAft>
                      </a:pPr>
                      <a:r>
                        <a:rPr lang="fr-FR" sz="900">
                          <a:latin typeface="Calibri"/>
                          <a:ea typeface="Calibri"/>
                          <a:cs typeface="Times New Roman"/>
                        </a:rPr>
                        <a:t>Responsabilité des dirigeants </a:t>
                      </a:r>
                    </a:p>
                  </a:txBody>
                  <a:tcPr marL="52993" marR="52993" marT="0" marB="0"/>
                </a:tc>
                <a:tc>
                  <a:txBody>
                    <a:bodyPr/>
                    <a:lstStyle/>
                    <a:p>
                      <a:pPr>
                        <a:lnSpc>
                          <a:spcPct val="115000"/>
                        </a:lnSpc>
                        <a:spcAft>
                          <a:spcPts val="0"/>
                        </a:spcAft>
                      </a:pPr>
                      <a:r>
                        <a:rPr lang="fr-FR" sz="900" dirty="0">
                          <a:latin typeface="Calibri"/>
                          <a:ea typeface="Calibri"/>
                          <a:cs typeface="Times New Roman"/>
                        </a:rPr>
                        <a:t>Civile et pénale du chef de l’entreprise </a:t>
                      </a:r>
                    </a:p>
                  </a:txBody>
                  <a:tcPr marL="52993" marR="52993" marT="0" marB="0"/>
                </a:tc>
                <a:tc>
                  <a:txBody>
                    <a:bodyPr/>
                    <a:lstStyle/>
                    <a:p>
                      <a:pPr>
                        <a:lnSpc>
                          <a:spcPct val="115000"/>
                        </a:lnSpc>
                        <a:spcAft>
                          <a:spcPts val="0"/>
                        </a:spcAft>
                      </a:pPr>
                      <a:r>
                        <a:rPr lang="fr-FR" sz="900">
                          <a:latin typeface="Calibri"/>
                          <a:ea typeface="Calibri"/>
                          <a:cs typeface="Times New Roman"/>
                        </a:rPr>
                        <a:t>Civile et pénale du chef de l’entreprise </a:t>
                      </a:r>
                    </a:p>
                  </a:txBody>
                  <a:tcPr marL="52993" marR="52993" marT="0" marB="0"/>
                </a:tc>
                <a:tc>
                  <a:txBody>
                    <a:bodyPr/>
                    <a:lstStyle/>
                    <a:p>
                      <a:pPr>
                        <a:lnSpc>
                          <a:spcPct val="115000"/>
                        </a:lnSpc>
                        <a:spcAft>
                          <a:spcPts val="0"/>
                        </a:spcAft>
                      </a:pPr>
                      <a:r>
                        <a:rPr lang="fr-FR" sz="900">
                          <a:latin typeface="Calibri"/>
                          <a:ea typeface="Calibri"/>
                          <a:cs typeface="Times New Roman"/>
                        </a:rPr>
                        <a:t>Civile et pénale du chef de l’entreprise </a:t>
                      </a:r>
                    </a:p>
                  </a:txBody>
                  <a:tcPr marL="52993" marR="52993" marT="0" marB="0"/>
                </a:tc>
                <a:tc>
                  <a:txBody>
                    <a:bodyPr/>
                    <a:lstStyle/>
                    <a:p>
                      <a:pPr>
                        <a:lnSpc>
                          <a:spcPct val="115000"/>
                        </a:lnSpc>
                        <a:spcAft>
                          <a:spcPts val="0"/>
                        </a:spcAft>
                      </a:pPr>
                      <a:r>
                        <a:rPr lang="fr-FR" sz="900" dirty="0">
                          <a:latin typeface="Calibri"/>
                          <a:ea typeface="Calibri"/>
                          <a:cs typeface="Times New Roman"/>
                        </a:rPr>
                        <a:t>Civile et pénale du chef de l’entreprise </a:t>
                      </a:r>
                    </a:p>
                  </a:txBody>
                  <a:tcPr marL="52993" marR="52993" marT="0" marB="0"/>
                </a:tc>
              </a:tr>
            </a:tbl>
          </a:graphicData>
        </a:graphic>
      </p:graphicFrame>
    </p:spTree>
  </p:cSld>
  <p:clrMapOvr>
    <a:masterClrMapping/>
  </p:clrMapOvr>
  <p:transition spd="slow">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r>
              <a:rPr lang="fr-FR" dirty="0" smtClean="0"/>
              <a:t>II-Formalités juridiques</a:t>
            </a:r>
            <a:endParaRPr lang="fr-FR" dirty="0"/>
          </a:p>
        </p:txBody>
      </p:sp>
      <p:sp>
        <p:nvSpPr>
          <p:cNvPr id="3" name="Content Placeholder 2"/>
          <p:cNvSpPr>
            <a:spLocks noGrp="1"/>
          </p:cNvSpPr>
          <p:nvPr>
            <p:ph idx="1"/>
          </p:nvPr>
        </p:nvSpPr>
        <p:spPr/>
        <p:txBody>
          <a:bodyPr/>
          <a:lstStyle/>
          <a:p>
            <a:endParaRPr lang="fr-FR" dirty="0" smtClean="0"/>
          </a:p>
          <a:p>
            <a:endParaRPr lang="fr-FR" dirty="0" smtClean="0"/>
          </a:p>
          <a:p>
            <a:r>
              <a:rPr lang="fr-FR" dirty="0" smtClean="0">
                <a:solidFill>
                  <a:schemeClr val="accent3">
                    <a:lumMod val="75000"/>
                  </a:schemeClr>
                </a:solidFill>
              </a:rPr>
              <a:t>II.1 Formalités de constitution d’une entreprise individuelle</a:t>
            </a:r>
            <a:endParaRPr lang="fr-FR" dirty="0">
              <a:solidFill>
                <a:schemeClr val="accent3">
                  <a:lumMod val="75000"/>
                </a:schemeClr>
              </a:solidFill>
            </a:endParaRPr>
          </a:p>
        </p:txBody>
      </p:sp>
    </p:spTree>
  </p:cSld>
  <p:clrMapOvr>
    <a:masterClrMapping/>
  </p:clrMapOvr>
  <p:transition spd="slow">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00570"/>
            <a:ext cx="8183880" cy="1320156"/>
          </a:xfrm>
        </p:spPr>
        <p:txBody>
          <a:bodyPr>
            <a:normAutofit/>
          </a:bodyPr>
          <a:lstStyle/>
          <a:p>
            <a:endParaRPr lang="fr-FR" sz="2000" dirty="0"/>
          </a:p>
        </p:txBody>
      </p:sp>
      <p:graphicFrame>
        <p:nvGraphicFramePr>
          <p:cNvPr id="4" name="Content Placeholder 3"/>
          <p:cNvGraphicFramePr>
            <a:graphicFrameLocks noGrp="1"/>
          </p:cNvGraphicFramePr>
          <p:nvPr>
            <p:ph idx="1"/>
          </p:nvPr>
        </p:nvGraphicFramePr>
        <p:xfrm>
          <a:off x="1071538" y="-1"/>
          <a:ext cx="8072462" cy="6858001"/>
        </p:xfrm>
        <a:graphic>
          <a:graphicData uri="http://schemas.openxmlformats.org/drawingml/2006/table">
            <a:tbl>
              <a:tblPr>
                <a:tableStyleId>{5C22544A-7EE6-4342-B048-85BDC9FD1C3A}</a:tableStyleId>
              </a:tblPr>
              <a:tblGrid>
                <a:gridCol w="216604"/>
                <a:gridCol w="1678668"/>
                <a:gridCol w="1263516"/>
                <a:gridCol w="4913674"/>
              </a:tblGrid>
              <a:tr h="181513">
                <a:tc>
                  <a:txBody>
                    <a:bodyPr/>
                    <a:lstStyle/>
                    <a:p>
                      <a:pPr>
                        <a:lnSpc>
                          <a:spcPct val="115000"/>
                        </a:lnSpc>
                        <a:spcAft>
                          <a:spcPts val="0"/>
                        </a:spcAft>
                      </a:pPr>
                      <a:endParaRPr lang="fr-FR" sz="900" dirty="0">
                        <a:latin typeface="Calibri"/>
                        <a:ea typeface="Calibri"/>
                        <a:cs typeface="Times New Roman"/>
                      </a:endParaRPr>
                    </a:p>
                  </a:txBody>
                  <a:tcPr marL="55176" marR="55176" marT="0" marB="0"/>
                </a:tc>
                <a:tc>
                  <a:txBody>
                    <a:bodyPr/>
                    <a:lstStyle/>
                    <a:p>
                      <a:pPr>
                        <a:lnSpc>
                          <a:spcPct val="115000"/>
                        </a:lnSpc>
                        <a:spcAft>
                          <a:spcPts val="0"/>
                        </a:spcAft>
                      </a:pPr>
                      <a:r>
                        <a:rPr lang="fr-FR" sz="900" dirty="0"/>
                        <a:t>Formalités    </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r>
                        <a:rPr lang="fr-FR" sz="900"/>
                        <a:t>              Bureau               </a:t>
                      </a:r>
                      <a:endParaRPr lang="fr-FR" sz="900">
                        <a:latin typeface="Calibri"/>
                        <a:ea typeface="Calibri"/>
                        <a:cs typeface="Times New Roman"/>
                      </a:endParaRPr>
                    </a:p>
                  </a:txBody>
                  <a:tcPr marL="55176" marR="55176" marT="0" marB="0"/>
                </a:tc>
                <a:tc>
                  <a:txBody>
                    <a:bodyPr/>
                    <a:lstStyle/>
                    <a:p>
                      <a:pPr algn="ctr">
                        <a:lnSpc>
                          <a:spcPct val="115000"/>
                        </a:lnSpc>
                        <a:spcAft>
                          <a:spcPts val="0"/>
                        </a:spcAft>
                      </a:pPr>
                      <a:r>
                        <a:rPr lang="fr-FR" sz="900"/>
                        <a:t>Pièces exigées</a:t>
                      </a:r>
                      <a:endParaRPr lang="fr-FR" sz="900">
                        <a:latin typeface="Calibri"/>
                        <a:ea typeface="Calibri"/>
                        <a:cs typeface="Times New Roman"/>
                      </a:endParaRPr>
                    </a:p>
                  </a:txBody>
                  <a:tcPr marL="55176" marR="55176" marT="0" marB="0"/>
                </a:tc>
              </a:tr>
              <a:tr h="726050">
                <a:tc>
                  <a:txBody>
                    <a:bodyPr/>
                    <a:lstStyle/>
                    <a:p>
                      <a:pPr>
                        <a:lnSpc>
                          <a:spcPct val="115000"/>
                        </a:lnSpc>
                        <a:spcAft>
                          <a:spcPts val="0"/>
                        </a:spcAft>
                      </a:pPr>
                      <a:r>
                        <a:rPr lang="fr-FR" sz="900"/>
                        <a:t>1</a:t>
                      </a:r>
                      <a:endParaRPr lang="fr-FR" sz="900">
                        <a:latin typeface="Calibri"/>
                        <a:ea typeface="Calibri"/>
                        <a:cs typeface="Times New Roman"/>
                      </a:endParaRPr>
                    </a:p>
                  </a:txBody>
                  <a:tcPr marL="55176" marR="55176" marT="0" marB="0"/>
                </a:tc>
                <a:tc>
                  <a:txBody>
                    <a:bodyPr/>
                    <a:lstStyle/>
                    <a:p>
                      <a:pPr>
                        <a:lnSpc>
                          <a:spcPct val="115000"/>
                        </a:lnSpc>
                        <a:spcAft>
                          <a:spcPts val="0"/>
                        </a:spcAft>
                      </a:pPr>
                      <a:endParaRPr lang="fr-FR" sz="900" dirty="0" smtClean="0"/>
                    </a:p>
                    <a:p>
                      <a:pPr>
                        <a:lnSpc>
                          <a:spcPct val="115000"/>
                        </a:lnSpc>
                        <a:spcAft>
                          <a:spcPts val="0"/>
                        </a:spcAft>
                      </a:pPr>
                      <a:r>
                        <a:rPr lang="fr-FR" sz="900" dirty="0" smtClean="0"/>
                        <a:t>Attestation </a:t>
                      </a:r>
                      <a:r>
                        <a:rPr lang="fr-FR" sz="900" dirty="0"/>
                        <a:t>de dépôt de    déclaration </a:t>
                      </a:r>
                      <a:r>
                        <a:rPr lang="fr-FR" sz="900" dirty="0" smtClean="0"/>
                        <a:t>de projet d’investissement</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endParaRPr lang="fr-FR" sz="900" dirty="0" smtClean="0"/>
                    </a:p>
                    <a:p>
                      <a:pPr algn="ctr">
                        <a:lnSpc>
                          <a:spcPct val="115000"/>
                        </a:lnSpc>
                        <a:spcAft>
                          <a:spcPts val="0"/>
                        </a:spcAft>
                      </a:pPr>
                      <a:r>
                        <a:rPr lang="fr-FR" sz="900" dirty="0" smtClean="0"/>
                        <a:t>Bureau </a:t>
                      </a:r>
                      <a:r>
                        <a:rPr lang="fr-FR" sz="900" dirty="0"/>
                        <a:t>de l’API  </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r>
                        <a:rPr lang="fr-FR" sz="1000" dirty="0"/>
                        <a:t>Pré-imprimé à </a:t>
                      </a:r>
                      <a:r>
                        <a:rPr lang="fr-FR" sz="1000" dirty="0" smtClean="0"/>
                        <a:t>remplir    </a:t>
                      </a:r>
                      <a:r>
                        <a:rPr lang="fr-FR" sz="1000" dirty="0" smtClean="0">
                          <a:hlinkClick r:id="rId3" action="ppaction://hlinkfile"/>
                        </a:rPr>
                        <a:t>Dec_ind.pdf</a:t>
                      </a:r>
                      <a:endParaRPr lang="fr-FR" sz="1000" dirty="0">
                        <a:latin typeface="Calibri"/>
                        <a:ea typeface="Calibri"/>
                        <a:cs typeface="Times New Roman"/>
                      </a:endParaRPr>
                    </a:p>
                  </a:txBody>
                  <a:tcPr marL="55176" marR="55176" marT="0" marB="0"/>
                </a:tc>
              </a:tr>
              <a:tr h="1522235">
                <a:tc>
                  <a:txBody>
                    <a:bodyPr/>
                    <a:lstStyle/>
                    <a:p>
                      <a:pPr>
                        <a:lnSpc>
                          <a:spcPct val="115000"/>
                        </a:lnSpc>
                        <a:spcAft>
                          <a:spcPts val="0"/>
                        </a:spcAft>
                      </a:pPr>
                      <a:r>
                        <a:rPr lang="fr-FR" sz="900"/>
                        <a:t>2</a:t>
                      </a:r>
                      <a:endParaRPr lang="fr-FR" sz="900">
                        <a:latin typeface="Calibri"/>
                        <a:ea typeface="Calibri"/>
                        <a:cs typeface="Times New Roman"/>
                      </a:endParaRPr>
                    </a:p>
                  </a:txBody>
                  <a:tcPr marL="55176" marR="55176" marT="0" marB="0"/>
                </a:tc>
                <a:tc>
                  <a:txBody>
                    <a:bodyPr/>
                    <a:lstStyle/>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r>
                        <a:rPr lang="fr-FR" sz="900" dirty="0" smtClean="0"/>
                        <a:t>Déclaration d’existence</a:t>
                      </a:r>
                      <a:endParaRPr lang="fr-FR" sz="900" dirty="0">
                        <a:latin typeface="Calibri"/>
                        <a:ea typeface="Calibri"/>
                        <a:cs typeface="Times New Roman"/>
                      </a:endParaRPr>
                    </a:p>
                  </a:txBody>
                  <a:tcPr marL="55176" marR="55176" marT="0" marB="0"/>
                </a:tc>
                <a:tc>
                  <a:txBody>
                    <a:bodyPr/>
                    <a:lstStyle/>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r>
                        <a:rPr lang="fr-FR" sz="900" dirty="0" smtClean="0"/>
                        <a:t>Bureau </a:t>
                      </a:r>
                      <a:r>
                        <a:rPr lang="fr-FR" sz="900" dirty="0"/>
                        <a:t>des impôts  </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r>
                        <a:rPr lang="fr-FR" sz="1000" dirty="0"/>
                        <a:t>Imprimé à remplir sur place. </a:t>
                      </a:r>
                    </a:p>
                    <a:p>
                      <a:pPr>
                        <a:lnSpc>
                          <a:spcPct val="115000"/>
                        </a:lnSpc>
                        <a:spcAft>
                          <a:spcPts val="0"/>
                        </a:spcAft>
                      </a:pPr>
                      <a:r>
                        <a:rPr lang="fr-FR" sz="1000" dirty="0"/>
                        <a:t> Copie de la CIN ou du passeport  </a:t>
                      </a:r>
                    </a:p>
                    <a:p>
                      <a:pPr>
                        <a:lnSpc>
                          <a:spcPct val="115000"/>
                        </a:lnSpc>
                        <a:spcAft>
                          <a:spcPts val="0"/>
                        </a:spcAft>
                      </a:pPr>
                      <a:r>
                        <a:rPr lang="fr-FR" sz="1000" dirty="0"/>
                        <a:t>Une pièce précisant l’adresse du lieu d’activité  </a:t>
                      </a:r>
                    </a:p>
                    <a:p>
                      <a:pPr>
                        <a:lnSpc>
                          <a:spcPct val="115000"/>
                        </a:lnSpc>
                        <a:spcAft>
                          <a:spcPts val="0"/>
                        </a:spcAft>
                      </a:pPr>
                      <a:r>
                        <a:rPr lang="fr-FR" sz="1000" dirty="0"/>
                        <a:t>Attestation de dépôt de  déclaration du projet.  </a:t>
                      </a:r>
                    </a:p>
                    <a:p>
                      <a:pPr>
                        <a:lnSpc>
                          <a:spcPct val="115000"/>
                        </a:lnSpc>
                        <a:spcAft>
                          <a:spcPts val="0"/>
                        </a:spcAft>
                      </a:pPr>
                      <a:r>
                        <a:rPr lang="fr-FR" sz="1000" dirty="0"/>
                        <a:t>Attestation d’autorisation d’exercice (pour les activités dans les secteurs réglementés</a:t>
                      </a:r>
                      <a:r>
                        <a:rPr lang="fr-FR" sz="1000" dirty="0" smtClean="0"/>
                        <a:t>)</a:t>
                      </a:r>
                      <a:r>
                        <a:rPr kumimoji="0" lang="fr-FR" sz="1000" b="0" i="0" kern="1200" dirty="0" smtClean="0">
                          <a:solidFill>
                            <a:schemeClr val="dk1"/>
                          </a:solidFill>
                          <a:latin typeface="+mn-lt"/>
                          <a:ea typeface="+mn-ea"/>
                          <a:cs typeface="+mn-cs"/>
                        </a:rPr>
                        <a:t> </a:t>
                      </a:r>
                    </a:p>
                    <a:p>
                      <a:pPr>
                        <a:lnSpc>
                          <a:spcPct val="115000"/>
                        </a:lnSpc>
                        <a:spcAft>
                          <a:spcPts val="0"/>
                        </a:spcAft>
                      </a:pPr>
                      <a:r>
                        <a:rPr kumimoji="0" lang="fr-FR" sz="1000" b="0" i="0" kern="1200" dirty="0" smtClean="0">
                          <a:solidFill>
                            <a:schemeClr val="accent3">
                              <a:lumMod val="60000"/>
                              <a:lumOff val="40000"/>
                            </a:schemeClr>
                          </a:solidFill>
                          <a:latin typeface="+mn-lt"/>
                          <a:ea typeface="+mn-ea"/>
                          <a:cs typeface="+mn-cs"/>
                        </a:rPr>
                        <a:t>Pour le cas des professions libérales, il y a lieu de fournir :</a:t>
                      </a:r>
                      <a:r>
                        <a:rPr lang="fr-FR" sz="1000" dirty="0" smtClean="0">
                          <a:solidFill>
                            <a:schemeClr val="accent3">
                              <a:lumMod val="60000"/>
                              <a:lumOff val="40000"/>
                            </a:schemeClr>
                          </a:solidFill>
                        </a:rPr>
                        <a:t/>
                      </a:r>
                      <a:br>
                        <a:rPr lang="fr-FR" sz="1000" dirty="0" smtClean="0">
                          <a:solidFill>
                            <a:schemeClr val="accent3">
                              <a:lumMod val="60000"/>
                              <a:lumOff val="40000"/>
                            </a:schemeClr>
                          </a:solidFill>
                        </a:rPr>
                      </a:br>
                      <a:r>
                        <a:rPr kumimoji="0" lang="fr-FR" sz="1000" b="0" i="0" kern="1200" dirty="0" smtClean="0">
                          <a:solidFill>
                            <a:schemeClr val="accent3">
                              <a:lumMod val="60000"/>
                              <a:lumOff val="40000"/>
                            </a:schemeClr>
                          </a:solidFill>
                          <a:latin typeface="+mn-lt"/>
                          <a:ea typeface="+mn-ea"/>
                          <a:cs typeface="+mn-cs"/>
                        </a:rPr>
                        <a:t>Une copie de l’inscription au conseil de l’ordre de la profession.</a:t>
                      </a:r>
                      <a:endParaRPr lang="fr-FR" sz="1000" dirty="0">
                        <a:solidFill>
                          <a:schemeClr val="accent3">
                            <a:lumMod val="60000"/>
                            <a:lumOff val="40000"/>
                          </a:schemeClr>
                        </a:solidFill>
                        <a:latin typeface="Calibri"/>
                        <a:ea typeface="Calibri"/>
                        <a:cs typeface="Times New Roman"/>
                      </a:endParaRPr>
                    </a:p>
                  </a:txBody>
                  <a:tcPr marL="55176" marR="55176" marT="0" marB="0"/>
                </a:tc>
              </a:tr>
              <a:tr h="3419800">
                <a:tc>
                  <a:txBody>
                    <a:bodyPr/>
                    <a:lstStyle/>
                    <a:p>
                      <a:pPr>
                        <a:lnSpc>
                          <a:spcPct val="115000"/>
                        </a:lnSpc>
                        <a:spcAft>
                          <a:spcPts val="0"/>
                        </a:spcAft>
                      </a:pPr>
                      <a:r>
                        <a:rPr lang="fr-FR" sz="900" dirty="0"/>
                        <a:t>3</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endParaRPr lang="fr-FR" sz="900" dirty="0" smtClean="0"/>
                    </a:p>
                    <a:p>
                      <a:pPr>
                        <a:lnSpc>
                          <a:spcPct val="115000"/>
                        </a:lnSpc>
                        <a:spcAft>
                          <a:spcPts val="0"/>
                        </a:spcAft>
                      </a:pPr>
                      <a:r>
                        <a:rPr lang="fr-FR" sz="900" dirty="0" smtClean="0"/>
                        <a:t>Immatriculation </a:t>
                      </a:r>
                      <a:r>
                        <a:rPr lang="fr-FR" sz="900" dirty="0"/>
                        <a:t>au </a:t>
                      </a:r>
                      <a:r>
                        <a:rPr lang="fr-FR" sz="900" dirty="0" smtClean="0"/>
                        <a:t>R.C.S</a:t>
                      </a:r>
                    </a:p>
                    <a:p>
                      <a:pPr>
                        <a:lnSpc>
                          <a:spcPct val="115000"/>
                        </a:lnSpc>
                        <a:spcAft>
                          <a:spcPts val="0"/>
                        </a:spcAft>
                      </a:pPr>
                      <a:r>
                        <a:rPr lang="fr-FR" sz="900" dirty="0" smtClean="0">
                          <a:latin typeface="Calibri"/>
                          <a:ea typeface="Calibri"/>
                          <a:cs typeface="Times New Roman"/>
                        </a:rPr>
                        <a:t>Registre de commerce des sociétés</a:t>
                      </a:r>
                      <a:endParaRPr lang="fr-FR" sz="900" dirty="0">
                        <a:latin typeface="Calibri"/>
                        <a:ea typeface="Calibri"/>
                        <a:cs typeface="Times New Roman"/>
                      </a:endParaRPr>
                    </a:p>
                  </a:txBody>
                  <a:tcPr marL="55176" marR="55176" marT="0" marB="0"/>
                </a:tc>
                <a:tc>
                  <a:txBody>
                    <a:bodyPr/>
                    <a:lstStyle/>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endParaRPr lang="fr-FR" sz="900" dirty="0" smtClean="0"/>
                    </a:p>
                    <a:p>
                      <a:pPr algn="ctr">
                        <a:lnSpc>
                          <a:spcPct val="115000"/>
                        </a:lnSpc>
                        <a:spcAft>
                          <a:spcPts val="0"/>
                        </a:spcAft>
                      </a:pPr>
                      <a:r>
                        <a:rPr lang="fr-FR" sz="900" dirty="0" smtClean="0"/>
                        <a:t>Bureau </a:t>
                      </a:r>
                      <a:r>
                        <a:rPr lang="fr-FR" sz="900" dirty="0"/>
                        <a:t>du greffe du tribunal de première instance </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r>
                        <a:rPr lang="fr-FR" sz="1000" dirty="0" smtClean="0"/>
                        <a:t>Imprimé </a:t>
                      </a:r>
                      <a:r>
                        <a:rPr lang="fr-FR" sz="1000" dirty="0"/>
                        <a:t>à remplir en 2  exemplaires        affranchis de timbre fiscal.  </a:t>
                      </a:r>
                      <a:endParaRPr lang="fr-FR" sz="1000" dirty="0" smtClean="0"/>
                    </a:p>
                    <a:p>
                      <a:pPr>
                        <a:lnSpc>
                          <a:spcPct val="115000"/>
                        </a:lnSpc>
                        <a:spcAft>
                          <a:spcPts val="0"/>
                        </a:spcAft>
                      </a:pPr>
                      <a:r>
                        <a:rPr lang="fr-FR" sz="1000" dirty="0" smtClean="0"/>
                        <a:t> </a:t>
                      </a:r>
                    </a:p>
                    <a:p>
                      <a:pPr>
                        <a:lnSpc>
                          <a:spcPct val="115000"/>
                        </a:lnSpc>
                        <a:spcAft>
                          <a:spcPts val="0"/>
                        </a:spcAft>
                      </a:pPr>
                      <a:r>
                        <a:rPr lang="fr-FR" sz="1000" dirty="0" smtClean="0"/>
                        <a:t>Déclaration </a:t>
                      </a:r>
                      <a:r>
                        <a:rPr lang="fr-FR" sz="1000" dirty="0"/>
                        <a:t>sur l’honneur signée.   </a:t>
                      </a:r>
                    </a:p>
                    <a:p>
                      <a:pPr>
                        <a:lnSpc>
                          <a:spcPct val="115000"/>
                        </a:lnSpc>
                        <a:spcAft>
                          <a:spcPts val="0"/>
                        </a:spcAft>
                      </a:pPr>
                      <a:endParaRPr lang="fr-FR" sz="1000" dirty="0" smtClean="0"/>
                    </a:p>
                    <a:p>
                      <a:pPr>
                        <a:lnSpc>
                          <a:spcPct val="115000"/>
                        </a:lnSpc>
                        <a:spcAft>
                          <a:spcPts val="0"/>
                        </a:spcAft>
                      </a:pPr>
                      <a:r>
                        <a:rPr lang="fr-FR" sz="1000" dirty="0" smtClean="0"/>
                        <a:t>2 </a:t>
                      </a:r>
                      <a:r>
                        <a:rPr lang="fr-FR" sz="1000" dirty="0"/>
                        <a:t>copies de déclaration </a:t>
                      </a:r>
                      <a:r>
                        <a:rPr lang="fr-FR" sz="1000" dirty="0" smtClean="0"/>
                        <a:t>d’existence</a:t>
                      </a:r>
                      <a:r>
                        <a:rPr lang="fr-FR" sz="1000" baseline="0" dirty="0" smtClean="0"/>
                        <a:t> </a:t>
                      </a:r>
                      <a:r>
                        <a:rPr lang="fr-FR" sz="1000" dirty="0" smtClean="0"/>
                        <a:t>  </a:t>
                      </a:r>
                    </a:p>
                    <a:p>
                      <a:pPr>
                        <a:lnSpc>
                          <a:spcPct val="115000"/>
                        </a:lnSpc>
                        <a:spcAft>
                          <a:spcPts val="0"/>
                        </a:spcAft>
                      </a:pPr>
                      <a:endParaRPr lang="fr-FR" sz="1000" dirty="0" smtClean="0"/>
                    </a:p>
                    <a:p>
                      <a:pPr>
                        <a:lnSpc>
                          <a:spcPct val="115000"/>
                        </a:lnSpc>
                        <a:spcAft>
                          <a:spcPts val="0"/>
                        </a:spcAft>
                      </a:pPr>
                      <a:r>
                        <a:rPr lang="fr-FR" sz="1000" dirty="0" smtClean="0"/>
                        <a:t> </a:t>
                      </a:r>
                      <a:r>
                        <a:rPr lang="fr-FR" sz="1000" dirty="0"/>
                        <a:t>2 copies de la déclaration du projet d’investissement       </a:t>
                      </a:r>
                    </a:p>
                    <a:p>
                      <a:pPr>
                        <a:lnSpc>
                          <a:spcPct val="115000"/>
                        </a:lnSpc>
                        <a:spcAft>
                          <a:spcPts val="0"/>
                        </a:spcAft>
                      </a:pPr>
                      <a:r>
                        <a:rPr lang="fr-FR" sz="1000" dirty="0"/>
                        <a:t> 2 copies de la CIN du déposant. </a:t>
                      </a:r>
                    </a:p>
                    <a:p>
                      <a:r>
                        <a:rPr lang="fr-FR" sz="1000" dirty="0"/>
                        <a:t> 2 copies précisant l’adresse du     lieu  d’activité </a:t>
                      </a:r>
                      <a:endParaRPr lang="fr-FR" sz="1000" dirty="0" smtClean="0"/>
                    </a:p>
                    <a:p>
                      <a:endParaRPr kumimoji="0" lang="fr-FR" sz="1000" b="0" i="0" kern="1200" dirty="0" smtClean="0">
                        <a:solidFill>
                          <a:schemeClr val="dk1"/>
                        </a:solidFill>
                        <a:latin typeface="+mn-lt"/>
                        <a:ea typeface="+mn-ea"/>
                        <a:cs typeface="+mn-cs"/>
                      </a:endParaRPr>
                    </a:p>
                    <a:p>
                      <a:r>
                        <a:rPr kumimoji="0" lang="fr-FR" sz="1000" b="0" i="0" kern="1200" dirty="0" smtClean="0">
                          <a:solidFill>
                            <a:schemeClr val="dk1"/>
                          </a:solidFill>
                          <a:latin typeface="+mn-lt"/>
                          <a:ea typeface="+mn-ea"/>
                          <a:cs typeface="+mn-cs"/>
                        </a:rPr>
                        <a:t>Un timbre fiscal de 15 DT ;</a:t>
                      </a:r>
                      <a:br>
                        <a:rPr kumimoji="0" lang="fr-FR" sz="1000" b="0" i="0" kern="1200" dirty="0" smtClean="0">
                          <a:solidFill>
                            <a:schemeClr val="dk1"/>
                          </a:solidFill>
                          <a:latin typeface="+mn-lt"/>
                          <a:ea typeface="+mn-ea"/>
                          <a:cs typeface="+mn-cs"/>
                        </a:rPr>
                      </a:br>
                      <a:r>
                        <a:rPr kumimoji="0" lang="fr-FR" sz="1000" b="0" i="0" kern="1200" dirty="0" smtClean="0">
                          <a:solidFill>
                            <a:schemeClr val="dk1"/>
                          </a:solidFill>
                          <a:latin typeface="+mn-lt"/>
                          <a:ea typeface="+mn-ea"/>
                          <a:cs typeface="+mn-cs"/>
                        </a:rPr>
                        <a:t>Un timbre fiscal de 5 DT pour chaque extrait du registre de commerce demandé.</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0" i="0" kern="1200" dirty="0" smtClean="0">
                          <a:solidFill>
                            <a:schemeClr val="accent3">
                              <a:lumMod val="60000"/>
                              <a:lumOff val="40000"/>
                            </a:schemeClr>
                          </a:solidFill>
                          <a:latin typeface="+mn-lt"/>
                          <a:ea typeface="+mn-ea"/>
                          <a:cs typeface="+mn-cs"/>
                        </a:rPr>
                        <a:t>NB. Les professions libérales ne sont pas concernées par les formalités d’immatriculation au Registre du commerce.</a:t>
                      </a:r>
                    </a:p>
                    <a:p>
                      <a:endParaRPr kumimoji="0" lang="fr-FR" sz="1000" b="0" i="0" kern="1200" dirty="0" smtClean="0">
                        <a:solidFill>
                          <a:schemeClr val="dk1"/>
                        </a:solidFill>
                        <a:latin typeface="+mn-lt"/>
                        <a:ea typeface="+mn-ea"/>
                        <a:cs typeface="+mn-cs"/>
                      </a:endParaRPr>
                    </a:p>
                    <a:p>
                      <a:r>
                        <a:rPr kumimoji="0" lang="fr-FR" sz="1000" b="0" i="0" kern="1200" dirty="0" smtClean="0">
                          <a:solidFill>
                            <a:schemeClr val="dk1"/>
                          </a:solidFill>
                          <a:latin typeface="+mn-lt"/>
                          <a:ea typeface="+mn-ea"/>
                          <a:cs typeface="+mn-cs"/>
                        </a:rPr>
                        <a:t> </a:t>
                      </a:r>
                      <a:endParaRPr lang="fr-FR" sz="1000" dirty="0">
                        <a:latin typeface="Calibri"/>
                        <a:ea typeface="Calibri"/>
                        <a:cs typeface="Times New Roman"/>
                      </a:endParaRPr>
                    </a:p>
                  </a:txBody>
                  <a:tcPr marL="55176" marR="55176" marT="0" marB="0"/>
                </a:tc>
              </a:tr>
              <a:tr h="1008403">
                <a:tc>
                  <a:txBody>
                    <a:bodyPr/>
                    <a:lstStyle/>
                    <a:p>
                      <a:pPr>
                        <a:lnSpc>
                          <a:spcPct val="115000"/>
                        </a:lnSpc>
                        <a:spcAft>
                          <a:spcPts val="0"/>
                        </a:spcAft>
                      </a:pPr>
                      <a:r>
                        <a:rPr lang="fr-FR" sz="900"/>
                        <a:t>4</a:t>
                      </a:r>
                      <a:endParaRPr lang="fr-FR" sz="900">
                        <a:latin typeface="Calibri"/>
                        <a:ea typeface="Calibri"/>
                        <a:cs typeface="Times New Roman"/>
                      </a:endParaRPr>
                    </a:p>
                  </a:txBody>
                  <a:tcPr marL="55176" marR="55176" marT="0" marB="0"/>
                </a:tc>
                <a:tc>
                  <a:txBody>
                    <a:bodyPr/>
                    <a:lstStyle/>
                    <a:p>
                      <a:pPr>
                        <a:lnSpc>
                          <a:spcPct val="115000"/>
                        </a:lnSpc>
                        <a:spcAft>
                          <a:spcPts val="0"/>
                        </a:spcAft>
                      </a:pPr>
                      <a:endParaRPr lang="fr-FR" sz="900" dirty="0" smtClean="0"/>
                    </a:p>
                    <a:p>
                      <a:pPr>
                        <a:lnSpc>
                          <a:spcPct val="115000"/>
                        </a:lnSpc>
                        <a:spcAft>
                          <a:spcPts val="0"/>
                        </a:spcAft>
                      </a:pPr>
                      <a:r>
                        <a:rPr lang="fr-FR" sz="900" dirty="0" smtClean="0"/>
                        <a:t>Numéro </a:t>
                      </a:r>
                      <a:r>
                        <a:rPr lang="fr-FR" sz="900" dirty="0"/>
                        <a:t>du code en Douane         </a:t>
                      </a:r>
                      <a:endParaRPr lang="fr-FR" sz="900" dirty="0">
                        <a:latin typeface="Calibri"/>
                        <a:ea typeface="Calibri"/>
                        <a:cs typeface="Times New Roman"/>
                      </a:endParaRPr>
                    </a:p>
                  </a:txBody>
                  <a:tcPr marL="55176" marR="55176" marT="0" marB="0"/>
                </a:tc>
                <a:tc>
                  <a:txBody>
                    <a:bodyPr/>
                    <a:lstStyle/>
                    <a:p>
                      <a:pPr algn="ctr">
                        <a:lnSpc>
                          <a:spcPct val="115000"/>
                        </a:lnSpc>
                        <a:spcAft>
                          <a:spcPts val="0"/>
                        </a:spcAft>
                      </a:pPr>
                      <a:endParaRPr lang="fr-FR" sz="900" dirty="0" smtClean="0"/>
                    </a:p>
                    <a:p>
                      <a:pPr algn="ctr">
                        <a:lnSpc>
                          <a:spcPct val="115000"/>
                        </a:lnSpc>
                        <a:spcAft>
                          <a:spcPts val="0"/>
                        </a:spcAft>
                      </a:pPr>
                      <a:r>
                        <a:rPr lang="fr-FR" sz="900" dirty="0" smtClean="0"/>
                        <a:t>Bureau </a:t>
                      </a:r>
                      <a:r>
                        <a:rPr lang="fr-FR" sz="900" dirty="0"/>
                        <a:t>des douanes  </a:t>
                      </a:r>
                      <a:endParaRPr lang="fr-FR" sz="900" dirty="0">
                        <a:latin typeface="Calibri"/>
                        <a:ea typeface="Calibri"/>
                        <a:cs typeface="Times New Roman"/>
                      </a:endParaRPr>
                    </a:p>
                  </a:txBody>
                  <a:tcPr marL="55176" marR="55176" marT="0" marB="0"/>
                </a:tc>
                <a:tc>
                  <a:txBody>
                    <a:bodyPr/>
                    <a:lstStyle/>
                    <a:p>
                      <a:pPr>
                        <a:lnSpc>
                          <a:spcPct val="115000"/>
                        </a:lnSpc>
                        <a:spcAft>
                          <a:spcPts val="0"/>
                        </a:spcAft>
                      </a:pPr>
                      <a:r>
                        <a:rPr lang="fr-FR" sz="1000" dirty="0"/>
                        <a:t>Formulaire à remplir </a:t>
                      </a:r>
                    </a:p>
                    <a:p>
                      <a:pPr>
                        <a:lnSpc>
                          <a:spcPct val="115000"/>
                        </a:lnSpc>
                        <a:spcAft>
                          <a:spcPts val="0"/>
                        </a:spcAft>
                      </a:pPr>
                      <a:r>
                        <a:rPr lang="fr-FR" sz="1000" dirty="0"/>
                        <a:t> Copie de la déclaration d’ouverture  </a:t>
                      </a:r>
                      <a:endParaRPr lang="fr-FR" sz="1000" dirty="0" smtClean="0"/>
                    </a:p>
                    <a:p>
                      <a:pPr>
                        <a:lnSpc>
                          <a:spcPct val="115000"/>
                        </a:lnSpc>
                        <a:spcAft>
                          <a:spcPts val="0"/>
                        </a:spcAft>
                      </a:pPr>
                      <a:r>
                        <a:rPr lang="fr-FR" sz="1000" dirty="0" smtClean="0"/>
                        <a:t>Copie </a:t>
                      </a:r>
                      <a:r>
                        <a:rPr lang="fr-FR" sz="1000" dirty="0"/>
                        <a:t>de la déclaration de projet d’investissement. </a:t>
                      </a:r>
                    </a:p>
                    <a:p>
                      <a:pPr>
                        <a:lnSpc>
                          <a:spcPct val="115000"/>
                        </a:lnSpc>
                        <a:spcAft>
                          <a:spcPts val="0"/>
                        </a:spcAft>
                      </a:pPr>
                      <a:r>
                        <a:rPr lang="fr-FR" sz="1000" dirty="0"/>
                        <a:t> Le numéro d’immatriculation au R.C.S  </a:t>
                      </a:r>
                      <a:endParaRPr lang="fr-FR" sz="1000" dirty="0" smtClean="0"/>
                    </a:p>
                    <a:p>
                      <a:pPr>
                        <a:lnSpc>
                          <a:spcPct val="115000"/>
                        </a:lnSpc>
                        <a:spcAft>
                          <a:spcPts val="0"/>
                        </a:spcAft>
                      </a:pPr>
                      <a:r>
                        <a:rPr lang="fr-FR" sz="1000" dirty="0" smtClean="0"/>
                        <a:t>Copie </a:t>
                      </a:r>
                      <a:r>
                        <a:rPr lang="fr-FR" sz="1000" dirty="0"/>
                        <a:t>de statut.  </a:t>
                      </a:r>
                      <a:endParaRPr lang="fr-FR" sz="1000" dirty="0">
                        <a:latin typeface="Calibri"/>
                        <a:ea typeface="Calibri"/>
                        <a:cs typeface="Times New Roman"/>
                      </a:endParaRPr>
                    </a:p>
                  </a:txBody>
                  <a:tcPr marL="55176" marR="55176" marT="0" marB="0"/>
                </a:tc>
              </a:tr>
            </a:tbl>
          </a:graphicData>
        </a:graphic>
      </p:graphicFrame>
      <p:sp>
        <p:nvSpPr>
          <p:cNvPr id="5" name="Slide Number Placeholder 4"/>
          <p:cNvSpPr>
            <a:spLocks noGrp="1"/>
          </p:cNvSpPr>
          <p:nvPr>
            <p:ph type="sldNum" sz="quarter" idx="12"/>
          </p:nvPr>
        </p:nvSpPr>
        <p:spPr/>
        <p:txBody>
          <a:bodyPr/>
          <a:lstStyle/>
          <a:p>
            <a:fld id="{6AA251B6-626B-4D9E-9847-53F1E5835D5B}" type="slidenum">
              <a:rPr lang="fr-FR" smtClean="0"/>
              <a:pPr/>
              <a:t>6</a:t>
            </a:fld>
            <a:endParaRPr lang="fr-FR"/>
          </a:p>
        </p:txBody>
      </p:sp>
    </p:spTree>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143116"/>
            <a:ext cx="7286676" cy="1857388"/>
          </a:xfrm>
        </p:spPr>
        <p:txBody>
          <a:bodyPr>
            <a:normAutofit fontScale="90000"/>
          </a:bodyPr>
          <a:lstStyle/>
          <a:p>
            <a:r>
              <a:rPr lang="fr-FR" dirty="0" smtClean="0"/>
              <a:t>II.2   Les formalités de constitution d’une  SURL ou d’une SARL </a:t>
            </a:r>
            <a:endParaRPr lang="fr-FR" dirty="0"/>
          </a:p>
        </p:txBody>
      </p:sp>
      <p:sp>
        <p:nvSpPr>
          <p:cNvPr id="3" name="Content Placeholder 2"/>
          <p:cNvSpPr>
            <a:spLocks noGrp="1"/>
          </p:cNvSpPr>
          <p:nvPr>
            <p:ph idx="1"/>
          </p:nvPr>
        </p:nvSpPr>
        <p:spPr/>
        <p:txBody>
          <a:bodyPr/>
          <a:lstStyle/>
          <a:p>
            <a:endParaRPr lang="fr-FR" dirty="0"/>
          </a:p>
        </p:txBody>
      </p:sp>
    </p:spTree>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fr-FR" sz="2800" dirty="0"/>
          </a:p>
        </p:txBody>
      </p:sp>
      <p:graphicFrame>
        <p:nvGraphicFramePr>
          <p:cNvPr id="6" name="Table 5"/>
          <p:cNvGraphicFramePr>
            <a:graphicFrameLocks noGrp="1"/>
          </p:cNvGraphicFramePr>
          <p:nvPr/>
        </p:nvGraphicFramePr>
        <p:xfrm>
          <a:off x="1071538" y="214290"/>
          <a:ext cx="7858180" cy="6643710"/>
        </p:xfrm>
        <a:graphic>
          <a:graphicData uri="http://schemas.openxmlformats.org/drawingml/2006/table">
            <a:tbl>
              <a:tblPr>
                <a:tableStyleId>{B301B821-A1FF-4177-AEE7-76D212191A09}</a:tableStyleId>
              </a:tblPr>
              <a:tblGrid>
                <a:gridCol w="338715"/>
                <a:gridCol w="1537274"/>
                <a:gridCol w="2033285"/>
                <a:gridCol w="3948906"/>
              </a:tblGrid>
              <a:tr h="702935">
                <a:tc>
                  <a:txBody>
                    <a:bodyPr/>
                    <a:lstStyle/>
                    <a:p>
                      <a:pPr>
                        <a:lnSpc>
                          <a:spcPct val="115000"/>
                        </a:lnSpc>
                        <a:spcAft>
                          <a:spcPts val="0"/>
                        </a:spcAft>
                      </a:pPr>
                      <a:endParaRPr lang="fr-FR" sz="1000" dirty="0">
                        <a:latin typeface="Calibri"/>
                        <a:ea typeface="Calibri"/>
                        <a:cs typeface="Times New Roman"/>
                      </a:endParaRPr>
                    </a:p>
                  </a:txBody>
                  <a:tcPr marL="62856" marR="62856" marT="0" marB="0"/>
                </a:tc>
                <a:tc>
                  <a:txBody>
                    <a:bodyPr/>
                    <a:lstStyle/>
                    <a:p>
                      <a:pPr>
                        <a:lnSpc>
                          <a:spcPct val="115000"/>
                        </a:lnSpc>
                        <a:spcAft>
                          <a:spcPts val="0"/>
                        </a:spcAft>
                      </a:pPr>
                      <a:r>
                        <a:rPr lang="fr-FR" sz="1000" dirty="0"/>
                        <a:t>Formalités    </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r>
                        <a:rPr lang="fr-FR" sz="1000"/>
                        <a:t>              Bureau               </a:t>
                      </a:r>
                      <a:endParaRPr lang="fr-FR" sz="1000">
                        <a:latin typeface="Calibri"/>
                        <a:ea typeface="Calibri"/>
                        <a:cs typeface="Times New Roman"/>
                      </a:endParaRPr>
                    </a:p>
                  </a:txBody>
                  <a:tcPr marL="62856" marR="62856" marT="0" marB="0"/>
                </a:tc>
                <a:tc>
                  <a:txBody>
                    <a:bodyPr/>
                    <a:lstStyle/>
                    <a:p>
                      <a:pPr algn="ctr">
                        <a:lnSpc>
                          <a:spcPct val="115000"/>
                        </a:lnSpc>
                        <a:spcAft>
                          <a:spcPts val="0"/>
                        </a:spcAft>
                      </a:pPr>
                      <a:r>
                        <a:rPr lang="fr-FR" sz="1000"/>
                        <a:t>Pièces exigées</a:t>
                      </a:r>
                      <a:endParaRPr lang="fr-FR" sz="1000">
                        <a:latin typeface="Calibri"/>
                        <a:ea typeface="Calibri"/>
                        <a:cs typeface="Times New Roman"/>
                      </a:endParaRPr>
                    </a:p>
                  </a:txBody>
                  <a:tcPr marL="62856" marR="62856" marT="0" marB="0"/>
                </a:tc>
              </a:tr>
              <a:tr h="832102">
                <a:tc>
                  <a:txBody>
                    <a:bodyPr/>
                    <a:lstStyle/>
                    <a:p>
                      <a:pPr>
                        <a:lnSpc>
                          <a:spcPct val="115000"/>
                        </a:lnSpc>
                        <a:spcAft>
                          <a:spcPts val="0"/>
                        </a:spcAft>
                      </a:pPr>
                      <a:r>
                        <a:rPr lang="fr-FR" sz="1000" dirty="0"/>
                        <a:t>1</a:t>
                      </a:r>
                      <a:endParaRPr lang="fr-FR" sz="1000" dirty="0">
                        <a:latin typeface="Calibri"/>
                        <a:ea typeface="Calibri"/>
                        <a:cs typeface="Times New Roman"/>
                      </a:endParaRPr>
                    </a:p>
                  </a:txBody>
                  <a:tcPr marL="62856" marR="62856" marT="0" marB="0"/>
                </a:tc>
                <a:tc>
                  <a:txBody>
                    <a:bodyPr/>
                    <a:lstStyle/>
                    <a:p>
                      <a:pPr algn="ctr">
                        <a:lnSpc>
                          <a:spcPct val="115000"/>
                        </a:lnSpc>
                        <a:spcAft>
                          <a:spcPts val="0"/>
                        </a:spcAft>
                      </a:pPr>
                      <a:endParaRPr lang="fr-FR" sz="1000" dirty="0" smtClean="0"/>
                    </a:p>
                    <a:p>
                      <a:pPr algn="ctr">
                        <a:lnSpc>
                          <a:spcPct val="115000"/>
                        </a:lnSpc>
                        <a:spcAft>
                          <a:spcPts val="0"/>
                        </a:spcAft>
                      </a:pPr>
                      <a:r>
                        <a:rPr lang="fr-FR" sz="1000" dirty="0" smtClean="0"/>
                        <a:t>Attestation </a:t>
                      </a:r>
                      <a:r>
                        <a:rPr lang="fr-FR" sz="1000" dirty="0"/>
                        <a:t>de dépôt de    déclaration </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endParaRPr lang="fr-FR" sz="1000" dirty="0" smtClean="0"/>
                    </a:p>
                    <a:p>
                      <a:pPr algn="ctr">
                        <a:lnSpc>
                          <a:spcPct val="115000"/>
                        </a:lnSpc>
                        <a:spcAft>
                          <a:spcPts val="0"/>
                        </a:spcAft>
                      </a:pPr>
                      <a:r>
                        <a:rPr lang="fr-FR" sz="1000" dirty="0" smtClean="0"/>
                        <a:t>Bureau </a:t>
                      </a:r>
                      <a:r>
                        <a:rPr lang="fr-FR" sz="1000" dirty="0"/>
                        <a:t>de l’API  </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r>
                        <a:rPr lang="fr-FR" sz="1000" dirty="0"/>
                        <a:t>Pré-imprimé à remplir</a:t>
                      </a:r>
                      <a:endParaRPr lang="fr-FR" sz="1000" dirty="0">
                        <a:latin typeface="Calibri"/>
                        <a:ea typeface="Calibri"/>
                        <a:cs typeface="Times New Roman"/>
                      </a:endParaRPr>
                    </a:p>
                  </a:txBody>
                  <a:tcPr marL="62856" marR="62856" marT="0" marB="0"/>
                </a:tc>
              </a:tr>
              <a:tr h="1524262">
                <a:tc>
                  <a:txBody>
                    <a:bodyPr/>
                    <a:lstStyle/>
                    <a:p>
                      <a:pPr>
                        <a:lnSpc>
                          <a:spcPct val="115000"/>
                        </a:lnSpc>
                        <a:spcAft>
                          <a:spcPts val="0"/>
                        </a:spcAft>
                      </a:pPr>
                      <a:r>
                        <a:rPr lang="fr-FR" sz="1000" dirty="0"/>
                        <a:t>2</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endParaRPr lang="fr-FR" sz="1000" dirty="0" smtClean="0"/>
                    </a:p>
                    <a:p>
                      <a:pPr>
                        <a:lnSpc>
                          <a:spcPct val="115000"/>
                        </a:lnSpc>
                        <a:spcAft>
                          <a:spcPts val="0"/>
                        </a:spcAft>
                      </a:pPr>
                      <a:endParaRPr lang="fr-FR" sz="1000" dirty="0" smtClean="0"/>
                    </a:p>
                    <a:p>
                      <a:pPr algn="ctr">
                        <a:lnSpc>
                          <a:spcPct val="115000"/>
                        </a:lnSpc>
                        <a:spcAft>
                          <a:spcPts val="0"/>
                        </a:spcAft>
                      </a:pPr>
                      <a:r>
                        <a:rPr lang="fr-FR" sz="1000" dirty="0" smtClean="0"/>
                        <a:t>Enregistrement </a:t>
                      </a:r>
                      <a:r>
                        <a:rPr lang="fr-FR" sz="1000" dirty="0"/>
                        <a:t>des statuts  </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endParaRPr lang="fr-FR" sz="1000" dirty="0" smtClean="0"/>
                    </a:p>
                    <a:p>
                      <a:pPr algn="ctr">
                        <a:lnSpc>
                          <a:spcPct val="115000"/>
                        </a:lnSpc>
                        <a:spcAft>
                          <a:spcPts val="0"/>
                        </a:spcAft>
                      </a:pPr>
                      <a:endParaRPr lang="fr-FR" sz="1000" dirty="0" smtClean="0"/>
                    </a:p>
                    <a:p>
                      <a:pPr algn="ctr">
                        <a:lnSpc>
                          <a:spcPct val="115000"/>
                        </a:lnSpc>
                        <a:spcAft>
                          <a:spcPts val="0"/>
                        </a:spcAft>
                      </a:pPr>
                      <a:r>
                        <a:rPr lang="fr-FR" sz="1000" dirty="0" smtClean="0"/>
                        <a:t>Recette </a:t>
                      </a:r>
                      <a:r>
                        <a:rPr lang="fr-FR" sz="1000" dirty="0"/>
                        <a:t>d’enregistrement des actes de sociétés  </a:t>
                      </a:r>
                      <a:r>
                        <a:rPr lang="fr-FR" sz="1000" dirty="0" smtClean="0"/>
                        <a:t>( recette des finances)        </a:t>
                      </a:r>
                      <a:endParaRPr lang="fr-FR" sz="1000" dirty="0">
                        <a:latin typeface="Calibri"/>
                        <a:ea typeface="Calibri"/>
                        <a:cs typeface="Times New Roman"/>
                      </a:endParaRPr>
                    </a:p>
                  </a:txBody>
                  <a:tcPr marL="62856" marR="62856" marT="0" marB="0"/>
                </a:tc>
                <a:tc>
                  <a:txBody>
                    <a:bodyPr/>
                    <a:lstStyle/>
                    <a:p>
                      <a:pPr marL="342900" lvl="0" indent="-342900">
                        <a:lnSpc>
                          <a:spcPct val="115000"/>
                        </a:lnSpc>
                        <a:spcAft>
                          <a:spcPts val="0"/>
                        </a:spcAft>
                        <a:buFont typeface="Symbol"/>
                        <a:buChar char=""/>
                      </a:pPr>
                      <a:r>
                        <a:rPr lang="fr-FR" sz="1000" dirty="0"/>
                        <a:t>Statuts de la société en 6 exemplaires au moins. </a:t>
                      </a:r>
                    </a:p>
                    <a:p>
                      <a:pPr marL="342900" lvl="0" indent="-342900">
                        <a:lnSpc>
                          <a:spcPct val="115000"/>
                        </a:lnSpc>
                        <a:spcAft>
                          <a:spcPts val="0"/>
                        </a:spcAft>
                        <a:buFont typeface="Symbol"/>
                        <a:buChar char=""/>
                      </a:pPr>
                      <a:r>
                        <a:rPr lang="fr-FR" sz="1000" dirty="0"/>
                        <a:t>P.V. de nomination du ou des gérants au cas où les statuts ne le précisent pas.</a:t>
                      </a:r>
                      <a:endParaRPr lang="fr-FR" sz="1000" dirty="0">
                        <a:latin typeface="Calibri"/>
                        <a:ea typeface="Calibri"/>
                        <a:cs typeface="Times New Roman"/>
                      </a:endParaRPr>
                    </a:p>
                  </a:txBody>
                  <a:tcPr marL="62856" marR="62856" marT="0" marB="0"/>
                </a:tc>
              </a:tr>
              <a:tr h="3584411">
                <a:tc>
                  <a:txBody>
                    <a:bodyPr/>
                    <a:lstStyle/>
                    <a:p>
                      <a:pPr>
                        <a:lnSpc>
                          <a:spcPct val="115000"/>
                        </a:lnSpc>
                        <a:spcAft>
                          <a:spcPts val="0"/>
                        </a:spcAft>
                      </a:pPr>
                      <a:r>
                        <a:rPr lang="fr-FR" sz="1000" dirty="0"/>
                        <a:t>3</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endParaRPr lang="fr-FR" sz="1000" dirty="0" smtClean="0"/>
                    </a:p>
                    <a:p>
                      <a:pPr algn="ctr">
                        <a:lnSpc>
                          <a:spcPct val="115000"/>
                        </a:lnSpc>
                        <a:spcAft>
                          <a:spcPts val="0"/>
                        </a:spcAft>
                      </a:pPr>
                      <a:endParaRPr lang="fr-FR" sz="1000" dirty="0" smtClean="0"/>
                    </a:p>
                    <a:p>
                      <a:pPr algn="ctr">
                        <a:lnSpc>
                          <a:spcPct val="115000"/>
                        </a:lnSpc>
                        <a:spcAft>
                          <a:spcPts val="0"/>
                        </a:spcAft>
                      </a:pPr>
                      <a:r>
                        <a:rPr lang="fr-FR" sz="1000" dirty="0" smtClean="0"/>
                        <a:t>Déclaration </a:t>
                      </a:r>
                      <a:r>
                        <a:rPr lang="fr-FR" sz="1000" dirty="0"/>
                        <a:t>d’ouverture  </a:t>
                      </a:r>
                      <a:endParaRPr lang="fr-FR" sz="1000" dirty="0">
                        <a:latin typeface="Calibri"/>
                        <a:ea typeface="Calibri"/>
                        <a:cs typeface="Times New Roman"/>
                      </a:endParaRPr>
                    </a:p>
                  </a:txBody>
                  <a:tcPr marL="62856" marR="62856" marT="0" marB="0"/>
                </a:tc>
                <a:tc>
                  <a:txBody>
                    <a:bodyPr/>
                    <a:lstStyle/>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endParaRPr lang="fr-FR" sz="1000" dirty="0" smtClean="0"/>
                    </a:p>
                    <a:p>
                      <a:pPr>
                        <a:lnSpc>
                          <a:spcPct val="115000"/>
                        </a:lnSpc>
                        <a:spcAft>
                          <a:spcPts val="0"/>
                        </a:spcAft>
                      </a:pPr>
                      <a:endParaRPr lang="fr-FR" sz="1000" dirty="0" smtClean="0"/>
                    </a:p>
                    <a:p>
                      <a:pPr algn="ctr">
                        <a:lnSpc>
                          <a:spcPct val="115000"/>
                        </a:lnSpc>
                        <a:spcAft>
                          <a:spcPts val="0"/>
                        </a:spcAft>
                      </a:pPr>
                      <a:r>
                        <a:rPr lang="fr-FR" sz="1000" dirty="0" smtClean="0"/>
                        <a:t>Bureau </a:t>
                      </a:r>
                      <a:r>
                        <a:rPr lang="fr-FR" sz="1000" dirty="0"/>
                        <a:t>des impôts  </a:t>
                      </a:r>
                      <a:endParaRPr lang="fr-FR" sz="1000" dirty="0">
                        <a:latin typeface="Calibri"/>
                        <a:ea typeface="Calibri"/>
                        <a:cs typeface="Times New Roman"/>
                      </a:endParaRPr>
                    </a:p>
                  </a:txBody>
                  <a:tcPr marL="62856" marR="62856" marT="0" marB="0"/>
                </a:tc>
                <a:tc>
                  <a:txBody>
                    <a:bodyPr/>
                    <a:lstStyle/>
                    <a:p>
                      <a:pPr marL="342900" lvl="0" indent="-342900">
                        <a:lnSpc>
                          <a:spcPct val="115000"/>
                        </a:lnSpc>
                        <a:spcAft>
                          <a:spcPts val="0"/>
                        </a:spcAft>
                        <a:buFont typeface="Symbol"/>
                        <a:buChar char=""/>
                      </a:pPr>
                      <a:r>
                        <a:rPr lang="fr-FR" sz="1000" dirty="0"/>
                        <a:t>Imprimé à remplir sur place  </a:t>
                      </a:r>
                      <a:endParaRPr lang="fr-FR" sz="1000" dirty="0" smtClean="0"/>
                    </a:p>
                    <a:p>
                      <a:pPr marL="342900" lvl="0" indent="-342900">
                        <a:lnSpc>
                          <a:spcPct val="115000"/>
                        </a:lnSpc>
                        <a:spcAft>
                          <a:spcPts val="0"/>
                        </a:spcAft>
                        <a:buFont typeface="Symbol"/>
                        <a:buNone/>
                      </a:pPr>
                      <a:endParaRPr lang="fr-FR" sz="1000" dirty="0"/>
                    </a:p>
                    <a:p>
                      <a:pPr marL="342900" lvl="0" indent="-342900">
                        <a:lnSpc>
                          <a:spcPct val="115000"/>
                        </a:lnSpc>
                        <a:spcAft>
                          <a:spcPts val="0"/>
                        </a:spcAft>
                        <a:buFont typeface="Symbol"/>
                        <a:buChar char=""/>
                      </a:pPr>
                      <a:r>
                        <a:rPr lang="fr-FR" sz="1000" dirty="0"/>
                        <a:t>Copie de déclaration du projet d’investissement.  </a:t>
                      </a:r>
                    </a:p>
                    <a:p>
                      <a:pPr marL="342900" lvl="0" indent="-342900">
                        <a:lnSpc>
                          <a:spcPct val="115000"/>
                        </a:lnSpc>
                        <a:spcAft>
                          <a:spcPts val="0"/>
                        </a:spcAft>
                        <a:buFont typeface="Symbol"/>
                        <a:buChar char=""/>
                      </a:pPr>
                      <a:r>
                        <a:rPr lang="fr-FR" sz="1000" dirty="0"/>
                        <a:t>Copie des statuts enregistrés</a:t>
                      </a:r>
                      <a:r>
                        <a:rPr lang="fr-FR" sz="1000" dirty="0" smtClean="0"/>
                        <a:t>.</a:t>
                      </a:r>
                    </a:p>
                    <a:p>
                      <a:pPr marL="342900" lvl="0" indent="-342900">
                        <a:lnSpc>
                          <a:spcPct val="115000"/>
                        </a:lnSpc>
                        <a:spcAft>
                          <a:spcPts val="0"/>
                        </a:spcAft>
                        <a:buFont typeface="Symbol"/>
                        <a:buNone/>
                      </a:pPr>
                      <a:endParaRPr lang="fr-FR" sz="1000" dirty="0"/>
                    </a:p>
                    <a:p>
                      <a:pPr>
                        <a:lnSpc>
                          <a:spcPct val="115000"/>
                        </a:lnSpc>
                        <a:spcAft>
                          <a:spcPts val="0"/>
                        </a:spcAft>
                      </a:pPr>
                      <a:r>
                        <a:rPr lang="fr-FR" sz="1000" dirty="0" smtClean="0"/>
                        <a:t>  Copie de </a:t>
                      </a:r>
                      <a:r>
                        <a:rPr lang="fr-FR" sz="1000" dirty="0"/>
                        <a:t>la CIN ou du passeport du ou des gérants.</a:t>
                      </a:r>
                    </a:p>
                    <a:p>
                      <a:pPr marL="342900" lvl="0" indent="-342900">
                        <a:lnSpc>
                          <a:spcPct val="115000"/>
                        </a:lnSpc>
                        <a:spcAft>
                          <a:spcPts val="0"/>
                        </a:spcAft>
                        <a:buFont typeface="Symbol"/>
                        <a:buChar char=""/>
                      </a:pPr>
                      <a:r>
                        <a:rPr lang="fr-FR" sz="1000" dirty="0"/>
                        <a:t>Une pièce précisant l’adresse du     siège (copie du contrat de location enregistrés, titre de propriété ou autre). </a:t>
                      </a:r>
                      <a:endParaRPr lang="fr-FR" sz="1000" dirty="0" smtClean="0"/>
                    </a:p>
                    <a:p>
                      <a:pPr marL="342900" lvl="0" indent="-342900">
                        <a:lnSpc>
                          <a:spcPct val="115000"/>
                        </a:lnSpc>
                        <a:spcAft>
                          <a:spcPts val="0"/>
                        </a:spcAft>
                        <a:buFont typeface="Symbol"/>
                        <a:buNone/>
                      </a:pPr>
                      <a:endParaRPr lang="fr-FR" sz="1000" dirty="0"/>
                    </a:p>
                    <a:p>
                      <a:pPr marL="342900" lvl="0" indent="-342900">
                        <a:lnSpc>
                          <a:spcPct val="115000"/>
                        </a:lnSpc>
                        <a:spcAft>
                          <a:spcPts val="0"/>
                        </a:spcAft>
                        <a:buFont typeface="Symbol"/>
                        <a:buChar char=""/>
                      </a:pPr>
                      <a:r>
                        <a:rPr lang="fr-FR" sz="1000" dirty="0"/>
                        <a:t>Le cas échéant, une attestation délivrée par les autorités compétentes pour les investissements réalisés dans les </a:t>
                      </a:r>
                      <a:r>
                        <a:rPr lang="fr-FR" sz="1000" dirty="0" smtClean="0"/>
                        <a:t>secteurs </a:t>
                      </a:r>
                      <a:r>
                        <a:rPr lang="fr-FR" sz="1000" dirty="0"/>
                        <a:t>réglementés. </a:t>
                      </a:r>
                      <a:endParaRPr lang="fr-FR" sz="1000" dirty="0" smtClean="0"/>
                    </a:p>
                  </a:txBody>
                  <a:tcPr marL="62856" marR="62856" marT="0" marB="0"/>
                </a:tc>
              </a:tr>
            </a:tbl>
          </a:graphicData>
        </a:graphic>
      </p:graphicFrame>
      <p:sp>
        <p:nvSpPr>
          <p:cNvPr id="5" name="Content Placeholder 4"/>
          <p:cNvSpPr>
            <a:spLocks noGrp="1"/>
          </p:cNvSpPr>
          <p:nvPr>
            <p:ph idx="1"/>
          </p:nvPr>
        </p:nvSpPr>
        <p:spPr/>
        <p:txBody>
          <a:bodyPr/>
          <a:lstStyle/>
          <a:p>
            <a:endParaRPr lang="fr-FR" dirty="0"/>
          </a:p>
        </p:txBody>
      </p:sp>
    </p:spTree>
  </p:cSld>
  <p:clrMapOvr>
    <a:masterClrMapping/>
  </p:clrMapOvr>
  <p:transition spd="slow">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smtClean="0"/>
              <a:t>II.3   Les formalités de constitution d’une  SURL ou d’une SARL </a:t>
            </a:r>
            <a:endParaRPr lang="fr-FR" sz="2800" dirty="0"/>
          </a:p>
        </p:txBody>
      </p:sp>
      <p:graphicFrame>
        <p:nvGraphicFramePr>
          <p:cNvPr id="5" name="Table 4"/>
          <p:cNvGraphicFramePr>
            <a:graphicFrameLocks noGrp="1"/>
          </p:cNvGraphicFramePr>
          <p:nvPr/>
        </p:nvGraphicFramePr>
        <p:xfrm>
          <a:off x="1071538" y="0"/>
          <a:ext cx="8072462" cy="6614292"/>
        </p:xfrm>
        <a:graphic>
          <a:graphicData uri="http://schemas.openxmlformats.org/drawingml/2006/table">
            <a:tbl>
              <a:tblPr>
                <a:tableStyleId>{5C22544A-7EE6-4342-B048-85BDC9FD1C3A}</a:tableStyleId>
              </a:tblPr>
              <a:tblGrid>
                <a:gridCol w="487164"/>
                <a:gridCol w="1391803"/>
                <a:gridCol w="1809344"/>
                <a:gridCol w="4384151"/>
              </a:tblGrid>
              <a:tr h="3300238">
                <a:tc>
                  <a:txBody>
                    <a:bodyPr/>
                    <a:lstStyle/>
                    <a:p>
                      <a:pPr>
                        <a:lnSpc>
                          <a:spcPct val="115000"/>
                        </a:lnSpc>
                        <a:spcAft>
                          <a:spcPts val="0"/>
                        </a:spcAft>
                      </a:pPr>
                      <a:r>
                        <a:rPr lang="fr-FR" sz="900" dirty="0"/>
                        <a:t>4</a:t>
                      </a:r>
                      <a:endParaRPr lang="fr-FR" sz="9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Dépôts </a:t>
                      </a:r>
                      <a:r>
                        <a:rPr lang="fr-FR" sz="1200" dirty="0"/>
                        <a:t>des statuts et immatriculation au RCS</a:t>
                      </a:r>
                      <a:endParaRPr lang="fr-FR" sz="12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Bureau </a:t>
                      </a:r>
                      <a:r>
                        <a:rPr lang="fr-FR" sz="1200" dirty="0"/>
                        <a:t>du greffe du tribunal de première instance </a:t>
                      </a:r>
                      <a:endParaRPr lang="fr-FR" sz="1200" dirty="0">
                        <a:latin typeface="Calibri"/>
                        <a:ea typeface="Calibri"/>
                        <a:cs typeface="Times New Roman"/>
                      </a:endParaRPr>
                    </a:p>
                  </a:txBody>
                  <a:tcPr marL="57828" marR="57828" marT="0" marB="0"/>
                </a:tc>
                <a:tc>
                  <a:txBody>
                    <a:bodyPr/>
                    <a:lstStyle/>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r>
                        <a:rPr lang="fr-FR" sz="1400" dirty="0" smtClean="0"/>
                        <a:t>Imprimé </a:t>
                      </a:r>
                      <a:r>
                        <a:rPr lang="fr-FR" sz="1400" dirty="0"/>
                        <a:t>à remplir en 2 exemplaires affranchis de timbre fiscal.</a:t>
                      </a:r>
                    </a:p>
                    <a:p>
                      <a:pPr marL="342900" lvl="0" indent="-342900">
                        <a:lnSpc>
                          <a:spcPct val="115000"/>
                        </a:lnSpc>
                        <a:spcAft>
                          <a:spcPts val="0"/>
                        </a:spcAft>
                        <a:buFont typeface="Symbol"/>
                        <a:buChar char=""/>
                      </a:pPr>
                      <a:r>
                        <a:rPr lang="fr-FR" sz="1400" dirty="0"/>
                        <a:t>  2 copies des statuts enregistrés. </a:t>
                      </a:r>
                    </a:p>
                    <a:p>
                      <a:pPr>
                        <a:lnSpc>
                          <a:spcPct val="115000"/>
                        </a:lnSpc>
                        <a:spcAft>
                          <a:spcPts val="0"/>
                        </a:spcAft>
                      </a:pPr>
                      <a:r>
                        <a:rPr lang="fr-FR" sz="1400" dirty="0"/>
                        <a:t> Traduction en arabe des principales dispositions des statuts. </a:t>
                      </a:r>
                    </a:p>
                    <a:p>
                      <a:pPr marL="342900" lvl="0" indent="-342900">
                        <a:lnSpc>
                          <a:spcPct val="115000"/>
                        </a:lnSpc>
                        <a:spcAft>
                          <a:spcPts val="0"/>
                        </a:spcAft>
                        <a:buFont typeface="Symbol"/>
                        <a:buChar char=""/>
                      </a:pPr>
                      <a:r>
                        <a:rPr lang="fr-FR" sz="1400" dirty="0"/>
                        <a:t>2 copies de la déclaration d’ouverture  2 originaux du P.V. de nomination du gérant.</a:t>
                      </a:r>
                    </a:p>
                    <a:p>
                      <a:pPr marL="342900" lvl="0" indent="-342900">
                        <a:lnSpc>
                          <a:spcPct val="115000"/>
                        </a:lnSpc>
                        <a:spcAft>
                          <a:spcPts val="0"/>
                        </a:spcAft>
                        <a:buFont typeface="Symbol"/>
                        <a:buChar char=""/>
                      </a:pPr>
                      <a:r>
                        <a:rPr lang="fr-FR" sz="1400" dirty="0"/>
                        <a:t>2 copies de la déclaration du projet d’investissement.</a:t>
                      </a:r>
                    </a:p>
                    <a:p>
                      <a:pPr marL="342900" lvl="0" indent="-342900">
                        <a:lnSpc>
                          <a:spcPct val="115000"/>
                        </a:lnSpc>
                        <a:spcAft>
                          <a:spcPts val="0"/>
                        </a:spcAft>
                        <a:buFont typeface="Symbol"/>
                        <a:buChar char=""/>
                      </a:pPr>
                      <a:r>
                        <a:rPr lang="fr-FR" sz="1400" dirty="0"/>
                        <a:t>2 copies précisant l’adresse du     </a:t>
                      </a:r>
                      <a:r>
                        <a:rPr lang="fr-FR" sz="1400" dirty="0" err="1"/>
                        <a:t>siége</a:t>
                      </a:r>
                      <a:r>
                        <a:rPr lang="fr-FR" sz="1400" dirty="0"/>
                        <a:t> social ( titre de jouissance). </a:t>
                      </a:r>
                    </a:p>
                    <a:p>
                      <a:pPr marL="342900" lvl="0" indent="-342900">
                        <a:lnSpc>
                          <a:spcPct val="115000"/>
                        </a:lnSpc>
                        <a:spcAft>
                          <a:spcPts val="0"/>
                        </a:spcAft>
                        <a:buFont typeface="Symbol"/>
                        <a:buChar char=""/>
                      </a:pPr>
                      <a:r>
                        <a:rPr lang="fr-FR" sz="1400" dirty="0"/>
                        <a:t>2 copies de la CIN ou du passeport du gérant</a:t>
                      </a:r>
                      <a:r>
                        <a:rPr lang="fr-FR" sz="1200" dirty="0"/>
                        <a:t>. </a:t>
                      </a:r>
                      <a:endParaRPr lang="fr-FR" sz="1200" dirty="0">
                        <a:latin typeface="Calibri"/>
                        <a:ea typeface="Calibri"/>
                        <a:cs typeface="Times New Roman"/>
                      </a:endParaRPr>
                    </a:p>
                  </a:txBody>
                  <a:tcPr marL="57828" marR="57828" marT="0" marB="0"/>
                </a:tc>
              </a:tr>
              <a:tr h="1459053">
                <a:tc>
                  <a:txBody>
                    <a:bodyPr/>
                    <a:lstStyle/>
                    <a:p>
                      <a:pPr>
                        <a:lnSpc>
                          <a:spcPct val="115000"/>
                        </a:lnSpc>
                        <a:spcAft>
                          <a:spcPts val="0"/>
                        </a:spcAft>
                      </a:pPr>
                      <a:r>
                        <a:rPr lang="fr-FR" sz="900" dirty="0" smtClean="0"/>
                        <a:t>5</a:t>
                      </a:r>
                    </a:p>
                    <a:p>
                      <a:pPr>
                        <a:lnSpc>
                          <a:spcPct val="115000"/>
                        </a:lnSpc>
                        <a:spcAft>
                          <a:spcPts val="0"/>
                        </a:spcAft>
                      </a:pPr>
                      <a:endParaRPr lang="fr-FR" sz="900" dirty="0" smtClean="0"/>
                    </a:p>
                    <a:p>
                      <a:pPr>
                        <a:lnSpc>
                          <a:spcPct val="115000"/>
                        </a:lnSpc>
                        <a:spcAft>
                          <a:spcPts val="0"/>
                        </a:spcAft>
                      </a:pPr>
                      <a:endParaRPr lang="fr-FR" sz="9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Publication </a:t>
                      </a:r>
                      <a:r>
                        <a:rPr lang="fr-FR" sz="1200" dirty="0"/>
                        <a:t>Au JORT </a:t>
                      </a: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Bureau </a:t>
                      </a:r>
                      <a:r>
                        <a:rPr lang="fr-FR" sz="1200" dirty="0"/>
                        <a:t>de l’Imprimerie Officielle (IORT)  </a:t>
                      </a:r>
                      <a:endParaRPr lang="fr-FR" sz="1200" dirty="0" smtClean="0"/>
                    </a:p>
                    <a:p>
                      <a:pPr>
                        <a:lnSpc>
                          <a:spcPct val="115000"/>
                        </a:lnSpc>
                        <a:spcAft>
                          <a:spcPts val="0"/>
                        </a:spcAft>
                      </a:pPr>
                      <a:endParaRPr lang="fr-FR" sz="1200" dirty="0">
                        <a:latin typeface="Calibri"/>
                        <a:ea typeface="Calibri"/>
                        <a:cs typeface="Times New Roman"/>
                      </a:endParaRPr>
                    </a:p>
                  </a:txBody>
                  <a:tcPr marL="57828" marR="57828" marT="0" marB="0"/>
                </a:tc>
                <a:tc>
                  <a:txBody>
                    <a:bodyPr/>
                    <a:lstStyle/>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r>
                        <a:rPr lang="fr-FR" sz="1200" dirty="0" smtClean="0"/>
                        <a:t>Imprimé </a:t>
                      </a:r>
                      <a:r>
                        <a:rPr lang="fr-FR" sz="1200" dirty="0"/>
                        <a:t>à remplir dactylographié en arabe et sa traduction en français.</a:t>
                      </a:r>
                    </a:p>
                    <a:p>
                      <a:pPr marL="342900" lvl="0" indent="-342900">
                        <a:lnSpc>
                          <a:spcPct val="115000"/>
                        </a:lnSpc>
                        <a:spcAft>
                          <a:spcPts val="0"/>
                        </a:spcAft>
                        <a:buFont typeface="Symbol"/>
                        <a:buChar char=""/>
                      </a:pPr>
                      <a:r>
                        <a:rPr lang="fr-FR" sz="1200" dirty="0"/>
                        <a:t>Copie de la carte d’identité de l’annonceur </a:t>
                      </a:r>
                      <a:endParaRPr lang="fr-FR" sz="1200" dirty="0">
                        <a:latin typeface="Calibri"/>
                        <a:ea typeface="Calibri"/>
                        <a:cs typeface="Times New Roman"/>
                      </a:endParaRPr>
                    </a:p>
                  </a:txBody>
                  <a:tcPr marL="57828" marR="57828" marT="0" marB="0"/>
                </a:tc>
              </a:tr>
              <a:tr h="1812168">
                <a:tc>
                  <a:txBody>
                    <a:bodyPr/>
                    <a:lstStyle/>
                    <a:p>
                      <a:pPr>
                        <a:lnSpc>
                          <a:spcPct val="115000"/>
                        </a:lnSpc>
                        <a:spcAft>
                          <a:spcPts val="0"/>
                        </a:spcAft>
                      </a:pPr>
                      <a:r>
                        <a:rPr lang="fr-FR" sz="900" dirty="0"/>
                        <a:t>6</a:t>
                      </a:r>
                      <a:endParaRPr lang="fr-FR" sz="9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Numéro </a:t>
                      </a:r>
                      <a:r>
                        <a:rPr lang="fr-FR" sz="1200" dirty="0"/>
                        <a:t>du code en Douane         </a:t>
                      </a:r>
                      <a:endParaRPr lang="fr-FR" sz="1200" dirty="0">
                        <a:latin typeface="Calibri"/>
                        <a:ea typeface="Calibri"/>
                        <a:cs typeface="Times New Roman"/>
                      </a:endParaRPr>
                    </a:p>
                  </a:txBody>
                  <a:tcPr marL="57828" marR="57828" marT="0" marB="0"/>
                </a:tc>
                <a:tc>
                  <a:txBody>
                    <a:bodyPr/>
                    <a:lstStyle/>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endParaRPr lang="fr-FR" sz="1200" dirty="0" smtClean="0"/>
                    </a:p>
                    <a:p>
                      <a:pPr>
                        <a:lnSpc>
                          <a:spcPct val="115000"/>
                        </a:lnSpc>
                        <a:spcAft>
                          <a:spcPts val="0"/>
                        </a:spcAft>
                      </a:pPr>
                      <a:r>
                        <a:rPr lang="fr-FR" sz="1200" dirty="0" smtClean="0"/>
                        <a:t>Bureau </a:t>
                      </a:r>
                      <a:r>
                        <a:rPr lang="fr-FR" sz="1200" dirty="0"/>
                        <a:t>des douanes  </a:t>
                      </a:r>
                      <a:endParaRPr lang="fr-FR" sz="1200" dirty="0">
                        <a:latin typeface="Calibri"/>
                        <a:ea typeface="Calibri"/>
                        <a:cs typeface="Times New Roman"/>
                      </a:endParaRPr>
                    </a:p>
                  </a:txBody>
                  <a:tcPr marL="57828" marR="57828" marT="0" marB="0"/>
                </a:tc>
                <a:tc>
                  <a:txBody>
                    <a:bodyPr/>
                    <a:lstStyle/>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None/>
                      </a:pPr>
                      <a:endParaRPr lang="fr-FR" sz="1200" dirty="0" smtClean="0"/>
                    </a:p>
                    <a:p>
                      <a:pPr marL="342900" lvl="0" indent="-342900">
                        <a:lnSpc>
                          <a:spcPct val="115000"/>
                        </a:lnSpc>
                        <a:spcAft>
                          <a:spcPts val="0"/>
                        </a:spcAft>
                        <a:buFont typeface="Symbol"/>
                        <a:buChar char=""/>
                      </a:pPr>
                      <a:endParaRPr lang="fr-FR" sz="1200" dirty="0" smtClean="0"/>
                    </a:p>
                    <a:p>
                      <a:pPr marL="342900" lvl="0" indent="-342900">
                        <a:lnSpc>
                          <a:spcPct val="115000"/>
                        </a:lnSpc>
                        <a:spcAft>
                          <a:spcPts val="0"/>
                        </a:spcAft>
                        <a:buFont typeface="Symbol"/>
                        <a:buChar char=""/>
                      </a:pPr>
                      <a:r>
                        <a:rPr lang="fr-FR" sz="1200" dirty="0" smtClean="0"/>
                        <a:t>Formulaire </a:t>
                      </a:r>
                      <a:r>
                        <a:rPr lang="fr-FR" sz="1200" dirty="0"/>
                        <a:t>à remplir </a:t>
                      </a:r>
                    </a:p>
                    <a:p>
                      <a:pPr marL="342900" lvl="0" indent="-342900">
                        <a:lnSpc>
                          <a:spcPct val="115000"/>
                        </a:lnSpc>
                        <a:spcAft>
                          <a:spcPts val="0"/>
                        </a:spcAft>
                        <a:buFont typeface="Symbol"/>
                        <a:buChar char=""/>
                      </a:pPr>
                      <a:r>
                        <a:rPr lang="fr-FR" sz="1200" dirty="0"/>
                        <a:t>Copie de la déclaration d’ouverture </a:t>
                      </a:r>
                    </a:p>
                    <a:p>
                      <a:pPr marL="342900" lvl="0" indent="-342900">
                        <a:lnSpc>
                          <a:spcPct val="115000"/>
                        </a:lnSpc>
                        <a:spcAft>
                          <a:spcPts val="0"/>
                        </a:spcAft>
                        <a:buFont typeface="Symbol"/>
                        <a:buChar char=""/>
                      </a:pPr>
                      <a:r>
                        <a:rPr lang="fr-FR" sz="1200" dirty="0"/>
                        <a:t> Copie de la déclaration de projet d’investissement. </a:t>
                      </a:r>
                    </a:p>
                    <a:p>
                      <a:pPr marL="342900" lvl="0" indent="-342900">
                        <a:lnSpc>
                          <a:spcPct val="115000"/>
                        </a:lnSpc>
                        <a:spcAft>
                          <a:spcPts val="0"/>
                        </a:spcAft>
                        <a:buFont typeface="Symbol"/>
                        <a:buChar char=""/>
                      </a:pPr>
                      <a:r>
                        <a:rPr lang="fr-FR" sz="1200" dirty="0"/>
                        <a:t>Le numéro d’immatriculation au R.C.S  Copie de statut.  </a:t>
                      </a:r>
                      <a:endParaRPr lang="fr-FR" sz="1200" dirty="0">
                        <a:latin typeface="Calibri"/>
                        <a:ea typeface="Calibri"/>
                        <a:cs typeface="Times New Roman"/>
                      </a:endParaRPr>
                    </a:p>
                  </a:txBody>
                  <a:tcPr marL="57828" marR="57828" marT="0" marB="0"/>
                </a:tc>
              </a:tr>
            </a:tbl>
          </a:graphicData>
        </a:graphic>
      </p:graphicFrame>
    </p:spTree>
  </p:cSld>
  <p:clrMapOvr>
    <a:masterClrMapping/>
  </p:clrMapOvr>
  <p:transition spd="slow">
    <p:pull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2161</TotalTime>
  <Words>1808</Words>
  <Application>Microsoft Office PowerPoint</Application>
  <PresentationFormat>On-screen Show (4:3)</PresentationFormat>
  <Paragraphs>440</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ETUDE JURIDIQUE</vt:lpstr>
      <vt:lpstr>Formes juridiques</vt:lpstr>
      <vt:lpstr>Slide 3</vt:lpstr>
      <vt:lpstr> Les principales formes juridiques (selon le Code des Sociétés) </vt:lpstr>
      <vt:lpstr>II-Formalités juridiques</vt:lpstr>
      <vt:lpstr>Slide 6</vt:lpstr>
      <vt:lpstr>II.2   Les formalités de constitution d’une  SURL ou d’une SARL </vt:lpstr>
      <vt:lpstr>Slide 8</vt:lpstr>
      <vt:lpstr>II.3   Les formalités de constitution d’une  SURL ou d’une SARL </vt:lpstr>
      <vt:lpstr>II.3   Les formalités de constitution d’une société anonyme </vt:lpstr>
      <vt:lpstr>Slide 11</vt:lpstr>
      <vt:lpstr>Slide 12</vt:lpstr>
      <vt:lpstr>Slide 13</vt:lpstr>
      <vt:lpstr>III.Le Guichet Unique de l’API </vt:lpstr>
      <vt:lpstr>Slide 15</vt:lpstr>
      <vt:lpstr>Slide 16</vt:lpstr>
      <vt:lpstr>Outre les bureaux suscités, le Guichet Unique du site de l’API à TUNIS comporte les bureaux ci-après : </vt:lpstr>
      <vt:lpstr>Slide 18</vt:lpstr>
      <vt:lpstr>    </vt:lpstr>
      <vt:lpstr>REMARQUE</vt:lpstr>
      <vt:lpstr>Slide 21</vt:lpstr>
      <vt:lpstr>IV-1 Matricule Fiscale </vt:lpstr>
      <vt:lpstr>123456/ Y /Z / T /000 </vt:lpstr>
      <vt:lpstr>BUSINESS PLAN 1. Structure du matricule fiscal </vt:lpstr>
      <vt:lpstr>BUSINESS PLAN</vt:lpstr>
      <vt:lpstr>b. La clef de contrôle : </vt:lpstr>
      <vt:lpstr>c. Le code TVA : </vt:lpstr>
      <vt:lpstr>d. Le code catégorie : </vt:lpstr>
      <vt:lpstr>e. Le numéro d'établissement secondaire : </vt:lpstr>
      <vt:lpstr>EXEMPLE</vt:lpstr>
      <vt:lpstr>Slide 31</vt:lpstr>
      <vt:lpstr>Slide 32</vt:lpstr>
      <vt:lpstr>IV-2-PATENTE</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JURIDIQUE</dc:title>
  <dc:creator>achref</dc:creator>
  <cp:lastModifiedBy>achraf abbes</cp:lastModifiedBy>
  <cp:revision>156</cp:revision>
  <dcterms:created xsi:type="dcterms:W3CDTF">2014-10-30T12:17:47Z</dcterms:created>
  <dcterms:modified xsi:type="dcterms:W3CDTF">2017-11-18T17:36:19Z</dcterms:modified>
</cp:coreProperties>
</file>