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80" r:id="rId6"/>
    <p:sldId id="285" r:id="rId7"/>
    <p:sldId id="282" r:id="rId8"/>
    <p:sldId id="284" r:id="rId9"/>
    <p:sldId id="283" r:id="rId10"/>
    <p:sldId id="286" r:id="rId11"/>
    <p:sldId id="287" r:id="rId12"/>
    <p:sldId id="288"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19" autoAdjust="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099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79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388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08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4600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467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038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025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2169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4.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notesSlide" Target="../notesSlides/notesSlide5.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1.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notesSlide" Target="../notesSlides/notesSlide6.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5.jpeg"/><Relationship Id="rId4" Type="http://schemas.openxmlformats.org/officeDocument/2006/relationships/image" Target="../media/image1.jpe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7.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8.xml"/><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213772" cy="6870236"/>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DBMS </a:t>
            </a:r>
            <a:br>
              <a:rPr lang="en-US" sz="4000" dirty="0"/>
            </a:br>
            <a:r>
              <a:rPr lang="en-US" sz="4000" dirty="0"/>
              <a:t>Group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Hospital Management </a:t>
            </a:r>
            <a:r>
              <a:rPr lang="en-US" sz="2300" dirty="0"/>
              <a:t>Sy</a:t>
            </a:r>
            <a:r>
              <a:rPr lang="en-US" dirty="0"/>
              <a:t>stem</a:t>
            </a:r>
            <a:endParaRPr lang="en-US" sz="2300" dirty="0"/>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847113" y="2590799"/>
            <a:ext cx="4538124" cy="1289957"/>
          </a:xfrm>
        </p:spPr>
        <p:txBody>
          <a:bodyPr anchor="b">
            <a:normAutofit/>
          </a:bodyPr>
          <a:lstStyle/>
          <a:p>
            <a:r>
              <a:rPr lang="en-US" sz="6000" dirty="0"/>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847114" y="3728357"/>
            <a:ext cx="4456975" cy="2362200"/>
          </a:xfrm>
        </p:spPr>
        <p:txBody>
          <a:bodyPr anchor="t">
            <a:normAutofit/>
          </a:bodyPr>
          <a:lstStyle/>
          <a:p>
            <a:endParaRPr lang="en-US" sz="2400" dirty="0"/>
          </a:p>
        </p:txBody>
      </p:sp>
    </p:spTree>
    <p:extLst>
      <p:ext uri="{BB962C8B-B14F-4D97-AF65-F5344CB8AC3E}">
        <p14:creationId xmlns:p14="http://schemas.microsoft.com/office/powerpoint/2010/main" val="38550135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FC7BC7A0-CA85-6A36-738F-97CB3B0919E6}"/>
              </a:ext>
              <a:ext uri="{C183D7F6-B498-43B3-948B-1728B52AA6E4}">
                <adec:decorative xmlns:adec="http://schemas.microsoft.com/office/drawing/2017/decorative" val="1"/>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0" y="43542"/>
            <a:ext cx="12213772" cy="6870236"/>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63386" y="609600"/>
            <a:ext cx="10475231" cy="970450"/>
          </a:xfrm>
        </p:spPr>
        <p:txBody>
          <a:bodyPr anchor="b">
            <a:normAutofit/>
          </a:bodyPr>
          <a:lstStyle/>
          <a:p>
            <a:r>
              <a:rPr lang="en-US" sz="4000" b="1" dirty="0">
                <a:solidFill>
                  <a:schemeClr val="bg1"/>
                </a:solidFill>
              </a:rPr>
              <a:t>Prepared by </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96043" y="2019300"/>
            <a:ext cx="4016828" cy="1513114"/>
          </a:xfrm>
        </p:spPr>
        <p:txBody>
          <a:bodyPr anchor="t">
            <a:normAutofit/>
          </a:bodyPr>
          <a:lstStyle/>
          <a:p>
            <a:pPr lvl="0">
              <a:buClr>
                <a:schemeClr val="bg1"/>
              </a:buClr>
              <a:buFont typeface="Wingdings" panose="05000000000000000000" pitchFamily="2" charset="2"/>
              <a:buChar char="Ø"/>
            </a:pPr>
            <a:r>
              <a:rPr lang="en-US" sz="2000" b="1" dirty="0" err="1">
                <a:solidFill>
                  <a:schemeClr val="bg1"/>
                </a:solidFill>
              </a:rPr>
              <a:t>Shlok</a:t>
            </a:r>
            <a:r>
              <a:rPr lang="en-US" sz="2000" b="1" dirty="0">
                <a:solidFill>
                  <a:schemeClr val="bg1"/>
                </a:solidFill>
              </a:rPr>
              <a:t> Prajapati </a:t>
            </a:r>
          </a:p>
          <a:p>
            <a:pPr lvl="0">
              <a:buClr>
                <a:schemeClr val="bg1"/>
              </a:buClr>
              <a:buFont typeface="Wingdings" panose="05000000000000000000" pitchFamily="2" charset="2"/>
              <a:buChar char="Ø"/>
            </a:pPr>
            <a:r>
              <a:rPr lang="en-US" sz="2000" dirty="0">
                <a:solidFill>
                  <a:schemeClr val="bg1"/>
                </a:solidFill>
              </a:rPr>
              <a:t>Enrollment No : 21002170110139</a:t>
            </a:r>
          </a:p>
          <a:p>
            <a:pPr lvl="0">
              <a:buClr>
                <a:schemeClr val="bg1"/>
              </a:buClr>
              <a:buFont typeface="Wingdings" panose="05000000000000000000" pitchFamily="2" charset="2"/>
              <a:buChar char="Ø"/>
            </a:pPr>
            <a:r>
              <a:rPr lang="en-US" sz="2000" dirty="0">
                <a:solidFill>
                  <a:schemeClr val="bg1"/>
                </a:solidFill>
              </a:rPr>
              <a:t>Roll No : 9</a:t>
            </a:r>
          </a:p>
          <a:p>
            <a:pPr marL="36900" indent="0">
              <a:buNone/>
            </a:pPr>
            <a:endParaRPr lang="en-US" sz="2400" dirty="0"/>
          </a:p>
        </p:txBody>
      </p:sp>
      <p:sp>
        <p:nvSpPr>
          <p:cNvPr id="6" name="Content Placeholder 2">
            <a:extLst>
              <a:ext uri="{FF2B5EF4-FFF2-40B4-BE49-F238E27FC236}">
                <a16:creationId xmlns:a16="http://schemas.microsoft.com/office/drawing/2014/main" id="{0E27D2FB-9945-C902-223E-016E18B6C54E}"/>
              </a:ext>
            </a:extLst>
          </p:cNvPr>
          <p:cNvSpPr txBox="1">
            <a:spLocks/>
          </p:cNvSpPr>
          <p:nvPr/>
        </p:nvSpPr>
        <p:spPr>
          <a:xfrm>
            <a:off x="7391399" y="2019300"/>
            <a:ext cx="3949245" cy="151311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Clr>
                <a:schemeClr val="bg1"/>
              </a:buClr>
              <a:buFont typeface="Wingdings" panose="05000000000000000000" pitchFamily="2" charset="2"/>
              <a:buChar char="Ø"/>
            </a:pPr>
            <a:r>
              <a:rPr lang="en-US" sz="2000" b="1" dirty="0">
                <a:solidFill>
                  <a:schemeClr val="bg1"/>
                </a:solidFill>
              </a:rPr>
              <a:t>Raj Shah</a:t>
            </a:r>
          </a:p>
          <a:p>
            <a:pPr>
              <a:buClr>
                <a:schemeClr val="bg1"/>
              </a:buClr>
              <a:buFont typeface="Wingdings" panose="05000000000000000000" pitchFamily="2" charset="2"/>
              <a:buChar char="Ø"/>
            </a:pPr>
            <a:r>
              <a:rPr lang="en-US" sz="2000" dirty="0">
                <a:solidFill>
                  <a:schemeClr val="bg1"/>
                </a:solidFill>
              </a:rPr>
              <a:t>Enrollment No : 21002170110148</a:t>
            </a:r>
          </a:p>
          <a:p>
            <a:pPr>
              <a:buClr>
                <a:schemeClr val="bg1"/>
              </a:buClr>
              <a:buFont typeface="Wingdings" panose="05000000000000000000" pitchFamily="2" charset="2"/>
              <a:buChar char="Ø"/>
            </a:pPr>
            <a:r>
              <a:rPr lang="en-US" sz="2000" dirty="0">
                <a:solidFill>
                  <a:schemeClr val="bg1"/>
                </a:solidFill>
              </a:rPr>
              <a:t>Roll No : </a:t>
            </a:r>
          </a:p>
          <a:p>
            <a:pPr marL="36900" indent="0">
              <a:buFont typeface="Wingdings 2" charset="2"/>
              <a:buNone/>
            </a:pPr>
            <a:endParaRPr lang="en-US" sz="2400" dirty="0"/>
          </a:p>
        </p:txBody>
      </p:sp>
      <p:sp>
        <p:nvSpPr>
          <p:cNvPr id="7" name="Content Placeholder 2">
            <a:extLst>
              <a:ext uri="{FF2B5EF4-FFF2-40B4-BE49-F238E27FC236}">
                <a16:creationId xmlns:a16="http://schemas.microsoft.com/office/drawing/2014/main" id="{46903E9C-2A38-2B81-018F-F52E3904D8A2}"/>
              </a:ext>
            </a:extLst>
          </p:cNvPr>
          <p:cNvSpPr txBox="1">
            <a:spLocks/>
          </p:cNvSpPr>
          <p:nvPr/>
        </p:nvSpPr>
        <p:spPr>
          <a:xfrm>
            <a:off x="178027" y="4438650"/>
            <a:ext cx="4016828" cy="151311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Clr>
                <a:schemeClr val="bg1"/>
              </a:buClr>
              <a:buFont typeface="Wingdings" panose="05000000000000000000" pitchFamily="2" charset="2"/>
              <a:buChar char="Ø"/>
            </a:pPr>
            <a:r>
              <a:rPr lang="en-US" sz="2000" b="1" dirty="0">
                <a:solidFill>
                  <a:schemeClr val="bg1"/>
                </a:solidFill>
              </a:rPr>
              <a:t>Krishna Patel</a:t>
            </a:r>
          </a:p>
          <a:p>
            <a:pPr>
              <a:buClr>
                <a:schemeClr val="bg1"/>
              </a:buClr>
              <a:buFont typeface="Wingdings" panose="05000000000000000000" pitchFamily="2" charset="2"/>
              <a:buChar char="Ø"/>
            </a:pPr>
            <a:r>
              <a:rPr lang="en-US" sz="2000" dirty="0">
                <a:solidFill>
                  <a:schemeClr val="bg1"/>
                </a:solidFill>
              </a:rPr>
              <a:t>Enrollment No : 21002170110108</a:t>
            </a:r>
          </a:p>
          <a:p>
            <a:pPr>
              <a:buClr>
                <a:schemeClr val="bg1"/>
              </a:buClr>
              <a:buFont typeface="Wingdings" panose="05000000000000000000" pitchFamily="2" charset="2"/>
              <a:buChar char="Ø"/>
            </a:pPr>
            <a:r>
              <a:rPr lang="en-US" sz="2000" dirty="0">
                <a:solidFill>
                  <a:schemeClr val="bg1"/>
                </a:solidFill>
              </a:rPr>
              <a:t>Roll No : 40</a:t>
            </a:r>
          </a:p>
          <a:p>
            <a:pPr marL="36900" indent="0">
              <a:buFont typeface="Wingdings 2" charset="2"/>
              <a:buNone/>
            </a:pPr>
            <a:endParaRPr lang="en-US" sz="2400" dirty="0"/>
          </a:p>
        </p:txBody>
      </p:sp>
      <p:sp>
        <p:nvSpPr>
          <p:cNvPr id="8" name="Content Placeholder 2">
            <a:extLst>
              <a:ext uri="{FF2B5EF4-FFF2-40B4-BE49-F238E27FC236}">
                <a16:creationId xmlns:a16="http://schemas.microsoft.com/office/drawing/2014/main" id="{CBE2263B-8A68-E50E-96D8-243972D1246E}"/>
              </a:ext>
            </a:extLst>
          </p:cNvPr>
          <p:cNvSpPr txBox="1">
            <a:spLocks/>
          </p:cNvSpPr>
          <p:nvPr/>
        </p:nvSpPr>
        <p:spPr>
          <a:xfrm>
            <a:off x="4040863" y="4438650"/>
            <a:ext cx="4016828" cy="151311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Clr>
                <a:schemeClr val="bg1"/>
              </a:buClr>
              <a:buFont typeface="Wingdings" panose="05000000000000000000" pitchFamily="2" charset="2"/>
              <a:buChar char="Ø"/>
            </a:pPr>
            <a:r>
              <a:rPr lang="en-US" sz="2000" b="1" dirty="0" err="1">
                <a:solidFill>
                  <a:schemeClr val="bg1"/>
                </a:solidFill>
              </a:rPr>
              <a:t>Aaliya</a:t>
            </a:r>
            <a:r>
              <a:rPr lang="en-US" sz="2000" b="1" dirty="0">
                <a:solidFill>
                  <a:schemeClr val="bg1"/>
                </a:solidFill>
              </a:rPr>
              <a:t> </a:t>
            </a:r>
            <a:r>
              <a:rPr lang="en-US" sz="2000" b="1" dirty="0" err="1">
                <a:solidFill>
                  <a:schemeClr val="bg1"/>
                </a:solidFill>
              </a:rPr>
              <a:t>Rangoonwala</a:t>
            </a:r>
            <a:r>
              <a:rPr lang="en-US" sz="2000" b="1" dirty="0">
                <a:solidFill>
                  <a:schemeClr val="bg1"/>
                </a:solidFill>
              </a:rPr>
              <a:t> </a:t>
            </a:r>
          </a:p>
          <a:p>
            <a:pPr>
              <a:buClr>
                <a:schemeClr val="bg1"/>
              </a:buClr>
              <a:buFont typeface="Wingdings" panose="05000000000000000000" pitchFamily="2" charset="2"/>
              <a:buChar char="Ø"/>
            </a:pPr>
            <a:r>
              <a:rPr lang="en-US" sz="2000" dirty="0">
                <a:solidFill>
                  <a:schemeClr val="bg1"/>
                </a:solidFill>
              </a:rPr>
              <a:t>Enrollment No : 21002170110152</a:t>
            </a:r>
          </a:p>
          <a:p>
            <a:pPr>
              <a:buClr>
                <a:schemeClr val="bg1"/>
              </a:buClr>
              <a:buFont typeface="Wingdings" panose="05000000000000000000" pitchFamily="2" charset="2"/>
              <a:buChar char="Ø"/>
            </a:pPr>
            <a:r>
              <a:rPr lang="en-US" sz="2000" dirty="0">
                <a:solidFill>
                  <a:schemeClr val="bg1"/>
                </a:solidFill>
              </a:rPr>
              <a:t>Roll No : 41</a:t>
            </a:r>
          </a:p>
          <a:p>
            <a:pPr marL="36900" indent="0">
              <a:buFont typeface="Wingdings 2" charset="2"/>
              <a:buNone/>
            </a:pPr>
            <a:endParaRPr lang="en-US" sz="2400" dirty="0"/>
          </a:p>
        </p:txBody>
      </p:sp>
      <p:sp>
        <p:nvSpPr>
          <p:cNvPr id="9" name="Content Placeholder 2">
            <a:extLst>
              <a:ext uri="{FF2B5EF4-FFF2-40B4-BE49-F238E27FC236}">
                <a16:creationId xmlns:a16="http://schemas.microsoft.com/office/drawing/2014/main" id="{67BCD9A4-9931-C5D2-9AB7-BA2FB9245869}"/>
              </a:ext>
            </a:extLst>
          </p:cNvPr>
          <p:cNvSpPr txBox="1">
            <a:spLocks/>
          </p:cNvSpPr>
          <p:nvPr/>
        </p:nvSpPr>
        <p:spPr>
          <a:xfrm>
            <a:off x="8062002" y="4438650"/>
            <a:ext cx="4016828" cy="151311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Clr>
                <a:schemeClr val="bg1"/>
              </a:buClr>
              <a:buFont typeface="Wingdings" panose="05000000000000000000" pitchFamily="2" charset="2"/>
              <a:buChar char="Ø"/>
            </a:pPr>
            <a:r>
              <a:rPr lang="en-US" sz="2000" b="1" dirty="0">
                <a:solidFill>
                  <a:schemeClr val="bg1"/>
                </a:solidFill>
              </a:rPr>
              <a:t>Diya Shah</a:t>
            </a:r>
          </a:p>
          <a:p>
            <a:pPr>
              <a:buClr>
                <a:schemeClr val="bg1"/>
              </a:buClr>
              <a:buFont typeface="Wingdings" panose="05000000000000000000" pitchFamily="2" charset="2"/>
              <a:buChar char="Ø"/>
            </a:pPr>
            <a:r>
              <a:rPr lang="en-US" sz="2000" dirty="0">
                <a:solidFill>
                  <a:schemeClr val="bg1"/>
                </a:solidFill>
              </a:rPr>
              <a:t>Enrollment No : 21002170110171</a:t>
            </a:r>
          </a:p>
          <a:p>
            <a:pPr>
              <a:buClr>
                <a:schemeClr val="bg1"/>
              </a:buClr>
              <a:buFont typeface="Wingdings" panose="05000000000000000000" pitchFamily="2" charset="2"/>
              <a:buChar char="Ø"/>
            </a:pPr>
            <a:r>
              <a:rPr lang="en-US" sz="2000" dirty="0">
                <a:solidFill>
                  <a:schemeClr val="bg1"/>
                </a:solidFill>
              </a:rPr>
              <a:t>Roll No : 43</a:t>
            </a:r>
          </a:p>
          <a:p>
            <a:pPr marL="36900" indent="0">
              <a:buFont typeface="Wingdings 2" charset="2"/>
              <a:buNone/>
            </a:pPr>
            <a:endParaRPr lang="en-US" sz="2400" dirty="0"/>
          </a:p>
        </p:txBody>
      </p:sp>
    </p:spTree>
    <p:extLst>
      <p:ext uri="{BB962C8B-B14F-4D97-AF65-F5344CB8AC3E}">
        <p14:creationId xmlns:p14="http://schemas.microsoft.com/office/powerpoint/2010/main" val="23459528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FC7BC7A0-CA85-6A36-738F-97CB3B0919E6}"/>
              </a:ext>
              <a:ext uri="{C183D7F6-B498-43B3-948B-1728B52AA6E4}">
                <adec:decorative xmlns:adec="http://schemas.microsoft.com/office/drawing/2017/decorative" val="1"/>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26851" y="0"/>
            <a:ext cx="12213772" cy="6870236"/>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63386" y="609600"/>
            <a:ext cx="10475231" cy="970450"/>
          </a:xfrm>
        </p:spPr>
        <p:txBody>
          <a:bodyPr anchor="b">
            <a:normAutofit/>
          </a:bodyPr>
          <a:lstStyle/>
          <a:p>
            <a:r>
              <a:rPr lang="en-US" sz="4000" b="1" dirty="0">
                <a:solidFill>
                  <a:schemeClr val="bg1"/>
                </a:solidFill>
              </a:rPr>
              <a:t>Table Of Contents</a:t>
            </a:r>
            <a:r>
              <a:rPr lang="en-US" sz="4000" b="1"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311730" y="1872343"/>
            <a:ext cx="9590313" cy="3679371"/>
          </a:xfrm>
        </p:spPr>
        <p:txBody>
          <a:bodyPr anchor="t">
            <a:normAutofit/>
          </a:bodyPr>
          <a:lstStyle/>
          <a:p>
            <a:pPr lvl="0">
              <a:buClr>
                <a:schemeClr val="bg1"/>
              </a:buClr>
              <a:buFont typeface="Wingdings" panose="05000000000000000000" pitchFamily="2" charset="2"/>
              <a:buChar char="Ø"/>
            </a:pPr>
            <a:r>
              <a:rPr lang="en-US" sz="2400" b="1" dirty="0">
                <a:solidFill>
                  <a:schemeClr val="bg1"/>
                </a:solidFill>
              </a:rPr>
              <a:t>Introduction</a:t>
            </a:r>
            <a:endParaRPr lang="en-US" sz="2400" dirty="0">
              <a:solidFill>
                <a:schemeClr val="bg1"/>
              </a:solidFill>
            </a:endParaRPr>
          </a:p>
          <a:p>
            <a:pPr lvl="0">
              <a:buClr>
                <a:schemeClr val="bg1"/>
              </a:buClr>
              <a:buFont typeface="Wingdings" panose="05000000000000000000" pitchFamily="2" charset="2"/>
              <a:buChar char="Ø"/>
            </a:pPr>
            <a:r>
              <a:rPr lang="en-US" sz="2400" b="1" dirty="0">
                <a:solidFill>
                  <a:schemeClr val="bg1"/>
                </a:solidFill>
              </a:rPr>
              <a:t>ER Diagram</a:t>
            </a:r>
          </a:p>
          <a:p>
            <a:pPr lvl="0">
              <a:buClr>
                <a:schemeClr val="bg1"/>
              </a:buClr>
              <a:buFont typeface="Wingdings" panose="05000000000000000000" pitchFamily="2" charset="2"/>
              <a:buChar char="Ø"/>
            </a:pPr>
            <a:r>
              <a:rPr lang="en-US" sz="2400" b="1" dirty="0">
                <a:solidFill>
                  <a:schemeClr val="bg1"/>
                </a:solidFill>
              </a:rPr>
              <a:t>Tables Created</a:t>
            </a:r>
          </a:p>
          <a:p>
            <a:pPr lvl="0">
              <a:buClr>
                <a:schemeClr val="bg1"/>
              </a:buClr>
              <a:buFont typeface="Wingdings" panose="05000000000000000000" pitchFamily="2" charset="2"/>
              <a:buChar char="Ø"/>
            </a:pPr>
            <a:r>
              <a:rPr lang="en-US" sz="2400" b="1" dirty="0" err="1">
                <a:solidFill>
                  <a:schemeClr val="bg1"/>
                </a:solidFill>
              </a:rPr>
              <a:t>Initialised</a:t>
            </a:r>
            <a:r>
              <a:rPr lang="en-US" sz="2400" b="1" dirty="0">
                <a:solidFill>
                  <a:schemeClr val="bg1"/>
                </a:solidFill>
              </a:rPr>
              <a:t> Data</a:t>
            </a:r>
          </a:p>
          <a:p>
            <a:pPr lvl="0">
              <a:buClr>
                <a:schemeClr val="bg1"/>
              </a:buClr>
              <a:buFont typeface="Wingdings" panose="05000000000000000000" pitchFamily="2" charset="2"/>
              <a:buChar char="Ø"/>
            </a:pPr>
            <a:r>
              <a:rPr lang="en-US" sz="2400" b="1" dirty="0">
                <a:solidFill>
                  <a:schemeClr val="bg1"/>
                </a:solidFill>
              </a:rPr>
              <a:t>Procedures</a:t>
            </a:r>
          </a:p>
          <a:p>
            <a:pPr lvl="0">
              <a:buClr>
                <a:schemeClr val="bg1"/>
              </a:buClr>
              <a:buFont typeface="Wingdings" panose="05000000000000000000" pitchFamily="2" charset="2"/>
              <a:buChar char="Ø"/>
            </a:pPr>
            <a:r>
              <a:rPr lang="en-US" sz="2400" b="1" dirty="0">
                <a:solidFill>
                  <a:schemeClr val="bg1"/>
                </a:solidFill>
              </a:rPr>
              <a:t>Triggers and Cursors</a:t>
            </a:r>
          </a:p>
          <a:p>
            <a:endParaRPr lang="en-US" sz="2400" dirty="0"/>
          </a:p>
        </p:txBody>
      </p:sp>
    </p:spTree>
    <p:extLst>
      <p:ext uri="{BB962C8B-B14F-4D97-AF65-F5344CB8AC3E}">
        <p14:creationId xmlns:p14="http://schemas.microsoft.com/office/powerpoint/2010/main" val="384535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FC7BC7A0-CA85-6A36-738F-97CB3B0919E6}"/>
              </a:ext>
              <a:ext uri="{C183D7F6-B498-43B3-948B-1728B52AA6E4}">
                <adec:decorative xmlns:adec="http://schemas.microsoft.com/office/drawing/2017/decorative" val="1"/>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0" y="0"/>
            <a:ext cx="12213772" cy="6870236"/>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63386" y="609600"/>
            <a:ext cx="10475231" cy="970450"/>
          </a:xfrm>
        </p:spPr>
        <p:txBody>
          <a:bodyPr anchor="b">
            <a:normAutofit/>
          </a:bodyPr>
          <a:lstStyle/>
          <a:p>
            <a:r>
              <a:rPr lang="en-US" sz="4000" b="1" dirty="0">
                <a:solidFill>
                  <a:schemeClr val="bg1"/>
                </a:solidFill>
              </a:rPr>
              <a:t>Introduction</a:t>
            </a:r>
            <a:r>
              <a:rPr lang="en-US" sz="4000" b="1"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63386" y="1883229"/>
            <a:ext cx="10340703" cy="3907971"/>
          </a:xfrm>
        </p:spPr>
        <p:txBody>
          <a:bodyPr anchor="t">
            <a:normAutofit/>
          </a:bodyPr>
          <a:lstStyle/>
          <a:p>
            <a:pPr lvl="0">
              <a:buClrTx/>
              <a:buFont typeface="Wingdings" panose="05000000000000000000" pitchFamily="2" charset="2"/>
              <a:buChar char="Ø"/>
            </a:pPr>
            <a:r>
              <a:rPr lang="en-US" sz="2400" dirty="0">
                <a:solidFill>
                  <a:schemeClr val="bg1"/>
                </a:solidFill>
              </a:rPr>
              <a:t>Our Hospital Management System aims at developing the software that covers all the aspects of management and operations of hospital. It enables healthcare providers to improve operational effectiveness, reduce time consumption and enhance delivery of quality of care.</a:t>
            </a:r>
          </a:p>
          <a:p>
            <a:pPr lvl="0">
              <a:buClrTx/>
              <a:buFont typeface="Wingdings" panose="05000000000000000000" pitchFamily="2" charset="2"/>
              <a:buChar char="Ø"/>
            </a:pPr>
            <a:r>
              <a:rPr lang="en-US" sz="2400" dirty="0">
                <a:solidFill>
                  <a:schemeClr val="bg1"/>
                </a:solidFill>
              </a:rPr>
              <a:t>The health system is one of essential socio-economic activities; therefore, it requires rational and effective management. It is necessary to have a tool that allows adequate control of the information generated in health institutions.</a:t>
            </a:r>
          </a:p>
        </p:txBody>
      </p:sp>
    </p:spTree>
    <p:extLst>
      <p:ext uri="{BB962C8B-B14F-4D97-AF65-F5344CB8AC3E}">
        <p14:creationId xmlns:p14="http://schemas.microsoft.com/office/powerpoint/2010/main" val="14569980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FC7BC7A0-CA85-6A36-738F-97CB3B0919E6}"/>
              </a:ext>
              <a:ext uri="{C183D7F6-B498-43B3-948B-1728B52AA6E4}">
                <adec:decorative xmlns:adec="http://schemas.microsoft.com/office/drawing/2017/decorative" val="1"/>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0" y="0"/>
            <a:ext cx="12213772" cy="6870236"/>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874712" y="95504"/>
            <a:ext cx="10475231" cy="970450"/>
          </a:xfrm>
        </p:spPr>
        <p:txBody>
          <a:bodyPr anchor="b">
            <a:normAutofit/>
          </a:bodyPr>
          <a:lstStyle/>
          <a:p>
            <a:r>
              <a:rPr lang="en-US" sz="4000" b="1" dirty="0">
                <a:solidFill>
                  <a:schemeClr val="bg1"/>
                </a:solidFill>
              </a:rPr>
              <a:t>ER Diagram</a:t>
            </a:r>
            <a:r>
              <a:rPr lang="en-US" sz="4000" dirty="0"/>
              <a:t>	</a:t>
            </a:r>
          </a:p>
        </p:txBody>
      </p:sp>
      <p:pic>
        <p:nvPicPr>
          <p:cNvPr id="6" name="Content Placeholder 5">
            <a:extLst>
              <a:ext uri="{FF2B5EF4-FFF2-40B4-BE49-F238E27FC236}">
                <a16:creationId xmlns:a16="http://schemas.microsoft.com/office/drawing/2014/main" id="{18F85057-054C-612C-31F6-DECA5F49271E}"/>
              </a:ext>
            </a:extLst>
          </p:cNvPr>
          <p:cNvPicPr>
            <a:picLocks noGrp="1" noChangeAspect="1"/>
          </p:cNvPicPr>
          <p:nvPr>
            <p:ph idx="1"/>
          </p:nvPr>
        </p:nvPicPr>
        <p:blipFill rotWithShape="1">
          <a:blip r:embed="rId8"/>
          <a:srcRect t="12577" r="3191" b="9251"/>
          <a:stretch/>
        </p:blipFill>
        <p:spPr>
          <a:xfrm>
            <a:off x="2166257" y="1213757"/>
            <a:ext cx="7913913" cy="5328558"/>
          </a:xfrm>
        </p:spPr>
      </p:pic>
    </p:spTree>
    <p:extLst>
      <p:ext uri="{BB962C8B-B14F-4D97-AF65-F5344CB8AC3E}">
        <p14:creationId xmlns:p14="http://schemas.microsoft.com/office/powerpoint/2010/main" val="3314935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FC7BC7A0-CA85-6A36-738F-97CB3B0919E6}"/>
              </a:ext>
              <a:ext uri="{C183D7F6-B498-43B3-948B-1728B52AA6E4}">
                <adec:decorative xmlns:adec="http://schemas.microsoft.com/office/drawing/2017/decorative" val="1"/>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0" y="0"/>
            <a:ext cx="12213772" cy="6870236"/>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7359" y="0"/>
            <a:ext cx="10475231" cy="970450"/>
          </a:xfrm>
        </p:spPr>
        <p:txBody>
          <a:bodyPr anchor="b">
            <a:normAutofit/>
          </a:bodyPr>
          <a:lstStyle/>
          <a:p>
            <a:r>
              <a:rPr lang="en-US" sz="4000" b="1" dirty="0">
                <a:solidFill>
                  <a:schemeClr val="bg1"/>
                </a:solidFill>
              </a:rPr>
              <a:t>Tables Created</a:t>
            </a:r>
            <a:r>
              <a:rPr lang="en-US" sz="4000" dirty="0"/>
              <a:t>	</a:t>
            </a:r>
          </a:p>
        </p:txBody>
      </p:sp>
      <p:pic>
        <p:nvPicPr>
          <p:cNvPr id="12" name="Content Placeholder 11">
            <a:extLst>
              <a:ext uri="{FF2B5EF4-FFF2-40B4-BE49-F238E27FC236}">
                <a16:creationId xmlns:a16="http://schemas.microsoft.com/office/drawing/2014/main" id="{9772B3EF-7A65-CF74-2ACC-189AD3EFA0D7}"/>
              </a:ext>
            </a:extLst>
          </p:cNvPr>
          <p:cNvPicPr>
            <a:picLocks noGrp="1" noChangeAspect="1"/>
          </p:cNvPicPr>
          <p:nvPr>
            <p:ph idx="1"/>
          </p:nvPr>
        </p:nvPicPr>
        <p:blipFill rotWithShape="1">
          <a:blip r:embed="rId8"/>
          <a:srcRect t="29135" r="52109" b="21744"/>
          <a:stretch/>
        </p:blipFill>
        <p:spPr>
          <a:xfrm>
            <a:off x="203178" y="1526584"/>
            <a:ext cx="5884200" cy="3390086"/>
          </a:xfrm>
        </p:spPr>
      </p:pic>
      <p:pic>
        <p:nvPicPr>
          <p:cNvPr id="14" name="Picture 13">
            <a:extLst>
              <a:ext uri="{FF2B5EF4-FFF2-40B4-BE49-F238E27FC236}">
                <a16:creationId xmlns:a16="http://schemas.microsoft.com/office/drawing/2014/main" id="{D0D521F5-CD23-5C95-6F24-49D28070139D}"/>
              </a:ext>
            </a:extLst>
          </p:cNvPr>
          <p:cNvPicPr>
            <a:picLocks noChangeAspect="1"/>
          </p:cNvPicPr>
          <p:nvPr/>
        </p:nvPicPr>
        <p:blipFill rotWithShape="1">
          <a:blip r:embed="rId9"/>
          <a:srcRect l="-248" t="6352" r="52228" b="7401"/>
          <a:stretch/>
        </p:blipFill>
        <p:spPr>
          <a:xfrm>
            <a:off x="6235253" y="1046471"/>
            <a:ext cx="5680062" cy="5735507"/>
          </a:xfrm>
          <a:prstGeom prst="rect">
            <a:avLst/>
          </a:prstGeom>
        </p:spPr>
      </p:pic>
      <p:pic>
        <p:nvPicPr>
          <p:cNvPr id="16" name="Picture 15">
            <a:extLst>
              <a:ext uri="{FF2B5EF4-FFF2-40B4-BE49-F238E27FC236}">
                <a16:creationId xmlns:a16="http://schemas.microsoft.com/office/drawing/2014/main" id="{01AE2F70-B7BF-A331-3AE3-C9CDDC561199}"/>
              </a:ext>
            </a:extLst>
          </p:cNvPr>
          <p:cNvPicPr>
            <a:picLocks noChangeAspect="1"/>
          </p:cNvPicPr>
          <p:nvPr/>
        </p:nvPicPr>
        <p:blipFill rotWithShape="1">
          <a:blip r:embed="rId10"/>
          <a:srcRect l="-45" t="20991" r="51849" b="62481"/>
          <a:stretch/>
        </p:blipFill>
        <p:spPr>
          <a:xfrm>
            <a:off x="193444" y="5183779"/>
            <a:ext cx="5893935" cy="1135378"/>
          </a:xfrm>
          <a:prstGeom prst="rect">
            <a:avLst/>
          </a:prstGeom>
        </p:spPr>
      </p:pic>
    </p:spTree>
    <p:extLst>
      <p:ext uri="{BB962C8B-B14F-4D97-AF65-F5344CB8AC3E}">
        <p14:creationId xmlns:p14="http://schemas.microsoft.com/office/powerpoint/2010/main" val="175541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FC7BC7A0-CA85-6A36-738F-97CB3B0919E6}"/>
              </a:ext>
              <a:ext uri="{C183D7F6-B498-43B3-948B-1728B52AA6E4}">
                <adec:decorative xmlns:adec="http://schemas.microsoft.com/office/drawing/2017/decorative" val="1"/>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10886" y="-12246"/>
            <a:ext cx="12213772" cy="6870236"/>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849762" y="-12236"/>
            <a:ext cx="10475231" cy="970450"/>
          </a:xfrm>
        </p:spPr>
        <p:txBody>
          <a:bodyPr anchor="b">
            <a:normAutofit/>
          </a:bodyPr>
          <a:lstStyle/>
          <a:p>
            <a:r>
              <a:rPr lang="en-US" sz="4000" b="1" dirty="0" err="1">
                <a:solidFill>
                  <a:schemeClr val="bg1"/>
                </a:solidFill>
              </a:rPr>
              <a:t>Initialised</a:t>
            </a:r>
            <a:r>
              <a:rPr lang="en-US" sz="4000" b="1" dirty="0">
                <a:solidFill>
                  <a:schemeClr val="bg1"/>
                </a:solidFill>
              </a:rPr>
              <a:t> Data</a:t>
            </a:r>
            <a:r>
              <a:rPr lang="en-US" sz="4000" b="1" dirty="0"/>
              <a:t>	</a:t>
            </a:r>
          </a:p>
        </p:txBody>
      </p:sp>
      <p:pic>
        <p:nvPicPr>
          <p:cNvPr id="6" name="Content Placeholder 5">
            <a:extLst>
              <a:ext uri="{FF2B5EF4-FFF2-40B4-BE49-F238E27FC236}">
                <a16:creationId xmlns:a16="http://schemas.microsoft.com/office/drawing/2014/main" id="{21974144-2C9E-2685-4854-0A0F45979D22}"/>
              </a:ext>
            </a:extLst>
          </p:cNvPr>
          <p:cNvPicPr>
            <a:picLocks noGrp="1" noChangeAspect="1"/>
          </p:cNvPicPr>
          <p:nvPr>
            <p:ph idx="1"/>
          </p:nvPr>
        </p:nvPicPr>
        <p:blipFill rotWithShape="1">
          <a:blip r:embed="rId8"/>
          <a:srcRect t="12693" r="51017" b="24644"/>
          <a:stretch/>
        </p:blipFill>
        <p:spPr>
          <a:xfrm>
            <a:off x="146958" y="1118779"/>
            <a:ext cx="5742214" cy="3132092"/>
          </a:xfrm>
        </p:spPr>
      </p:pic>
      <p:pic>
        <p:nvPicPr>
          <p:cNvPr id="8" name="Picture 7">
            <a:extLst>
              <a:ext uri="{FF2B5EF4-FFF2-40B4-BE49-F238E27FC236}">
                <a16:creationId xmlns:a16="http://schemas.microsoft.com/office/drawing/2014/main" id="{5BB1FDC1-7D86-CCBF-C614-7D547493EAD5}"/>
              </a:ext>
            </a:extLst>
          </p:cNvPr>
          <p:cNvPicPr>
            <a:picLocks noChangeAspect="1"/>
          </p:cNvPicPr>
          <p:nvPr/>
        </p:nvPicPr>
        <p:blipFill rotWithShape="1">
          <a:blip r:embed="rId9"/>
          <a:srcRect l="32" t="39667" r="56204" b="11455"/>
          <a:stretch/>
        </p:blipFill>
        <p:spPr>
          <a:xfrm>
            <a:off x="6128658" y="1118779"/>
            <a:ext cx="5961088" cy="2297970"/>
          </a:xfrm>
          <a:prstGeom prst="rect">
            <a:avLst/>
          </a:prstGeom>
        </p:spPr>
      </p:pic>
      <p:pic>
        <p:nvPicPr>
          <p:cNvPr id="10" name="Picture 9">
            <a:extLst>
              <a:ext uri="{FF2B5EF4-FFF2-40B4-BE49-F238E27FC236}">
                <a16:creationId xmlns:a16="http://schemas.microsoft.com/office/drawing/2014/main" id="{770CF6BB-7FC9-9D2B-28F7-9955C14B0AA8}"/>
              </a:ext>
            </a:extLst>
          </p:cNvPr>
          <p:cNvPicPr>
            <a:picLocks noChangeAspect="1"/>
          </p:cNvPicPr>
          <p:nvPr/>
        </p:nvPicPr>
        <p:blipFill rotWithShape="1">
          <a:blip r:embed="rId10"/>
          <a:srcRect l="-179" t="29337" r="59777" b="7401"/>
          <a:stretch/>
        </p:blipFill>
        <p:spPr>
          <a:xfrm>
            <a:off x="6104624" y="3422872"/>
            <a:ext cx="5985121" cy="3367595"/>
          </a:xfrm>
          <a:prstGeom prst="rect">
            <a:avLst/>
          </a:prstGeom>
        </p:spPr>
      </p:pic>
      <p:pic>
        <p:nvPicPr>
          <p:cNvPr id="12" name="Picture 11">
            <a:extLst>
              <a:ext uri="{FF2B5EF4-FFF2-40B4-BE49-F238E27FC236}">
                <a16:creationId xmlns:a16="http://schemas.microsoft.com/office/drawing/2014/main" id="{313E0685-AA0E-41AD-B2A7-C9D5101D11B6}"/>
              </a:ext>
            </a:extLst>
          </p:cNvPr>
          <p:cNvPicPr>
            <a:picLocks noChangeAspect="1"/>
          </p:cNvPicPr>
          <p:nvPr/>
        </p:nvPicPr>
        <p:blipFill rotWithShape="1">
          <a:blip r:embed="rId9"/>
          <a:srcRect l="-768" t="22540" r="58491" b="27736"/>
          <a:stretch/>
        </p:blipFill>
        <p:spPr>
          <a:xfrm>
            <a:off x="48435" y="4134723"/>
            <a:ext cx="5844467" cy="2653393"/>
          </a:xfrm>
          <a:prstGeom prst="rect">
            <a:avLst/>
          </a:prstGeom>
        </p:spPr>
      </p:pic>
    </p:spTree>
    <p:extLst>
      <p:ext uri="{BB962C8B-B14F-4D97-AF65-F5344CB8AC3E}">
        <p14:creationId xmlns:p14="http://schemas.microsoft.com/office/powerpoint/2010/main" val="4370146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FC7BC7A0-CA85-6A36-738F-97CB3B0919E6}"/>
              </a:ext>
              <a:ext uri="{C183D7F6-B498-43B3-948B-1728B52AA6E4}">
                <adec:decorative xmlns:adec="http://schemas.microsoft.com/office/drawing/2017/decorative" val="1"/>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26851" y="0"/>
            <a:ext cx="12213772" cy="6870236"/>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885235" y="-12236"/>
            <a:ext cx="10475231" cy="970450"/>
          </a:xfrm>
        </p:spPr>
        <p:txBody>
          <a:bodyPr anchor="b">
            <a:normAutofit/>
          </a:bodyPr>
          <a:lstStyle/>
          <a:p>
            <a:r>
              <a:rPr lang="en-US" sz="4000" b="1" dirty="0">
                <a:solidFill>
                  <a:schemeClr val="bg1"/>
                </a:solidFill>
              </a:rPr>
              <a:t>Procedures</a:t>
            </a:r>
            <a:r>
              <a:rPr lang="en-US" sz="4000" b="1" dirty="0"/>
              <a:t>	</a:t>
            </a:r>
          </a:p>
        </p:txBody>
      </p:sp>
      <p:pic>
        <p:nvPicPr>
          <p:cNvPr id="6" name="Content Placeholder 5">
            <a:extLst>
              <a:ext uri="{FF2B5EF4-FFF2-40B4-BE49-F238E27FC236}">
                <a16:creationId xmlns:a16="http://schemas.microsoft.com/office/drawing/2014/main" id="{8C7FBFC2-95F6-1DD1-8E88-76CCA8269124}"/>
              </a:ext>
            </a:extLst>
          </p:cNvPr>
          <p:cNvPicPr>
            <a:picLocks noGrp="1" noChangeAspect="1"/>
          </p:cNvPicPr>
          <p:nvPr>
            <p:ph idx="1"/>
          </p:nvPr>
        </p:nvPicPr>
        <p:blipFill>
          <a:blip r:embed="rId8"/>
          <a:stretch>
            <a:fillRect/>
          </a:stretch>
        </p:blipFill>
        <p:spPr>
          <a:xfrm>
            <a:off x="2610157" y="1025439"/>
            <a:ext cx="6954441" cy="5765336"/>
          </a:xfrm>
        </p:spPr>
      </p:pic>
    </p:spTree>
    <p:extLst>
      <p:ext uri="{BB962C8B-B14F-4D97-AF65-F5344CB8AC3E}">
        <p14:creationId xmlns:p14="http://schemas.microsoft.com/office/powerpoint/2010/main" val="865965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FC7BC7A0-CA85-6A36-738F-97CB3B0919E6}"/>
              </a:ext>
              <a:ext uri="{C183D7F6-B498-43B3-948B-1728B52AA6E4}">
                <adec:decorative xmlns:adec="http://schemas.microsoft.com/office/drawing/2017/decorative" val="1"/>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26851" y="0"/>
            <a:ext cx="12213772" cy="6870236"/>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19409" y="-70757"/>
            <a:ext cx="10475231" cy="970450"/>
          </a:xfrm>
        </p:spPr>
        <p:txBody>
          <a:bodyPr anchor="b">
            <a:normAutofit/>
          </a:bodyPr>
          <a:lstStyle/>
          <a:p>
            <a:r>
              <a:rPr lang="en-US" sz="4000" b="1" dirty="0">
                <a:solidFill>
                  <a:schemeClr val="bg1"/>
                </a:solidFill>
              </a:rPr>
              <a:t>Triggers And Cursors</a:t>
            </a:r>
            <a:r>
              <a:rPr lang="en-US" sz="4000" b="1" dirty="0"/>
              <a:t>	</a:t>
            </a:r>
          </a:p>
        </p:txBody>
      </p:sp>
      <p:pic>
        <p:nvPicPr>
          <p:cNvPr id="6" name="Content Placeholder 5">
            <a:extLst>
              <a:ext uri="{FF2B5EF4-FFF2-40B4-BE49-F238E27FC236}">
                <a16:creationId xmlns:a16="http://schemas.microsoft.com/office/drawing/2014/main" id="{1056AB47-4682-2ED5-4C38-C454AD68E4AC}"/>
              </a:ext>
            </a:extLst>
          </p:cNvPr>
          <p:cNvPicPr>
            <a:picLocks noGrp="1" noChangeAspect="1"/>
          </p:cNvPicPr>
          <p:nvPr>
            <p:ph idx="1"/>
          </p:nvPr>
        </p:nvPicPr>
        <p:blipFill>
          <a:blip r:embed="rId8"/>
          <a:stretch>
            <a:fillRect/>
          </a:stretch>
        </p:blipFill>
        <p:spPr>
          <a:xfrm>
            <a:off x="3280645" y="899693"/>
            <a:ext cx="5706183" cy="2440241"/>
          </a:xfrm>
        </p:spPr>
      </p:pic>
      <p:pic>
        <p:nvPicPr>
          <p:cNvPr id="8" name="Picture 7">
            <a:extLst>
              <a:ext uri="{FF2B5EF4-FFF2-40B4-BE49-F238E27FC236}">
                <a16:creationId xmlns:a16="http://schemas.microsoft.com/office/drawing/2014/main" id="{8CB75CC6-DD83-41C0-34BC-43869BDEFF2F}"/>
              </a:ext>
            </a:extLst>
          </p:cNvPr>
          <p:cNvPicPr>
            <a:picLocks noChangeAspect="1"/>
          </p:cNvPicPr>
          <p:nvPr/>
        </p:nvPicPr>
        <p:blipFill rotWithShape="1">
          <a:blip r:embed="rId9"/>
          <a:srcRect r="48679"/>
          <a:stretch/>
        </p:blipFill>
        <p:spPr>
          <a:xfrm>
            <a:off x="3124203" y="3447967"/>
            <a:ext cx="6257025" cy="3302000"/>
          </a:xfrm>
          <a:prstGeom prst="rect">
            <a:avLst/>
          </a:prstGeom>
        </p:spPr>
      </p:pic>
    </p:spTree>
    <p:extLst>
      <p:ext uri="{BB962C8B-B14F-4D97-AF65-F5344CB8AC3E}">
        <p14:creationId xmlns:p14="http://schemas.microsoft.com/office/powerpoint/2010/main" val="2320473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{A005DAFC-94D2-4EDB-AA4E-50ED4DBE24BA}tf55705232_win32</Template>
  <TotalTime>77</TotalTime>
  <Words>181</Words>
  <Application>Microsoft Office PowerPoint</Application>
  <PresentationFormat>Widescreen</PresentationFormat>
  <Paragraphs>43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Goudy Old Style</vt:lpstr>
      <vt:lpstr>Wingdings</vt:lpstr>
      <vt:lpstr>Wingdings 2</vt:lpstr>
      <vt:lpstr>SlateVTI</vt:lpstr>
      <vt:lpstr>DBMS  Group Project</vt:lpstr>
      <vt:lpstr>Prepared by  </vt:lpstr>
      <vt:lpstr>Table Of Contents </vt:lpstr>
      <vt:lpstr>Introduction </vt:lpstr>
      <vt:lpstr>ER Diagram </vt:lpstr>
      <vt:lpstr>Tables Created </vt:lpstr>
      <vt:lpstr>Initialised Data </vt:lpstr>
      <vt:lpstr>Procedures </vt:lpstr>
      <vt:lpstr>Triggers And Cursors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Group Project</dc:title>
  <dc:creator>Diya Jaimin Shah</dc:creator>
  <cp:lastModifiedBy>Diya Jaimin Shah</cp:lastModifiedBy>
  <cp:revision>1</cp:revision>
  <dcterms:created xsi:type="dcterms:W3CDTF">2022-09-13T16:19:16Z</dcterms:created>
  <dcterms:modified xsi:type="dcterms:W3CDTF">2023-09-14T04:45:07Z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