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59" r:id="rId4"/>
    <p:sldId id="272" r:id="rId5"/>
    <p:sldId id="273" r:id="rId6"/>
    <p:sldId id="280" r:id="rId7"/>
    <p:sldId id="281" r:id="rId8"/>
    <p:sldId id="262" r:id="rId9"/>
    <p:sldId id="260" r:id="rId10"/>
    <p:sldId id="261" r:id="rId11"/>
    <p:sldId id="274" r:id="rId12"/>
    <p:sldId id="275" r:id="rId13"/>
    <p:sldId id="276" r:id="rId14"/>
    <p:sldId id="277" r:id="rId15"/>
    <p:sldId id="278" r:id="rId16"/>
    <p:sldId id="279" r:id="rId17"/>
    <p:sldId id="263" r:id="rId18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382F-B328-4409-ADA7-D7297BD6F44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859E-AAB1-4245-B98C-C74245A2AE9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8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553-C40A-4C64-B84C-EAC01004987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081C-7580-401C-8479-799C4B6076B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2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DE38-E61E-4096-B931-7E2EB9036E46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317C-87E1-4CD1-956A-6C53D2F4914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15C1-F0ED-4EED-AD4B-38C1DAD0D4D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441-11F3-4163-80F4-96A791BFC252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9F63-5791-42AE-AD70-1EF2E30C2065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B2B1-33EA-446F-8799-42C41757782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681C-0022-4E2C-9F29-634DCD83C6C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rtl="0"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rtl="0"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rtl="0"/>
            <a:fld id="{D1B4C900-F27D-460B-B2AE-4D55CFCC40C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 defTabSz="457200" rtl="0"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11/jsp-implicit-objects/" TargetMode="External"/><Relationship Id="rId2" Type="http://schemas.openxmlformats.org/officeDocument/2006/relationships/hyperlink" Target="https://beginnersbook.com/2013/11/jsp-usebean-setproperty-getproperty-action-tag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JSP </a:t>
            </a:r>
            <a:r>
              <a:rPr lang="en-US" b="1" dirty="0" smtClean="0">
                <a:solidFill>
                  <a:srgbClr val="0070C0"/>
                </a:solidFill>
              </a:rPr>
              <a:t>Expression Language (EL)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7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9" y="758462"/>
            <a:ext cx="6439988" cy="59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8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EL implicit object: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sessionScope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Example </a:t>
            </a:r>
            <a:r>
              <a:rPr lang="en-US" b="1" dirty="0" smtClean="0"/>
              <a:t>4: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In this example, we printing the data stored in the session scope using EL. For this purpose, we have used </a:t>
            </a:r>
            <a:r>
              <a:rPr lang="en-US" dirty="0" err="1">
                <a:solidFill>
                  <a:srgbClr val="FF0000"/>
                </a:solidFill>
              </a:rPr>
              <a:t>sessionScope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37806" y="4174838"/>
            <a:ext cx="45846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h3&gt;welcome to index page&lt;/h3&gt;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&lt;%  </a:t>
            </a:r>
          </a:p>
          <a:p>
            <a:pPr algn="l" rtl="0"/>
            <a:r>
              <a:rPr lang="en-US" sz="1400" b="1" dirty="0" err="1">
                <a:solidFill>
                  <a:prstClr val="black"/>
                </a:solidFill>
              </a:rPr>
              <a:t>session.setAttribute</a:t>
            </a:r>
            <a:r>
              <a:rPr lang="en-US" sz="1400" b="1" dirty="0">
                <a:solidFill>
                  <a:prstClr val="black"/>
                </a:solidFill>
              </a:rPr>
              <a:t>("user</a:t>
            </a:r>
            <a:r>
              <a:rPr lang="en-US" sz="1400" b="1" dirty="0" smtClean="0">
                <a:solidFill>
                  <a:prstClr val="black"/>
                </a:solidFill>
              </a:rPr>
              <a:t>",“</a:t>
            </a:r>
            <a:r>
              <a:rPr lang="en-US" sz="1400" b="1" dirty="0" err="1" smtClean="0">
                <a:solidFill>
                  <a:prstClr val="black"/>
                </a:solidFill>
              </a:rPr>
              <a:t>ahmed</a:t>
            </a:r>
            <a:r>
              <a:rPr lang="en-US" sz="1400" b="1" dirty="0" smtClean="0">
                <a:solidFill>
                  <a:prstClr val="black"/>
                </a:solidFill>
              </a:rPr>
              <a:t>");</a:t>
            </a:r>
            <a:r>
              <a:rPr lang="en-US" sz="1400" b="1" dirty="0">
                <a:solidFill>
                  <a:prstClr val="black"/>
                </a:solidFill>
              </a:rPr>
              <a:t>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%&gt; 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a </a:t>
            </a:r>
            <a:r>
              <a:rPr lang="en-US" sz="1400" b="1" dirty="0" err="1">
                <a:solidFill>
                  <a:prstClr val="black"/>
                </a:solidFill>
              </a:rPr>
              <a:t>href</a:t>
            </a:r>
            <a:r>
              <a:rPr lang="en-US" sz="1400" b="1" dirty="0" smtClean="0">
                <a:solidFill>
                  <a:prstClr val="black"/>
                </a:solidFill>
              </a:rPr>
              <a:t>=“</a:t>
            </a:r>
            <a:r>
              <a:rPr lang="en-US" sz="1400" b="1" dirty="0" err="1" smtClean="0">
                <a:solidFill>
                  <a:prstClr val="black"/>
                </a:solidFill>
              </a:rPr>
              <a:t>display.jsp</a:t>
            </a:r>
            <a:r>
              <a:rPr lang="en-US" sz="1400" b="1" dirty="0">
                <a:solidFill>
                  <a:prstClr val="black"/>
                </a:solidFill>
              </a:rPr>
              <a:t>"&gt;visit&lt;/a&gt;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1433" y="4174838"/>
            <a:ext cx="4439195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   Value</a:t>
            </a:r>
            <a:r>
              <a:rPr lang="en-US" sz="1400" b="1" dirty="0">
                <a:solidFill>
                  <a:prstClr val="black"/>
                </a:solidFill>
              </a:rPr>
              <a:t> is ${ </a:t>
            </a:r>
            <a:r>
              <a:rPr lang="en-US" sz="1400" b="1" dirty="0" err="1">
                <a:solidFill>
                  <a:prstClr val="black"/>
                </a:solidFill>
              </a:rPr>
              <a:t>sessionScope.user</a:t>
            </a:r>
            <a:r>
              <a:rPr lang="en-US" sz="1400" b="1" dirty="0">
                <a:solidFill>
                  <a:prstClr val="black"/>
                </a:solidFill>
              </a:rPr>
              <a:t> } 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body&gt;  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html&gt;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1433" y="3718472"/>
            <a:ext cx="1340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 err="1" smtClean="0">
                <a:solidFill>
                  <a:srgbClr val="C00000"/>
                </a:solidFill>
              </a:rPr>
              <a:t>display.jsp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7806" y="37766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>
                <a:solidFill>
                  <a:srgbClr val="C0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23965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EL implicit object: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Example </a:t>
            </a:r>
            <a:r>
              <a:rPr lang="en-US" b="1" dirty="0" smtClean="0"/>
              <a:t>5: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In this example, we printing the data stored in the </a:t>
            </a:r>
            <a:r>
              <a:rPr lang="en-US" dirty="0" smtClean="0"/>
              <a:t>cookie using </a:t>
            </a:r>
            <a:r>
              <a:rPr lang="en-US" dirty="0"/>
              <a:t>EL. For this purpose, we have used </a:t>
            </a:r>
            <a:r>
              <a:rPr lang="en-US" dirty="0" smtClean="0">
                <a:solidFill>
                  <a:srgbClr val="FF0000"/>
                </a:solidFill>
              </a:rPr>
              <a:t>cookie</a:t>
            </a:r>
            <a:r>
              <a:rPr lang="en-US" dirty="0" smtClean="0"/>
              <a:t> </a:t>
            </a:r>
            <a:r>
              <a:rPr lang="en-US" dirty="0"/>
              <a:t>object.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37806" y="4174838"/>
            <a:ext cx="4584623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dirty="0"/>
              <a:t>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&lt;%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Cookie </a:t>
            </a:r>
            <a:r>
              <a:rPr lang="en-US" sz="1400" b="1" dirty="0" err="1">
                <a:solidFill>
                  <a:prstClr val="black"/>
                </a:solidFill>
              </a:rPr>
              <a:t>ck</a:t>
            </a:r>
            <a:r>
              <a:rPr lang="en-US" sz="1400" b="1" dirty="0">
                <a:solidFill>
                  <a:prstClr val="black"/>
                </a:solidFill>
              </a:rPr>
              <a:t>=new Cookie("name</a:t>
            </a:r>
            <a:r>
              <a:rPr lang="en-US" sz="1400" b="1" dirty="0" smtClean="0">
                <a:solidFill>
                  <a:prstClr val="black"/>
                </a:solidFill>
              </a:rPr>
              <a:t>",“</a:t>
            </a:r>
            <a:r>
              <a:rPr lang="en-US" sz="1400" b="1" dirty="0" err="1" smtClean="0">
                <a:solidFill>
                  <a:prstClr val="black"/>
                </a:solidFill>
              </a:rPr>
              <a:t>ali</a:t>
            </a:r>
            <a:r>
              <a:rPr lang="en-US" sz="1400" b="1" dirty="0" smtClean="0">
                <a:solidFill>
                  <a:prstClr val="black"/>
                </a:solidFill>
              </a:rPr>
              <a:t>");</a:t>
            </a:r>
            <a:r>
              <a:rPr lang="en-US" sz="1400" b="1" dirty="0">
                <a:solidFill>
                  <a:prstClr val="black"/>
                </a:solidFill>
              </a:rPr>
              <a:t>  </a:t>
            </a:r>
          </a:p>
          <a:p>
            <a:pPr algn="l" rtl="0"/>
            <a:r>
              <a:rPr lang="en-US" sz="1400" b="1" dirty="0" err="1">
                <a:solidFill>
                  <a:prstClr val="black"/>
                </a:solidFill>
              </a:rPr>
              <a:t>response.addCookie</a:t>
            </a:r>
            <a:r>
              <a:rPr lang="en-US" sz="1400" b="1" dirty="0">
                <a:solidFill>
                  <a:prstClr val="black"/>
                </a:solidFill>
              </a:rPr>
              <a:t>(</a:t>
            </a:r>
            <a:r>
              <a:rPr lang="en-US" sz="1400" b="1" dirty="0" err="1">
                <a:solidFill>
                  <a:prstClr val="black"/>
                </a:solidFill>
              </a:rPr>
              <a:t>ck</a:t>
            </a:r>
            <a:r>
              <a:rPr lang="en-US" sz="1400" b="1" dirty="0">
                <a:solidFill>
                  <a:prstClr val="black"/>
                </a:solidFill>
              </a:rPr>
              <a:t>);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%&gt;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&lt;a </a:t>
            </a:r>
            <a:r>
              <a:rPr lang="en-US" sz="1400" b="1" dirty="0" err="1">
                <a:solidFill>
                  <a:prstClr val="black"/>
                </a:solidFill>
              </a:rPr>
              <a:t>href</a:t>
            </a:r>
            <a:r>
              <a:rPr lang="en-US" sz="1400" b="1" dirty="0" smtClean="0">
                <a:solidFill>
                  <a:prstClr val="black"/>
                </a:solidFill>
              </a:rPr>
              <a:t>=“</a:t>
            </a:r>
            <a:r>
              <a:rPr lang="en-US" sz="1400" b="1" dirty="0" err="1" smtClean="0">
                <a:solidFill>
                  <a:prstClr val="black"/>
                </a:solidFill>
              </a:rPr>
              <a:t>display.jsp</a:t>
            </a:r>
            <a:r>
              <a:rPr lang="en-US" sz="1400" b="1" dirty="0">
                <a:solidFill>
                  <a:prstClr val="black"/>
                </a:solidFill>
              </a:rPr>
              <a:t>"&gt;click&lt;/a&gt;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html&gt;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1433" y="4174838"/>
            <a:ext cx="4439195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   </a:t>
            </a:r>
            <a:r>
              <a:rPr lang="en-US" sz="1400" b="1" dirty="0">
                <a:solidFill>
                  <a:prstClr val="black"/>
                </a:solidFill>
              </a:rPr>
              <a:t>Hello, ${</a:t>
            </a:r>
            <a:r>
              <a:rPr lang="en-US" sz="1400" b="1" dirty="0" err="1">
                <a:solidFill>
                  <a:prstClr val="black"/>
                </a:solidFill>
              </a:rPr>
              <a:t>cookie.name.value</a:t>
            </a:r>
            <a:r>
              <a:rPr lang="en-US" sz="1400" b="1" dirty="0">
                <a:solidFill>
                  <a:prstClr val="black"/>
                </a:solidFill>
              </a:rPr>
              <a:t>}   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body&gt;  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html&gt;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1433" y="3718472"/>
            <a:ext cx="1340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 err="1" smtClean="0">
                <a:solidFill>
                  <a:srgbClr val="C00000"/>
                </a:solidFill>
              </a:rPr>
              <a:t>display.jsp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7806" y="37766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>
                <a:solidFill>
                  <a:srgbClr val="C0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9850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EL implicit object: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applicationScope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Example </a:t>
            </a:r>
            <a:r>
              <a:rPr lang="en-US" b="1" dirty="0" smtClean="0"/>
              <a:t>6: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In this example we have set the attributes using application implicit object and on the display page we have got those attributes using </a:t>
            </a:r>
            <a:r>
              <a:rPr lang="en-US" dirty="0" err="1">
                <a:solidFill>
                  <a:srgbClr val="FF0000"/>
                </a:solidFill>
              </a:rPr>
              <a:t>applicationScope</a:t>
            </a:r>
            <a:r>
              <a:rPr lang="en-US" dirty="0"/>
              <a:t> of Expression language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37806" y="4174838"/>
            <a:ext cx="45846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rtl="0"/>
            <a:r>
              <a:rPr lang="en-US" sz="1400" b="1" dirty="0" smtClean="0">
                <a:solidFill>
                  <a:prstClr val="black"/>
                </a:solidFill>
              </a:rPr>
              <a:t>&lt;%</a:t>
            </a:r>
            <a:r>
              <a:rPr lang="en-US" sz="1400" b="1" dirty="0">
                <a:solidFill>
                  <a:prstClr val="black"/>
                </a:solidFill>
              </a:rPr>
              <a:t>  </a:t>
            </a:r>
          </a:p>
          <a:p>
            <a:pPr algn="l" rtl="0"/>
            <a:r>
              <a:rPr lang="en-US" sz="1400" b="1" dirty="0" err="1" smtClean="0">
                <a:solidFill>
                  <a:prstClr val="black"/>
                </a:solidFill>
              </a:rPr>
              <a:t>Application.setAttribute</a:t>
            </a:r>
            <a:r>
              <a:rPr lang="en-US" sz="1400" b="1" dirty="0" smtClean="0">
                <a:solidFill>
                  <a:prstClr val="black"/>
                </a:solidFill>
              </a:rPr>
              <a:t>(“author”,”</a:t>
            </a:r>
            <a:r>
              <a:rPr lang="en-US" sz="1400" b="1" dirty="0" err="1" smtClean="0">
                <a:solidFill>
                  <a:prstClr val="black"/>
                </a:solidFill>
              </a:rPr>
              <a:t>Ziad</a:t>
            </a:r>
            <a:r>
              <a:rPr lang="en-US" sz="1400" b="1" dirty="0" smtClean="0">
                <a:solidFill>
                  <a:prstClr val="black"/>
                </a:solidFill>
              </a:rPr>
              <a:t>”);</a:t>
            </a:r>
            <a:r>
              <a:rPr lang="en-US" sz="1400" b="1" dirty="0">
                <a:solidFill>
                  <a:prstClr val="black"/>
                </a:solidFill>
              </a:rPr>
              <a:t> </a:t>
            </a:r>
          </a:p>
          <a:p>
            <a:pPr algn="l" rtl="0"/>
            <a:r>
              <a:rPr lang="en-US" sz="1400" b="1" dirty="0" err="1">
                <a:solidFill>
                  <a:prstClr val="black"/>
                </a:solidFill>
              </a:rPr>
              <a:t>Application.setAttribute</a:t>
            </a:r>
            <a:r>
              <a:rPr lang="en-US" sz="1400" b="1" dirty="0" smtClean="0">
                <a:solidFill>
                  <a:prstClr val="black"/>
                </a:solidFill>
              </a:rPr>
              <a:t>(“</a:t>
            </a:r>
            <a:r>
              <a:rPr lang="en-US" sz="1400" b="1" dirty="0" err="1" smtClean="0">
                <a:solidFill>
                  <a:prstClr val="black"/>
                </a:solidFill>
              </a:rPr>
              <a:t>site”,”google.com</a:t>
            </a:r>
            <a:r>
              <a:rPr lang="en-US" sz="1400" b="1" dirty="0" smtClean="0">
                <a:solidFill>
                  <a:prstClr val="black"/>
                </a:solidFill>
              </a:rPr>
              <a:t>”);</a:t>
            </a:r>
            <a:r>
              <a:rPr lang="en-US" sz="1400" b="1" dirty="0">
                <a:solidFill>
                  <a:prstClr val="black"/>
                </a:solidFill>
              </a:rPr>
              <a:t> </a:t>
            </a:r>
          </a:p>
          <a:p>
            <a:pPr algn="l" rtl="0"/>
            <a:r>
              <a:rPr lang="en-US" sz="1400" b="1" dirty="0" smtClean="0">
                <a:solidFill>
                  <a:prstClr val="black"/>
                </a:solidFill>
              </a:rPr>
              <a:t>%&gt;</a:t>
            </a:r>
            <a:r>
              <a:rPr lang="en-US" sz="1400" b="1" dirty="0">
                <a:solidFill>
                  <a:prstClr val="black"/>
                </a:solidFill>
              </a:rPr>
              <a:t>  </a:t>
            </a:r>
          </a:p>
          <a:p>
            <a:pPr algn="l" rtl="0"/>
            <a:r>
              <a:rPr lang="en-US" sz="1400" b="1" dirty="0">
                <a:solidFill>
                  <a:prstClr val="black"/>
                </a:solidFill>
              </a:rPr>
              <a:t>&lt;a </a:t>
            </a:r>
            <a:r>
              <a:rPr lang="en-US" sz="1400" b="1" dirty="0" err="1">
                <a:solidFill>
                  <a:prstClr val="black"/>
                </a:solidFill>
              </a:rPr>
              <a:t>href</a:t>
            </a:r>
            <a:r>
              <a:rPr lang="en-US" sz="1400" b="1" dirty="0" smtClean="0">
                <a:solidFill>
                  <a:prstClr val="black"/>
                </a:solidFill>
              </a:rPr>
              <a:t>=“</a:t>
            </a:r>
            <a:r>
              <a:rPr lang="en-US" sz="1400" b="1" dirty="0" err="1" smtClean="0">
                <a:solidFill>
                  <a:prstClr val="black"/>
                </a:solidFill>
              </a:rPr>
              <a:t>display.jsp</a:t>
            </a:r>
            <a:r>
              <a:rPr lang="en-US" sz="1400" b="1" dirty="0">
                <a:solidFill>
                  <a:prstClr val="black"/>
                </a:solidFill>
              </a:rPr>
              <a:t>"&gt;click&lt;/a&gt;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html&gt;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1433" y="4174838"/>
            <a:ext cx="443919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   </a:t>
            </a:r>
            <a:r>
              <a:rPr lang="en-US" sz="1400" b="1" dirty="0">
                <a:solidFill>
                  <a:prstClr val="black"/>
                </a:solidFill>
              </a:rPr>
              <a:t>Hello, </a:t>
            </a:r>
            <a:r>
              <a:rPr lang="en-US" sz="1400" b="1" dirty="0" smtClean="0">
                <a:solidFill>
                  <a:prstClr val="black"/>
                </a:solidFill>
              </a:rPr>
              <a:t>${</a:t>
            </a:r>
            <a:r>
              <a:rPr lang="en-US" sz="1400" b="1" dirty="0" err="1" smtClean="0">
                <a:solidFill>
                  <a:prstClr val="black"/>
                </a:solidFill>
              </a:rPr>
              <a:t>applicationScope.author</a:t>
            </a:r>
            <a:r>
              <a:rPr lang="en-US" sz="1400" b="1" dirty="0" smtClean="0">
                <a:solidFill>
                  <a:prstClr val="black"/>
                </a:solidFill>
              </a:rPr>
              <a:t>}&lt;</a:t>
            </a:r>
            <a:r>
              <a:rPr lang="en-US" sz="1400" b="1" dirty="0" err="1" smtClean="0">
                <a:solidFill>
                  <a:prstClr val="black"/>
                </a:solidFill>
              </a:rPr>
              <a:t>br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 </a:t>
            </a:r>
            <a:r>
              <a:rPr lang="en-US" sz="1400" b="1" dirty="0" smtClean="0">
                <a:solidFill>
                  <a:prstClr val="black"/>
                </a:solidFill>
              </a:rPr>
              <a:t>Site,</a:t>
            </a:r>
            <a:r>
              <a:rPr lang="en-US" sz="1400" b="1" dirty="0">
                <a:solidFill>
                  <a:prstClr val="black"/>
                </a:solidFill>
              </a:rPr>
              <a:t> ${</a:t>
            </a:r>
            <a:r>
              <a:rPr lang="en-US" sz="1400" b="1" dirty="0" err="1" smtClean="0">
                <a:solidFill>
                  <a:prstClr val="black"/>
                </a:solidFill>
              </a:rPr>
              <a:t>applicationScope.site</a:t>
            </a:r>
            <a:r>
              <a:rPr lang="en-US" sz="1400" b="1" dirty="0" smtClean="0">
                <a:solidFill>
                  <a:prstClr val="black"/>
                </a:solidFill>
              </a:rPr>
              <a:t>}</a:t>
            </a:r>
            <a:endParaRPr lang="en-US" sz="1400" b="1" dirty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body&gt;  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html&gt;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1433" y="3718472"/>
            <a:ext cx="1340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 err="1" smtClean="0">
                <a:solidFill>
                  <a:srgbClr val="C00000"/>
                </a:solidFill>
              </a:rPr>
              <a:t>display.jsp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7806" y="37766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>
                <a:solidFill>
                  <a:srgbClr val="C0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18659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EL implicit object: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pageContext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EL implicit object allows to access all other JSP implicit objects and their </a:t>
            </a:r>
            <a:r>
              <a:rPr lang="en-US" dirty="0" smtClean="0"/>
              <a:t>properties.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${pageContext.session.id}</a:t>
            </a:r>
          </a:p>
          <a:p>
            <a:pPr algn="just">
              <a:lnSpc>
                <a:spcPct val="100000"/>
              </a:lnSpc>
            </a:pPr>
            <a:r>
              <a:rPr lang="en-US" sz="1800" dirty="0" smtClean="0"/>
              <a:t>${</a:t>
            </a:r>
            <a:r>
              <a:rPr lang="en-US" sz="1800" dirty="0" err="1" smtClean="0"/>
              <a:t>pageContext.request.remoteAddr</a:t>
            </a:r>
            <a:r>
              <a:rPr lang="en-US" sz="1800" dirty="0"/>
              <a:t>}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${</a:t>
            </a:r>
            <a:r>
              <a:rPr lang="en-US" sz="1800" dirty="0" err="1" smtClean="0"/>
              <a:t>pageContext.request.protocol</a:t>
            </a:r>
            <a:r>
              <a:rPr lang="en-US" sz="1800" dirty="0" smtClean="0"/>
              <a:t>}</a:t>
            </a: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/>
              <a:t>${</a:t>
            </a:r>
            <a:r>
              <a:rPr lang="en-US" sz="1800" dirty="0" err="1" smtClean="0"/>
              <a:t>pageContext.request.serverName</a:t>
            </a:r>
            <a:r>
              <a:rPr lang="en-US" sz="1800" dirty="0" smtClean="0"/>
              <a:t>}</a:t>
            </a: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/>
              <a:t>${</a:t>
            </a:r>
            <a:r>
              <a:rPr lang="en-US" sz="1800" dirty="0" err="1"/>
              <a:t>pageContext.request.contentType</a:t>
            </a: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29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EL implicit object: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requestScope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Request.getParameter</a:t>
            </a:r>
            <a:r>
              <a:rPr lang="en-US" dirty="0" smtClean="0"/>
              <a:t>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4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 EL implicit object: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${header["host</a:t>
            </a:r>
            <a:r>
              <a:rPr lang="en-US" dirty="0" smtClean="0"/>
              <a:t>"]}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localhost:8084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/>
              <a:t>${header["accept</a:t>
            </a:r>
            <a:r>
              <a:rPr lang="en-US" dirty="0" smtClean="0"/>
              <a:t>"]}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Output: </a:t>
            </a:r>
            <a:r>
              <a:rPr lang="en-US" dirty="0">
                <a:solidFill>
                  <a:srgbClr val="FF0000"/>
                </a:solidFill>
              </a:rPr>
              <a:t>text/html, application/</a:t>
            </a:r>
            <a:r>
              <a:rPr lang="en-US" dirty="0" err="1">
                <a:solidFill>
                  <a:srgbClr val="FF0000"/>
                </a:solidFill>
              </a:rPr>
              <a:t>xhtml+xml</a:t>
            </a:r>
            <a:r>
              <a:rPr lang="en-US" dirty="0">
                <a:solidFill>
                  <a:srgbClr val="FF0000"/>
                </a:solidFill>
              </a:rPr>
              <a:t>, image/</a:t>
            </a:r>
            <a:r>
              <a:rPr lang="en-US" dirty="0" err="1">
                <a:solidFill>
                  <a:srgbClr val="FF0000"/>
                </a:solidFill>
              </a:rPr>
              <a:t>jxr</a:t>
            </a:r>
            <a:r>
              <a:rPr lang="en-US" dirty="0">
                <a:solidFill>
                  <a:srgbClr val="FF0000"/>
                </a:solidFill>
              </a:rPr>
              <a:t>, */*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/>
              <a:t>${header</a:t>
            </a:r>
            <a:r>
              <a:rPr lang="en-US" dirty="0" smtClean="0"/>
              <a:t>[“user-agent"]}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Output: </a:t>
            </a:r>
            <a:r>
              <a:rPr lang="en-US" dirty="0">
                <a:solidFill>
                  <a:srgbClr val="FF0000"/>
                </a:solidFill>
              </a:rPr>
              <a:t>Mozilla/5.0 (Windows NT 10.0; WOW64; Trident/7.0; rv:11.0) like </a:t>
            </a:r>
            <a:r>
              <a:rPr lang="en-US" dirty="0" smtClean="0">
                <a:solidFill>
                  <a:srgbClr val="FF0000"/>
                </a:solidFill>
              </a:rPr>
              <a:t>          		Gecko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90750" y="135553"/>
            <a:ext cx="7886700" cy="62547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084216"/>
            <a:ext cx="9067800" cy="560841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Lucida Sans Typewriter" pitchFamily="49" charset="0"/>
              </a:rPr>
              <a:t>pageContext</a:t>
            </a:r>
            <a:r>
              <a:rPr lang="en-US" dirty="0"/>
              <a:t>: provides access to JSP implicit </a:t>
            </a:r>
            <a:r>
              <a:rPr lang="en-US" dirty="0" smtClean="0"/>
              <a:t>objects.</a:t>
            </a:r>
            <a:endParaRPr lang="en-US" dirty="0"/>
          </a:p>
          <a:p>
            <a:pPr lvl="1" algn="just"/>
            <a:r>
              <a:rPr lang="en-US" dirty="0"/>
              <a:t>Ex: EL expression </a:t>
            </a:r>
            <a:r>
              <a:rPr lang="en-US" dirty="0" err="1">
                <a:latin typeface="Lucida Sans Typewriter" pitchFamily="49" charset="0"/>
              </a:rPr>
              <a:t>pageContext.request</a:t>
            </a:r>
            <a:r>
              <a:rPr lang="en-US" dirty="0"/>
              <a:t> is reference to the JSP </a:t>
            </a:r>
            <a:r>
              <a:rPr lang="en-US" dirty="0">
                <a:latin typeface="Lucida Sans Typewriter" pitchFamily="49" charset="0"/>
              </a:rPr>
              <a:t>request</a:t>
            </a:r>
            <a:r>
              <a:rPr lang="en-US" dirty="0"/>
              <a:t> object</a:t>
            </a:r>
          </a:p>
          <a:p>
            <a:pPr algn="just"/>
            <a:r>
              <a:rPr lang="en-US" dirty="0">
                <a:latin typeface="Lucida Sans Typewriter" pitchFamily="49" charset="0"/>
              </a:rPr>
              <a:t>page</a:t>
            </a:r>
            <a:r>
              <a:rPr lang="en-US" dirty="0"/>
              <a:t>: JSP implicit object representing the servlet </a:t>
            </a:r>
            <a:r>
              <a:rPr lang="en-US" dirty="0" smtClean="0"/>
              <a:t>itself.</a:t>
            </a:r>
            <a:endParaRPr lang="en-US" dirty="0"/>
          </a:p>
          <a:p>
            <a:pPr algn="just"/>
            <a:r>
              <a:rPr lang="en-US" dirty="0"/>
              <a:t>JSP objects </a:t>
            </a:r>
            <a:r>
              <a:rPr lang="en-US" dirty="0">
                <a:latin typeface="Lucida Sans Typewriter" pitchFamily="49" charset="0"/>
              </a:rPr>
              <a:t>page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request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session</a:t>
            </a:r>
            <a:r>
              <a:rPr lang="en-US" dirty="0"/>
              <a:t>, and </a:t>
            </a:r>
            <a:r>
              <a:rPr lang="en-US" dirty="0">
                <a:latin typeface="Lucida Sans Typewriter" pitchFamily="49" charset="0"/>
              </a:rPr>
              <a:t>application</a:t>
            </a:r>
            <a:r>
              <a:rPr lang="en-US" dirty="0"/>
              <a:t> all have </a:t>
            </a:r>
            <a:r>
              <a:rPr lang="en-US" dirty="0" err="1">
                <a:latin typeface="Lucida Sans Typewriter" pitchFamily="49" charset="0"/>
              </a:rPr>
              <a:t>getAttribute</a:t>
            </a:r>
            <a:r>
              <a:rPr lang="en-US" dirty="0">
                <a:latin typeface="Lucida Sans Typewriter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Lucida Sans Typewriter" pitchFamily="49" charset="0"/>
              </a:rPr>
              <a:t>setAttribute</a:t>
            </a:r>
            <a:r>
              <a:rPr lang="en-US" dirty="0">
                <a:latin typeface="Lucida Sans Typewriter" pitchFamily="49" charset="0"/>
              </a:rPr>
              <a:t>()</a:t>
            </a:r>
            <a:r>
              <a:rPr lang="en-US" dirty="0"/>
              <a:t> methods</a:t>
            </a:r>
          </a:p>
          <a:p>
            <a:pPr lvl="1" algn="just"/>
            <a:r>
              <a:rPr lang="en-US" dirty="0"/>
              <a:t>These objects store </a:t>
            </a:r>
            <a:r>
              <a:rPr lang="en-US" dirty="0">
                <a:solidFill>
                  <a:schemeClr val="hlink"/>
                </a:solidFill>
              </a:rPr>
              <a:t>EL scoped </a:t>
            </a:r>
            <a:r>
              <a:rPr lang="en-US" dirty="0" smtClean="0">
                <a:solidFill>
                  <a:schemeClr val="hlink"/>
                </a:solidFill>
              </a:rPr>
              <a:t>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3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40684"/>
            <a:ext cx="7886700" cy="7402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52600" y="1272882"/>
            <a:ext cx="8915400" cy="43702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main purpose of </a:t>
            </a:r>
            <a:r>
              <a:rPr lang="en-US" dirty="0" smtClean="0"/>
              <a:t>EL is </a:t>
            </a:r>
            <a:r>
              <a:rPr lang="en-US" dirty="0"/>
              <a:t>to simplify the process of accessing data from </a:t>
            </a:r>
            <a:r>
              <a:rPr lang="en-US" dirty="0">
                <a:hlinkClick r:id="rId2"/>
              </a:rPr>
              <a:t>bean</a:t>
            </a:r>
            <a:r>
              <a:rPr lang="en-US" dirty="0"/>
              <a:t> properties and from </a:t>
            </a:r>
            <a:r>
              <a:rPr lang="en-US" dirty="0">
                <a:hlinkClick r:id="rId3" tooltip="Implicit objects"/>
              </a:rPr>
              <a:t>implicit objects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is the newly added feature in JSP technology version 2.0</a:t>
            </a:r>
            <a:r>
              <a:rPr lang="en-US" dirty="0" smtClean="0"/>
              <a:t>.</a:t>
            </a:r>
          </a:p>
          <a:p>
            <a:r>
              <a:rPr lang="en-US" dirty="0"/>
              <a:t>There are many implicit </a:t>
            </a:r>
            <a:r>
              <a:rPr lang="en-US" dirty="0" smtClean="0"/>
              <a:t>objects and operators in EL.</a:t>
            </a:r>
            <a:endParaRPr lang="en-US" dirty="0"/>
          </a:p>
          <a:p>
            <a:endParaRPr lang="en-US" dirty="0" smtClean="0"/>
          </a:p>
          <a:p>
            <a:pPr algn="just"/>
            <a:r>
              <a:rPr lang="en-US" dirty="0" smtClean="0"/>
              <a:t>Operators in EL include:</a:t>
            </a:r>
          </a:p>
          <a:p>
            <a:pPr lvl="1" algn="just"/>
            <a:r>
              <a:rPr lang="en-US" dirty="0" smtClean="0"/>
              <a:t> Arithmetic </a:t>
            </a:r>
            <a:r>
              <a:rPr lang="en-US" dirty="0" smtClean="0"/>
              <a:t>Operators : +, -, *, /, % ,^ </a:t>
            </a:r>
            <a:endParaRPr lang="en-US" dirty="0" smtClean="0"/>
          </a:p>
          <a:p>
            <a:pPr lvl="1" algn="just"/>
            <a:r>
              <a:rPr lang="en-US" dirty="0" smtClean="0"/>
              <a:t>Relational </a:t>
            </a:r>
            <a:r>
              <a:rPr lang="en-US" dirty="0" smtClean="0"/>
              <a:t>Operators: &gt;, &lt;, &gt;= </a:t>
            </a:r>
            <a:endParaRPr lang="en-US" dirty="0" smtClean="0"/>
          </a:p>
          <a:p>
            <a:pPr lvl="1" algn="just"/>
            <a:r>
              <a:rPr lang="en-US" dirty="0" smtClean="0"/>
              <a:t>Logical Operators</a:t>
            </a:r>
            <a:r>
              <a:rPr lang="en-US" dirty="0" smtClean="0"/>
              <a:t>. (4+2&gt;7) AND (2&lt;5)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64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547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EL: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2650" y="990601"/>
            <a:ext cx="7886700" cy="5186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${expression</a:t>
            </a:r>
            <a:r>
              <a:rPr lang="en-US" sz="2400" dirty="0" smtClean="0"/>
              <a:t>}.</a:t>
            </a:r>
          </a:p>
          <a:p>
            <a:pPr lvl="1" algn="just"/>
            <a:r>
              <a:rPr lang="en-US" dirty="0"/>
              <a:t>whatever present inside braces gets evaluated at runtime and being sent to the output stream. </a:t>
            </a:r>
          </a:p>
          <a:p>
            <a:pPr lvl="1" algn="just"/>
            <a:r>
              <a:rPr lang="en-US" dirty="0"/>
              <a:t>${…} is the syntax used in JSP documents to mark the contained string as an EL expression.</a:t>
            </a:r>
          </a:p>
          <a:p>
            <a:pPr lvl="1" algn="just"/>
            <a:endParaRPr lang="en-US" sz="2000" dirty="0"/>
          </a:p>
          <a:p>
            <a:r>
              <a:rPr lang="en-US" dirty="0"/>
              <a:t>EL </a:t>
            </a:r>
            <a:r>
              <a:rPr lang="en-US" dirty="0">
                <a:solidFill>
                  <a:schemeClr val="hlink"/>
                </a:solidFill>
              </a:rPr>
              <a:t>literals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Lucida Sans Typewriter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false</a:t>
            </a:r>
          </a:p>
          <a:p>
            <a:pPr lvl="1"/>
            <a:r>
              <a:rPr lang="en-US" dirty="0"/>
              <a:t>decimal integer, floating point, scientific-notation numeric literals</a:t>
            </a:r>
          </a:p>
          <a:p>
            <a:pPr lvl="1"/>
            <a:r>
              <a:rPr lang="en-US" dirty="0"/>
              <a:t>strings (single- or double-quoted)</a:t>
            </a:r>
          </a:p>
          <a:p>
            <a:pPr lvl="1"/>
            <a:r>
              <a:rPr lang="en-US" dirty="0">
                <a:latin typeface="Lucida Sans Typewriter" pitchFamily="49" charset="0"/>
              </a:rPr>
              <a:t>null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05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547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EL: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2649" y="1212670"/>
            <a:ext cx="8127819" cy="51863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EL </a:t>
            </a:r>
            <a:r>
              <a:rPr lang="en-US" dirty="0">
                <a:solidFill>
                  <a:schemeClr val="hlink"/>
                </a:solidFill>
              </a:rPr>
              <a:t>variable names</a:t>
            </a:r>
            <a:r>
              <a:rPr lang="en-US" dirty="0"/>
              <a:t>: like Java</a:t>
            </a:r>
          </a:p>
          <a:p>
            <a:pPr lvl="1"/>
            <a:r>
              <a:rPr lang="en-US" dirty="0"/>
              <a:t>Can contain letters, digits, _ , and </a:t>
            </a:r>
            <a:r>
              <a:rPr lang="en-US" dirty="0" smtClean="0"/>
              <a:t>$:       x, x1, </a:t>
            </a:r>
            <a:r>
              <a:rPr lang="en-US" dirty="0" err="1" smtClean="0"/>
              <a:t>stu_name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Must not begin with a </a:t>
            </a:r>
            <a:r>
              <a:rPr lang="en-US" dirty="0" smtClean="0"/>
              <a:t>digit               :      1x (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Must not be </a:t>
            </a:r>
            <a:r>
              <a:rPr lang="en-US" dirty="0" smtClean="0"/>
              <a:t>reserved</a:t>
            </a:r>
            <a:r>
              <a:rPr lang="en-US" dirty="0" smtClean="0"/>
              <a:t>.                        :      AND, </a:t>
            </a:r>
            <a:r>
              <a:rPr lang="en-US" dirty="0" smtClean="0"/>
              <a:t>OR, </a:t>
            </a:r>
            <a:r>
              <a:rPr lang="en-US" dirty="0" err="1" smtClean="0"/>
              <a:t>gt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EL </a:t>
            </a:r>
            <a:r>
              <a:rPr lang="en-US" dirty="0">
                <a:solidFill>
                  <a:schemeClr val="hlink"/>
                </a:solidFill>
              </a:rPr>
              <a:t>operators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Relational: </a:t>
            </a:r>
            <a:r>
              <a:rPr lang="en-US" dirty="0">
                <a:latin typeface="Lucida Sans Typewriter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&gt;=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Lucida Sans Typewriter" pitchFamily="49" charset="0"/>
              </a:rPr>
              <a:t>!=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Or equivalents: </a:t>
            </a:r>
            <a:r>
              <a:rPr lang="en-US" dirty="0" err="1" smtClean="0">
                <a:latin typeface="Lucida Sans Typewriter" pitchFamily="49" charset="0"/>
              </a:rPr>
              <a:t>lt</a:t>
            </a:r>
            <a:r>
              <a:rPr lang="en-US" dirty="0" smtClean="0"/>
              <a:t>, </a:t>
            </a:r>
            <a:r>
              <a:rPr lang="en-US" dirty="0" err="1" smtClean="0">
                <a:latin typeface="Lucida Sans Typewriter" pitchFamily="49" charset="0"/>
              </a:rPr>
              <a:t>gt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le</a:t>
            </a:r>
            <a:r>
              <a:rPr lang="en-US" dirty="0" smtClean="0"/>
              <a:t>, </a:t>
            </a:r>
            <a:r>
              <a:rPr lang="en-US" dirty="0" err="1" smtClean="0">
                <a:latin typeface="Lucida Sans Typewriter" pitchFamily="49" charset="0"/>
              </a:rPr>
              <a:t>ge</a:t>
            </a:r>
            <a:r>
              <a:rPr lang="en-US" dirty="0" smtClean="0"/>
              <a:t>, </a:t>
            </a:r>
            <a:r>
              <a:rPr lang="en-US" dirty="0" err="1" smtClean="0">
                <a:latin typeface="Lucida Sans Typewriter" pitchFamily="49" charset="0"/>
              </a:rPr>
              <a:t>eq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ne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Logical</a:t>
            </a:r>
            <a:r>
              <a:rPr lang="en-US" dirty="0"/>
              <a:t>: </a:t>
            </a:r>
            <a:r>
              <a:rPr lang="en-US" dirty="0">
                <a:latin typeface="Lucida Sans Typewriter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!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Or equivalents: </a:t>
            </a:r>
            <a:r>
              <a:rPr lang="en-US" dirty="0">
                <a:latin typeface="Lucida Sans Typewriter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or</a:t>
            </a:r>
            <a:r>
              <a:rPr lang="en-US" dirty="0"/>
              <a:t>, </a:t>
            </a:r>
            <a:r>
              <a:rPr lang="en-US" dirty="0" smtClean="0">
                <a:latin typeface="Lucida Sans Typewriter" pitchFamily="49" charset="0"/>
              </a:rPr>
              <a:t>not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Arithmetic: 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Lucida Sans Typewriter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>
                <a:latin typeface="Lucida Sans Typewriter" pitchFamily="49" charset="0"/>
              </a:rPr>
              <a:t>-</a:t>
            </a:r>
            <a:r>
              <a:rPr lang="en-US" dirty="0"/>
              <a:t> (binary and unary), </a:t>
            </a:r>
            <a:r>
              <a:rPr lang="en-US" dirty="0">
                <a:latin typeface="Lucida Sans Typewriter" pitchFamily="49" charset="0"/>
              </a:rPr>
              <a:t>*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Lucida Sans Typewriter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%</a:t>
            </a:r>
            <a:r>
              <a:rPr lang="en-US" dirty="0"/>
              <a:t> (or </a:t>
            </a:r>
            <a:r>
              <a:rPr lang="en-US" dirty="0">
                <a:latin typeface="Lucida Sans Typewriter" pitchFamily="49" charset="0"/>
              </a:rPr>
              <a:t>div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mod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Lucida Sans Typewriter" pitchFamily="49" charset="0"/>
              </a:rPr>
              <a:t>empty</a:t>
            </a:r>
            <a:r>
              <a:rPr lang="en-US" dirty="0"/>
              <a:t>: </a:t>
            </a:r>
            <a:r>
              <a:rPr lang="en-US" dirty="0">
                <a:latin typeface="Lucida Sans Typewriter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/>
              <a:t>arg</a:t>
            </a:r>
            <a:r>
              <a:rPr lang="en-US" dirty="0"/>
              <a:t> is </a:t>
            </a:r>
            <a:r>
              <a:rPr lang="en-US" dirty="0">
                <a:latin typeface="Lucida Sans Typewriter" pitchFamily="49" charset="0"/>
              </a:rPr>
              <a:t>null</a:t>
            </a:r>
            <a:r>
              <a:rPr lang="en-US" dirty="0"/>
              <a:t> or empty string/array/</a:t>
            </a:r>
            <a:r>
              <a:rPr lang="en-US" dirty="0">
                <a:latin typeface="Lucida Sans Typewriter" pitchFamily="49" charset="0"/>
              </a:rPr>
              <a:t>Map</a:t>
            </a:r>
            <a:r>
              <a:rPr lang="en-US" dirty="0"/>
              <a:t>/</a:t>
            </a:r>
            <a:r>
              <a:rPr lang="en-US" dirty="0">
                <a:latin typeface="Lucida Sans Typewriter" pitchFamily="49" charset="0"/>
              </a:rPr>
              <a:t>Collection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Conditional: </a:t>
            </a:r>
            <a:r>
              <a:rPr lang="en-US" dirty="0">
                <a:latin typeface="Lucida Sans Typewriter" pitchFamily="49" charset="0"/>
              </a:rPr>
              <a:t>? 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Array access: </a:t>
            </a:r>
            <a:r>
              <a:rPr lang="en-US" dirty="0">
                <a:latin typeface="Lucida Sans Typewriter" pitchFamily="49" charset="0"/>
              </a:rPr>
              <a:t>[ ] </a:t>
            </a:r>
            <a:r>
              <a:rPr lang="en-US" dirty="0"/>
              <a:t>(or object notation)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Parentheses for </a:t>
            </a:r>
            <a:r>
              <a:rPr lang="en-US" dirty="0" smtClean="0"/>
              <a:t>grouping</a:t>
            </a:r>
            <a:r>
              <a:rPr lang="en-US" dirty="0" smtClean="0"/>
              <a:t>. ()</a:t>
            </a:r>
            <a:endParaRPr lang="en-US" dirty="0"/>
          </a:p>
          <a:p>
            <a:pPr marL="457200" lvl="1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87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967" y="2139269"/>
            <a:ext cx="760095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&lt;html&gt;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&lt;body&gt;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      ${1&lt;2}</a:t>
            </a:r>
          </a:p>
          <a:p>
            <a:pPr algn="l" defTabSz="457200" rt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${1+2+3}   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&lt;/body&gt;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&lt;/html&gt;  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9967" y="730059"/>
            <a:ext cx="78593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endParaRPr lang="en-US" sz="2000" b="1" dirty="0" smtClean="0"/>
          </a:p>
          <a:p>
            <a:pPr algn="l" defTabSz="457200" rtl="0"/>
            <a:r>
              <a:rPr lang="en-US" sz="2800" b="1" dirty="0" smtClean="0"/>
              <a:t>Example </a:t>
            </a:r>
            <a:r>
              <a:rPr lang="en-US" sz="2800" b="1" dirty="0"/>
              <a:t>1: Expression language evaluates the expressions</a:t>
            </a:r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2505"/>
          <a:stretch/>
        </p:blipFill>
        <p:spPr>
          <a:xfrm>
            <a:off x="3332797" y="4188247"/>
            <a:ext cx="4429125" cy="19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8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967" y="2139269"/>
            <a:ext cx="760095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&lt;html&gt;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&lt;body&gt;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      </a:t>
            </a:r>
            <a:r>
              <a:rPr lang="en-US" dirty="0" smtClean="0">
                <a:solidFill>
                  <a:prstClr val="black"/>
                </a:solidFill>
              </a:rPr>
              <a:t>${x = 5}</a:t>
            </a:r>
            <a:endParaRPr lang="en-US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</a:t>
            </a:r>
            <a:r>
              <a:rPr lang="en-US" dirty="0" smtClean="0">
                <a:solidFill>
                  <a:prstClr val="black"/>
                </a:solidFill>
              </a:rPr>
              <a:t>${x==5 ? “Ok” : “No”} </a:t>
            </a:r>
          </a:p>
          <a:p>
            <a:pPr algn="l" defTabSz="457200" rt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${x ne 5 ? “Ok” : “No”}</a:t>
            </a:r>
            <a:r>
              <a:rPr lang="en-US" dirty="0" smtClean="0">
                <a:solidFill>
                  <a:prstClr val="black"/>
                </a:solidFill>
              </a:rPr>
              <a:t>  </a:t>
            </a:r>
            <a:r>
              <a:rPr lang="en-US" dirty="0" smtClean="0">
                <a:solidFill>
                  <a:prstClr val="black"/>
                </a:solidFill>
              </a:rPr>
              <a:t>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&lt;/body&gt;  </a:t>
            </a:r>
          </a:p>
          <a:p>
            <a:pPr algn="l" defTabSz="457200" rtl="0"/>
            <a:r>
              <a:rPr lang="en-US" dirty="0" smtClean="0">
                <a:solidFill>
                  <a:prstClr val="black"/>
                </a:solidFill>
              </a:rPr>
              <a:t>&lt;/html&gt;  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9967" y="730059"/>
            <a:ext cx="7859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endParaRPr lang="en-US" sz="2000" b="1" dirty="0" smtClean="0"/>
          </a:p>
          <a:p>
            <a:pPr algn="l" defTabSz="457200" rtl="0"/>
            <a:r>
              <a:rPr lang="en-US" sz="2800" b="1" dirty="0" smtClean="0"/>
              <a:t>Example </a:t>
            </a:r>
            <a:r>
              <a:rPr lang="en-US" sz="2800" b="1" dirty="0" smtClean="0"/>
              <a:t>2: IF statement in Expression language</a:t>
            </a:r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59" y="4471715"/>
            <a:ext cx="361950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35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9967" y="730059"/>
            <a:ext cx="7859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endParaRPr lang="en-US" sz="2000" b="1" dirty="0" smtClean="0"/>
          </a:p>
          <a:p>
            <a:pPr algn="l" defTabSz="457200" rtl="0"/>
            <a:r>
              <a:rPr lang="en-US" sz="2800" b="1" dirty="0" smtClean="0"/>
              <a:t>Reserve Words in Expression language</a:t>
            </a:r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815193"/>
            <a:ext cx="9448240" cy="3383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91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547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objects: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977538"/>
            <a:ext cx="9067800" cy="570203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Similar to implicit objects in </a:t>
            </a:r>
            <a:r>
              <a:rPr lang="en-US" sz="2400" dirty="0" smtClean="0"/>
              <a:t>JSP, there are predefined </a:t>
            </a:r>
            <a:r>
              <a:rPr lang="en-US" sz="2400" dirty="0"/>
              <a:t>variables in EL.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61708"/>
            <a:ext cx="8177349" cy="4965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30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EL implicit object: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Example </a:t>
            </a:r>
            <a:r>
              <a:rPr lang="en-US" b="1" dirty="0" smtClean="0"/>
              <a:t>3: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In this example we are prompting user to enter name and roll number. On the other JSP page we are fetching the entered details using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/>
              <a:t> variable of EL.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037806" y="4038364"/>
            <a:ext cx="4584623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  <a:endParaRPr lang="en-US" sz="1400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body&gt;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&lt;form</a:t>
            </a:r>
            <a:r>
              <a:rPr lang="en-US" sz="1400" dirty="0">
                <a:solidFill>
                  <a:prstClr val="black"/>
                </a:solidFill>
              </a:rPr>
              <a:t>  </a:t>
            </a:r>
            <a:r>
              <a:rPr lang="en-US" sz="1400" dirty="0" smtClean="0">
                <a:solidFill>
                  <a:srgbClr val="FF0000"/>
                </a:solidFill>
              </a:rPr>
              <a:t>action</a:t>
            </a:r>
            <a:r>
              <a:rPr lang="en-US" sz="1400" dirty="0" smtClean="0">
                <a:solidFill>
                  <a:prstClr val="black"/>
                </a:solidFill>
              </a:rPr>
              <a:t>=“</a:t>
            </a:r>
            <a:r>
              <a:rPr lang="en-US" sz="1400" dirty="0" err="1" smtClean="0">
                <a:solidFill>
                  <a:prstClr val="black"/>
                </a:solidFill>
              </a:rPr>
              <a:t>display.jsp</a:t>
            </a:r>
            <a:r>
              <a:rPr lang="en-US" sz="1400" dirty="0">
                <a:solidFill>
                  <a:prstClr val="black"/>
                </a:solidFill>
              </a:rPr>
              <a:t>“ </a:t>
            </a:r>
            <a:r>
              <a:rPr lang="en-US" sz="1400" b="1" dirty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      Student Name: &lt;input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  <a:r>
              <a:rPr lang="en-US" sz="1400" dirty="0">
                <a:solidFill>
                  <a:srgbClr val="FF0000"/>
                </a:solidFill>
              </a:rPr>
              <a:t>type  </a:t>
            </a:r>
            <a:r>
              <a:rPr lang="en-US" sz="1400" dirty="0">
                <a:solidFill>
                  <a:prstClr val="black"/>
                </a:solidFill>
              </a:rPr>
              <a:t>="text" name</a:t>
            </a:r>
            <a:r>
              <a:rPr lang="en-US" sz="1400" dirty="0" smtClean="0">
                <a:solidFill>
                  <a:prstClr val="black"/>
                </a:solidFill>
              </a:rPr>
              <a:t>=“</a:t>
            </a:r>
            <a:r>
              <a:rPr lang="en-US" sz="1400" dirty="0" err="1" smtClean="0">
                <a:solidFill>
                  <a:prstClr val="black"/>
                </a:solidFill>
              </a:rPr>
              <a:t>stuname</a:t>
            </a:r>
            <a:r>
              <a:rPr lang="en-US" sz="1400" dirty="0">
                <a:solidFill>
                  <a:prstClr val="black"/>
                </a:solidFill>
              </a:rPr>
              <a:t>“ </a:t>
            </a:r>
            <a:r>
              <a:rPr lang="en-US" sz="1400" b="1" dirty="0" smtClean="0">
                <a:solidFill>
                  <a:prstClr val="black"/>
                </a:solidFill>
              </a:rPr>
              <a:t>&gt;&lt;</a:t>
            </a:r>
            <a:r>
              <a:rPr lang="en-US" sz="1400" b="1" dirty="0" err="1" smtClean="0">
                <a:solidFill>
                  <a:prstClr val="black"/>
                </a:solidFill>
              </a:rPr>
              <a:t>br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      Student </a:t>
            </a:r>
            <a:r>
              <a:rPr lang="en-US" sz="1400" b="1" dirty="0" err="1" smtClean="0">
                <a:solidFill>
                  <a:prstClr val="black"/>
                </a:solidFill>
              </a:rPr>
              <a:t>RollNum</a:t>
            </a:r>
            <a:r>
              <a:rPr lang="en-US" sz="1400" b="1" dirty="0">
                <a:solidFill>
                  <a:prstClr val="black"/>
                </a:solidFill>
              </a:rPr>
              <a:t>: </a:t>
            </a:r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input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  <a:r>
              <a:rPr lang="en-US" sz="1400" dirty="0">
                <a:solidFill>
                  <a:srgbClr val="FF0000"/>
                </a:solidFill>
              </a:rPr>
              <a:t>type  </a:t>
            </a:r>
            <a:r>
              <a:rPr lang="en-US" sz="1400" dirty="0">
                <a:solidFill>
                  <a:prstClr val="black"/>
                </a:solidFill>
              </a:rPr>
              <a:t>="text" name</a:t>
            </a:r>
            <a:r>
              <a:rPr lang="en-US" sz="1400" dirty="0" smtClean="0">
                <a:solidFill>
                  <a:prstClr val="black"/>
                </a:solidFill>
              </a:rPr>
              <a:t>=“</a:t>
            </a:r>
            <a:r>
              <a:rPr lang="en-US" sz="1400" dirty="0" err="1" smtClean="0">
                <a:solidFill>
                  <a:prstClr val="black"/>
                </a:solidFill>
              </a:rPr>
              <a:t>rollno</a:t>
            </a:r>
            <a:r>
              <a:rPr lang="en-US" sz="1400" dirty="0" smtClean="0">
                <a:solidFill>
                  <a:prstClr val="black"/>
                </a:solidFill>
              </a:rPr>
              <a:t>“ </a:t>
            </a:r>
            <a:r>
              <a:rPr lang="en-US" sz="1400" b="1" dirty="0">
                <a:solidFill>
                  <a:prstClr val="black"/>
                </a:solidFill>
              </a:rPr>
              <a:t>&gt;&lt;</a:t>
            </a:r>
            <a:r>
              <a:rPr lang="en-US" sz="1400" b="1" dirty="0" err="1">
                <a:solidFill>
                  <a:prstClr val="black"/>
                </a:solidFill>
              </a:rPr>
              <a:t>br</a:t>
            </a:r>
            <a:r>
              <a:rPr lang="en-US" sz="1400" b="1" dirty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     &lt;input</a:t>
            </a:r>
            <a:r>
              <a:rPr lang="en-US" sz="1400" dirty="0">
                <a:solidFill>
                  <a:prstClr val="black"/>
                </a:solidFill>
              </a:rPr>
              <a:t> </a:t>
            </a:r>
            <a:r>
              <a:rPr lang="en-US" sz="1400" dirty="0">
                <a:solidFill>
                  <a:srgbClr val="FF0000"/>
                </a:solidFill>
              </a:rPr>
              <a:t>type  </a:t>
            </a:r>
            <a:r>
              <a:rPr lang="en-US" sz="1400" dirty="0">
                <a:solidFill>
                  <a:prstClr val="black"/>
                </a:solidFill>
              </a:rPr>
              <a:t>="submit"   value</a:t>
            </a:r>
            <a:r>
              <a:rPr lang="en-US" sz="1400" dirty="0" smtClean="0">
                <a:solidFill>
                  <a:prstClr val="black"/>
                </a:solidFill>
              </a:rPr>
              <a:t>=“Submit"</a:t>
            </a:r>
            <a:r>
              <a:rPr lang="en-US" sz="1400" b="1" dirty="0" smtClean="0">
                <a:solidFill>
                  <a:prstClr val="black"/>
                </a:solidFill>
              </a:rPr>
              <a:t>&gt;  &lt;</a:t>
            </a:r>
            <a:r>
              <a:rPr lang="en-US" sz="1400" b="1" dirty="0" err="1" smtClean="0">
                <a:solidFill>
                  <a:prstClr val="black"/>
                </a:solidFill>
              </a:rPr>
              <a:t>br</a:t>
            </a:r>
            <a:r>
              <a:rPr lang="en-US" sz="1400" b="1" dirty="0">
                <a:solidFill>
                  <a:prstClr val="black"/>
                </a:solidFill>
              </a:rPr>
              <a:t>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&lt;/form&gt;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&lt;/body&gt;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  <a:endParaRPr lang="en-US" sz="1400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html&gt;</a:t>
            </a:r>
            <a:r>
              <a:rPr lang="en-US" sz="1400" dirty="0">
                <a:solidFill>
                  <a:prstClr val="black"/>
                </a:solidFill>
              </a:rPr>
              <a:t> 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1433" y="4020852"/>
            <a:ext cx="443919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&lt;html&gt; 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</a:t>
            </a:r>
            <a:r>
              <a:rPr lang="en-US" sz="1400" b="1" dirty="0">
                <a:solidFill>
                  <a:prstClr val="black"/>
                </a:solidFill>
              </a:rPr>
              <a:t>body</a:t>
            </a:r>
            <a:r>
              <a:rPr lang="en-US" sz="1400" b="1" dirty="0" smtClean="0">
                <a:solidFill>
                  <a:prstClr val="black"/>
                </a:solidFill>
              </a:rPr>
              <a:t>&gt;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     Student Name is: ${ </a:t>
            </a:r>
            <a:r>
              <a:rPr lang="en-US" sz="1400" b="1" dirty="0" err="1" smtClean="0">
                <a:solidFill>
                  <a:prstClr val="black"/>
                </a:solidFill>
              </a:rPr>
              <a:t>param.stuname</a:t>
            </a:r>
            <a:r>
              <a:rPr lang="en-US" sz="1400" b="1" dirty="0" smtClean="0">
                <a:solidFill>
                  <a:prstClr val="black"/>
                </a:solidFill>
              </a:rPr>
              <a:t> }</a:t>
            </a:r>
          </a:p>
          <a:p>
            <a:pPr algn="l" defTabSz="457200" rtl="0"/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     Student Roll No is ${</a:t>
            </a:r>
            <a:r>
              <a:rPr lang="en-US" sz="1400" b="1" dirty="0">
                <a:solidFill>
                  <a:prstClr val="black"/>
                </a:solidFill>
              </a:rPr>
              <a:t>  </a:t>
            </a:r>
            <a:r>
              <a:rPr lang="en-US" sz="1400" b="1" dirty="0" err="1" smtClean="0">
                <a:solidFill>
                  <a:prstClr val="black"/>
                </a:solidFill>
              </a:rPr>
              <a:t>param.rollno</a:t>
            </a:r>
            <a:r>
              <a:rPr lang="en-US" sz="1400" b="1" dirty="0" smtClean="0">
                <a:solidFill>
                  <a:prstClr val="black"/>
                </a:solidFill>
              </a:rPr>
              <a:t> }</a:t>
            </a: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body&gt;  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algn="l" defTabSz="457200" rtl="0"/>
            <a:r>
              <a:rPr lang="en-US" sz="1400" b="1" dirty="0" smtClean="0">
                <a:solidFill>
                  <a:prstClr val="black"/>
                </a:solidFill>
              </a:rPr>
              <a:t>&lt;/</a:t>
            </a:r>
            <a:r>
              <a:rPr lang="en-US" sz="1400" b="1" dirty="0">
                <a:solidFill>
                  <a:prstClr val="black"/>
                </a:solidFill>
              </a:rPr>
              <a:t>html&gt;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1433" y="3688286"/>
            <a:ext cx="1340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 err="1" smtClean="0">
                <a:solidFill>
                  <a:srgbClr val="C00000"/>
                </a:solidFill>
              </a:rPr>
              <a:t>display.jsp</a:t>
            </a:r>
            <a:endParaRPr lang="en-US" sz="1200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0773" y="370134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lang="en-US" sz="1600" i="1" dirty="0">
                <a:solidFill>
                  <a:srgbClr val="C0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7880572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12578</TotalTime>
  <Words>593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Sans Typewriter</vt:lpstr>
      <vt:lpstr>Times New Roman</vt:lpstr>
      <vt:lpstr>1_Office Theme</vt:lpstr>
      <vt:lpstr>JSP Expression Language (EL)</vt:lpstr>
      <vt:lpstr>JSP Implicit Objects</vt:lpstr>
      <vt:lpstr>Syntax of EL:</vt:lpstr>
      <vt:lpstr>Syntax of EL:</vt:lpstr>
      <vt:lpstr>PowerPoint Presentation</vt:lpstr>
      <vt:lpstr>PowerPoint Presentation</vt:lpstr>
      <vt:lpstr>PowerPoint Presentation</vt:lpstr>
      <vt:lpstr>EL implicit objects:</vt:lpstr>
      <vt:lpstr>1- EL implicit object: param</vt:lpstr>
      <vt:lpstr>PowerPoint Presentation</vt:lpstr>
      <vt:lpstr>2- EL implicit object: sessionScope</vt:lpstr>
      <vt:lpstr>3- EL implicit object: cookie</vt:lpstr>
      <vt:lpstr>4- EL implicit object: applicationScope</vt:lpstr>
      <vt:lpstr>5- EL implicit object: pageContext</vt:lpstr>
      <vt:lpstr>6- EL implicit object: requestScope</vt:lpstr>
      <vt:lpstr>7- EL implicit object: header</vt:lpstr>
      <vt:lpstr>EL implicit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Implicit Objects</dc:title>
  <dc:creator>Hasan</dc:creator>
  <cp:lastModifiedBy>Maher</cp:lastModifiedBy>
  <cp:revision>58</cp:revision>
  <dcterms:created xsi:type="dcterms:W3CDTF">2020-07-17T12:44:42Z</dcterms:created>
  <dcterms:modified xsi:type="dcterms:W3CDTF">2021-05-22T17:41:26Z</dcterms:modified>
</cp:coreProperties>
</file>