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506AB3-A44C-F34C-AFEC-4B75D5FC6640}" v="46" dt="2019-11-09T05:22:24.109"/>
    <p1510:client id="{AA6A71F7-541C-9248-9374-57332F1E0775}" v="639" dt="2019-11-09T05:25:56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90"/>
    <p:restoredTop sz="96208"/>
  </p:normalViewPr>
  <p:slideViewPr>
    <p:cSldViewPr snapToGrid="0" snapToObjects="1">
      <p:cViewPr varScale="1">
        <p:scale>
          <a:sx n="124" d="100"/>
          <a:sy n="124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58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7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1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7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6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5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1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9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56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6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0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C757A-4C2D-4E45-A35A-48ACE5188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Credit card data set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24B74-3DE1-0544-AD79-13EC18165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- Diya Chandra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820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A002-2B8A-C84D-93EC-5A6FBC996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F07C1-97B7-A643-9182-31005EBF3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624568"/>
            <a:ext cx="6324598" cy="5412920"/>
          </a:xfrm>
        </p:spPr>
        <p:txBody>
          <a:bodyPr anchor="ctr">
            <a:normAutofit/>
          </a:bodyPr>
          <a:lstStyle/>
          <a:p>
            <a:r>
              <a:rPr lang="en-US" sz="2400"/>
              <a:t>We check for null data in the given dataset</a:t>
            </a:r>
          </a:p>
          <a:p>
            <a:r>
              <a:rPr lang="en-US" sz="2400"/>
              <a:t>CREDIT_LIMIT and MINIMUM_PAYMENTS are the only one with null values.</a:t>
            </a:r>
          </a:p>
          <a:p>
            <a:r>
              <a:rPr lang="en-US" sz="2400"/>
              <a:t>We choose Median of all rows to replace the null values due to to many outliers present in the dataset.</a:t>
            </a:r>
          </a:p>
          <a:p>
            <a:r>
              <a:rPr lang="en-US" sz="2400"/>
              <a:t>CUST_ID is the only object column in our dataset. Since it does not contribute to model, it is dropped.</a:t>
            </a:r>
          </a:p>
          <a:p>
            <a:r>
              <a:rPr lang="en-US" sz="2400"/>
              <a:t>Z score is used to eliminate outliers. We chose our threshold value as z&gt;=3.</a:t>
            </a:r>
          </a:p>
        </p:txBody>
      </p:sp>
    </p:spTree>
    <p:extLst>
      <p:ext uri="{BB962C8B-B14F-4D97-AF65-F5344CB8AC3E}">
        <p14:creationId xmlns:p14="http://schemas.microsoft.com/office/powerpoint/2010/main" val="316104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01CD-D918-A44A-8F8F-FA3C2D72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dirty="0"/>
              <a:t>DATA 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DE1F2-0E9E-1D47-BD71-52645B5AE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21792"/>
            <a:ext cx="5257799" cy="5413248"/>
          </a:xfrm>
        </p:spPr>
        <p:txBody>
          <a:bodyPr anchor="ctr">
            <a:normAutofit/>
          </a:bodyPr>
          <a:lstStyle/>
          <a:p>
            <a:r>
              <a:rPr lang="en-US" sz="2400"/>
              <a:t>We standardize the data as we do not want high range of values for certain features to dominate cluster formation.</a:t>
            </a:r>
          </a:p>
          <a:p>
            <a:r>
              <a:rPr lang="en-US" sz="2400"/>
              <a:t>Used StandardScaler() from sklearn.preprocessing to achieve the same.</a:t>
            </a:r>
          </a:p>
        </p:txBody>
      </p:sp>
    </p:spTree>
    <p:extLst>
      <p:ext uri="{BB962C8B-B14F-4D97-AF65-F5344CB8AC3E}">
        <p14:creationId xmlns:p14="http://schemas.microsoft.com/office/powerpoint/2010/main" val="271496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52A5-E42B-2B4C-9CA8-CA298E265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dirty="0"/>
              <a:t>Elbow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B556D-7F16-0345-8720-34434798A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21792"/>
            <a:ext cx="5257799" cy="5413248"/>
          </a:xfrm>
        </p:spPr>
        <p:txBody>
          <a:bodyPr anchor="ctr">
            <a:normAutofit/>
          </a:bodyPr>
          <a:lstStyle/>
          <a:p>
            <a:r>
              <a:rPr lang="en-US" sz="2400"/>
              <a:t>Used the elbow method to find optimal value of k-means cluster</a:t>
            </a:r>
          </a:p>
          <a:p>
            <a:r>
              <a:rPr lang="en-US" sz="2400"/>
              <a:t>Since the observation showed a change from exponential decrease to linear one at cluster value of 8, it is chosen as input for the model.</a:t>
            </a:r>
          </a:p>
        </p:txBody>
      </p:sp>
    </p:spTree>
    <p:extLst>
      <p:ext uri="{BB962C8B-B14F-4D97-AF65-F5344CB8AC3E}">
        <p14:creationId xmlns:p14="http://schemas.microsoft.com/office/powerpoint/2010/main" val="1746538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9D15-3EB9-A547-A307-E6B599A7A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en-US" dirty="0"/>
              <a:t>K-Means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53007-5721-9941-8D09-6EF205541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624568"/>
            <a:ext cx="6324598" cy="5412920"/>
          </a:xfrm>
        </p:spPr>
        <p:txBody>
          <a:bodyPr anchor="ctr">
            <a:normAutofit/>
          </a:bodyPr>
          <a:lstStyle/>
          <a:p>
            <a:r>
              <a:rPr lang="en-US" sz="2400"/>
              <a:t>K-Means is the algorithm of choice </a:t>
            </a:r>
          </a:p>
          <a:p>
            <a:r>
              <a:rPr lang="en-US" sz="2400" i="1"/>
              <a:t>K</a:t>
            </a:r>
            <a:r>
              <a:rPr lang="en-US" sz="2400"/>
              <a:t>-means clustering is a type of unsupervised learning, which is used for unlabeled data. It finds groups in the data, with the number of groups represented by the variable </a:t>
            </a:r>
            <a:r>
              <a:rPr lang="en-US" sz="2400" i="1"/>
              <a:t>K</a:t>
            </a:r>
            <a:r>
              <a:rPr lang="en-US" sz="2400"/>
              <a:t>. The algorithm works iteratively to assign each data point to one of </a:t>
            </a:r>
            <a:r>
              <a:rPr lang="en-US" sz="2400" i="1"/>
              <a:t>K</a:t>
            </a:r>
            <a:r>
              <a:rPr lang="en-US" sz="2400"/>
              <a:t> groups based on the features that are provided. Data points are clustered based on feature similarity.</a:t>
            </a:r>
          </a:p>
          <a:p>
            <a:r>
              <a:rPr lang="en-US" sz="2400"/>
              <a:t>We have chosen K value as 8 from Elbow method.</a:t>
            </a:r>
          </a:p>
        </p:txBody>
      </p:sp>
    </p:spTree>
    <p:extLst>
      <p:ext uri="{BB962C8B-B14F-4D97-AF65-F5344CB8AC3E}">
        <p14:creationId xmlns:p14="http://schemas.microsoft.com/office/powerpoint/2010/main" val="44717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7CFF-812F-8040-B6CE-6EC7A5EC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3DF99-A418-9E42-8029-A224AAC93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Cluster 0: This group of customers have highest dues. They also make highest number of minimum payments. These customers are possibly </a:t>
            </a:r>
            <a:r>
              <a:rPr lang="en-US" b="1" dirty="0"/>
              <a:t>higher risk </a:t>
            </a:r>
            <a:r>
              <a:rPr lang="en-US" dirty="0"/>
              <a:t>than other groups. This is also the </a:t>
            </a:r>
            <a:r>
              <a:rPr lang="en-US" b="1" dirty="0"/>
              <a:t>smallest</a:t>
            </a:r>
            <a:r>
              <a:rPr lang="en-US" dirty="0"/>
              <a:t> group of people</a:t>
            </a:r>
          </a:p>
          <a:p>
            <a:r>
              <a:rPr lang="en-US" dirty="0"/>
              <a:t>Cluster 1: People who make least use of credit cards and have moderately low credit limit. They are the </a:t>
            </a:r>
            <a:r>
              <a:rPr lang="en-US" b="1" dirty="0"/>
              <a:t>largest batch</a:t>
            </a:r>
            <a:r>
              <a:rPr lang="en-US" dirty="0"/>
              <a:t> of people. </a:t>
            </a:r>
          </a:p>
          <a:p>
            <a:r>
              <a:rPr lang="en-US" dirty="0"/>
              <a:t>Cluster 2: Make high purchases and pay the dues. They have low balance. Also have moderately high credit limit. They are low risk customers.</a:t>
            </a:r>
          </a:p>
          <a:p>
            <a:r>
              <a:rPr lang="en-US" dirty="0"/>
              <a:t>Cluster 3: Have the lowest balance. Purchases are also less. They seem to make no use of their credit cards. These customers are mostly inactive. They also have moderately low credit limit.</a:t>
            </a:r>
          </a:p>
          <a:p>
            <a:r>
              <a:rPr lang="en-US" dirty="0"/>
              <a:t>Cluster 4: People with very high purchase rate and highest credit limit. They also make full payments on time. They are the lowest risk customers. Target them for good signup offers.</a:t>
            </a:r>
          </a:p>
          <a:p>
            <a:r>
              <a:rPr lang="en-US" dirty="0"/>
              <a:t>Cluster 5: </a:t>
            </a:r>
            <a:r>
              <a:rPr lang="en-US" b="1" dirty="0"/>
              <a:t>Second largest group</a:t>
            </a:r>
            <a:r>
              <a:rPr lang="en-US" dirty="0"/>
              <a:t> of people. They are </a:t>
            </a:r>
            <a:r>
              <a:rPr lang="en-US" b="1" dirty="0"/>
              <a:t>average customers </a:t>
            </a:r>
            <a:r>
              <a:rPr lang="en-US" dirty="0"/>
              <a:t>who make a lot of low valued purchases and pay in full. These customers generate low revenue for the company.</a:t>
            </a:r>
          </a:p>
          <a:p>
            <a:r>
              <a:rPr lang="en-US" dirty="0"/>
              <a:t>Cluster 6: Make low amount of new purchases but make minimum payments to pay off the dues. Have moderately high credit limit.</a:t>
            </a:r>
          </a:p>
          <a:p>
            <a:r>
              <a:rPr lang="en-US" dirty="0"/>
              <a:t>Cluster 7: Customers with lowest duration of card use. They appear to have low credit limits and also make few number of purchases.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03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218B-5159-F545-B315-5ACF8374A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en-IN" sz="3700"/>
              <a:t>Offer recommendations</a:t>
            </a: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69A57-5931-3449-B5B6-607651F22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624568"/>
            <a:ext cx="6324598" cy="5412920"/>
          </a:xfrm>
        </p:spPr>
        <p:txBody>
          <a:bodyPr anchor="ctr">
            <a:normAutofit/>
          </a:bodyPr>
          <a:lstStyle/>
          <a:p>
            <a:r>
              <a:rPr lang="en-US" sz="2400"/>
              <a:t>Cashback offer: For customers who have high purchase rate and pay in full.</a:t>
            </a:r>
          </a:p>
          <a:p>
            <a:pPr lvl="1"/>
            <a:r>
              <a:rPr lang="en-US" dirty="0"/>
              <a:t>Clusters: 2, 4, 5</a:t>
            </a:r>
          </a:p>
          <a:p>
            <a:r>
              <a:rPr lang="en-US" sz="2400"/>
              <a:t>0% APR offer: No interest charged to help customers pay off their dues.</a:t>
            </a:r>
          </a:p>
          <a:p>
            <a:pPr lvl="1"/>
            <a:r>
              <a:rPr lang="en-US" dirty="0"/>
              <a:t>Clusters: 0, 6</a:t>
            </a:r>
          </a:p>
          <a:p>
            <a:r>
              <a:rPr lang="en-US" sz="2400"/>
              <a:t>Sign up bonus: For those inactive customers to incentivize credit card use by offering bonus after certain amount of total spending.</a:t>
            </a:r>
          </a:p>
          <a:p>
            <a:pPr lvl="1"/>
            <a:r>
              <a:rPr lang="en-US" dirty="0"/>
              <a:t>Clusters: 1, 3, 7</a:t>
            </a:r>
          </a:p>
        </p:txBody>
      </p:sp>
    </p:spTree>
    <p:extLst>
      <p:ext uri="{BB962C8B-B14F-4D97-AF65-F5344CB8AC3E}">
        <p14:creationId xmlns:p14="http://schemas.microsoft.com/office/powerpoint/2010/main" val="3666413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586</Words>
  <Application>Microsoft Macintosh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Credit card data set analysis</vt:lpstr>
      <vt:lpstr>DATA CLEANING</vt:lpstr>
      <vt:lpstr>DATA STANDARDIZATION</vt:lpstr>
      <vt:lpstr>Elbow Method</vt:lpstr>
      <vt:lpstr>K-Means Clustering </vt:lpstr>
      <vt:lpstr>Cluster Analysis</vt:lpstr>
      <vt:lpstr>Offer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data set analysis</dc:title>
  <dc:creator>Chandra, Diya</dc:creator>
  <cp:lastModifiedBy>Chandra, Diya</cp:lastModifiedBy>
  <cp:revision>5</cp:revision>
  <dcterms:created xsi:type="dcterms:W3CDTF">2019-11-09T04:28:09Z</dcterms:created>
  <dcterms:modified xsi:type="dcterms:W3CDTF">2019-11-09T05:25:56Z</dcterms:modified>
</cp:coreProperties>
</file>