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E1B663-AA47-4E76-9FB2-DCCEEBE93107}" v="5" dt="2022-12-12T06:45:49.856"/>
    <p1510:client id="{91DE4A40-0660-49DB-9E5F-933355D9CC8C}" v="5" dt="2022-12-12T03:55:03.52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4" y="1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23238" y="2462022"/>
            <a:ext cx="9145523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68957" y="2761869"/>
            <a:ext cx="8054085" cy="1671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values(1%2C%27john%27%2C76897%2C%27john123@gmail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values(2%2C%27shaun%27%2C99655%2C%27shaun153@gmail.co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7296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AE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961" y="1972817"/>
            <a:ext cx="8991600" cy="1645920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vert="horz" wrap="square" lIns="0" tIns="290830" rIns="0" bIns="0" rtlCol="0">
            <a:spAutoFit/>
          </a:bodyPr>
          <a:lstStyle/>
          <a:p>
            <a:pPr marL="3599815" marR="1703070" indent="-1922145">
              <a:lnSpc>
                <a:spcPts val="4100"/>
              </a:lnSpc>
              <a:spcBef>
                <a:spcPts val="2290"/>
              </a:spcBef>
            </a:pPr>
            <a:r>
              <a:rPr sz="3800" spc="170" dirty="0"/>
              <a:t>LIBRARY</a:t>
            </a:r>
            <a:r>
              <a:rPr sz="3800" spc="240" dirty="0"/>
              <a:t> </a:t>
            </a:r>
            <a:r>
              <a:rPr sz="3800" spc="385" dirty="0"/>
              <a:t>MANAGEMENT </a:t>
            </a:r>
            <a:r>
              <a:rPr sz="3800" spc="-1130" dirty="0"/>
              <a:t> </a:t>
            </a:r>
            <a:r>
              <a:rPr sz="3800" spc="180" dirty="0"/>
              <a:t>SYSTEM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3644900" y="3978909"/>
            <a:ext cx="53467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Diya</a:t>
            </a: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70" dirty="0">
                <a:solidFill>
                  <a:srgbClr val="FFFFFF"/>
                </a:solidFill>
                <a:latin typeface="Trebuchet MS"/>
                <a:cs typeface="Trebuchet MS"/>
              </a:rPr>
              <a:t>Patel,</a:t>
            </a:r>
            <a:r>
              <a:rPr sz="2000" spc="-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vansh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Kad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2000" spc="-160" dirty="0">
                <a:solidFill>
                  <a:srgbClr val="FFFFFF"/>
                </a:solidFill>
                <a:latin typeface="Trebuchet MS"/>
                <a:cs typeface="Trebuchet MS"/>
              </a:rPr>
              <a:t>&amp;  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eesh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Shet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0511" y="230124"/>
            <a:ext cx="8987155" cy="500778"/>
          </a:xfrm>
          <a:prstGeom prst="rect">
            <a:avLst/>
          </a:prstGeom>
          <a:solidFill>
            <a:srgbClr val="9CA283"/>
          </a:solidFill>
          <a:ln w="12700">
            <a:solidFill>
              <a:srgbClr val="70775F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741045">
              <a:lnSpc>
                <a:spcPct val="100000"/>
              </a:lnSpc>
              <a:spcBef>
                <a:spcPts val="905"/>
              </a:spcBef>
              <a:tabLst>
                <a:tab pos="2696845" algn="l"/>
                <a:tab pos="4139565" algn="l"/>
                <a:tab pos="5189855" algn="l"/>
                <a:tab pos="6409055" algn="l"/>
              </a:tabLst>
            </a:pPr>
            <a:r>
              <a:rPr sz="2500" spc="225" dirty="0">
                <a:solidFill>
                  <a:srgbClr val="FFFFFF"/>
                </a:solidFill>
              </a:rPr>
              <a:t>INSERTING	</a:t>
            </a:r>
            <a:r>
              <a:rPr sz="2500" spc="160" dirty="0">
                <a:solidFill>
                  <a:srgbClr val="FFFFFF"/>
                </a:solidFill>
              </a:rPr>
              <a:t>VALUES	</a:t>
            </a:r>
            <a:r>
              <a:rPr sz="2500" spc="280" dirty="0">
                <a:solidFill>
                  <a:srgbClr val="FFFFFF"/>
                </a:solidFill>
              </a:rPr>
              <a:t>INTO	</a:t>
            </a:r>
            <a:r>
              <a:rPr sz="2500" spc="130" dirty="0">
                <a:solidFill>
                  <a:srgbClr val="FFFFFF"/>
                </a:solidFill>
              </a:rPr>
              <a:t>TABLE	</a:t>
            </a:r>
            <a:r>
              <a:rPr lang="en-US" sz="2500" spc="265" dirty="0">
                <a:solidFill>
                  <a:srgbClr val="FFFFFF"/>
                </a:solidFill>
              </a:rPr>
              <a:t>MEMBER</a:t>
            </a:r>
            <a:endParaRPr sz="2500" dirty="0"/>
          </a:p>
        </p:txBody>
      </p:sp>
      <p:sp>
        <p:nvSpPr>
          <p:cNvPr id="3" name="object 3"/>
          <p:cNvSpPr txBox="1"/>
          <p:nvPr/>
        </p:nvSpPr>
        <p:spPr>
          <a:xfrm>
            <a:off x="592937" y="2789682"/>
            <a:ext cx="8246263" cy="2898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11809" algn="just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imes New Roman"/>
                <a:cs typeface="Times New Roman"/>
              </a:rPr>
              <a:t>Insert into member values(1001,'Liam',2,854585,'liam123@gmail.com');</a:t>
            </a:r>
          </a:p>
          <a:p>
            <a:pPr marL="12700" marR="511809" algn="just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imes New Roman"/>
                <a:cs typeface="Times New Roman"/>
              </a:rPr>
              <a:t>insert into member values(1002,'Noah',3,034875,'noah153@gmail.com’);</a:t>
            </a:r>
            <a:endParaRPr lang="en-US" dirty="0">
              <a:latin typeface="Times New Roman"/>
              <a:cs typeface="Times New Roman"/>
            </a:endParaRPr>
          </a:p>
          <a:p>
            <a:pPr marL="12700" marR="511809" algn="just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imes New Roman"/>
                <a:cs typeface="Times New Roman"/>
              </a:rPr>
              <a:t>insert into member values(1003,'Elena',1,597298,'elena623@gmail.com’);</a:t>
            </a:r>
          </a:p>
          <a:p>
            <a:pPr marL="12700" marR="511809" algn="just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imes New Roman"/>
                <a:cs typeface="Times New Roman"/>
              </a:rPr>
              <a:t>Insert into member values(1004,’Stephan’,586357,’Stephan173@gmail.com’);</a:t>
            </a:r>
          </a:p>
          <a:p>
            <a:pPr marL="12700" marR="511809" algn="just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imes New Roman"/>
                <a:cs typeface="Times New Roman"/>
              </a:rPr>
              <a:t>insert into member values(1005,'Rick',3,884765,'rick103@gmail.com’);</a:t>
            </a:r>
          </a:p>
          <a:p>
            <a:pPr marL="12700" marR="511809" algn="just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imes New Roman"/>
                <a:cs typeface="Times New Roman"/>
              </a:rPr>
              <a:t>insert into member values(1006,'Jeremy',1,971775,'jeremy129@gmail.com’);</a:t>
            </a:r>
          </a:p>
          <a:p>
            <a:pPr marL="12700" marR="511809" algn="just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imes New Roman"/>
                <a:cs typeface="Times New Roman"/>
              </a:rPr>
              <a:t>insert into member values(1007,'Damon',3,674489,'damon1234@gmail.com’);</a:t>
            </a:r>
          </a:p>
          <a:p>
            <a:pPr marL="12700" marR="511809" algn="just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imes New Roman"/>
                <a:cs typeface="Times New Roman"/>
              </a:rPr>
              <a:t>insert into member values(1008,'Ross',2,947584,'ross166@gmail.com’);</a:t>
            </a:r>
          </a:p>
          <a:p>
            <a:pPr marL="12700" marR="511809" algn="just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imes New Roman"/>
                <a:cs typeface="Times New Roman"/>
              </a:rPr>
              <a:t>insert into member values(1009,'Chandler',1,859580,'chandler69@gmail.com’);</a:t>
            </a:r>
          </a:p>
          <a:p>
            <a:pPr marL="12700" marR="511809" algn="just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imes New Roman"/>
                <a:cs typeface="Times New Roman"/>
              </a:rPr>
              <a:t>insert into member values(1010,'Joey',2,856489,'joey181@gmail.com');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427" y="1314652"/>
            <a:ext cx="765111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720" marR="5080" indent="-2997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720" algn="l"/>
                <a:tab pos="3181985" algn="l"/>
              </a:tabLst>
            </a:pPr>
            <a:r>
              <a:rPr sz="3200" dirty="0">
                <a:latin typeface="Times New Roman"/>
                <a:cs typeface="Times New Roman"/>
              </a:rPr>
              <a:t>These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 the queries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 insert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values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into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table	</a:t>
            </a:r>
            <a:r>
              <a:rPr sz="3200" spc="-10" dirty="0">
                <a:latin typeface="Times New Roman"/>
                <a:cs typeface="Times New Roman"/>
              </a:rPr>
              <a:t>“</a:t>
            </a:r>
            <a:r>
              <a:rPr lang="en-US" sz="3200" spc="-10" dirty="0">
                <a:latin typeface="Times New Roman"/>
                <a:cs typeface="Times New Roman"/>
              </a:rPr>
              <a:t>MEMBER</a:t>
            </a:r>
            <a:r>
              <a:rPr sz="3200" spc="-10" dirty="0">
                <a:latin typeface="Times New Roman"/>
                <a:cs typeface="Times New Roman"/>
              </a:rPr>
              <a:t>”</a:t>
            </a:r>
            <a:endParaRPr sz="3200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E61B0F9-7CBA-8249-3DCC-D41F2F381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161827"/>
              </p:ext>
            </p:extLst>
          </p:nvPr>
        </p:nvGraphicFramePr>
        <p:xfrm>
          <a:off x="9144000" y="2590800"/>
          <a:ext cx="2212340" cy="28772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2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591">
                <a:tc>
                  <a:txBody>
                    <a:bodyPr/>
                    <a:lstStyle/>
                    <a:p>
                      <a:pPr marL="4083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1800" b="1" spc="1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MEMBER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61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1800" spc="-3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Member</a:t>
                      </a:r>
                      <a:r>
                        <a:rPr lang="en-US" sz="1800" spc="-9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800" spc="95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7A81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88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1800" spc="-3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Member</a:t>
                      </a:r>
                      <a:r>
                        <a:rPr lang="en-US" sz="1800" spc="-85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800" spc="-4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solidFill>
                      <a:srgbClr val="9CA2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6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800" spc="-3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Member</a:t>
                      </a:r>
                      <a:r>
                        <a:rPr lang="en-US" sz="1800" spc="-9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800" spc="-7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Phone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solidFill>
                      <a:srgbClr val="7A81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59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800" spc="-3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Member</a:t>
                      </a:r>
                      <a:r>
                        <a:rPr lang="en-US" sz="1800" spc="-9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800" spc="-12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Email</a:t>
                      </a:r>
                      <a:endParaRPr lang="en-IN" sz="1800" spc="-120" dirty="0">
                        <a:solidFill>
                          <a:srgbClr val="FFFF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solidFill>
                      <a:srgbClr val="9CA2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56AD4A8-B147-4531-C27B-93FA95C2B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777827"/>
              </p:ext>
            </p:extLst>
          </p:nvPr>
        </p:nvGraphicFramePr>
        <p:xfrm>
          <a:off x="9141286" y="5468087"/>
          <a:ext cx="2212340" cy="418605"/>
        </p:xfrm>
        <a:graphic>
          <a:graphicData uri="http://schemas.openxmlformats.org/drawingml/2006/table">
            <a:tbl>
              <a:tblPr/>
              <a:tblGrid>
                <a:gridCol w="2212340">
                  <a:extLst>
                    <a:ext uri="{9D8B030D-6E8A-4147-A177-3AD203B41FA5}">
                      <a16:colId xmlns:a16="http://schemas.microsoft.com/office/drawing/2014/main" val="1713516591"/>
                    </a:ext>
                  </a:extLst>
                </a:gridCol>
              </a:tblGrid>
              <a:tr h="418605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Lib_id</a:t>
                      </a:r>
                      <a:endParaRPr lang="en-IN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9740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9938" y="348234"/>
            <a:ext cx="8613775" cy="821690"/>
          </a:xfrm>
          <a:prstGeom prst="rect">
            <a:avLst/>
          </a:prstGeom>
          <a:solidFill>
            <a:srgbClr val="9BAEB5"/>
          </a:solidFill>
          <a:ln w="31750">
            <a:solidFill>
              <a:srgbClr val="FFFFFF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1270"/>
              </a:spcBef>
              <a:tabLst>
                <a:tab pos="2357755" algn="l"/>
                <a:tab pos="3945890" algn="l"/>
                <a:tab pos="5097780" algn="l"/>
                <a:tab pos="6438265" algn="l"/>
              </a:tabLst>
            </a:pPr>
            <a:r>
              <a:rPr sz="2800" spc="229" dirty="0">
                <a:solidFill>
                  <a:srgbClr val="FFFFFF"/>
                </a:solidFill>
                <a:latin typeface="Trebuchet MS"/>
                <a:cs typeface="Trebuchet MS"/>
              </a:rPr>
              <a:t>INSERTING	</a:t>
            </a:r>
            <a:r>
              <a:rPr sz="2800" spc="160" dirty="0">
                <a:solidFill>
                  <a:srgbClr val="FFFFFF"/>
                </a:solidFill>
                <a:latin typeface="Trebuchet MS"/>
                <a:cs typeface="Trebuchet MS"/>
              </a:rPr>
              <a:t>VALUES	</a:t>
            </a:r>
            <a:r>
              <a:rPr sz="2800" spc="300" dirty="0">
                <a:solidFill>
                  <a:srgbClr val="FFFFFF"/>
                </a:solidFill>
                <a:latin typeface="Trebuchet MS"/>
                <a:cs typeface="Trebuchet MS"/>
              </a:rPr>
              <a:t>INTO	</a:t>
            </a:r>
            <a:r>
              <a:rPr sz="2800" spc="125" dirty="0">
                <a:solidFill>
                  <a:srgbClr val="FFFFFF"/>
                </a:solidFill>
                <a:latin typeface="Trebuchet MS"/>
                <a:cs typeface="Trebuchet MS"/>
              </a:rPr>
              <a:t>TABLE	</a:t>
            </a:r>
            <a:r>
              <a:rPr sz="2800" spc="250" dirty="0">
                <a:solidFill>
                  <a:srgbClr val="FFFFFF"/>
                </a:solidFill>
                <a:latin typeface="Trebuchet MS"/>
                <a:cs typeface="Trebuchet MS"/>
              </a:rPr>
              <a:t>LIBRARIAN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5023" y="2878835"/>
            <a:ext cx="2241804" cy="2717291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013582"/>
              </p:ext>
            </p:extLst>
          </p:nvPr>
        </p:nvGraphicFramePr>
        <p:xfrm>
          <a:off x="9012935" y="2922016"/>
          <a:ext cx="2108835" cy="25958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8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9175">
                <a:tc>
                  <a:txBody>
                    <a:bodyPr/>
                    <a:lstStyle/>
                    <a:p>
                      <a:pPr marL="409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1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LIBRARIAN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6350">
                      <a:solidFill>
                        <a:srgbClr val="D4DCDE"/>
                      </a:solidFill>
                      <a:prstDash val="solid"/>
                    </a:lnL>
                    <a:lnR w="6350">
                      <a:solidFill>
                        <a:srgbClr val="D4DCDE"/>
                      </a:solidFill>
                      <a:prstDash val="solid"/>
                    </a:lnR>
                    <a:lnT w="6350">
                      <a:solidFill>
                        <a:srgbClr val="D4DCDE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</a:p>
                  </a:txBody>
                  <a:tcPr marL="0" marR="0" marT="36830" marB="0">
                    <a:lnL w="6350">
                      <a:solidFill>
                        <a:srgbClr val="D4DCDE"/>
                      </a:solidFill>
                      <a:prstDash val="solid"/>
                    </a:lnL>
                    <a:lnR w="6350">
                      <a:solidFill>
                        <a:srgbClr val="D4DCDE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17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ib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ia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6350">
                      <a:solidFill>
                        <a:srgbClr val="D4DCDE"/>
                      </a:solidFill>
                      <a:prstDash val="solid"/>
                    </a:lnL>
                    <a:lnR w="6350">
                      <a:solidFill>
                        <a:srgbClr val="D4DCD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ibra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ia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Phone</a:t>
                      </a:r>
                    </a:p>
                  </a:txBody>
                  <a:tcPr marL="0" marR="0" marT="37465" marB="0">
                    <a:lnL w="6350">
                      <a:solidFill>
                        <a:srgbClr val="D4DCDE"/>
                      </a:solidFill>
                      <a:prstDash val="solid"/>
                    </a:lnL>
                    <a:lnR w="6350">
                      <a:solidFill>
                        <a:srgbClr val="D4DCDE"/>
                      </a:solidFill>
                      <a:prstDash val="solid"/>
                    </a:lnR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17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ibra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ia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ail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6350">
                      <a:solidFill>
                        <a:srgbClr val="D4DCDE"/>
                      </a:solidFill>
                      <a:prstDash val="solid"/>
                    </a:lnL>
                    <a:lnR w="6350">
                      <a:solidFill>
                        <a:srgbClr val="D4DCDE"/>
                      </a:solidFill>
                      <a:prstDash val="solid"/>
                    </a:lnR>
                    <a:lnB w="6350">
                      <a:solidFill>
                        <a:srgbClr val="D4DCD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072997" y="3826509"/>
            <a:ext cx="628650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insert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librarian </a:t>
            </a:r>
            <a:r>
              <a:rPr sz="1800" spc="-5" dirty="0">
                <a:latin typeface="Times New Roman"/>
                <a:cs typeface="Times New Roman"/>
                <a:hlinkClick r:id="rId3"/>
              </a:rPr>
              <a:t>values(1,'john',76897,'john123@gmail.com</a:t>
            </a:r>
            <a:r>
              <a:rPr sz="1800" spc="-5" dirty="0">
                <a:latin typeface="Times New Roman"/>
                <a:cs typeface="Times New Roman"/>
              </a:rPr>
              <a:t>’);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4320"/>
              </a:lnSpc>
              <a:spcBef>
                <a:spcPts val="300"/>
              </a:spcBef>
            </a:pPr>
            <a:r>
              <a:rPr sz="1800" dirty="0">
                <a:latin typeface="Times New Roman"/>
                <a:cs typeface="Times New Roman"/>
              </a:rPr>
              <a:t>insert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librarian </a:t>
            </a:r>
            <a:r>
              <a:rPr sz="1800" spc="-5" dirty="0">
                <a:latin typeface="Times New Roman"/>
                <a:cs typeface="Times New Roman"/>
                <a:hlinkClick r:id="rId4"/>
              </a:rPr>
              <a:t>values(2,'shaun',99655,'shaun153@gmail.com</a:t>
            </a:r>
            <a:r>
              <a:rPr sz="1800" spc="-5" dirty="0">
                <a:latin typeface="Times New Roman"/>
                <a:cs typeface="Times New Roman"/>
              </a:rPr>
              <a:t>’);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insert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librarian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values(3,'launa',97654,'launa623@gmail.com');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4092" y="1795094"/>
            <a:ext cx="854329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720" algn="l"/>
              </a:tabLst>
            </a:pPr>
            <a:r>
              <a:rPr sz="3200" dirty="0">
                <a:latin typeface="Times New Roman"/>
                <a:cs typeface="Times New Roman"/>
              </a:rPr>
              <a:t>These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 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queries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 insert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values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into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table</a:t>
            </a:r>
            <a:endParaRPr sz="3200">
              <a:latin typeface="Times New Roman"/>
              <a:cs typeface="Times New Roman"/>
            </a:endParaRPr>
          </a:p>
          <a:p>
            <a:pPr marL="287655" algn="ctr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“LIBRARIAN”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3239" y="376427"/>
            <a:ext cx="6801611" cy="5715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63239" y="376427"/>
            <a:ext cx="6802120" cy="571500"/>
          </a:xfrm>
          <a:prstGeom prst="rect">
            <a:avLst/>
          </a:prstGeom>
          <a:ln w="6350">
            <a:solidFill>
              <a:srgbClr val="86795D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627380">
              <a:lnSpc>
                <a:spcPct val="100000"/>
              </a:lnSpc>
              <a:spcBef>
                <a:spcPts val="500"/>
              </a:spcBef>
              <a:tabLst>
                <a:tab pos="2583180" algn="l"/>
                <a:tab pos="4025900" algn="l"/>
                <a:tab pos="5115560" algn="l"/>
              </a:tabLst>
            </a:pPr>
            <a:r>
              <a:rPr sz="2500" spc="225" dirty="0">
                <a:solidFill>
                  <a:srgbClr val="FFFFFF"/>
                </a:solidFill>
                <a:latin typeface="Trebuchet MS"/>
                <a:cs typeface="Trebuchet MS"/>
              </a:rPr>
              <a:t>INSERTING	</a:t>
            </a:r>
            <a:r>
              <a:rPr sz="2500" spc="160" dirty="0">
                <a:solidFill>
                  <a:srgbClr val="FFFFFF"/>
                </a:solidFill>
                <a:latin typeface="Trebuchet MS"/>
                <a:cs typeface="Trebuchet MS"/>
              </a:rPr>
              <a:t>VALUES	</a:t>
            </a:r>
            <a:r>
              <a:rPr sz="2500" spc="280" dirty="0">
                <a:solidFill>
                  <a:srgbClr val="FFFFFF"/>
                </a:solidFill>
                <a:latin typeface="Trebuchet MS"/>
                <a:cs typeface="Trebuchet MS"/>
              </a:rPr>
              <a:t>INTO	</a:t>
            </a:r>
            <a:r>
              <a:rPr sz="2500" spc="130" dirty="0">
                <a:solidFill>
                  <a:srgbClr val="FFFFFF"/>
                </a:solidFill>
                <a:latin typeface="Trebuchet MS"/>
                <a:cs typeface="Trebuchet MS"/>
              </a:rPr>
              <a:t>ISSUES</a:t>
            </a:r>
            <a:endParaRPr sz="25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56776" y="2124455"/>
            <a:ext cx="2243327" cy="3645408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486103"/>
              </p:ext>
            </p:extLst>
          </p:nvPr>
        </p:nvGraphicFramePr>
        <p:xfrm>
          <a:off x="9315195" y="2167382"/>
          <a:ext cx="2108835" cy="35247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8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7812">
                <a:tc>
                  <a:txBody>
                    <a:bodyPr/>
                    <a:lstStyle/>
                    <a:p>
                      <a:pPr marL="600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1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ISSUES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6350">
                      <a:solidFill>
                        <a:srgbClr val="CFCAC4"/>
                      </a:solidFill>
                      <a:prstDash val="solid"/>
                    </a:lnL>
                    <a:lnR w="6350">
                      <a:solidFill>
                        <a:srgbClr val="CFCAC4"/>
                      </a:solidFill>
                      <a:prstDash val="solid"/>
                    </a:lnR>
                    <a:lnT w="6350">
                      <a:solidFill>
                        <a:srgbClr val="CFCAC4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30" dirty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Customer</a:t>
                      </a:r>
                      <a:r>
                        <a:rPr sz="1800" spc="-100" dirty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0" dirty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800" dirty="0">
                        <a:solidFill>
                          <a:schemeClr val="tx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6350">
                      <a:solidFill>
                        <a:srgbClr val="CFCAC4"/>
                      </a:solidFill>
                      <a:prstDash val="solid"/>
                    </a:lnL>
                    <a:lnR w="6350">
                      <a:solidFill>
                        <a:srgbClr val="CFCAC4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12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180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Book_ID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6350">
                      <a:solidFill>
                        <a:srgbClr val="CFCAC4"/>
                      </a:solidFill>
                      <a:prstDash val="solid"/>
                    </a:lnL>
                    <a:lnR w="6350">
                      <a:solidFill>
                        <a:srgbClr val="CFCAC4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22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 err="1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Issue</a:t>
                      </a:r>
                      <a:r>
                        <a:rPr lang="en-US" sz="1800" spc="-60" dirty="0" err="1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_Date</a:t>
                      </a:r>
                      <a:endParaRPr sz="1800" dirty="0">
                        <a:solidFill>
                          <a:schemeClr val="tx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6350">
                      <a:solidFill>
                        <a:srgbClr val="CFCAC4"/>
                      </a:solidFill>
                      <a:prstDash val="solid"/>
                    </a:lnL>
                    <a:lnR w="6350">
                      <a:solidFill>
                        <a:srgbClr val="CFCAC4"/>
                      </a:solidFill>
                      <a:prstDash val="solid"/>
                    </a:lnR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27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Issue</a:t>
                      </a:r>
                      <a:r>
                        <a:rPr lang="en-US" sz="1800" spc="-6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_Returndate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6350">
                      <a:solidFill>
                        <a:srgbClr val="CFCAC4"/>
                      </a:solidFill>
                      <a:prstDash val="solid"/>
                    </a:lnL>
                    <a:lnR w="6350">
                      <a:solidFill>
                        <a:srgbClr val="CFCAC4"/>
                      </a:solidFill>
                      <a:prstDash val="solid"/>
                    </a:lnR>
                    <a:lnB w="6350">
                      <a:solidFill>
                        <a:srgbClr val="CFCA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121155" y="2720466"/>
            <a:ext cx="6987540" cy="2898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imes New Roman"/>
                <a:cs typeface="Times New Roman"/>
              </a:rPr>
              <a:t>insert into issues values('Liam',004,'2022-10-11','2022-10-29’);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imes New Roman"/>
                <a:cs typeface="Times New Roman"/>
              </a:rPr>
              <a:t>insert into issues values('Noah',007,'2022-09-13','2022-09-30’);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imes New Roman"/>
                <a:cs typeface="Times New Roman"/>
              </a:rPr>
              <a:t>insert into issues values('Elena',008,'2022-11-02',null);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imes New Roman"/>
                <a:cs typeface="Times New Roman"/>
              </a:rPr>
              <a:t>insert into issues values('Stephan',002,'2022-01-12','2022-01-30’);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imes New Roman"/>
                <a:cs typeface="Times New Roman"/>
              </a:rPr>
              <a:t>insert into issues values('Rick',001,'2022-05-10','2022-05-29’);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imes New Roman"/>
                <a:cs typeface="Times New Roman"/>
              </a:rPr>
              <a:t>insert into issues values('Jeremy',003,'2022-03-07','2022-03-21’);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imes New Roman"/>
                <a:cs typeface="Times New Roman"/>
              </a:rPr>
              <a:t>insert into issues values('Damon',005,'2022-04-01',null);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imes New Roman"/>
                <a:cs typeface="Times New Roman"/>
              </a:rPr>
              <a:t>insert into issues values('Ross',006,'2022-12-11','2022-12-30’);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imes New Roman"/>
                <a:cs typeface="Times New Roman"/>
              </a:rPr>
              <a:t>insert into issues values('Chandler',009,'2022-09-01','2022-09-20’);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imes New Roman"/>
                <a:cs typeface="Times New Roman"/>
              </a:rPr>
              <a:t>insert into issues values('Joey',010,'2022-07-07','2022-07-27');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3326" y="1350974"/>
            <a:ext cx="75006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These are 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queries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insert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values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table</a:t>
            </a:r>
            <a:endParaRPr sz="2800">
              <a:latin typeface="Times New Roman"/>
              <a:cs typeface="Times New Roman"/>
            </a:endParaRPr>
          </a:p>
          <a:p>
            <a:pPr marL="287020" algn="ctr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“ISSUES”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8BCAFB9D-3A4F-2253-C9A0-61FF42E0E01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384310"/>
            <a:ext cx="6801611" cy="571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2B61BB-5518-C3C5-F3A8-663BAE038365}"/>
              </a:ext>
            </a:extLst>
          </p:cNvPr>
          <p:cNvSpPr txBox="1"/>
          <p:nvPr/>
        </p:nvSpPr>
        <p:spPr>
          <a:xfrm>
            <a:off x="2362200" y="431533"/>
            <a:ext cx="6629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Trebuchet MS" panose="020B0603020202020204" pitchFamily="34" charset="0"/>
              </a:rPr>
              <a:t>QUERIES</a:t>
            </a:r>
            <a:endParaRPr lang="en-AE" sz="25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ECD67-67F0-2F73-FBE3-9611C01C3377}"/>
              </a:ext>
            </a:extLst>
          </p:cNvPr>
          <p:cNvSpPr txBox="1"/>
          <p:nvPr/>
        </p:nvSpPr>
        <p:spPr>
          <a:xfrm>
            <a:off x="685800" y="1981200"/>
            <a:ext cx="10591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select * from book where </a:t>
            </a:r>
            <a:r>
              <a:rPr lang="en-US" sz="2000" b="1" dirty="0" err="1"/>
              <a:t>book_price</a:t>
            </a:r>
            <a:r>
              <a:rPr lang="en-US" sz="2000" b="1" dirty="0"/>
              <a:t> &lt; 500;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select </a:t>
            </a:r>
            <a:r>
              <a:rPr lang="en-US" sz="2000" b="1" dirty="0" err="1"/>
              <a:t>member_name,b.book_id,book_name</a:t>
            </a:r>
            <a:r>
              <a:rPr lang="en-US" sz="2000" b="1" dirty="0"/>
              <a:t> from issues </a:t>
            </a:r>
            <a:r>
              <a:rPr lang="en-US" sz="2000" b="1" dirty="0" err="1"/>
              <a:t>i</a:t>
            </a:r>
            <a:r>
              <a:rPr lang="en-US" sz="2000" b="1" dirty="0"/>
              <a:t> join book b on </a:t>
            </a:r>
            <a:r>
              <a:rPr lang="en-US" sz="2000" b="1" dirty="0" err="1"/>
              <a:t>i.book_id</a:t>
            </a:r>
            <a:r>
              <a:rPr lang="en-US" sz="2000" b="1" dirty="0"/>
              <a:t>=</a:t>
            </a:r>
            <a:r>
              <a:rPr lang="en-US" sz="2000" b="1" dirty="0" err="1"/>
              <a:t>b.book_id</a:t>
            </a:r>
            <a:r>
              <a:rPr lang="en-US" sz="2000" b="1" dirty="0"/>
              <a:t> where </a:t>
            </a:r>
            <a:r>
              <a:rPr lang="en-US" sz="2000" b="1" dirty="0" err="1"/>
              <a:t>member_name</a:t>
            </a:r>
            <a:r>
              <a:rPr lang="en-US" sz="2000" b="1" dirty="0"/>
              <a:t>='Chandler’;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select * from issues where </a:t>
            </a:r>
            <a:r>
              <a:rPr lang="en-US" sz="2000" b="1" dirty="0" err="1"/>
              <a:t>issue_date</a:t>
            </a:r>
            <a:r>
              <a:rPr lang="en-US" sz="2000" b="1" dirty="0"/>
              <a:t> &lt; '2022-06-01’;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select </a:t>
            </a:r>
            <a:r>
              <a:rPr lang="en-US" sz="2000" b="1" dirty="0" err="1"/>
              <a:t>l.lib_id,librarian_name,m.member_name</a:t>
            </a:r>
            <a:r>
              <a:rPr lang="en-US" sz="2000" b="1" dirty="0"/>
              <a:t> from librarian l join member m on </a:t>
            </a:r>
            <a:r>
              <a:rPr lang="en-US" sz="2000" b="1" dirty="0" err="1"/>
              <a:t>l.lib_id</a:t>
            </a:r>
            <a:r>
              <a:rPr lang="en-US" sz="2000" b="1" dirty="0"/>
              <a:t>=</a:t>
            </a:r>
            <a:r>
              <a:rPr lang="en-US" sz="2000" b="1" dirty="0" err="1"/>
              <a:t>m.lib_id</a:t>
            </a:r>
            <a:r>
              <a:rPr lang="en-US" sz="2000" b="1" dirty="0"/>
              <a:t> having </a:t>
            </a:r>
            <a:r>
              <a:rPr lang="en-US" sz="2000" b="1" dirty="0" err="1"/>
              <a:t>lib_id</a:t>
            </a:r>
            <a:r>
              <a:rPr lang="en-US" sz="2000" b="1" dirty="0"/>
              <a:t>='2’;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select </a:t>
            </a:r>
            <a:r>
              <a:rPr lang="en-US" sz="2000" b="1" dirty="0" err="1"/>
              <a:t>member_name,book_id,issue_returndate</a:t>
            </a:r>
            <a:r>
              <a:rPr lang="en-US" sz="2000" b="1" dirty="0"/>
              <a:t> from issues where </a:t>
            </a:r>
            <a:r>
              <a:rPr lang="en-US" sz="2000" b="1" dirty="0" err="1"/>
              <a:t>issue_returndate</a:t>
            </a:r>
            <a:r>
              <a:rPr lang="en-US" sz="2000" b="1" dirty="0"/>
              <a:t> is null;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b="1" dirty="0"/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376670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AEB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47114" y="433577"/>
            <a:ext cx="10099675" cy="5380355"/>
            <a:chOff x="1047114" y="433577"/>
            <a:chExt cx="10099675" cy="5380355"/>
          </a:xfrm>
        </p:grpSpPr>
        <p:sp>
          <p:nvSpPr>
            <p:cNvPr id="4" name="object 4"/>
            <p:cNvSpPr/>
            <p:nvPr/>
          </p:nvSpPr>
          <p:spPr>
            <a:xfrm>
              <a:off x="1249679" y="1248155"/>
              <a:ext cx="9692640" cy="4361815"/>
            </a:xfrm>
            <a:custGeom>
              <a:avLst/>
              <a:gdLst/>
              <a:ahLst/>
              <a:cxnLst/>
              <a:rect l="l" t="t" r="r" b="b"/>
              <a:pathLst>
                <a:path w="9692640" h="4361815">
                  <a:moveTo>
                    <a:pt x="9692640" y="0"/>
                  </a:moveTo>
                  <a:lnTo>
                    <a:pt x="0" y="0"/>
                  </a:lnTo>
                  <a:lnTo>
                    <a:pt x="0" y="4361688"/>
                  </a:lnTo>
                  <a:lnTo>
                    <a:pt x="9692640" y="4361688"/>
                  </a:lnTo>
                  <a:lnTo>
                    <a:pt x="9692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2989" y="1061465"/>
              <a:ext cx="10067925" cy="4737100"/>
            </a:xfrm>
            <a:custGeom>
              <a:avLst/>
              <a:gdLst/>
              <a:ahLst/>
              <a:cxnLst/>
              <a:rect l="l" t="t" r="r" b="b"/>
              <a:pathLst>
                <a:path w="10067925" h="4737100">
                  <a:moveTo>
                    <a:pt x="0" y="4736592"/>
                  </a:moveTo>
                  <a:lnTo>
                    <a:pt x="10067544" y="4736592"/>
                  </a:lnTo>
                  <a:lnTo>
                    <a:pt x="10067544" y="0"/>
                  </a:lnTo>
                  <a:lnTo>
                    <a:pt x="0" y="0"/>
                  </a:lnTo>
                  <a:lnTo>
                    <a:pt x="0" y="4736592"/>
                  </a:lnTo>
                  <a:close/>
                </a:path>
              </a:pathLst>
            </a:custGeom>
            <a:ln w="317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31897" y="433577"/>
              <a:ext cx="7729855" cy="1188720"/>
            </a:xfrm>
            <a:custGeom>
              <a:avLst/>
              <a:gdLst/>
              <a:ahLst/>
              <a:cxnLst/>
              <a:rect l="l" t="t" r="r" b="b"/>
              <a:pathLst>
                <a:path w="7729855" h="1188720">
                  <a:moveTo>
                    <a:pt x="7729728" y="0"/>
                  </a:moveTo>
                  <a:lnTo>
                    <a:pt x="0" y="0"/>
                  </a:lnTo>
                  <a:lnTo>
                    <a:pt x="0" y="1188720"/>
                  </a:lnTo>
                  <a:lnTo>
                    <a:pt x="7729728" y="1188720"/>
                  </a:lnTo>
                  <a:lnTo>
                    <a:pt x="77297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31898" y="433577"/>
            <a:ext cx="7729855" cy="1188720"/>
          </a:xfrm>
          <a:prstGeom prst="rect">
            <a:avLst/>
          </a:prstGeom>
          <a:ln w="38100">
            <a:solidFill>
              <a:srgbClr val="404040"/>
            </a:solidFill>
          </a:ln>
        </p:spPr>
        <p:txBody>
          <a:bodyPr vert="horz" wrap="square" lIns="0" tIns="203835" rIns="0" bIns="0" rtlCol="0">
            <a:spAutoFit/>
          </a:bodyPr>
          <a:lstStyle/>
          <a:p>
            <a:pPr marR="19050" algn="ctr">
              <a:lnSpc>
                <a:spcPct val="100000"/>
              </a:lnSpc>
              <a:spcBef>
                <a:spcPts val="1605"/>
              </a:spcBef>
            </a:pPr>
            <a:r>
              <a:rPr sz="4400" u="heavy" spc="685" dirty="0">
                <a:uFill>
                  <a:solidFill>
                    <a:srgbClr val="252525"/>
                  </a:solidFill>
                </a:uFill>
              </a:rPr>
              <a:t>C</a:t>
            </a:r>
            <a:r>
              <a:rPr sz="4400" u="heavy" spc="295" dirty="0">
                <a:uFill>
                  <a:solidFill>
                    <a:srgbClr val="252525"/>
                  </a:solidFill>
                </a:uFill>
              </a:rPr>
              <a:t>R</a:t>
            </a:r>
            <a:r>
              <a:rPr sz="4400" u="heavy" spc="50" dirty="0">
                <a:uFill>
                  <a:solidFill>
                    <a:srgbClr val="252525"/>
                  </a:solidFill>
                </a:uFill>
              </a:rPr>
              <a:t>E</a:t>
            </a:r>
            <a:r>
              <a:rPr sz="4400" u="heavy" spc="100" dirty="0">
                <a:uFill>
                  <a:solidFill>
                    <a:srgbClr val="252525"/>
                  </a:solidFill>
                </a:uFill>
              </a:rPr>
              <a:t>A</a:t>
            </a:r>
            <a:r>
              <a:rPr sz="4400" u="heavy" spc="305" dirty="0">
                <a:uFill>
                  <a:solidFill>
                    <a:srgbClr val="252525"/>
                  </a:solidFill>
                </a:uFill>
              </a:rPr>
              <a:t>T</a:t>
            </a:r>
            <a:r>
              <a:rPr sz="4400" u="heavy" spc="60" dirty="0">
                <a:uFill>
                  <a:solidFill>
                    <a:srgbClr val="252525"/>
                  </a:solidFill>
                </a:uFill>
              </a:rPr>
              <a:t>I</a:t>
            </a:r>
            <a:r>
              <a:rPr sz="4400" u="heavy" spc="819" dirty="0">
                <a:uFill>
                  <a:solidFill>
                    <a:srgbClr val="252525"/>
                  </a:solidFill>
                </a:uFill>
              </a:rPr>
              <a:t>N</a:t>
            </a:r>
            <a:r>
              <a:rPr sz="4400" u="heavy" spc="280" dirty="0">
                <a:uFill>
                  <a:solidFill>
                    <a:srgbClr val="252525"/>
                  </a:solidFill>
                </a:uFill>
              </a:rPr>
              <a:t>G</a:t>
            </a:r>
            <a:r>
              <a:rPr sz="4400" u="heavy" spc="-360" dirty="0">
                <a:uFill>
                  <a:solidFill>
                    <a:srgbClr val="252525"/>
                  </a:solidFill>
                </a:uFill>
              </a:rPr>
              <a:t> </a:t>
            </a:r>
            <a:r>
              <a:rPr sz="4400" u="heavy" spc="135" dirty="0">
                <a:uFill>
                  <a:solidFill>
                    <a:srgbClr val="252525"/>
                  </a:solidFill>
                </a:uFill>
              </a:rPr>
              <a:t>VIE</a:t>
            </a:r>
            <a:r>
              <a:rPr sz="4400" u="heavy" spc="835" dirty="0">
                <a:uFill>
                  <a:solidFill>
                    <a:srgbClr val="252525"/>
                  </a:solidFill>
                </a:uFill>
              </a:rPr>
              <a:t>W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1929129" y="2111755"/>
            <a:ext cx="7870825" cy="22923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  <a:buClr>
                <a:srgbClr val="9BAEB5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7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spc="-10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-180" dirty="0">
                <a:solidFill>
                  <a:srgbClr val="404040"/>
                </a:solidFill>
                <a:latin typeface="Trebuchet MS"/>
                <a:cs typeface="Trebuchet MS"/>
              </a:rPr>
              <a:t>eate</a:t>
            </a:r>
            <a:r>
              <a:rPr sz="24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Trebuchet MS"/>
                <a:cs typeface="Trebuchet MS"/>
              </a:rPr>
              <a:t>vi</a:t>
            </a:r>
            <a:r>
              <a:rPr sz="2400" spc="-21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60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4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bo</a:t>
            </a:r>
            <a:r>
              <a:rPr sz="2400" spc="-3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-120" dirty="0">
                <a:solidFill>
                  <a:srgbClr val="404040"/>
                </a:solidFill>
                <a:latin typeface="Trebuchet MS"/>
                <a:cs typeface="Trebuchet MS"/>
              </a:rPr>
              <a:t>k_inf</a:t>
            </a:r>
            <a:r>
              <a:rPr sz="2400" spc="3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4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24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35" dirty="0">
                <a:solidFill>
                  <a:srgbClr val="404040"/>
                </a:solidFill>
                <a:latin typeface="Trebuchet MS"/>
                <a:cs typeface="Trebuchet MS"/>
              </a:rPr>
              <a:t>sele</a:t>
            </a:r>
            <a:r>
              <a:rPr sz="2400" spc="-14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spc="-15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0" dirty="0">
                <a:solidFill>
                  <a:srgbClr val="404040"/>
                </a:solidFill>
                <a:latin typeface="Trebuchet MS"/>
                <a:cs typeface="Trebuchet MS"/>
              </a:rPr>
              <a:t>member</a:t>
            </a:r>
            <a:r>
              <a:rPr sz="2400" spc="-95" dirty="0">
                <a:solidFill>
                  <a:srgbClr val="404040"/>
                </a:solidFill>
                <a:latin typeface="Trebuchet MS"/>
                <a:cs typeface="Trebuchet MS"/>
              </a:rPr>
              <a:t>_</a:t>
            </a:r>
            <a:r>
              <a:rPr sz="2400" spc="-140" dirty="0">
                <a:solidFill>
                  <a:srgbClr val="404040"/>
                </a:solidFill>
                <a:latin typeface="Trebuchet MS"/>
                <a:cs typeface="Trebuchet MS"/>
              </a:rPr>
              <a:t>na</a:t>
            </a:r>
            <a:r>
              <a:rPr sz="2400" spc="-22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400" spc="-114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110" dirty="0">
                <a:solidFill>
                  <a:srgbClr val="404040"/>
                </a:solidFill>
                <a:latin typeface="Trebuchet MS"/>
                <a:cs typeface="Trebuchet MS"/>
              </a:rPr>
              <a:t>,bo</a:t>
            </a:r>
            <a:r>
              <a:rPr sz="2400" spc="-12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-70" dirty="0">
                <a:solidFill>
                  <a:srgbClr val="404040"/>
                </a:solidFill>
                <a:latin typeface="Trebuchet MS"/>
                <a:cs typeface="Trebuchet MS"/>
              </a:rPr>
              <a:t>k_id</a:t>
            </a:r>
            <a:r>
              <a:rPr sz="2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3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400" spc="-204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om  </a:t>
            </a:r>
            <a:r>
              <a:rPr sz="2400" spc="-100" dirty="0">
                <a:solidFill>
                  <a:srgbClr val="404040"/>
                </a:solidFill>
                <a:latin typeface="Trebuchet MS"/>
                <a:cs typeface="Trebuchet MS"/>
              </a:rPr>
              <a:t>issues </a:t>
            </a:r>
            <a:r>
              <a:rPr sz="2400" spc="-110" dirty="0">
                <a:solidFill>
                  <a:srgbClr val="404040"/>
                </a:solidFill>
                <a:latin typeface="Trebuchet MS"/>
                <a:cs typeface="Trebuchet MS"/>
              </a:rPr>
              <a:t>where </a:t>
            </a:r>
            <a:r>
              <a:rPr sz="2400" spc="-135" dirty="0">
                <a:solidFill>
                  <a:srgbClr val="404040"/>
                </a:solidFill>
                <a:latin typeface="Trebuchet MS"/>
                <a:cs typeface="Trebuchet MS"/>
              </a:rPr>
              <a:t>datediff(issue_date,issue_returndate) </a:t>
            </a:r>
            <a:r>
              <a:rPr sz="2400" spc="140" dirty="0">
                <a:solidFill>
                  <a:srgbClr val="404040"/>
                </a:solidFill>
                <a:latin typeface="Trebuchet MS"/>
                <a:cs typeface="Trebuchet MS"/>
              </a:rPr>
              <a:t>&lt; </a:t>
            </a:r>
            <a:r>
              <a:rPr sz="2400" spc="-60" dirty="0">
                <a:solidFill>
                  <a:srgbClr val="404040"/>
                </a:solidFill>
                <a:latin typeface="Trebuchet MS"/>
                <a:cs typeface="Trebuchet MS"/>
              </a:rPr>
              <a:t>1 </a:t>
            </a:r>
            <a:r>
              <a:rPr sz="2400" spc="-15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400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404040"/>
                </a:solidFill>
                <a:latin typeface="Trebuchet MS"/>
                <a:cs typeface="Trebuchet MS"/>
              </a:rPr>
              <a:t>issue_returndate</a:t>
            </a:r>
            <a:r>
              <a:rPr sz="24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4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24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90" dirty="0">
                <a:solidFill>
                  <a:srgbClr val="404040"/>
                </a:solidFill>
                <a:latin typeface="Trebuchet MS"/>
                <a:cs typeface="Trebuchet MS"/>
              </a:rPr>
              <a:t>null;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BAEB5"/>
              </a:buClr>
              <a:buFont typeface="Arial MT"/>
              <a:buChar char="•"/>
            </a:pPr>
            <a:endParaRPr sz="3950">
              <a:latin typeface="Trebuchet MS"/>
              <a:cs typeface="Trebuchet MS"/>
            </a:endParaRPr>
          </a:p>
          <a:p>
            <a:pPr marL="12700" marR="1088390">
              <a:lnSpc>
                <a:spcPts val="2590"/>
              </a:lnSpc>
              <a:buClr>
                <a:srgbClr val="9BAEB5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7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spc="-10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-180" dirty="0">
                <a:solidFill>
                  <a:srgbClr val="404040"/>
                </a:solidFill>
                <a:latin typeface="Trebuchet MS"/>
                <a:cs typeface="Trebuchet MS"/>
              </a:rPr>
              <a:t>eate</a:t>
            </a:r>
            <a:r>
              <a:rPr sz="24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Trebuchet MS"/>
                <a:cs typeface="Trebuchet MS"/>
              </a:rPr>
              <a:t>vi</a:t>
            </a:r>
            <a:r>
              <a:rPr sz="2400" spc="-21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60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4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00" dirty="0">
                <a:solidFill>
                  <a:srgbClr val="404040"/>
                </a:solidFill>
                <a:latin typeface="Trebuchet MS"/>
                <a:cs typeface="Trebuchet MS"/>
              </a:rPr>
              <a:t>inf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2400" spc="-5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400" spc="-125" dirty="0">
                <a:solidFill>
                  <a:srgbClr val="404040"/>
                </a:solidFill>
                <a:latin typeface="Trebuchet MS"/>
                <a:cs typeface="Trebuchet MS"/>
              </a:rPr>
              <a:t>ation</a:t>
            </a:r>
            <a:r>
              <a:rPr sz="24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4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24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Trebuchet MS"/>
                <a:cs typeface="Trebuchet MS"/>
              </a:rPr>
              <a:t>sel</a:t>
            </a:r>
            <a:r>
              <a:rPr sz="2400" spc="-16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145" dirty="0">
                <a:solidFill>
                  <a:srgbClr val="404040"/>
                </a:solidFill>
                <a:latin typeface="Trebuchet MS"/>
                <a:cs typeface="Trebuchet MS"/>
              </a:rPr>
              <a:t>ct</a:t>
            </a:r>
            <a:r>
              <a:rPr sz="24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114" dirty="0">
                <a:solidFill>
                  <a:srgbClr val="404040"/>
                </a:solidFill>
                <a:latin typeface="Trebuchet MS"/>
                <a:cs typeface="Trebuchet MS"/>
              </a:rPr>
              <a:t>*</a:t>
            </a:r>
            <a:r>
              <a:rPr sz="24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3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400" spc="-204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-55" dirty="0">
                <a:solidFill>
                  <a:srgbClr val="404040"/>
                </a:solidFill>
                <a:latin typeface="Trebuchet MS"/>
                <a:cs typeface="Trebuchet MS"/>
              </a:rPr>
              <a:t>om</a:t>
            </a:r>
            <a:r>
              <a:rPr sz="24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Trebuchet MS"/>
                <a:cs typeface="Trebuchet MS"/>
              </a:rPr>
              <a:t>book</a:t>
            </a:r>
            <a:r>
              <a:rPr sz="24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Trebuchet MS"/>
                <a:cs typeface="Trebuchet MS"/>
              </a:rPr>
              <a:t>whe</a:t>
            </a:r>
            <a:r>
              <a:rPr sz="2400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-114" dirty="0">
                <a:solidFill>
                  <a:srgbClr val="404040"/>
                </a:solidFill>
                <a:latin typeface="Trebuchet MS"/>
                <a:cs typeface="Trebuchet MS"/>
              </a:rPr>
              <a:t>e  </a:t>
            </a:r>
            <a:r>
              <a:rPr sz="2400" spc="-65" dirty="0">
                <a:solidFill>
                  <a:srgbClr val="404040"/>
                </a:solidFill>
                <a:latin typeface="Trebuchet MS"/>
                <a:cs typeface="Trebuchet MS"/>
              </a:rPr>
              <a:t>book_price</a:t>
            </a:r>
            <a:r>
              <a:rPr sz="24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rgbClr val="404040"/>
                </a:solidFill>
                <a:latin typeface="Trebuchet MS"/>
                <a:cs typeface="Trebuchet MS"/>
              </a:rPr>
              <a:t>&lt;</a:t>
            </a:r>
            <a:r>
              <a:rPr sz="24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Trebuchet MS"/>
                <a:cs typeface="Trebuchet MS"/>
              </a:rPr>
              <a:t>600;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6558" y="493013"/>
            <a:ext cx="9206865" cy="1143000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vert="horz" wrap="square" lIns="0" tIns="145415" rIns="0" bIns="0" rtlCol="0">
            <a:spAutoFit/>
          </a:bodyPr>
          <a:lstStyle/>
          <a:p>
            <a:pPr marR="26670" algn="ctr">
              <a:lnSpc>
                <a:spcPct val="100000"/>
              </a:lnSpc>
              <a:spcBef>
                <a:spcPts val="1145"/>
              </a:spcBef>
            </a:pPr>
            <a:r>
              <a:rPr sz="4800" u="heavy" spc="335" dirty="0">
                <a:uFill>
                  <a:solidFill>
                    <a:srgbClr val="252525"/>
                  </a:solidFill>
                </a:uFill>
              </a:rPr>
              <a:t>CREATING</a:t>
            </a:r>
            <a:r>
              <a:rPr sz="4800" u="heavy" spc="215" dirty="0">
                <a:uFill>
                  <a:solidFill>
                    <a:srgbClr val="252525"/>
                  </a:solidFill>
                </a:uFill>
              </a:rPr>
              <a:t> </a:t>
            </a:r>
            <a:r>
              <a:rPr sz="4800" u="heavy" spc="505" dirty="0">
                <a:uFill>
                  <a:solidFill>
                    <a:srgbClr val="252525"/>
                  </a:solidFill>
                </a:uFill>
              </a:rPr>
              <a:t>INDEX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514600" y="3200400"/>
            <a:ext cx="805408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marR="5080" indent="-228600">
              <a:lnSpc>
                <a:spcPct val="100000"/>
              </a:lnSpc>
              <a:spcBef>
                <a:spcPts val="100"/>
              </a:spcBef>
              <a:buClr>
                <a:srgbClr val="9BAEB5"/>
              </a:buClr>
              <a:buFont typeface="Wingdings"/>
              <a:buChar char=""/>
              <a:tabLst>
                <a:tab pos="665480" algn="l"/>
              </a:tabLst>
            </a:pPr>
            <a:r>
              <a:rPr spc="-105" dirty="0"/>
              <a:t>c</a:t>
            </a:r>
            <a:r>
              <a:rPr spc="-160" dirty="0"/>
              <a:t>r</a:t>
            </a:r>
            <a:r>
              <a:rPr spc="-270" dirty="0"/>
              <a:t>eate</a:t>
            </a:r>
            <a:r>
              <a:rPr spc="-85" dirty="0"/>
              <a:t> </a:t>
            </a:r>
            <a:r>
              <a:rPr spc="-200" dirty="0"/>
              <a:t>ind</a:t>
            </a:r>
            <a:r>
              <a:rPr spc="-225" dirty="0"/>
              <a:t>e</a:t>
            </a:r>
            <a:r>
              <a:rPr spc="-5" dirty="0"/>
              <a:t>x</a:t>
            </a:r>
            <a:r>
              <a:rPr spc="-85" dirty="0"/>
              <a:t> </a:t>
            </a:r>
            <a:r>
              <a:rPr spc="-190" dirty="0" err="1"/>
              <a:t>memberi</a:t>
            </a:r>
            <a:r>
              <a:rPr spc="-170" dirty="0" err="1"/>
              <a:t>n</a:t>
            </a:r>
            <a:r>
              <a:rPr spc="-475" dirty="0" err="1"/>
              <a:t>f</a:t>
            </a:r>
            <a:r>
              <a:rPr spc="50" dirty="0" err="1"/>
              <a:t>o</a:t>
            </a:r>
            <a:r>
              <a:rPr lang="en-IN" spc="-85" dirty="0"/>
              <a:t> </a:t>
            </a:r>
            <a:r>
              <a:rPr lang="en-IN" spc="-45" dirty="0"/>
              <a:t>on  </a:t>
            </a:r>
            <a:r>
              <a:rPr spc="-185" dirty="0"/>
              <a:t>member(</a:t>
            </a:r>
            <a:r>
              <a:rPr spc="-185" dirty="0" err="1"/>
              <a:t>me</a:t>
            </a:r>
            <a:r>
              <a:rPr spc="-270" dirty="0" err="1"/>
              <a:t>m</a:t>
            </a:r>
            <a:r>
              <a:rPr spc="-165" dirty="0" err="1"/>
              <a:t>ber_nam</a:t>
            </a:r>
            <a:r>
              <a:rPr spc="-95" dirty="0" err="1"/>
              <a:t>e</a:t>
            </a:r>
            <a:r>
              <a:rPr spc="-215" dirty="0"/>
              <a:t>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AEB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3238" y="2462022"/>
            <a:ext cx="8991600" cy="1645920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marR="17145" algn="ctr">
              <a:lnSpc>
                <a:spcPct val="100000"/>
              </a:lnSpc>
              <a:spcBef>
                <a:spcPts val="885"/>
              </a:spcBef>
            </a:pPr>
            <a:r>
              <a:rPr spc="380" dirty="0"/>
              <a:t>T</a:t>
            </a:r>
            <a:r>
              <a:rPr spc="790" dirty="0"/>
              <a:t>H</a:t>
            </a:r>
            <a:r>
              <a:rPr spc="810" dirty="0"/>
              <a:t>A</a:t>
            </a:r>
            <a:r>
              <a:rPr spc="1335" dirty="0"/>
              <a:t>N</a:t>
            </a:r>
            <a:r>
              <a:rPr spc="640" dirty="0"/>
              <a:t>K</a:t>
            </a:r>
            <a:r>
              <a:rPr spc="-955" dirty="0"/>
              <a:t> </a:t>
            </a:r>
            <a:r>
              <a:rPr spc="-165" dirty="0"/>
              <a:t>Y</a:t>
            </a:r>
            <a:r>
              <a:rPr spc="1390" dirty="0"/>
              <a:t>O</a:t>
            </a:r>
            <a:r>
              <a:rPr spc="690" dirty="0"/>
              <a:t>U</a:t>
            </a:r>
            <a:r>
              <a:rPr spc="-770" dirty="0"/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AEB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62989" y="433577"/>
            <a:ext cx="10067925" cy="5223098"/>
            <a:chOff x="1062989" y="575467"/>
            <a:chExt cx="10067925" cy="5223098"/>
          </a:xfrm>
        </p:grpSpPr>
        <p:sp>
          <p:nvSpPr>
            <p:cNvPr id="4" name="object 4"/>
            <p:cNvSpPr/>
            <p:nvPr/>
          </p:nvSpPr>
          <p:spPr>
            <a:xfrm>
              <a:off x="1249679" y="1248155"/>
              <a:ext cx="9692640" cy="4361815"/>
            </a:xfrm>
            <a:custGeom>
              <a:avLst/>
              <a:gdLst/>
              <a:ahLst/>
              <a:cxnLst/>
              <a:rect l="l" t="t" r="r" b="b"/>
              <a:pathLst>
                <a:path w="9692640" h="4361815">
                  <a:moveTo>
                    <a:pt x="9692640" y="0"/>
                  </a:moveTo>
                  <a:lnTo>
                    <a:pt x="0" y="0"/>
                  </a:lnTo>
                  <a:lnTo>
                    <a:pt x="0" y="4361688"/>
                  </a:lnTo>
                  <a:lnTo>
                    <a:pt x="9692640" y="4361688"/>
                  </a:lnTo>
                  <a:lnTo>
                    <a:pt x="9692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2989" y="1061465"/>
              <a:ext cx="10067925" cy="4737100"/>
            </a:xfrm>
            <a:custGeom>
              <a:avLst/>
              <a:gdLst/>
              <a:ahLst/>
              <a:cxnLst/>
              <a:rect l="l" t="t" r="r" b="b"/>
              <a:pathLst>
                <a:path w="10067925" h="4737100">
                  <a:moveTo>
                    <a:pt x="0" y="4736592"/>
                  </a:moveTo>
                  <a:lnTo>
                    <a:pt x="10067544" y="4736592"/>
                  </a:lnTo>
                  <a:lnTo>
                    <a:pt x="10067544" y="0"/>
                  </a:lnTo>
                  <a:lnTo>
                    <a:pt x="0" y="0"/>
                  </a:lnTo>
                  <a:lnTo>
                    <a:pt x="0" y="4736592"/>
                  </a:lnTo>
                  <a:close/>
                </a:path>
              </a:pathLst>
            </a:custGeom>
            <a:ln w="317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31071" y="575467"/>
              <a:ext cx="7729855" cy="1188720"/>
            </a:xfrm>
            <a:custGeom>
              <a:avLst/>
              <a:gdLst/>
              <a:ahLst/>
              <a:cxnLst/>
              <a:rect l="l" t="t" r="r" b="b"/>
              <a:pathLst>
                <a:path w="7729855" h="1188720">
                  <a:moveTo>
                    <a:pt x="7729728" y="0"/>
                  </a:moveTo>
                  <a:lnTo>
                    <a:pt x="0" y="0"/>
                  </a:lnTo>
                  <a:lnTo>
                    <a:pt x="0" y="1188720"/>
                  </a:lnTo>
                  <a:lnTo>
                    <a:pt x="7729728" y="1188720"/>
                  </a:lnTo>
                  <a:lnTo>
                    <a:pt x="77297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31898" y="433577"/>
            <a:ext cx="7729855" cy="1188720"/>
          </a:xfrm>
          <a:prstGeom prst="rect">
            <a:avLst/>
          </a:prstGeom>
          <a:ln w="38100">
            <a:solidFill>
              <a:srgbClr val="404040"/>
            </a:solidFill>
          </a:ln>
        </p:spPr>
        <p:txBody>
          <a:bodyPr vert="horz" wrap="square" lIns="0" tIns="344805" rIns="0" bIns="0" rtlCol="0">
            <a:spAutoFit/>
          </a:bodyPr>
          <a:lstStyle/>
          <a:p>
            <a:pPr marR="20955" algn="ctr">
              <a:lnSpc>
                <a:spcPct val="100000"/>
              </a:lnSpc>
              <a:spcBef>
                <a:spcPts val="2715"/>
              </a:spcBef>
            </a:pPr>
            <a:r>
              <a:rPr sz="2800" u="heavy" spc="390" dirty="0">
                <a:uFill>
                  <a:solidFill>
                    <a:srgbClr val="252525"/>
                  </a:solidFill>
                </a:uFill>
              </a:rPr>
              <a:t>CONTENT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2590800" y="2055874"/>
            <a:ext cx="2406015" cy="2880276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40"/>
              </a:spcBef>
              <a:buClr>
                <a:srgbClr val="9BAEB5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400" spc="-35" dirty="0">
                <a:solidFill>
                  <a:srgbClr val="404040"/>
                </a:solidFill>
                <a:latin typeface="Trebuchet MS"/>
                <a:cs typeface="Trebuchet MS"/>
              </a:rPr>
              <a:t>Overview</a:t>
            </a:r>
            <a:endParaRPr sz="1400" dirty="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spcBef>
                <a:spcPts val="840"/>
              </a:spcBef>
              <a:buClr>
                <a:srgbClr val="9BAEB5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400" spc="-75" dirty="0">
                <a:solidFill>
                  <a:srgbClr val="404040"/>
                </a:solidFill>
                <a:latin typeface="Trebuchet MS"/>
                <a:cs typeface="Trebuchet MS"/>
              </a:rPr>
              <a:t>Entities</a:t>
            </a:r>
            <a:endParaRPr sz="1400" dirty="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spcBef>
                <a:spcPts val="825"/>
              </a:spcBef>
              <a:buClr>
                <a:srgbClr val="9BAEB5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400" spc="55" dirty="0">
                <a:solidFill>
                  <a:srgbClr val="404040"/>
                </a:solidFill>
                <a:latin typeface="Trebuchet MS"/>
                <a:cs typeface="Trebuchet MS"/>
              </a:rPr>
              <a:t>ERD</a:t>
            </a:r>
            <a:endParaRPr sz="1400" dirty="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spcBef>
                <a:spcPts val="830"/>
              </a:spcBef>
              <a:buClr>
                <a:srgbClr val="9BAEB5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400" spc="-4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4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400" spc="3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400" spc="-55" dirty="0">
                <a:solidFill>
                  <a:srgbClr val="404040"/>
                </a:solidFill>
                <a:latin typeface="Trebuchet MS"/>
                <a:cs typeface="Trebuchet MS"/>
              </a:rPr>
              <a:t>cti</a:t>
            </a:r>
            <a:r>
              <a:rPr sz="1400" spc="-7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400" spc="-6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400" spc="-7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400" spc="-8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endParaRPr sz="1400" dirty="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spcBef>
                <a:spcPts val="830"/>
              </a:spcBef>
              <a:buClr>
                <a:srgbClr val="9BAEB5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400" spc="10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400" spc="3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400" spc="-105" dirty="0">
                <a:solidFill>
                  <a:srgbClr val="404040"/>
                </a:solidFill>
                <a:latin typeface="Trebuchet MS"/>
                <a:cs typeface="Trebuchet MS"/>
              </a:rPr>
              <a:t>eati</a:t>
            </a:r>
            <a:r>
              <a:rPr sz="1400" spc="-6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400" spc="-10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400" spc="-22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4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400" spc="-10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spc="-110" dirty="0">
                <a:solidFill>
                  <a:srgbClr val="404040"/>
                </a:solidFill>
                <a:latin typeface="Trebuchet MS"/>
                <a:cs typeface="Trebuchet MS"/>
              </a:rPr>
              <a:t>bl</a:t>
            </a:r>
            <a:r>
              <a:rPr sz="1400" spc="-60" dirty="0">
                <a:solidFill>
                  <a:srgbClr val="404040"/>
                </a:solidFill>
                <a:latin typeface="Trebuchet MS"/>
                <a:cs typeface="Trebuchet MS"/>
              </a:rPr>
              <a:t>es</a:t>
            </a:r>
            <a:endParaRPr sz="1400" dirty="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spcBef>
                <a:spcPts val="825"/>
              </a:spcBef>
              <a:buClr>
                <a:srgbClr val="9BAEB5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400" spc="-10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400" spc="2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400" spc="-8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400" spc="-6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400" spc="-110" dirty="0">
                <a:solidFill>
                  <a:srgbClr val="404040"/>
                </a:solidFill>
                <a:latin typeface="Trebuchet MS"/>
                <a:cs typeface="Trebuchet MS"/>
              </a:rPr>
              <a:t>lati</a:t>
            </a:r>
            <a:r>
              <a:rPr sz="1400" spc="-6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400" spc="-10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4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endParaRPr lang="en-IN" sz="1400" spc="-45" dirty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spcBef>
                <a:spcPts val="825"/>
              </a:spcBef>
              <a:buClr>
                <a:srgbClr val="9BAEB5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lang="en-IN" sz="1400" spc="-45" dirty="0">
                <a:solidFill>
                  <a:srgbClr val="404040"/>
                </a:solidFill>
                <a:latin typeface="Trebuchet MS"/>
                <a:cs typeface="Trebuchet MS"/>
              </a:rPr>
              <a:t>Queries</a:t>
            </a:r>
            <a:endParaRPr sz="1400" dirty="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spcBef>
                <a:spcPts val="840"/>
              </a:spcBef>
              <a:buClr>
                <a:srgbClr val="9BAEB5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400" spc="10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400" spc="3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400" spc="-105" dirty="0">
                <a:solidFill>
                  <a:srgbClr val="404040"/>
                </a:solidFill>
                <a:latin typeface="Trebuchet MS"/>
                <a:cs typeface="Trebuchet MS"/>
              </a:rPr>
              <a:t>eati</a:t>
            </a:r>
            <a:r>
              <a:rPr sz="1400" spc="-6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400" spc="-10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400" spc="-2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400" spc="-12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400" spc="-35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endParaRPr sz="1400" dirty="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spcBef>
                <a:spcPts val="830"/>
              </a:spcBef>
              <a:buClr>
                <a:srgbClr val="9BAEB5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400" spc="10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400" spc="3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400" spc="-105" dirty="0">
                <a:solidFill>
                  <a:srgbClr val="404040"/>
                </a:solidFill>
                <a:latin typeface="Trebuchet MS"/>
                <a:cs typeface="Trebuchet MS"/>
              </a:rPr>
              <a:t>eati</a:t>
            </a:r>
            <a:r>
              <a:rPr sz="1400" spc="-6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400" spc="-10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4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400" spc="-6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400" spc="-50" dirty="0">
                <a:solidFill>
                  <a:srgbClr val="404040"/>
                </a:solidFill>
                <a:latin typeface="Trebuchet MS"/>
                <a:cs typeface="Trebuchet MS"/>
              </a:rPr>
              <a:t>ex</a:t>
            </a:r>
            <a:endParaRPr sz="1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938" y="363474"/>
            <a:ext cx="10309860" cy="759460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553720">
              <a:lnSpc>
                <a:spcPct val="100000"/>
              </a:lnSpc>
              <a:spcBef>
                <a:spcPts val="1030"/>
              </a:spcBef>
              <a:tabLst>
                <a:tab pos="2867025" algn="l"/>
                <a:tab pos="3183890" algn="l"/>
              </a:tabLst>
            </a:pPr>
            <a:r>
              <a:rPr sz="2800" b="1" spc="155" dirty="0">
                <a:latin typeface="Times New Roman"/>
                <a:cs typeface="Times New Roman"/>
              </a:rPr>
              <a:t>OVERVIEW	</a:t>
            </a:r>
            <a:r>
              <a:rPr sz="2800" b="1" spc="-5" dirty="0">
                <a:latin typeface="Times New Roman"/>
                <a:cs typeface="Times New Roman"/>
              </a:rPr>
              <a:t>–	</a:t>
            </a:r>
            <a:r>
              <a:rPr sz="2800" b="1" spc="150" dirty="0">
                <a:latin typeface="Times New Roman"/>
                <a:cs typeface="Times New Roman"/>
              </a:rPr>
              <a:t>LIBRARY</a:t>
            </a:r>
            <a:r>
              <a:rPr sz="2800" b="1" spc="280" dirty="0">
                <a:latin typeface="Times New Roman"/>
                <a:cs typeface="Times New Roman"/>
              </a:rPr>
              <a:t> </a:t>
            </a:r>
            <a:r>
              <a:rPr sz="2800" b="1" spc="170" dirty="0">
                <a:latin typeface="Times New Roman"/>
                <a:cs typeface="Times New Roman"/>
              </a:rPr>
              <a:t>MANAGEMENT</a:t>
            </a:r>
            <a:r>
              <a:rPr sz="2800" b="1" spc="335" dirty="0">
                <a:latin typeface="Times New Roman"/>
                <a:cs typeface="Times New Roman"/>
              </a:rPr>
              <a:t> </a:t>
            </a:r>
            <a:r>
              <a:rPr sz="2800" b="1" spc="160" dirty="0">
                <a:latin typeface="Times New Roman"/>
                <a:cs typeface="Times New Roman"/>
              </a:rPr>
              <a:t>SYSTEM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9374" y="2209800"/>
            <a:ext cx="10186987" cy="2990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65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14655" algn="l"/>
                <a:tab pos="415290" algn="l"/>
              </a:tabLst>
            </a:pPr>
            <a:r>
              <a:rPr sz="2400" spc="-75" dirty="0">
                <a:latin typeface="+mj-lt"/>
                <a:cs typeface="Trebuchet MS"/>
              </a:rPr>
              <a:t>The</a:t>
            </a:r>
            <a:r>
              <a:rPr sz="2400" spc="-60" dirty="0">
                <a:latin typeface="+mj-lt"/>
                <a:cs typeface="Trebuchet MS"/>
              </a:rPr>
              <a:t> </a:t>
            </a:r>
            <a:r>
              <a:rPr sz="2400" spc="-155" dirty="0">
                <a:latin typeface="+mj-lt"/>
                <a:cs typeface="Trebuchet MS"/>
              </a:rPr>
              <a:t>details</a:t>
            </a:r>
            <a:r>
              <a:rPr sz="2400" spc="-55" dirty="0">
                <a:latin typeface="+mj-lt"/>
                <a:cs typeface="Trebuchet MS"/>
              </a:rPr>
              <a:t> </a:t>
            </a:r>
            <a:r>
              <a:rPr sz="2400" spc="-135" dirty="0">
                <a:latin typeface="+mj-lt"/>
                <a:cs typeface="Trebuchet MS"/>
              </a:rPr>
              <a:t>of</a:t>
            </a:r>
            <a:r>
              <a:rPr sz="2400" spc="-65" dirty="0">
                <a:latin typeface="+mj-lt"/>
                <a:cs typeface="Trebuchet MS"/>
              </a:rPr>
              <a:t> </a:t>
            </a:r>
            <a:r>
              <a:rPr sz="2400" spc="-10" dirty="0">
                <a:latin typeface="+mj-lt"/>
                <a:cs typeface="Trebuchet MS"/>
              </a:rPr>
              <a:t>Books</a:t>
            </a:r>
            <a:r>
              <a:rPr sz="2400" spc="-55" dirty="0">
                <a:latin typeface="+mj-lt"/>
                <a:cs typeface="Trebuchet MS"/>
              </a:rPr>
              <a:t> </a:t>
            </a:r>
            <a:r>
              <a:rPr sz="2400" spc="-145" dirty="0">
                <a:latin typeface="+mj-lt"/>
                <a:cs typeface="Trebuchet MS"/>
              </a:rPr>
              <a:t>are</a:t>
            </a:r>
            <a:r>
              <a:rPr sz="2400" spc="-55" dirty="0">
                <a:latin typeface="+mj-lt"/>
                <a:cs typeface="Trebuchet MS"/>
              </a:rPr>
              <a:t> </a:t>
            </a:r>
            <a:r>
              <a:rPr sz="2400" spc="-80" dirty="0">
                <a:latin typeface="+mj-lt"/>
                <a:cs typeface="Trebuchet MS"/>
              </a:rPr>
              <a:t>stored</a:t>
            </a:r>
            <a:r>
              <a:rPr sz="2400" spc="-60" dirty="0">
                <a:latin typeface="+mj-lt"/>
                <a:cs typeface="Trebuchet MS"/>
              </a:rPr>
              <a:t> </a:t>
            </a:r>
            <a:r>
              <a:rPr sz="2400" spc="-100" dirty="0">
                <a:latin typeface="+mj-lt"/>
                <a:cs typeface="Trebuchet MS"/>
              </a:rPr>
              <a:t>into</a:t>
            </a:r>
            <a:r>
              <a:rPr sz="2400" spc="-65" dirty="0">
                <a:latin typeface="+mj-lt"/>
                <a:cs typeface="Trebuchet MS"/>
              </a:rPr>
              <a:t> </a:t>
            </a:r>
            <a:r>
              <a:rPr sz="2400" spc="-10" dirty="0">
                <a:latin typeface="+mj-lt"/>
                <a:cs typeface="Trebuchet MS"/>
              </a:rPr>
              <a:t>Books</a:t>
            </a:r>
            <a:r>
              <a:rPr sz="2400" spc="-65" dirty="0">
                <a:latin typeface="+mj-lt"/>
                <a:cs typeface="Trebuchet MS"/>
              </a:rPr>
              <a:t> </a:t>
            </a:r>
            <a:r>
              <a:rPr sz="2400" spc="-175" dirty="0">
                <a:latin typeface="+mj-lt"/>
                <a:cs typeface="Trebuchet MS"/>
              </a:rPr>
              <a:t>table</a:t>
            </a:r>
            <a:r>
              <a:rPr sz="2400" spc="-60" dirty="0">
                <a:latin typeface="+mj-lt"/>
                <a:cs typeface="Trebuchet MS"/>
              </a:rPr>
              <a:t> </a:t>
            </a:r>
            <a:r>
              <a:rPr sz="2400" spc="-135" dirty="0">
                <a:latin typeface="+mj-lt"/>
                <a:cs typeface="Trebuchet MS"/>
              </a:rPr>
              <a:t>respective</a:t>
            </a:r>
            <a:r>
              <a:rPr sz="2400" spc="-75" dirty="0">
                <a:latin typeface="+mj-lt"/>
                <a:cs typeface="Trebuchet MS"/>
              </a:rPr>
              <a:t> </a:t>
            </a:r>
            <a:r>
              <a:rPr sz="2400" spc="-125" dirty="0">
                <a:latin typeface="+mj-lt"/>
                <a:cs typeface="Trebuchet MS"/>
              </a:rPr>
              <a:t>with</a:t>
            </a:r>
            <a:r>
              <a:rPr sz="2400" spc="-70" dirty="0">
                <a:latin typeface="+mj-lt"/>
                <a:cs typeface="Trebuchet MS"/>
              </a:rPr>
              <a:t> </a:t>
            </a:r>
            <a:r>
              <a:rPr sz="2400" spc="-200" dirty="0">
                <a:latin typeface="+mj-lt"/>
                <a:cs typeface="Trebuchet MS"/>
              </a:rPr>
              <a:t>all</a:t>
            </a:r>
            <a:r>
              <a:rPr lang="en-IN" sz="2400" dirty="0">
                <a:latin typeface="+mj-lt"/>
                <a:cs typeface="Trebuchet MS"/>
              </a:rPr>
              <a:t> </a:t>
            </a:r>
            <a:r>
              <a:rPr sz="2400" spc="-155" dirty="0">
                <a:latin typeface="+mj-lt"/>
                <a:cs typeface="Trebuchet MS"/>
              </a:rPr>
              <a:t>tables</a:t>
            </a:r>
            <a:endParaRPr sz="2400" dirty="0">
              <a:latin typeface="+mj-lt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+mj-lt"/>
              <a:cs typeface="Trebuchet MS"/>
            </a:endParaRPr>
          </a:p>
          <a:p>
            <a:pPr marL="451484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51484" algn="l"/>
                <a:tab pos="452120" algn="l"/>
              </a:tabLst>
            </a:pPr>
            <a:r>
              <a:rPr sz="2400" spc="-145" dirty="0">
                <a:latin typeface="+mj-lt"/>
                <a:cs typeface="Trebuchet MS"/>
              </a:rPr>
              <a:t>Each</a:t>
            </a:r>
            <a:r>
              <a:rPr sz="2400" spc="-60" dirty="0">
                <a:latin typeface="+mj-lt"/>
                <a:cs typeface="Trebuchet MS"/>
              </a:rPr>
              <a:t> </a:t>
            </a:r>
            <a:r>
              <a:rPr sz="2400" spc="-150" dirty="0">
                <a:latin typeface="+mj-lt"/>
                <a:cs typeface="Trebuchet MS"/>
              </a:rPr>
              <a:t>entity</a:t>
            </a:r>
            <a:r>
              <a:rPr sz="2400" spc="-65" dirty="0">
                <a:latin typeface="+mj-lt"/>
                <a:cs typeface="Trebuchet MS"/>
              </a:rPr>
              <a:t> </a:t>
            </a:r>
            <a:r>
              <a:rPr sz="2400" spc="-75" dirty="0">
                <a:latin typeface="+mj-lt"/>
                <a:cs typeface="Trebuchet MS"/>
              </a:rPr>
              <a:t>(Books,</a:t>
            </a:r>
            <a:r>
              <a:rPr sz="2400" spc="-290" dirty="0">
                <a:latin typeface="+mj-lt"/>
                <a:cs typeface="Trebuchet MS"/>
              </a:rPr>
              <a:t> </a:t>
            </a:r>
            <a:r>
              <a:rPr lang="en-US" sz="2400" spc="-100" dirty="0">
                <a:latin typeface="+mj-lt"/>
                <a:cs typeface="Trebuchet MS"/>
              </a:rPr>
              <a:t>Member,</a:t>
            </a:r>
            <a:r>
              <a:rPr sz="2400" spc="-290" dirty="0">
                <a:latin typeface="+mj-lt"/>
                <a:cs typeface="Trebuchet MS"/>
              </a:rPr>
              <a:t> </a:t>
            </a:r>
            <a:r>
              <a:rPr sz="2400" spc="-150" dirty="0">
                <a:latin typeface="+mj-lt"/>
                <a:cs typeface="Trebuchet MS"/>
              </a:rPr>
              <a:t>Librarian,</a:t>
            </a:r>
            <a:r>
              <a:rPr sz="2400" spc="-295" dirty="0">
                <a:latin typeface="+mj-lt"/>
                <a:cs typeface="Trebuchet MS"/>
              </a:rPr>
              <a:t> </a:t>
            </a:r>
            <a:r>
              <a:rPr sz="2400" spc="-90" dirty="0">
                <a:latin typeface="+mj-lt"/>
                <a:cs typeface="Trebuchet MS"/>
              </a:rPr>
              <a:t>Issues)</a:t>
            </a:r>
            <a:r>
              <a:rPr sz="2400" spc="-45" dirty="0">
                <a:latin typeface="+mj-lt"/>
                <a:cs typeface="Trebuchet MS"/>
              </a:rPr>
              <a:t> </a:t>
            </a:r>
            <a:r>
              <a:rPr sz="2400" spc="-120" dirty="0">
                <a:latin typeface="+mj-lt"/>
                <a:cs typeface="Trebuchet MS"/>
              </a:rPr>
              <a:t>contains</a:t>
            </a:r>
            <a:r>
              <a:rPr sz="2400" spc="-50" dirty="0">
                <a:latin typeface="+mj-lt"/>
                <a:cs typeface="Trebuchet MS"/>
              </a:rPr>
              <a:t> </a:t>
            </a:r>
            <a:r>
              <a:rPr sz="2400" spc="-105" dirty="0">
                <a:latin typeface="+mj-lt"/>
                <a:cs typeface="Trebuchet MS"/>
              </a:rPr>
              <a:t>primary</a:t>
            </a:r>
            <a:r>
              <a:rPr sz="2400" spc="-55" dirty="0">
                <a:latin typeface="+mj-lt"/>
                <a:cs typeface="Trebuchet MS"/>
              </a:rPr>
              <a:t> </a:t>
            </a:r>
            <a:r>
              <a:rPr sz="2400" spc="-195" dirty="0">
                <a:latin typeface="+mj-lt"/>
                <a:cs typeface="Trebuchet MS"/>
              </a:rPr>
              <a:t>&amp;</a:t>
            </a:r>
            <a:r>
              <a:rPr lang="en-IN" sz="2400" dirty="0">
                <a:latin typeface="+mj-lt"/>
                <a:cs typeface="Trebuchet MS"/>
              </a:rPr>
              <a:t> </a:t>
            </a:r>
            <a:r>
              <a:rPr sz="2400" spc="-135" dirty="0">
                <a:latin typeface="+mj-lt"/>
                <a:cs typeface="Trebuchet MS"/>
              </a:rPr>
              <a:t>unique</a:t>
            </a:r>
            <a:r>
              <a:rPr sz="2400" spc="-65" dirty="0">
                <a:latin typeface="+mj-lt"/>
                <a:cs typeface="Trebuchet MS"/>
              </a:rPr>
              <a:t> </a:t>
            </a:r>
            <a:r>
              <a:rPr sz="2400" spc="-130" dirty="0">
                <a:latin typeface="+mj-lt"/>
                <a:cs typeface="Trebuchet MS"/>
              </a:rPr>
              <a:t>k</a:t>
            </a:r>
            <a:r>
              <a:rPr sz="2400" spc="-195" dirty="0">
                <a:latin typeface="+mj-lt"/>
                <a:cs typeface="Trebuchet MS"/>
              </a:rPr>
              <a:t>e</a:t>
            </a:r>
            <a:r>
              <a:rPr sz="2400" spc="-90" dirty="0">
                <a:latin typeface="+mj-lt"/>
                <a:cs typeface="Trebuchet MS"/>
              </a:rPr>
              <a:t>y</a:t>
            </a:r>
            <a:r>
              <a:rPr lang="en-IN" sz="2400" spc="-90" dirty="0">
                <a:latin typeface="+mj-lt"/>
                <a:cs typeface="Trebuchet MS"/>
              </a:rPr>
              <a:t>s</a:t>
            </a:r>
            <a:endParaRPr lang="en-US" sz="2400" dirty="0">
              <a:latin typeface="+mj-lt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IN" sz="2450" dirty="0">
              <a:latin typeface="+mj-lt"/>
              <a:cs typeface="Trebuchet MS"/>
            </a:endParaRPr>
          </a:p>
          <a:p>
            <a:pPr marL="579120" lvl="1" indent="-287020">
              <a:lnSpc>
                <a:spcPct val="100000"/>
              </a:lnSpc>
              <a:buFont typeface="Arial MT"/>
              <a:buChar char="•"/>
              <a:tabLst>
                <a:tab pos="579120" algn="l"/>
                <a:tab pos="579755" algn="l"/>
              </a:tabLst>
            </a:pPr>
            <a:r>
              <a:rPr lang="en-US" sz="2400" spc="-75" dirty="0">
                <a:latin typeface="+mj-lt"/>
                <a:cs typeface="Trebuchet MS"/>
              </a:rPr>
              <a:t>The</a:t>
            </a:r>
            <a:r>
              <a:rPr lang="en-US" sz="2400" spc="-55" dirty="0">
                <a:latin typeface="+mj-lt"/>
                <a:cs typeface="Trebuchet MS"/>
              </a:rPr>
              <a:t> </a:t>
            </a:r>
            <a:r>
              <a:rPr lang="en-US" sz="2400" spc="-140" dirty="0">
                <a:latin typeface="+mj-lt"/>
                <a:cs typeface="Trebuchet MS"/>
              </a:rPr>
              <a:t>entities</a:t>
            </a:r>
            <a:r>
              <a:rPr lang="en-US" sz="2400" spc="-70" dirty="0">
                <a:latin typeface="+mj-lt"/>
                <a:cs typeface="Trebuchet MS"/>
              </a:rPr>
              <a:t> Books,</a:t>
            </a:r>
            <a:r>
              <a:rPr lang="en-US" sz="2400" spc="-295" dirty="0">
                <a:latin typeface="+mj-lt"/>
                <a:cs typeface="Trebuchet MS"/>
              </a:rPr>
              <a:t> </a:t>
            </a:r>
            <a:r>
              <a:rPr lang="en-US" sz="2400" spc="-40" dirty="0">
                <a:latin typeface="+mj-lt"/>
                <a:cs typeface="Trebuchet MS"/>
              </a:rPr>
              <a:t>Customer</a:t>
            </a:r>
            <a:r>
              <a:rPr lang="en-US" sz="2400" spc="-65" dirty="0">
                <a:latin typeface="+mj-lt"/>
                <a:cs typeface="Trebuchet MS"/>
              </a:rPr>
              <a:t> </a:t>
            </a:r>
            <a:r>
              <a:rPr lang="en-US" sz="2400" spc="-195" dirty="0">
                <a:latin typeface="+mj-lt"/>
                <a:cs typeface="Trebuchet MS"/>
              </a:rPr>
              <a:t>have</a:t>
            </a:r>
            <a:r>
              <a:rPr lang="en-US" sz="2400" spc="-50" dirty="0">
                <a:latin typeface="+mj-lt"/>
                <a:cs typeface="Trebuchet MS"/>
              </a:rPr>
              <a:t> </a:t>
            </a:r>
            <a:r>
              <a:rPr lang="en-US" sz="2400" spc="-105" dirty="0">
                <a:latin typeface="+mj-lt"/>
                <a:cs typeface="Trebuchet MS"/>
              </a:rPr>
              <a:t>bonded</a:t>
            </a:r>
            <a:r>
              <a:rPr lang="en-US" sz="2400" spc="-50" dirty="0">
                <a:latin typeface="+mj-lt"/>
                <a:cs typeface="Trebuchet MS"/>
              </a:rPr>
              <a:t> </a:t>
            </a:r>
            <a:r>
              <a:rPr lang="en-US" sz="2400" spc="-125" dirty="0">
                <a:latin typeface="+mj-lt"/>
                <a:cs typeface="Trebuchet MS"/>
              </a:rPr>
              <a:t>with</a:t>
            </a:r>
            <a:r>
              <a:rPr lang="en-US" sz="2400" spc="-70" dirty="0">
                <a:latin typeface="+mj-lt"/>
                <a:cs typeface="Trebuchet MS"/>
              </a:rPr>
              <a:t> </a:t>
            </a:r>
            <a:r>
              <a:rPr lang="en-US" sz="2400" spc="-145" dirty="0">
                <a:latin typeface="+mj-lt"/>
                <a:cs typeface="Trebuchet MS"/>
              </a:rPr>
              <a:t>Librarian,</a:t>
            </a:r>
            <a:r>
              <a:rPr lang="en-US" sz="2400" spc="-295" dirty="0">
                <a:latin typeface="+mj-lt"/>
                <a:cs typeface="Trebuchet MS"/>
              </a:rPr>
              <a:t> </a:t>
            </a:r>
            <a:r>
              <a:rPr lang="en-US" sz="2400" spc="-85" dirty="0">
                <a:latin typeface="+mj-lt"/>
                <a:cs typeface="Trebuchet MS"/>
              </a:rPr>
              <a:t>Issues</a:t>
            </a:r>
            <a:r>
              <a:rPr lang="en-US" sz="2400" dirty="0">
                <a:latin typeface="+mj-lt"/>
                <a:cs typeface="Trebuchet MS"/>
              </a:rPr>
              <a:t> </a:t>
            </a:r>
            <a:r>
              <a:rPr lang="en-US" sz="2400" spc="-145" dirty="0">
                <a:latin typeface="+mj-lt"/>
                <a:cs typeface="Trebuchet MS"/>
              </a:rPr>
              <a:t>ent</a:t>
            </a:r>
            <a:r>
              <a:rPr lang="en-US" sz="2400" spc="-135" dirty="0">
                <a:latin typeface="+mj-lt"/>
                <a:cs typeface="Trebuchet MS"/>
              </a:rPr>
              <a:t>i</a:t>
            </a:r>
            <a:r>
              <a:rPr lang="en-US" sz="2400" spc="-185" dirty="0">
                <a:latin typeface="+mj-lt"/>
                <a:cs typeface="Trebuchet MS"/>
              </a:rPr>
              <a:t>t</a:t>
            </a:r>
            <a:r>
              <a:rPr lang="en-US" sz="2400" spc="-130" dirty="0">
                <a:latin typeface="+mj-lt"/>
                <a:cs typeface="Trebuchet MS"/>
              </a:rPr>
              <a:t>ie</a:t>
            </a:r>
            <a:r>
              <a:rPr lang="en-US" sz="2400" spc="-120" dirty="0">
                <a:latin typeface="+mj-lt"/>
                <a:cs typeface="Trebuchet MS"/>
              </a:rPr>
              <a:t>s</a:t>
            </a:r>
            <a:r>
              <a:rPr lang="en-US" sz="2400" spc="-75" dirty="0">
                <a:latin typeface="+mj-lt"/>
                <a:cs typeface="Trebuchet MS"/>
              </a:rPr>
              <a:t> </a:t>
            </a:r>
            <a:r>
              <a:rPr lang="en-US" sz="2400" spc="-140" dirty="0">
                <a:latin typeface="+mj-lt"/>
                <a:cs typeface="Trebuchet MS"/>
              </a:rPr>
              <a:t>wi</a:t>
            </a:r>
            <a:r>
              <a:rPr lang="en-US" sz="2400" spc="-100" dirty="0">
                <a:latin typeface="+mj-lt"/>
                <a:cs typeface="Trebuchet MS"/>
              </a:rPr>
              <a:t>t</a:t>
            </a:r>
            <a:r>
              <a:rPr lang="en-US" sz="2400" spc="-114" dirty="0">
                <a:latin typeface="+mj-lt"/>
                <a:cs typeface="Trebuchet MS"/>
              </a:rPr>
              <a:t>h</a:t>
            </a:r>
            <a:r>
              <a:rPr lang="en-US" sz="2400" spc="-75" dirty="0">
                <a:latin typeface="+mj-lt"/>
                <a:cs typeface="Trebuchet MS"/>
              </a:rPr>
              <a:t>                        </a:t>
            </a:r>
            <a:r>
              <a:rPr lang="en-US" sz="2400" spc="-315" dirty="0">
                <a:latin typeface="+mj-lt"/>
                <a:cs typeface="Trebuchet MS"/>
              </a:rPr>
              <a:t>f</a:t>
            </a:r>
            <a:r>
              <a:rPr lang="en-US" sz="2400" spc="30" dirty="0">
                <a:latin typeface="+mj-lt"/>
                <a:cs typeface="Trebuchet MS"/>
              </a:rPr>
              <a:t>o</a:t>
            </a:r>
            <a:r>
              <a:rPr lang="en-US" sz="2400" spc="-35" dirty="0">
                <a:latin typeface="+mj-lt"/>
                <a:cs typeface="Trebuchet MS"/>
              </a:rPr>
              <a:t>r</a:t>
            </a:r>
            <a:r>
              <a:rPr lang="en-US" sz="2400" spc="-155" dirty="0">
                <a:latin typeface="+mj-lt"/>
                <a:cs typeface="Trebuchet MS"/>
              </a:rPr>
              <a:t>eign</a:t>
            </a:r>
            <a:r>
              <a:rPr lang="en-US" sz="2400" spc="-60" dirty="0">
                <a:latin typeface="+mj-lt"/>
                <a:cs typeface="Trebuchet MS"/>
              </a:rPr>
              <a:t> </a:t>
            </a:r>
            <a:r>
              <a:rPr lang="en-US" sz="2400" spc="-130" dirty="0">
                <a:latin typeface="+mj-lt"/>
                <a:cs typeface="Trebuchet MS"/>
              </a:rPr>
              <a:t>k</a:t>
            </a:r>
            <a:r>
              <a:rPr lang="en-US" sz="2400" spc="-195" dirty="0">
                <a:latin typeface="+mj-lt"/>
                <a:cs typeface="Trebuchet MS"/>
              </a:rPr>
              <a:t>e</a:t>
            </a:r>
            <a:r>
              <a:rPr lang="en-US" sz="2400" spc="-325" dirty="0">
                <a:latin typeface="+mj-lt"/>
                <a:cs typeface="Trebuchet MS"/>
              </a:rPr>
              <a:t>y</a:t>
            </a:r>
            <a:r>
              <a:rPr lang="en-US" sz="2400" spc="-360" dirty="0">
                <a:latin typeface="+mj-lt"/>
                <a:cs typeface="Trebuchet MS"/>
              </a:rPr>
              <a:t>.</a:t>
            </a:r>
            <a:endParaRPr lang="en-US" sz="2400" dirty="0">
              <a:latin typeface="+mj-lt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 dirty="0">
              <a:latin typeface="+mj-lt"/>
              <a:cs typeface="Trebuchet MS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75" dirty="0">
                <a:latin typeface="+mj-lt"/>
                <a:cs typeface="Trebuchet MS"/>
              </a:rPr>
              <a:t>The</a:t>
            </a:r>
            <a:r>
              <a:rPr sz="2400" spc="-60" dirty="0">
                <a:latin typeface="+mj-lt"/>
                <a:cs typeface="Trebuchet MS"/>
              </a:rPr>
              <a:t> </a:t>
            </a:r>
            <a:r>
              <a:rPr sz="2400" spc="-155" dirty="0">
                <a:latin typeface="+mj-lt"/>
                <a:cs typeface="Trebuchet MS"/>
              </a:rPr>
              <a:t>objective</a:t>
            </a:r>
            <a:r>
              <a:rPr sz="2400" spc="-85" dirty="0">
                <a:latin typeface="+mj-lt"/>
                <a:cs typeface="Trebuchet MS"/>
              </a:rPr>
              <a:t> </a:t>
            </a:r>
            <a:r>
              <a:rPr sz="2400" spc="-110" dirty="0">
                <a:latin typeface="+mj-lt"/>
                <a:cs typeface="Trebuchet MS"/>
              </a:rPr>
              <a:t>is</a:t>
            </a:r>
            <a:r>
              <a:rPr sz="2400" spc="-55" dirty="0">
                <a:latin typeface="+mj-lt"/>
                <a:cs typeface="Trebuchet MS"/>
              </a:rPr>
              <a:t> </a:t>
            </a:r>
            <a:r>
              <a:rPr sz="2400" spc="-60" dirty="0">
                <a:latin typeface="+mj-lt"/>
                <a:cs typeface="Trebuchet MS"/>
              </a:rPr>
              <a:t>to </a:t>
            </a:r>
            <a:r>
              <a:rPr sz="2400" spc="-170" dirty="0">
                <a:latin typeface="+mj-lt"/>
                <a:cs typeface="Trebuchet MS"/>
              </a:rPr>
              <a:t>make</a:t>
            </a:r>
            <a:r>
              <a:rPr sz="2400" spc="-60" dirty="0">
                <a:latin typeface="+mj-lt"/>
                <a:cs typeface="Trebuchet MS"/>
              </a:rPr>
              <a:t> </a:t>
            </a:r>
            <a:r>
              <a:rPr sz="2400" spc="-160" dirty="0">
                <a:latin typeface="+mj-lt"/>
                <a:cs typeface="Trebuchet MS"/>
              </a:rPr>
              <a:t>finding</a:t>
            </a:r>
            <a:r>
              <a:rPr sz="2400" spc="-65" dirty="0">
                <a:latin typeface="+mj-lt"/>
                <a:cs typeface="Trebuchet MS"/>
              </a:rPr>
              <a:t> </a:t>
            </a:r>
            <a:r>
              <a:rPr sz="2400" spc="-130" dirty="0">
                <a:latin typeface="+mj-lt"/>
                <a:cs typeface="Trebuchet MS"/>
              </a:rPr>
              <a:t>of</a:t>
            </a:r>
            <a:r>
              <a:rPr sz="2400" spc="-55" dirty="0">
                <a:latin typeface="+mj-lt"/>
                <a:cs typeface="Trebuchet MS"/>
              </a:rPr>
              <a:t> </a:t>
            </a:r>
            <a:r>
              <a:rPr sz="2400" spc="-145" dirty="0">
                <a:latin typeface="+mj-lt"/>
                <a:cs typeface="Trebuchet MS"/>
              </a:rPr>
              <a:t>the</a:t>
            </a:r>
            <a:r>
              <a:rPr sz="2400" spc="-55" dirty="0">
                <a:latin typeface="+mj-lt"/>
                <a:cs typeface="Trebuchet MS"/>
              </a:rPr>
              <a:t> </a:t>
            </a:r>
            <a:r>
              <a:rPr sz="2400" spc="-40" dirty="0">
                <a:latin typeface="+mj-lt"/>
                <a:cs typeface="Trebuchet MS"/>
              </a:rPr>
              <a:t>book</a:t>
            </a:r>
            <a:r>
              <a:rPr sz="2400" spc="-50" dirty="0">
                <a:latin typeface="+mj-lt"/>
                <a:cs typeface="Trebuchet MS"/>
              </a:rPr>
              <a:t> </a:t>
            </a:r>
            <a:r>
              <a:rPr sz="2400" spc="-155" dirty="0">
                <a:latin typeface="+mj-lt"/>
                <a:cs typeface="Trebuchet MS"/>
              </a:rPr>
              <a:t>and</a:t>
            </a:r>
            <a:r>
              <a:rPr sz="2400" spc="-70" dirty="0">
                <a:latin typeface="+mj-lt"/>
                <a:cs typeface="Trebuchet MS"/>
              </a:rPr>
              <a:t> </a:t>
            </a:r>
            <a:r>
              <a:rPr sz="2400" spc="-175" dirty="0">
                <a:latin typeface="+mj-lt"/>
                <a:cs typeface="Trebuchet MS"/>
              </a:rPr>
              <a:t>managing</a:t>
            </a:r>
            <a:r>
              <a:rPr sz="2400" spc="-45" dirty="0">
                <a:latin typeface="+mj-lt"/>
                <a:cs typeface="Trebuchet MS"/>
              </a:rPr>
              <a:t> </a:t>
            </a:r>
            <a:r>
              <a:rPr sz="2400" spc="-145" dirty="0">
                <a:latin typeface="+mj-lt"/>
                <a:cs typeface="Trebuchet MS"/>
              </a:rPr>
              <a:t>the</a:t>
            </a:r>
            <a:r>
              <a:rPr sz="2400" spc="-50" dirty="0">
                <a:latin typeface="+mj-lt"/>
                <a:cs typeface="Trebuchet MS"/>
              </a:rPr>
              <a:t> </a:t>
            </a:r>
            <a:r>
              <a:rPr sz="2400" spc="-114" dirty="0">
                <a:latin typeface="+mj-lt"/>
                <a:cs typeface="Trebuchet MS"/>
              </a:rPr>
              <a:t>library</a:t>
            </a:r>
            <a:r>
              <a:rPr lang="en-IN" sz="2400" dirty="0">
                <a:latin typeface="+mj-lt"/>
                <a:cs typeface="Trebuchet MS"/>
              </a:rPr>
              <a:t> </a:t>
            </a:r>
            <a:r>
              <a:rPr sz="2400" spc="-125" dirty="0">
                <a:latin typeface="+mj-lt"/>
                <a:cs typeface="Trebuchet MS"/>
              </a:rPr>
              <a:t>easier</a:t>
            </a:r>
            <a:endParaRPr sz="2400" dirty="0">
              <a:latin typeface="+mj-lt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5714" y="523494"/>
            <a:ext cx="4951730" cy="771525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22860" algn="ctr">
              <a:lnSpc>
                <a:spcPts val="5505"/>
              </a:lnSpc>
            </a:pPr>
            <a:r>
              <a:rPr sz="4900" spc="170" dirty="0">
                <a:latin typeface="Times New Roman"/>
                <a:cs typeface="Times New Roman"/>
              </a:rPr>
              <a:t>ENTITIES</a:t>
            </a:r>
            <a:endParaRPr sz="49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832704"/>
              </p:ext>
            </p:extLst>
          </p:nvPr>
        </p:nvGraphicFramePr>
        <p:xfrm>
          <a:off x="510400" y="1961895"/>
          <a:ext cx="1957070" cy="25958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7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1236">
                <a:tc>
                  <a:txBody>
                    <a:bodyPr/>
                    <a:lstStyle/>
                    <a:p>
                      <a:pPr marL="536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2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BOOKS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7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Book</a:t>
                      </a:r>
                      <a:r>
                        <a:rPr lang="en-US" sz="1800" spc="-10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800" spc="95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6A5F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46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Book</a:t>
                      </a:r>
                      <a:r>
                        <a:rPr lang="en-US" sz="1800" spc="-95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800" spc="-4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solidFill>
                      <a:srgbClr val="8679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71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r>
                        <a:rPr sz="180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ook</a:t>
                      </a:r>
                      <a:r>
                        <a:rPr lang="en-US" sz="1800" spc="-24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80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Author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solidFill>
                      <a:srgbClr val="6A5F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7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Book</a:t>
                      </a:r>
                      <a:r>
                        <a:rPr lang="en-US" sz="1800" spc="-10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800" spc="-85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Price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solidFill>
                      <a:srgbClr val="8679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399654"/>
              </p:ext>
            </p:extLst>
          </p:nvPr>
        </p:nvGraphicFramePr>
        <p:xfrm>
          <a:off x="3213861" y="1961908"/>
          <a:ext cx="2212340" cy="28772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2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591">
                <a:tc>
                  <a:txBody>
                    <a:bodyPr/>
                    <a:lstStyle/>
                    <a:p>
                      <a:pPr marL="4083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1800" b="1" spc="1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MEMBER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61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1800" spc="-3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Member</a:t>
                      </a:r>
                      <a:r>
                        <a:rPr lang="en-US" sz="1800" spc="-9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800" spc="95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7A81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88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1800" spc="-3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Member</a:t>
                      </a:r>
                      <a:r>
                        <a:rPr lang="en-US" sz="1800" spc="-85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800" spc="-4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solidFill>
                      <a:srgbClr val="9CA2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6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800" spc="-3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Member</a:t>
                      </a:r>
                      <a:r>
                        <a:rPr lang="en-US" sz="1800" spc="-9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800" spc="-7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Phone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solidFill>
                      <a:srgbClr val="7A81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59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800" spc="-3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Member</a:t>
                      </a:r>
                      <a:r>
                        <a:rPr lang="en-US" sz="1800" spc="-9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800" spc="-12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Email</a:t>
                      </a:r>
                      <a:endParaRPr lang="en-IN" sz="1800" spc="-120" dirty="0">
                        <a:solidFill>
                          <a:srgbClr val="FFFFFF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solidFill>
                      <a:srgbClr val="9CA2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911713"/>
              </p:ext>
            </p:extLst>
          </p:nvPr>
        </p:nvGraphicFramePr>
        <p:xfrm>
          <a:off x="6293484" y="1961895"/>
          <a:ext cx="2108835" cy="2595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8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9175">
                <a:tc>
                  <a:txBody>
                    <a:bodyPr/>
                    <a:lstStyle/>
                    <a:p>
                      <a:pPr marL="4089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1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LIBRARIAN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800" spc="-5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r>
                        <a:rPr lang="en-US" sz="1800" spc="-4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80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7A8A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1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800" spc="-5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ibra</a:t>
                      </a:r>
                      <a:r>
                        <a:rPr sz="1800" spc="-1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5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ia</a:t>
                      </a:r>
                      <a:r>
                        <a:rPr sz="180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lang="en-US" sz="1800" spc="-45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80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</a:t>
                      </a:r>
                      <a:r>
                        <a:rPr sz="1800" spc="5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80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solidFill>
                      <a:srgbClr val="9BAE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800" spc="-5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ibra</a:t>
                      </a:r>
                      <a:r>
                        <a:rPr sz="1800" spc="-1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5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ia</a:t>
                      </a:r>
                      <a:r>
                        <a:rPr sz="180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lang="en-US" sz="1800" spc="-45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80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Phone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solidFill>
                      <a:srgbClr val="7A8A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1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800" spc="-5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ibra</a:t>
                      </a:r>
                      <a:r>
                        <a:rPr sz="1800" spc="-1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5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ia</a:t>
                      </a:r>
                      <a:r>
                        <a:rPr sz="180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lang="en-US" sz="1800" spc="-45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80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spc="5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800" dirty="0" err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ail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solidFill>
                      <a:srgbClr val="9BAE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53D4E9-2DE8-2D76-4778-7D9D97FF0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924140"/>
              </p:ext>
            </p:extLst>
          </p:nvPr>
        </p:nvGraphicFramePr>
        <p:xfrm>
          <a:off x="3211147" y="4839195"/>
          <a:ext cx="2212340" cy="418605"/>
        </p:xfrm>
        <a:graphic>
          <a:graphicData uri="http://schemas.openxmlformats.org/drawingml/2006/table">
            <a:tbl>
              <a:tblPr/>
              <a:tblGrid>
                <a:gridCol w="2212340">
                  <a:extLst>
                    <a:ext uri="{9D8B030D-6E8A-4147-A177-3AD203B41FA5}">
                      <a16:colId xmlns:a16="http://schemas.microsoft.com/office/drawing/2014/main" val="1713516591"/>
                    </a:ext>
                  </a:extLst>
                </a:gridCol>
              </a:tblGrid>
              <a:tr h="418605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Lib_id</a:t>
                      </a:r>
                      <a:endParaRPr lang="en-IN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97408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09199E7-48B0-21D9-13A7-EA92191CC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692240"/>
              </p:ext>
            </p:extLst>
          </p:nvPr>
        </p:nvGraphicFramePr>
        <p:xfrm>
          <a:off x="9372600" y="1975033"/>
          <a:ext cx="2209800" cy="18542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4045411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32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Member_Name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499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Book_ID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90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Issue_date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2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Issue_returndate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2605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7814" y="250697"/>
            <a:ext cx="2467610" cy="690880"/>
          </a:xfrm>
          <a:prstGeom prst="rect">
            <a:avLst/>
          </a:prstGeom>
          <a:solidFill>
            <a:srgbClr val="86795D"/>
          </a:solidFill>
          <a:ln w="31750">
            <a:solidFill>
              <a:srgbClr val="FFFFFF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735330">
              <a:lnSpc>
                <a:spcPct val="100000"/>
              </a:lnSpc>
              <a:spcBef>
                <a:spcPts val="919"/>
              </a:spcBef>
            </a:pPr>
            <a:r>
              <a:rPr sz="3600" spc="130" dirty="0">
                <a:solidFill>
                  <a:srgbClr val="FFFFFF"/>
                </a:solidFill>
                <a:latin typeface="Times New Roman"/>
                <a:cs typeface="Times New Roman"/>
              </a:rPr>
              <a:t>ERD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018D1E1-A31D-A832-950C-D2B911E0D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113000"/>
            <a:ext cx="7315200" cy="5494303"/>
          </a:xfrm>
          <a:prstGeom prst="rect">
            <a:avLst/>
          </a:prstGeom>
        </p:spPr>
      </p:pic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027B1337-ABA2-B41B-7346-43C2427A59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95" t="38933" r="29009" b="56183"/>
          <a:stretch/>
        </p:blipFill>
        <p:spPr>
          <a:xfrm>
            <a:off x="2895600" y="5105400"/>
            <a:ext cx="8382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606240"/>
              </p:ext>
            </p:extLst>
          </p:nvPr>
        </p:nvGraphicFramePr>
        <p:xfrm>
          <a:off x="2255266" y="770001"/>
          <a:ext cx="7505064" cy="6041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8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459">
                <a:tc>
                  <a:txBody>
                    <a:bodyPr/>
                    <a:lstStyle/>
                    <a:p>
                      <a:pPr marL="5988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FIELD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318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7528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1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TYPE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318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20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LENGTH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318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372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2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CONSTRAINT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318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Book</a:t>
                      </a:r>
                      <a:r>
                        <a:rPr sz="1800" spc="-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86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86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86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NOT NULL</a:t>
                      </a:r>
                      <a:endParaRPr sz="18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8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Book</a:t>
                      </a:r>
                      <a:r>
                        <a:rPr sz="18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978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VARCHAR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978B"/>
                    </a:solidFill>
                  </a:tcPr>
                </a:tc>
                <a:tc>
                  <a:txBody>
                    <a:bodyPr/>
                    <a:lstStyle/>
                    <a:p>
                      <a:pPr marL="4089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AE" sz="180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30</a:t>
                      </a:r>
                      <a:endParaRPr sz="180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978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NOT NULL</a:t>
                      </a:r>
                      <a:endParaRPr sz="18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97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ook</a:t>
                      </a:r>
                      <a:r>
                        <a:rPr sz="1800" spc="-2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Author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86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VARCHAR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86D"/>
                    </a:solidFill>
                  </a:tcPr>
                </a:tc>
                <a:tc>
                  <a:txBody>
                    <a:bodyPr/>
                    <a:lstStyle/>
                    <a:p>
                      <a:pPr marL="4089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30</a:t>
                      </a:r>
                      <a:endParaRPr sz="180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86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NOT NULL</a:t>
                      </a:r>
                      <a:endParaRPr sz="18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8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Book</a:t>
                      </a:r>
                      <a:r>
                        <a:rPr sz="1800" spc="-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Price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978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978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978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97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1800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Member</a:t>
                      </a:r>
                      <a:r>
                        <a:rPr sz="1800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86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86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8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NOT NULL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8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1800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Member</a:t>
                      </a:r>
                      <a:r>
                        <a:rPr sz="1800" spc="-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978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VARCHAR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978B"/>
                    </a:solidFill>
                  </a:tcPr>
                </a:tc>
                <a:tc>
                  <a:txBody>
                    <a:bodyPr/>
                    <a:lstStyle/>
                    <a:p>
                      <a:pPr marL="4089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978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NOT NULL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97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86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86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8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NOT NULL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8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800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Member</a:t>
                      </a:r>
                      <a:r>
                        <a:rPr sz="18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Phone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978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978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978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NOT NULL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97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800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Member</a:t>
                      </a:r>
                      <a:r>
                        <a:rPr sz="18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Email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86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VARCHAR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86D"/>
                    </a:solidFill>
                  </a:tcPr>
                </a:tc>
                <a:tc>
                  <a:txBody>
                    <a:bodyPr/>
                    <a:lstStyle/>
                    <a:p>
                      <a:pPr marL="4089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8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NOT NULL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8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ibra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ia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978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VARCHAR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978B"/>
                    </a:solidFill>
                  </a:tcPr>
                </a:tc>
                <a:tc>
                  <a:txBody>
                    <a:bodyPr/>
                    <a:lstStyle/>
                    <a:p>
                      <a:pPr marL="4089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978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NOT NULL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97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ib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ia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hone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86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86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8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NOT NULL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8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ibra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ia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mail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978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VARCHAR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978B"/>
                    </a:solidFill>
                  </a:tcPr>
                </a:tc>
                <a:tc>
                  <a:txBody>
                    <a:bodyPr/>
                    <a:lstStyle/>
                    <a:p>
                      <a:pPr marL="4089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978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NOT NULL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97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7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Book Id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86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800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86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8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NOT NULL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8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Issue</a:t>
                      </a:r>
                      <a:r>
                        <a:rPr sz="18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978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978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978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F97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Issue</a:t>
                      </a:r>
                      <a:r>
                        <a:rPr lang="en-US" sz="18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lang="en-US" sz="18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lang="en-US"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lang="en-US" sz="18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lang="en-US" sz="1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wal</a:t>
                      </a:r>
                      <a:endParaRPr lang="en-US"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86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86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8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8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6116" y="141859"/>
            <a:ext cx="2303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2800" u="heavy" spc="-5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Dictionary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4535" y="278891"/>
            <a:ext cx="6283960" cy="760730"/>
          </a:xfrm>
          <a:prstGeom prst="rect">
            <a:avLst/>
          </a:prstGeom>
          <a:solidFill>
            <a:srgbClr val="9BAEB5"/>
          </a:solidFill>
          <a:ln w="12700">
            <a:solidFill>
              <a:srgbClr val="708084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marL="321945">
              <a:lnSpc>
                <a:spcPct val="100000"/>
              </a:lnSpc>
              <a:spcBef>
                <a:spcPts val="1240"/>
              </a:spcBef>
            </a:pPr>
            <a:r>
              <a:rPr sz="2500" spc="130" dirty="0">
                <a:solidFill>
                  <a:srgbClr val="FFFFFF"/>
                </a:solidFill>
              </a:rPr>
              <a:t>TABLE</a:t>
            </a:r>
            <a:r>
              <a:rPr sz="2500" spc="335" dirty="0">
                <a:solidFill>
                  <a:srgbClr val="FFFFFF"/>
                </a:solidFill>
              </a:rPr>
              <a:t> </a:t>
            </a:r>
            <a:r>
              <a:rPr sz="2500" spc="330" dirty="0">
                <a:solidFill>
                  <a:srgbClr val="FFFFFF"/>
                </a:solidFill>
              </a:rPr>
              <a:t>BOOKS</a:t>
            </a:r>
            <a:r>
              <a:rPr sz="2500" spc="365" dirty="0">
                <a:solidFill>
                  <a:srgbClr val="FFFFFF"/>
                </a:solidFill>
              </a:rPr>
              <a:t> </a:t>
            </a:r>
            <a:r>
              <a:rPr sz="2500" spc="-210" dirty="0">
                <a:solidFill>
                  <a:srgbClr val="FFFFFF"/>
                </a:solidFill>
              </a:rPr>
              <a:t>&amp;</a:t>
            </a:r>
            <a:r>
              <a:rPr sz="2500" spc="35" dirty="0">
                <a:solidFill>
                  <a:srgbClr val="FFFFFF"/>
                </a:solidFill>
              </a:rPr>
              <a:t> </a:t>
            </a:r>
            <a:r>
              <a:rPr sz="2500" spc="130" dirty="0">
                <a:solidFill>
                  <a:srgbClr val="FFFFFF"/>
                </a:solidFill>
              </a:rPr>
              <a:t>TABLE</a:t>
            </a:r>
            <a:r>
              <a:rPr sz="2500" spc="340" dirty="0">
                <a:solidFill>
                  <a:srgbClr val="FFFFFF"/>
                </a:solidFill>
              </a:rPr>
              <a:t> </a:t>
            </a:r>
            <a:r>
              <a:rPr sz="2500" spc="265" dirty="0">
                <a:solidFill>
                  <a:srgbClr val="FFFFFF"/>
                </a:solidFill>
              </a:rPr>
              <a:t>CUSTOMER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216814" y="1312417"/>
            <a:ext cx="5250815" cy="2841804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40"/>
              </a:spcBef>
              <a:buFont typeface="Arial MT"/>
              <a:buChar char="•"/>
              <a:tabLst>
                <a:tab pos="354965" algn="l"/>
                <a:tab pos="355600" algn="l"/>
                <a:tab pos="2028189" algn="l"/>
                <a:tab pos="4221480" algn="l"/>
              </a:tabLst>
            </a:pPr>
            <a:r>
              <a:rPr sz="2400" spc="350" dirty="0">
                <a:latin typeface="Trebuchet MS"/>
                <a:cs typeface="Trebuchet MS"/>
              </a:rPr>
              <a:t>Q</a:t>
            </a:r>
            <a:r>
              <a:rPr sz="2400" spc="140" dirty="0">
                <a:latin typeface="Trebuchet MS"/>
                <a:cs typeface="Trebuchet MS"/>
              </a:rPr>
              <a:t>U</a:t>
            </a:r>
            <a:r>
              <a:rPr sz="2400" spc="-90" dirty="0">
                <a:latin typeface="Trebuchet MS"/>
                <a:cs typeface="Trebuchet MS"/>
              </a:rPr>
              <a:t>E</a:t>
            </a:r>
            <a:r>
              <a:rPr sz="2400" spc="-185" dirty="0">
                <a:latin typeface="Trebuchet MS"/>
                <a:cs typeface="Trebuchet MS"/>
              </a:rPr>
              <a:t>R</a:t>
            </a:r>
            <a:r>
              <a:rPr sz="2400" spc="80" dirty="0">
                <a:latin typeface="Trebuchet MS"/>
                <a:cs typeface="Trebuchet MS"/>
              </a:rPr>
              <a:t>Y</a:t>
            </a:r>
            <a:r>
              <a:rPr sz="2400" spc="30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</a:t>
            </a:r>
            <a:r>
              <a:rPr sz="2400" spc="355" dirty="0">
                <a:latin typeface="Trebuchet MS"/>
                <a:cs typeface="Trebuchet MS"/>
              </a:rPr>
              <a:t>O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270" dirty="0">
                <a:latin typeface="Trebuchet MS"/>
                <a:cs typeface="Trebuchet MS"/>
              </a:rPr>
              <a:t>C</a:t>
            </a:r>
            <a:r>
              <a:rPr sz="2400" spc="-20" dirty="0">
                <a:latin typeface="Trebuchet MS"/>
                <a:cs typeface="Trebuchet MS"/>
              </a:rPr>
              <a:t>RE</a:t>
            </a:r>
            <a:r>
              <a:rPr sz="2400" spc="-60" dirty="0">
                <a:latin typeface="Trebuchet MS"/>
                <a:cs typeface="Trebuchet MS"/>
              </a:rPr>
              <a:t>A</a:t>
            </a:r>
            <a:r>
              <a:rPr sz="2400" spc="-15" dirty="0">
                <a:latin typeface="Trebuchet MS"/>
                <a:cs typeface="Trebuchet MS"/>
              </a:rPr>
              <a:t>TE</a:t>
            </a:r>
            <a:r>
              <a:rPr sz="2400" spc="300" dirty="0">
                <a:latin typeface="Trebuchet MS"/>
                <a:cs typeface="Trebuchet MS"/>
              </a:rPr>
              <a:t> </a:t>
            </a:r>
            <a:r>
              <a:rPr sz="2400" spc="-185" dirty="0">
                <a:latin typeface="Trebuchet MS"/>
                <a:cs typeface="Trebuchet MS"/>
              </a:rPr>
              <a:t>T</a:t>
            </a:r>
            <a:r>
              <a:rPr sz="2400" spc="45" dirty="0">
                <a:latin typeface="Trebuchet MS"/>
                <a:cs typeface="Trebuchet MS"/>
              </a:rPr>
              <a:t>ABL</a:t>
            </a:r>
            <a:r>
              <a:rPr sz="2400" spc="-90" dirty="0">
                <a:latin typeface="Trebuchet MS"/>
                <a:cs typeface="Trebuchet MS"/>
              </a:rPr>
              <a:t>E</a:t>
            </a:r>
            <a:r>
              <a:rPr sz="2400" dirty="0">
                <a:latin typeface="Trebuchet MS"/>
                <a:cs typeface="Trebuchet MS"/>
              </a:rPr>
              <a:t>	B</a:t>
            </a:r>
            <a:r>
              <a:rPr sz="2400" spc="355" dirty="0">
                <a:latin typeface="Trebuchet MS"/>
                <a:cs typeface="Trebuchet MS"/>
              </a:rPr>
              <a:t>OO</a:t>
            </a:r>
            <a:r>
              <a:rPr sz="2400" spc="65" dirty="0">
                <a:latin typeface="Trebuchet MS"/>
                <a:cs typeface="Trebuchet MS"/>
              </a:rPr>
              <a:t>KS</a:t>
            </a:r>
            <a:endParaRPr sz="2400" dirty="0">
              <a:latin typeface="Trebuchet MS"/>
              <a:cs typeface="Trebuchet MS"/>
            </a:endParaRPr>
          </a:p>
          <a:p>
            <a:pPr marL="452755" marR="636270">
              <a:lnSpc>
                <a:spcPct val="100000"/>
              </a:lnSpc>
              <a:spcBef>
                <a:spcPts val="780"/>
              </a:spcBef>
            </a:pPr>
            <a:r>
              <a:rPr lang="en-US" sz="1800" spc="-114" dirty="0">
                <a:latin typeface="Trebuchet MS"/>
                <a:cs typeface="Trebuchet MS"/>
              </a:rPr>
              <a:t>create table Book (</a:t>
            </a:r>
            <a:r>
              <a:rPr lang="en-US" sz="1800" spc="-114" dirty="0" err="1">
                <a:latin typeface="Trebuchet MS"/>
                <a:cs typeface="Trebuchet MS"/>
              </a:rPr>
              <a:t>book_id</a:t>
            </a:r>
            <a:r>
              <a:rPr lang="en-US" sz="1800" spc="-114" dirty="0">
                <a:latin typeface="Trebuchet MS"/>
                <a:cs typeface="Trebuchet MS"/>
              </a:rPr>
              <a:t> int not </a:t>
            </a:r>
            <a:r>
              <a:rPr lang="en-US" sz="1800" spc="-114" dirty="0" err="1">
                <a:latin typeface="Trebuchet MS"/>
                <a:cs typeface="Trebuchet MS"/>
              </a:rPr>
              <a:t>null,book_name</a:t>
            </a:r>
            <a:r>
              <a:rPr lang="en-US" sz="1800" spc="-114" dirty="0">
                <a:latin typeface="Trebuchet MS"/>
                <a:cs typeface="Trebuchet MS"/>
              </a:rPr>
              <a:t> varchar(30) not null, </a:t>
            </a:r>
            <a:r>
              <a:rPr lang="en-US" sz="1800" spc="-114" dirty="0" err="1">
                <a:latin typeface="Trebuchet MS"/>
                <a:cs typeface="Trebuchet MS"/>
              </a:rPr>
              <a:t>book_author</a:t>
            </a:r>
            <a:r>
              <a:rPr lang="en-US" sz="1800" spc="-114" dirty="0">
                <a:latin typeface="Trebuchet MS"/>
                <a:cs typeface="Trebuchet MS"/>
              </a:rPr>
              <a:t> varchar(30) not null, </a:t>
            </a:r>
            <a:r>
              <a:rPr lang="en-US" sz="1800" spc="-114" dirty="0" err="1">
                <a:latin typeface="Trebuchet MS"/>
                <a:cs typeface="Trebuchet MS"/>
              </a:rPr>
              <a:t>book_price</a:t>
            </a:r>
            <a:r>
              <a:rPr lang="en-US" sz="1800" spc="-114" dirty="0">
                <a:latin typeface="Trebuchet MS"/>
                <a:cs typeface="Trebuchet MS"/>
              </a:rPr>
              <a:t> int, constraint primary key(</a:t>
            </a:r>
            <a:r>
              <a:rPr lang="en-US" sz="1800" spc="-114" dirty="0" err="1">
                <a:latin typeface="Trebuchet MS"/>
                <a:cs typeface="Trebuchet MS"/>
              </a:rPr>
              <a:t>book_id</a:t>
            </a:r>
            <a:r>
              <a:rPr lang="en-US" sz="1800" spc="-114" dirty="0">
                <a:latin typeface="Trebuchet MS"/>
                <a:cs typeface="Trebuchet MS"/>
              </a:rPr>
              <a:t>));</a:t>
            </a:r>
            <a:endParaRPr lang="en-US"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 dirty="0">
              <a:latin typeface="Trebuchet MS"/>
              <a:cs typeface="Trebuchet MS"/>
            </a:endParaRPr>
          </a:p>
          <a:p>
            <a:pPr marL="452755" marR="879475" algn="just">
              <a:lnSpc>
                <a:spcPct val="100000"/>
              </a:lnSpc>
              <a:spcBef>
                <a:spcPts val="5"/>
              </a:spcBef>
            </a:pPr>
            <a:r>
              <a:rPr sz="1800" spc="20" dirty="0">
                <a:latin typeface="Trebuchet MS"/>
                <a:cs typeface="Trebuchet MS"/>
              </a:rPr>
              <a:t>THIS </a:t>
            </a:r>
            <a:r>
              <a:rPr sz="1800" spc="-25" dirty="0">
                <a:latin typeface="Trebuchet MS"/>
                <a:cs typeface="Trebuchet MS"/>
              </a:rPr>
              <a:t>TABLE KEEPS </a:t>
            </a:r>
            <a:r>
              <a:rPr sz="1800" spc="35" dirty="0">
                <a:latin typeface="Trebuchet MS"/>
                <a:cs typeface="Trebuchet MS"/>
              </a:rPr>
              <a:t>THE </a:t>
            </a:r>
            <a:r>
              <a:rPr sz="1800" spc="120" dirty="0">
                <a:latin typeface="Trebuchet MS"/>
                <a:cs typeface="Trebuchet MS"/>
              </a:rPr>
              <a:t>RECORD </a:t>
            </a:r>
            <a:r>
              <a:rPr sz="1800" spc="75" dirty="0">
                <a:latin typeface="Trebuchet MS"/>
                <a:cs typeface="Trebuchet MS"/>
              </a:rPr>
              <a:t>OF 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THE </a:t>
            </a:r>
            <a:r>
              <a:rPr sz="1800" spc="90" dirty="0">
                <a:latin typeface="Trebuchet MS"/>
                <a:cs typeface="Trebuchet MS"/>
              </a:rPr>
              <a:t>INFORMATION </a:t>
            </a:r>
            <a:r>
              <a:rPr sz="1800" spc="80" dirty="0">
                <a:latin typeface="Trebuchet MS"/>
                <a:cs typeface="Trebuchet MS"/>
              </a:rPr>
              <a:t>OF </a:t>
            </a:r>
            <a:r>
              <a:rPr sz="1800" spc="35" dirty="0">
                <a:latin typeface="Trebuchet MS"/>
                <a:cs typeface="Trebuchet MS"/>
              </a:rPr>
              <a:t>THE </a:t>
            </a:r>
            <a:r>
              <a:rPr sz="1800" spc="120" dirty="0">
                <a:latin typeface="Trebuchet MS"/>
                <a:cs typeface="Trebuchet MS"/>
              </a:rPr>
              <a:t>BOOKS 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spc="100" dirty="0">
                <a:latin typeface="Trebuchet MS"/>
                <a:cs typeface="Trebuchet MS"/>
              </a:rPr>
              <a:t>IN</a:t>
            </a:r>
            <a:r>
              <a:rPr sz="1800" spc="215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THE</a:t>
            </a:r>
            <a:r>
              <a:rPr sz="1800" spc="4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LIBRARY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879714"/>
              </p:ext>
            </p:extLst>
          </p:nvPr>
        </p:nvGraphicFramePr>
        <p:xfrm>
          <a:off x="1801241" y="4264710"/>
          <a:ext cx="1680845" cy="2242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34">
                <a:tc>
                  <a:txBody>
                    <a:bodyPr/>
                    <a:lstStyle/>
                    <a:p>
                      <a:pPr marL="4083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2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BOOKS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solidFill>
                      <a:srgbClr val="9CA2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98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 err="1">
                          <a:latin typeface="Trebuchet MS"/>
                          <a:cs typeface="Trebuchet MS"/>
                        </a:rPr>
                        <a:t>Book</a:t>
                      </a:r>
                      <a:r>
                        <a:rPr lang="en-US" sz="1800" spc="-100" dirty="0" err="1"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800" spc="95" dirty="0" err="1">
                          <a:latin typeface="Trebuchet MS"/>
                          <a:cs typeface="Trebuchet MS"/>
                        </a:rPr>
                        <a:t>ID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6350">
                      <a:solidFill>
                        <a:srgbClr val="9CA283"/>
                      </a:solidFill>
                      <a:prstDash val="solid"/>
                    </a:lnL>
                    <a:lnR w="6350">
                      <a:solidFill>
                        <a:srgbClr val="9CA283"/>
                      </a:solidFill>
                      <a:prstDash val="solid"/>
                    </a:lnR>
                    <a:lnB w="6350">
                      <a:solidFill>
                        <a:srgbClr val="9CA283"/>
                      </a:solidFill>
                      <a:prstDash val="solid"/>
                    </a:lnB>
                    <a:solidFill>
                      <a:srgbClr val="D7D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5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 err="1">
                          <a:latin typeface="Trebuchet MS"/>
                          <a:cs typeface="Trebuchet MS"/>
                        </a:rPr>
                        <a:t>Book</a:t>
                      </a:r>
                      <a:r>
                        <a:rPr lang="en-US" sz="1800" spc="-95" dirty="0" err="1"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800" spc="-40" dirty="0" err="1">
                          <a:latin typeface="Trebuchet MS"/>
                          <a:cs typeface="Trebuchet MS"/>
                        </a:rPr>
                        <a:t>Name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6350">
                      <a:solidFill>
                        <a:srgbClr val="9CA283"/>
                      </a:solidFill>
                      <a:prstDash val="solid"/>
                    </a:lnL>
                    <a:lnR w="6350">
                      <a:solidFill>
                        <a:srgbClr val="9CA283"/>
                      </a:solidFill>
                      <a:prstDash val="solid"/>
                    </a:lnR>
                    <a:lnT w="6350">
                      <a:solidFill>
                        <a:srgbClr val="9CA283"/>
                      </a:solidFill>
                      <a:prstDash val="solid"/>
                    </a:lnT>
                    <a:lnB w="6350">
                      <a:solidFill>
                        <a:srgbClr val="9CA2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9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0" dirty="0" err="1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sz="1800" dirty="0" err="1">
                          <a:latin typeface="Trebuchet MS"/>
                          <a:cs typeface="Trebuchet MS"/>
                        </a:rPr>
                        <a:t>ook</a:t>
                      </a:r>
                      <a:r>
                        <a:rPr lang="en-US" sz="1800" spc="-240" dirty="0" err="1"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800" dirty="0" err="1">
                          <a:latin typeface="Trebuchet MS"/>
                          <a:cs typeface="Trebuchet MS"/>
                        </a:rPr>
                        <a:t>Author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6350">
                      <a:solidFill>
                        <a:srgbClr val="9CA283"/>
                      </a:solidFill>
                      <a:prstDash val="solid"/>
                    </a:lnL>
                    <a:lnR w="6350">
                      <a:solidFill>
                        <a:srgbClr val="9CA283"/>
                      </a:solidFill>
                      <a:prstDash val="solid"/>
                    </a:lnR>
                    <a:lnT w="6350">
                      <a:solidFill>
                        <a:srgbClr val="9CA283"/>
                      </a:solidFill>
                      <a:prstDash val="solid"/>
                    </a:lnT>
                    <a:lnB w="6350">
                      <a:solidFill>
                        <a:srgbClr val="9CA283"/>
                      </a:solidFill>
                      <a:prstDash val="solid"/>
                    </a:lnB>
                    <a:solidFill>
                      <a:srgbClr val="D7D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98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 err="1">
                          <a:latin typeface="Trebuchet MS"/>
                          <a:cs typeface="Trebuchet MS"/>
                        </a:rPr>
                        <a:t>Book</a:t>
                      </a:r>
                      <a:r>
                        <a:rPr lang="en-US" sz="1800" spc="-100" dirty="0" err="1"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800" spc="-85" dirty="0" err="1">
                          <a:latin typeface="Trebuchet MS"/>
                          <a:cs typeface="Trebuchet MS"/>
                        </a:rPr>
                        <a:t>Price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6350">
                      <a:solidFill>
                        <a:srgbClr val="9CA283"/>
                      </a:solidFill>
                      <a:prstDash val="solid"/>
                    </a:lnL>
                    <a:lnR w="6350">
                      <a:solidFill>
                        <a:srgbClr val="9CA283"/>
                      </a:solidFill>
                      <a:prstDash val="solid"/>
                    </a:lnR>
                    <a:lnT w="6350">
                      <a:solidFill>
                        <a:srgbClr val="9CA283"/>
                      </a:solidFill>
                      <a:prstDash val="solid"/>
                    </a:lnT>
                    <a:lnB w="6350">
                      <a:solidFill>
                        <a:srgbClr val="9CA2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985763" y="1308227"/>
            <a:ext cx="6130027" cy="3206006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40"/>
              </a:spcBef>
              <a:buFont typeface="Arial MT"/>
              <a:buChar char="•"/>
              <a:tabLst>
                <a:tab pos="354965" algn="l"/>
                <a:tab pos="355600" algn="l"/>
                <a:tab pos="2028189" algn="l"/>
                <a:tab pos="4221480" algn="l"/>
              </a:tabLst>
            </a:pPr>
            <a:r>
              <a:rPr sz="2400" spc="350" dirty="0">
                <a:latin typeface="Trebuchet MS"/>
                <a:cs typeface="Trebuchet MS"/>
              </a:rPr>
              <a:t>Q</a:t>
            </a:r>
            <a:r>
              <a:rPr sz="2400" spc="140" dirty="0">
                <a:latin typeface="Trebuchet MS"/>
                <a:cs typeface="Trebuchet MS"/>
              </a:rPr>
              <a:t>U</a:t>
            </a:r>
            <a:r>
              <a:rPr sz="2400" spc="-90" dirty="0">
                <a:latin typeface="Trebuchet MS"/>
                <a:cs typeface="Trebuchet MS"/>
              </a:rPr>
              <a:t>E</a:t>
            </a:r>
            <a:r>
              <a:rPr sz="2400" spc="-185" dirty="0">
                <a:latin typeface="Trebuchet MS"/>
                <a:cs typeface="Trebuchet MS"/>
              </a:rPr>
              <a:t>R</a:t>
            </a:r>
            <a:r>
              <a:rPr sz="2400" spc="80" dirty="0">
                <a:latin typeface="Trebuchet MS"/>
                <a:cs typeface="Trebuchet MS"/>
              </a:rPr>
              <a:t>Y</a:t>
            </a:r>
            <a:r>
              <a:rPr sz="2400" spc="30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</a:t>
            </a:r>
            <a:r>
              <a:rPr sz="2400" spc="355" dirty="0">
                <a:latin typeface="Trebuchet MS"/>
                <a:cs typeface="Trebuchet MS"/>
              </a:rPr>
              <a:t>O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270" dirty="0">
                <a:latin typeface="Trebuchet MS"/>
                <a:cs typeface="Trebuchet MS"/>
              </a:rPr>
              <a:t>C</a:t>
            </a:r>
            <a:r>
              <a:rPr sz="2400" spc="-20" dirty="0">
                <a:latin typeface="Trebuchet MS"/>
                <a:cs typeface="Trebuchet MS"/>
              </a:rPr>
              <a:t>RE</a:t>
            </a:r>
            <a:r>
              <a:rPr sz="2400" spc="-60" dirty="0">
                <a:latin typeface="Trebuchet MS"/>
                <a:cs typeface="Trebuchet MS"/>
              </a:rPr>
              <a:t>A</a:t>
            </a:r>
            <a:r>
              <a:rPr sz="2400" spc="-15" dirty="0">
                <a:latin typeface="Trebuchet MS"/>
                <a:cs typeface="Trebuchet MS"/>
              </a:rPr>
              <a:t>TE</a:t>
            </a:r>
            <a:r>
              <a:rPr sz="2400" spc="300" dirty="0">
                <a:latin typeface="Trebuchet MS"/>
                <a:cs typeface="Trebuchet MS"/>
              </a:rPr>
              <a:t> </a:t>
            </a:r>
            <a:r>
              <a:rPr sz="2400" spc="-185" dirty="0">
                <a:latin typeface="Trebuchet MS"/>
                <a:cs typeface="Trebuchet MS"/>
              </a:rPr>
              <a:t>T</a:t>
            </a:r>
            <a:r>
              <a:rPr sz="2400" spc="45" dirty="0">
                <a:latin typeface="Trebuchet MS"/>
                <a:cs typeface="Trebuchet MS"/>
              </a:rPr>
              <a:t>ABL</a:t>
            </a:r>
            <a:r>
              <a:rPr sz="2400" spc="-90" dirty="0">
                <a:latin typeface="Trebuchet MS"/>
                <a:cs typeface="Trebuchet MS"/>
              </a:rPr>
              <a:t>E</a:t>
            </a:r>
            <a:r>
              <a:rPr lang="en-US" sz="2400" spc="-90" dirty="0">
                <a:latin typeface="Trebuchet MS"/>
                <a:cs typeface="Trebuchet MS"/>
              </a:rPr>
              <a:t> MEMBER</a:t>
            </a:r>
            <a:endParaRPr sz="2400" dirty="0">
              <a:latin typeface="Trebuchet MS"/>
              <a:cs typeface="Trebuchet MS"/>
            </a:endParaRPr>
          </a:p>
          <a:p>
            <a:pPr marL="429259" marR="158115">
              <a:lnSpc>
                <a:spcPct val="100000"/>
              </a:lnSpc>
              <a:spcBef>
                <a:spcPts val="780"/>
              </a:spcBef>
            </a:pPr>
            <a:r>
              <a:rPr lang="en-US" sz="1800" spc="-55" dirty="0">
                <a:latin typeface="Trebuchet MS"/>
                <a:cs typeface="Trebuchet MS"/>
              </a:rPr>
              <a:t>create table member(</a:t>
            </a:r>
            <a:r>
              <a:rPr lang="en-US" sz="1800" spc="-55" dirty="0" err="1">
                <a:latin typeface="Trebuchet MS"/>
                <a:cs typeface="Trebuchet MS"/>
              </a:rPr>
              <a:t>member_id</a:t>
            </a:r>
            <a:r>
              <a:rPr lang="en-US" sz="1800" spc="-55" dirty="0">
                <a:latin typeface="Trebuchet MS"/>
                <a:cs typeface="Trebuchet MS"/>
              </a:rPr>
              <a:t> int not </a:t>
            </a:r>
            <a:r>
              <a:rPr lang="en-US" sz="1800" spc="-55" dirty="0" err="1">
                <a:latin typeface="Trebuchet MS"/>
                <a:cs typeface="Trebuchet MS"/>
              </a:rPr>
              <a:t>null,member_name</a:t>
            </a:r>
            <a:r>
              <a:rPr lang="en-US" sz="1800" spc="-55" dirty="0">
                <a:latin typeface="Trebuchet MS"/>
                <a:cs typeface="Trebuchet MS"/>
              </a:rPr>
              <a:t> varchar(30) not </a:t>
            </a:r>
            <a:r>
              <a:rPr lang="en-US" sz="1800" spc="-55" dirty="0" err="1">
                <a:latin typeface="Trebuchet MS"/>
                <a:cs typeface="Trebuchet MS"/>
              </a:rPr>
              <a:t>null,lib_id</a:t>
            </a:r>
            <a:r>
              <a:rPr lang="en-US" sz="1800" spc="-55" dirty="0">
                <a:latin typeface="Trebuchet MS"/>
                <a:cs typeface="Trebuchet MS"/>
              </a:rPr>
              <a:t> int not </a:t>
            </a:r>
            <a:r>
              <a:rPr lang="en-US" sz="1800" spc="-55" dirty="0" err="1">
                <a:latin typeface="Trebuchet MS"/>
                <a:cs typeface="Trebuchet MS"/>
              </a:rPr>
              <a:t>null,member_phone</a:t>
            </a:r>
            <a:r>
              <a:rPr lang="en-US" sz="1800" spc="-55" dirty="0">
                <a:latin typeface="Trebuchet MS"/>
                <a:cs typeface="Trebuchet MS"/>
              </a:rPr>
              <a:t> int not null, </a:t>
            </a:r>
            <a:r>
              <a:rPr lang="en-US" sz="1800" spc="-55" dirty="0" err="1">
                <a:latin typeface="Trebuchet MS"/>
                <a:cs typeface="Trebuchet MS"/>
              </a:rPr>
              <a:t>member_email</a:t>
            </a:r>
            <a:r>
              <a:rPr lang="en-US" sz="1800" spc="-55" dirty="0">
                <a:latin typeface="Trebuchet MS"/>
                <a:cs typeface="Trebuchet MS"/>
              </a:rPr>
              <a:t> varchar(30) not null constraint primary key(</a:t>
            </a:r>
            <a:r>
              <a:rPr lang="en-US" sz="1800" spc="-55" dirty="0" err="1">
                <a:latin typeface="Trebuchet MS"/>
                <a:cs typeface="Trebuchet MS"/>
              </a:rPr>
              <a:t>member_id</a:t>
            </a:r>
            <a:r>
              <a:rPr lang="en-US" sz="1800" spc="-55" dirty="0">
                <a:latin typeface="Trebuchet MS"/>
                <a:cs typeface="Trebuchet MS"/>
              </a:rPr>
              <a:t>),constraint foreign key(</a:t>
            </a:r>
            <a:r>
              <a:rPr lang="en-US" spc="-55" dirty="0" err="1">
                <a:latin typeface="Trebuchet MS"/>
                <a:cs typeface="Trebuchet MS"/>
              </a:rPr>
              <a:t>lib</a:t>
            </a:r>
            <a:r>
              <a:rPr lang="en-US" sz="1800" spc="-55" dirty="0" err="1">
                <a:latin typeface="Trebuchet MS"/>
                <a:cs typeface="Trebuchet MS"/>
              </a:rPr>
              <a:t>_id</a:t>
            </a:r>
            <a:r>
              <a:rPr lang="en-US" sz="1800" spc="-55" dirty="0">
                <a:latin typeface="Trebuchet MS"/>
                <a:cs typeface="Trebuchet MS"/>
              </a:rPr>
              <a:t>);</a:t>
            </a:r>
          </a:p>
          <a:p>
            <a:pPr marL="429259" marR="158115">
              <a:lnSpc>
                <a:spcPct val="100000"/>
              </a:lnSpc>
              <a:spcBef>
                <a:spcPts val="780"/>
              </a:spcBef>
            </a:pPr>
            <a:endParaRPr sz="1750" dirty="0">
              <a:latin typeface="Trebuchet MS"/>
              <a:cs typeface="Trebuchet MS"/>
            </a:endParaRPr>
          </a:p>
          <a:p>
            <a:pPr marL="429259" marR="601345">
              <a:lnSpc>
                <a:spcPct val="100000"/>
              </a:lnSpc>
              <a:tabLst>
                <a:tab pos="2987675" algn="l"/>
                <a:tab pos="4439285" algn="l"/>
              </a:tabLst>
            </a:pPr>
            <a:r>
              <a:rPr sz="1800" spc="50" dirty="0">
                <a:latin typeface="Trebuchet MS"/>
                <a:cs typeface="Trebuchet MS"/>
              </a:rPr>
              <a:t>TH</a:t>
            </a:r>
            <a:r>
              <a:rPr sz="1800" spc="25" dirty="0">
                <a:latin typeface="Trebuchet MS"/>
                <a:cs typeface="Trebuchet MS"/>
              </a:rPr>
              <a:t>I</a:t>
            </a:r>
            <a:r>
              <a:rPr sz="1800" spc="-45" dirty="0">
                <a:latin typeface="Trebuchet MS"/>
                <a:cs typeface="Trebuchet MS"/>
              </a:rPr>
              <a:t>S</a:t>
            </a:r>
            <a:r>
              <a:rPr sz="1800" spc="225" dirty="0">
                <a:latin typeface="Trebuchet MS"/>
                <a:cs typeface="Trebuchet MS"/>
              </a:rPr>
              <a:t> </a:t>
            </a:r>
            <a:r>
              <a:rPr sz="1800" spc="-135" dirty="0">
                <a:latin typeface="Trebuchet MS"/>
                <a:cs typeface="Trebuchet MS"/>
              </a:rPr>
              <a:t>T</a:t>
            </a:r>
            <a:r>
              <a:rPr sz="1800" spc="65" dirty="0">
                <a:latin typeface="Trebuchet MS"/>
                <a:cs typeface="Trebuchet MS"/>
              </a:rPr>
              <a:t>A</a:t>
            </a:r>
            <a:r>
              <a:rPr sz="1800" spc="55" dirty="0">
                <a:latin typeface="Trebuchet MS"/>
                <a:cs typeface="Trebuchet MS"/>
              </a:rPr>
              <a:t>B</a:t>
            </a:r>
            <a:r>
              <a:rPr sz="1800" spc="-30" dirty="0">
                <a:latin typeface="Trebuchet MS"/>
                <a:cs typeface="Trebuchet MS"/>
              </a:rPr>
              <a:t>L</a:t>
            </a:r>
            <a:r>
              <a:rPr sz="1800" spc="-6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KEE</a:t>
            </a:r>
            <a:r>
              <a:rPr sz="1800" spc="-30" dirty="0">
                <a:latin typeface="Trebuchet MS"/>
                <a:cs typeface="Trebuchet MS"/>
              </a:rPr>
              <a:t>P</a:t>
            </a:r>
            <a:r>
              <a:rPr sz="1800" spc="-45" dirty="0">
                <a:latin typeface="Trebuchet MS"/>
                <a:cs typeface="Trebuchet MS"/>
              </a:rPr>
              <a:t>S</a:t>
            </a:r>
            <a:r>
              <a:rPr sz="1800" spc="225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THE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20" dirty="0">
                <a:latin typeface="Trebuchet MS"/>
                <a:cs typeface="Trebuchet MS"/>
              </a:rPr>
              <a:t>RECORD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O</a:t>
            </a:r>
            <a:r>
              <a:rPr sz="1800" spc="70" dirty="0">
                <a:latin typeface="Trebuchet MS"/>
                <a:cs typeface="Trebuchet MS"/>
              </a:rPr>
              <a:t>F</a:t>
            </a:r>
            <a:r>
              <a:rPr sz="1800" spc="-250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THE  </a:t>
            </a:r>
            <a:r>
              <a:rPr sz="1800" spc="90" dirty="0">
                <a:latin typeface="Trebuchet MS"/>
                <a:cs typeface="Trebuchet MS"/>
              </a:rPr>
              <a:t>INFORMATION</a:t>
            </a:r>
            <a:r>
              <a:rPr sz="1800" spc="45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OF</a:t>
            </a:r>
            <a:r>
              <a:rPr sz="1800" spc="260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THE</a:t>
            </a:r>
            <a:r>
              <a:rPr sz="1800" spc="45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CUSTOMERS	</a:t>
            </a:r>
            <a:r>
              <a:rPr sz="1800" spc="100" dirty="0">
                <a:latin typeface="Trebuchet MS"/>
                <a:cs typeface="Trebuchet MS"/>
              </a:rPr>
              <a:t>IN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THE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L</a:t>
            </a:r>
            <a:r>
              <a:rPr sz="1800" spc="-55" dirty="0">
                <a:latin typeface="Trebuchet MS"/>
                <a:cs typeface="Trebuchet MS"/>
              </a:rPr>
              <a:t>I</a:t>
            </a:r>
            <a:r>
              <a:rPr sz="1800" spc="-20" dirty="0">
                <a:latin typeface="Trebuchet MS"/>
                <a:cs typeface="Trebuchet MS"/>
              </a:rPr>
              <a:t>B</a:t>
            </a:r>
            <a:r>
              <a:rPr sz="1800" spc="85" dirty="0">
                <a:latin typeface="Trebuchet MS"/>
                <a:cs typeface="Trebuchet MS"/>
              </a:rPr>
              <a:t>RA</a:t>
            </a:r>
            <a:r>
              <a:rPr sz="1800" spc="-140" dirty="0">
                <a:latin typeface="Trebuchet MS"/>
                <a:cs typeface="Trebuchet MS"/>
              </a:rPr>
              <a:t>R</a:t>
            </a:r>
            <a:r>
              <a:rPr sz="1800" spc="60" dirty="0">
                <a:latin typeface="Trebuchet MS"/>
                <a:cs typeface="Trebuchet MS"/>
              </a:rPr>
              <a:t>Y</a:t>
            </a:r>
            <a:r>
              <a:rPr sz="1800" spc="-275" dirty="0">
                <a:latin typeface="Trebuchet MS"/>
                <a:cs typeface="Trebuchet MS"/>
              </a:rPr>
              <a:t> </a:t>
            </a:r>
            <a:r>
              <a:rPr sz="1800" spc="110" dirty="0">
                <a:latin typeface="Trebuchet MS"/>
                <a:cs typeface="Trebuchet MS"/>
              </a:rPr>
              <a:t>WI</a:t>
            </a:r>
            <a:r>
              <a:rPr sz="1800" spc="114" dirty="0">
                <a:latin typeface="Trebuchet MS"/>
                <a:cs typeface="Trebuchet MS"/>
              </a:rPr>
              <a:t>T</a:t>
            </a:r>
            <a:r>
              <a:rPr sz="1800" spc="130" dirty="0">
                <a:latin typeface="Trebuchet MS"/>
                <a:cs typeface="Trebuchet MS"/>
              </a:rPr>
              <a:t>H</a:t>
            </a:r>
            <a:r>
              <a:rPr sz="1800" spc="-285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Trebuchet MS"/>
                <a:cs typeface="Trebuchet MS"/>
              </a:rPr>
              <a:t>THE</a:t>
            </a:r>
            <a:r>
              <a:rPr sz="1800" spc="10" dirty="0">
                <a:latin typeface="Trebuchet MS"/>
                <a:cs typeface="Trebuchet MS"/>
              </a:rPr>
              <a:t>I</a:t>
            </a:r>
            <a:r>
              <a:rPr sz="1800" spc="35" dirty="0">
                <a:latin typeface="Trebuchet MS"/>
                <a:cs typeface="Trebuchet MS"/>
              </a:rPr>
              <a:t>R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RESPECT</a:t>
            </a:r>
            <a:r>
              <a:rPr sz="1800" dirty="0">
                <a:latin typeface="Trebuchet MS"/>
                <a:cs typeface="Trebuchet MS"/>
              </a:rPr>
              <a:t>I</a:t>
            </a:r>
            <a:r>
              <a:rPr sz="1800" spc="-20" dirty="0">
                <a:latin typeface="Trebuchet MS"/>
                <a:cs typeface="Trebuchet MS"/>
              </a:rPr>
              <a:t>VE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B</a:t>
            </a:r>
            <a:r>
              <a:rPr sz="1800" spc="254" dirty="0">
                <a:latin typeface="Trebuchet MS"/>
                <a:cs typeface="Trebuchet MS"/>
              </a:rPr>
              <a:t>OO</a:t>
            </a:r>
            <a:r>
              <a:rPr sz="1800" spc="140" dirty="0">
                <a:latin typeface="Trebuchet MS"/>
                <a:cs typeface="Trebuchet MS"/>
              </a:rPr>
              <a:t>K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I</a:t>
            </a:r>
            <a:r>
              <a:rPr sz="1800" spc="245" dirty="0">
                <a:latin typeface="Trebuchet MS"/>
                <a:cs typeface="Trebuchet MS"/>
              </a:rPr>
              <a:t>D</a:t>
            </a:r>
            <a:r>
              <a:rPr sz="1800" spc="-45" dirty="0">
                <a:latin typeface="Trebuchet MS"/>
                <a:cs typeface="Trebuchet MS"/>
              </a:rPr>
              <a:t>S</a:t>
            </a:r>
            <a:endParaRPr sz="1800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706630"/>
              </p:ext>
            </p:extLst>
          </p:nvPr>
        </p:nvGraphicFramePr>
        <p:xfrm>
          <a:off x="7854949" y="4572000"/>
          <a:ext cx="1957070" cy="2181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7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067">
                <a:tc>
                  <a:txBody>
                    <a:bodyPr/>
                    <a:lstStyle/>
                    <a:p>
                      <a:pPr marL="4089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1800" b="1" spc="1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MEMBER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solidFill>
                      <a:srgbClr val="9BAE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64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800" spc="-30" dirty="0" err="1">
                          <a:latin typeface="Trebuchet MS"/>
                          <a:cs typeface="Trebuchet MS"/>
                        </a:rPr>
                        <a:t>Member</a:t>
                      </a:r>
                      <a:r>
                        <a:rPr lang="en-US" sz="1800" spc="-105" dirty="0" err="1"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800" spc="95" dirty="0" err="1">
                          <a:latin typeface="Trebuchet MS"/>
                          <a:cs typeface="Trebuchet MS"/>
                        </a:rPr>
                        <a:t>ID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6350">
                      <a:solidFill>
                        <a:srgbClr val="9BAEB5"/>
                      </a:solidFill>
                      <a:prstDash val="solid"/>
                    </a:lnL>
                    <a:lnR w="6350">
                      <a:solidFill>
                        <a:srgbClr val="9BAEB5"/>
                      </a:solidFill>
                      <a:prstDash val="solid"/>
                    </a:lnR>
                    <a:lnB w="6350">
                      <a:solidFill>
                        <a:srgbClr val="9BAEB5"/>
                      </a:solidFill>
                      <a:prstDash val="solid"/>
                    </a:lnB>
                    <a:solidFill>
                      <a:srgbClr val="D7DE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64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800" spc="-30" dirty="0" err="1">
                          <a:latin typeface="Trebuchet MS"/>
                          <a:cs typeface="Trebuchet MS"/>
                        </a:rPr>
                        <a:t>Member_</a:t>
                      </a:r>
                      <a:r>
                        <a:rPr sz="1800" spc="-40" dirty="0" err="1">
                          <a:latin typeface="Trebuchet MS"/>
                          <a:cs typeface="Trebuchet MS"/>
                        </a:rPr>
                        <a:t>Name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6350">
                      <a:solidFill>
                        <a:srgbClr val="9BAEB5"/>
                      </a:solidFill>
                      <a:prstDash val="solid"/>
                    </a:lnL>
                    <a:lnR w="6350">
                      <a:solidFill>
                        <a:srgbClr val="9BAEB5"/>
                      </a:solidFill>
                      <a:prstDash val="solid"/>
                    </a:lnR>
                    <a:lnT w="6350">
                      <a:solidFill>
                        <a:srgbClr val="9BAEB5"/>
                      </a:solidFill>
                      <a:prstDash val="solid"/>
                    </a:lnT>
                    <a:lnB w="6350">
                      <a:solidFill>
                        <a:srgbClr val="9BAEB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64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 err="1">
                          <a:latin typeface="Trebuchet MS"/>
                          <a:cs typeface="Trebuchet MS"/>
                        </a:rPr>
                        <a:t>Book</a:t>
                      </a:r>
                      <a:r>
                        <a:rPr lang="en-US" sz="1800" spc="-100" dirty="0" err="1"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800" spc="95" dirty="0" err="1">
                          <a:latin typeface="Trebuchet MS"/>
                          <a:cs typeface="Trebuchet MS"/>
                        </a:rPr>
                        <a:t>ID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6350">
                      <a:solidFill>
                        <a:srgbClr val="9BAEB5"/>
                      </a:solidFill>
                      <a:prstDash val="solid"/>
                    </a:lnL>
                    <a:lnR w="6350">
                      <a:solidFill>
                        <a:srgbClr val="9BAEB5"/>
                      </a:solidFill>
                      <a:prstDash val="solid"/>
                    </a:lnR>
                    <a:lnT w="6350">
                      <a:solidFill>
                        <a:srgbClr val="9BAEB5"/>
                      </a:solidFill>
                      <a:prstDash val="solid"/>
                    </a:lnT>
                    <a:lnB w="6350">
                      <a:solidFill>
                        <a:srgbClr val="9BAEB5"/>
                      </a:solidFill>
                      <a:prstDash val="solid"/>
                    </a:lnB>
                    <a:solidFill>
                      <a:srgbClr val="D7DE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64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 err="1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800" dirty="0" err="1">
                          <a:latin typeface="Trebuchet MS"/>
                          <a:cs typeface="Trebuchet MS"/>
                        </a:rPr>
                        <a:t>ib</a:t>
                      </a:r>
                      <a:r>
                        <a:rPr lang="en-US" sz="1800" spc="-45" dirty="0" err="1">
                          <a:latin typeface="Trebuchet MS"/>
                          <a:cs typeface="Trebuchet MS"/>
                        </a:rPr>
                        <a:t>_</a:t>
                      </a:r>
                      <a:r>
                        <a:rPr lang="en-US" sz="1800" spc="5" dirty="0" err="1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dirty="0" err="1">
                          <a:latin typeface="Trebuchet MS"/>
                          <a:cs typeface="Trebuchet MS"/>
                        </a:rPr>
                        <a:t>D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6350">
                      <a:solidFill>
                        <a:srgbClr val="9BAEB5"/>
                      </a:solidFill>
                      <a:prstDash val="solid"/>
                    </a:lnL>
                    <a:lnR w="6350">
                      <a:solidFill>
                        <a:srgbClr val="9BAEB5"/>
                      </a:solidFill>
                      <a:prstDash val="solid"/>
                    </a:lnR>
                    <a:lnT w="6350">
                      <a:solidFill>
                        <a:srgbClr val="9BAEB5"/>
                      </a:solidFill>
                      <a:prstDash val="solid"/>
                    </a:lnT>
                    <a:lnB w="6350">
                      <a:solidFill>
                        <a:srgbClr val="9BAEB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64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800" spc="-30" dirty="0" err="1">
                          <a:latin typeface="Trebuchet MS"/>
                          <a:cs typeface="Trebuchet MS"/>
                        </a:rPr>
                        <a:t>Member</a:t>
                      </a:r>
                      <a:r>
                        <a:rPr lang="en-US" sz="1800" spc="-95" dirty="0" err="1"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800" spc="-75" dirty="0" err="1">
                          <a:latin typeface="Trebuchet MS"/>
                          <a:cs typeface="Trebuchet MS"/>
                        </a:rPr>
                        <a:t>Phone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6350">
                      <a:solidFill>
                        <a:srgbClr val="9BAEB5"/>
                      </a:solidFill>
                      <a:prstDash val="solid"/>
                    </a:lnL>
                    <a:lnR w="6350">
                      <a:solidFill>
                        <a:srgbClr val="9BAEB5"/>
                      </a:solidFill>
                      <a:prstDash val="solid"/>
                    </a:lnR>
                    <a:lnT w="6350">
                      <a:solidFill>
                        <a:srgbClr val="9BAEB5"/>
                      </a:solidFill>
                      <a:prstDash val="solid"/>
                    </a:lnT>
                    <a:lnB w="6350">
                      <a:solidFill>
                        <a:srgbClr val="9BAEB5"/>
                      </a:solidFill>
                      <a:prstDash val="solid"/>
                    </a:lnB>
                    <a:solidFill>
                      <a:srgbClr val="D7DE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64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800" spc="-30" dirty="0" err="1">
                          <a:latin typeface="Trebuchet MS"/>
                          <a:cs typeface="Trebuchet MS"/>
                        </a:rPr>
                        <a:t>Member_</a:t>
                      </a:r>
                      <a:r>
                        <a:rPr sz="1800" spc="-125" dirty="0" err="1">
                          <a:latin typeface="Trebuchet MS"/>
                          <a:cs typeface="Trebuchet MS"/>
                        </a:rPr>
                        <a:t>Email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6350">
                      <a:solidFill>
                        <a:srgbClr val="9BAEB5"/>
                      </a:solidFill>
                      <a:prstDash val="solid"/>
                    </a:lnL>
                    <a:lnR w="6350">
                      <a:solidFill>
                        <a:srgbClr val="9BAEB5"/>
                      </a:solidFill>
                      <a:prstDash val="solid"/>
                    </a:lnR>
                    <a:lnT w="6350">
                      <a:solidFill>
                        <a:srgbClr val="9BAEB5"/>
                      </a:solidFill>
                      <a:prstDash val="solid"/>
                    </a:lnT>
                    <a:lnB w="6350">
                      <a:solidFill>
                        <a:srgbClr val="9BAEB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5668517" y="1096517"/>
            <a:ext cx="0" cy="5762625"/>
          </a:xfrm>
          <a:custGeom>
            <a:avLst/>
            <a:gdLst/>
            <a:ahLst/>
            <a:cxnLst/>
            <a:rect l="l" t="t" r="r" b="b"/>
            <a:pathLst>
              <a:path h="5762625">
                <a:moveTo>
                  <a:pt x="0" y="0"/>
                </a:moveTo>
                <a:lnTo>
                  <a:pt x="0" y="5762016"/>
                </a:lnTo>
              </a:path>
            </a:pathLst>
          </a:custGeom>
          <a:ln w="31750">
            <a:solidFill>
              <a:srgbClr val="9CA2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3055" y="330708"/>
            <a:ext cx="6283960" cy="760730"/>
          </a:xfrm>
          <a:prstGeom prst="rect">
            <a:avLst/>
          </a:prstGeom>
          <a:solidFill>
            <a:srgbClr val="9CA283"/>
          </a:solidFill>
          <a:ln w="12700">
            <a:solidFill>
              <a:srgbClr val="70775F"/>
            </a:solidFill>
          </a:ln>
        </p:spPr>
        <p:txBody>
          <a:bodyPr vert="horz" wrap="square" lIns="0" tIns="158115" rIns="0" bIns="0" rtlCol="0">
            <a:spAutoFit/>
          </a:bodyPr>
          <a:lstStyle/>
          <a:p>
            <a:pPr marL="414020">
              <a:lnSpc>
                <a:spcPct val="100000"/>
              </a:lnSpc>
              <a:spcBef>
                <a:spcPts val="1245"/>
              </a:spcBef>
            </a:pPr>
            <a:r>
              <a:rPr sz="2500" spc="130" dirty="0">
                <a:solidFill>
                  <a:srgbClr val="FFFFFF"/>
                </a:solidFill>
              </a:rPr>
              <a:t>TABLE</a:t>
            </a:r>
            <a:r>
              <a:rPr sz="2500" spc="325" dirty="0">
                <a:solidFill>
                  <a:srgbClr val="FFFFFF"/>
                </a:solidFill>
              </a:rPr>
              <a:t> </a:t>
            </a:r>
            <a:r>
              <a:rPr sz="2500" spc="245" dirty="0">
                <a:solidFill>
                  <a:srgbClr val="FFFFFF"/>
                </a:solidFill>
              </a:rPr>
              <a:t>LIBRARIAN</a:t>
            </a:r>
            <a:r>
              <a:rPr sz="2500" spc="305" dirty="0">
                <a:solidFill>
                  <a:srgbClr val="FFFFFF"/>
                </a:solidFill>
              </a:rPr>
              <a:t> </a:t>
            </a:r>
            <a:r>
              <a:rPr sz="2500" spc="-210" dirty="0">
                <a:solidFill>
                  <a:srgbClr val="FFFFFF"/>
                </a:solidFill>
              </a:rPr>
              <a:t>&amp;</a:t>
            </a:r>
            <a:r>
              <a:rPr sz="2500" spc="30" dirty="0">
                <a:solidFill>
                  <a:srgbClr val="FFFFFF"/>
                </a:solidFill>
              </a:rPr>
              <a:t> </a:t>
            </a:r>
            <a:r>
              <a:rPr sz="2500" spc="130" dirty="0">
                <a:solidFill>
                  <a:srgbClr val="FFFFFF"/>
                </a:solidFill>
              </a:rPr>
              <a:t>TABLE</a:t>
            </a:r>
            <a:r>
              <a:rPr sz="2500" spc="330" dirty="0">
                <a:solidFill>
                  <a:srgbClr val="FFFFFF"/>
                </a:solidFill>
              </a:rPr>
              <a:t> </a:t>
            </a:r>
            <a:r>
              <a:rPr sz="2500" spc="130" dirty="0">
                <a:solidFill>
                  <a:srgbClr val="FFFFFF"/>
                </a:solidFill>
              </a:rPr>
              <a:t>ISSUES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216814" y="1270241"/>
            <a:ext cx="5064125" cy="3021981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85"/>
              </a:spcBef>
              <a:buFont typeface="Arial MT"/>
              <a:buChar char="•"/>
              <a:tabLst>
                <a:tab pos="354965" algn="l"/>
                <a:tab pos="355600" algn="l"/>
                <a:tab pos="1750695" algn="l"/>
                <a:tab pos="3578860" algn="l"/>
              </a:tabLst>
            </a:pPr>
            <a:r>
              <a:rPr sz="2000" spc="50" dirty="0">
                <a:latin typeface="Trebuchet MS"/>
                <a:cs typeface="Trebuchet MS"/>
              </a:rPr>
              <a:t>QUERY</a:t>
            </a:r>
            <a:r>
              <a:rPr sz="2000" spc="250" dirty="0">
                <a:latin typeface="Trebuchet MS"/>
                <a:cs typeface="Trebuchet MS"/>
              </a:rPr>
              <a:t> </a:t>
            </a:r>
            <a:r>
              <a:rPr sz="2000" spc="110" dirty="0">
                <a:latin typeface="Trebuchet MS"/>
                <a:cs typeface="Trebuchet MS"/>
              </a:rPr>
              <a:t>TO	</a:t>
            </a:r>
            <a:r>
              <a:rPr sz="2000" spc="20" dirty="0">
                <a:latin typeface="Trebuchet MS"/>
                <a:cs typeface="Trebuchet MS"/>
              </a:rPr>
              <a:t>CREATE</a:t>
            </a:r>
            <a:r>
              <a:rPr sz="2000" spc="26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TABLE	</a:t>
            </a:r>
            <a:r>
              <a:rPr sz="2000" spc="60" dirty="0">
                <a:latin typeface="Trebuchet MS"/>
                <a:cs typeface="Trebuchet MS"/>
              </a:rPr>
              <a:t>LIBRARIAN</a:t>
            </a:r>
            <a:endParaRPr sz="2000" dirty="0">
              <a:latin typeface="Trebuchet MS"/>
              <a:cs typeface="Trebuchet MS"/>
            </a:endParaRPr>
          </a:p>
          <a:p>
            <a:pPr marL="452755" marR="313055" algn="just">
              <a:lnSpc>
                <a:spcPct val="100000"/>
              </a:lnSpc>
              <a:spcBef>
                <a:spcPts val="1245"/>
              </a:spcBef>
            </a:pPr>
            <a:r>
              <a:rPr lang="en-US" sz="1800" spc="-114" dirty="0">
                <a:latin typeface="Trebuchet MS"/>
                <a:cs typeface="Trebuchet MS"/>
              </a:rPr>
              <a:t>Create table Librarian(</a:t>
            </a:r>
            <a:r>
              <a:rPr lang="en-US" sz="1800" spc="-114" dirty="0" err="1">
                <a:latin typeface="Trebuchet MS"/>
                <a:cs typeface="Trebuchet MS"/>
              </a:rPr>
              <a:t>lib_id</a:t>
            </a:r>
            <a:r>
              <a:rPr lang="en-US" sz="1800" spc="-114" dirty="0">
                <a:latin typeface="Trebuchet MS"/>
                <a:cs typeface="Trebuchet MS"/>
              </a:rPr>
              <a:t> int not null, </a:t>
            </a:r>
            <a:r>
              <a:rPr lang="en-US" sz="1800" spc="-114" dirty="0" err="1">
                <a:latin typeface="Trebuchet MS"/>
                <a:cs typeface="Trebuchet MS"/>
              </a:rPr>
              <a:t>librarian_name</a:t>
            </a:r>
            <a:r>
              <a:rPr lang="en-US" sz="1800" spc="-114" dirty="0">
                <a:latin typeface="Trebuchet MS"/>
                <a:cs typeface="Trebuchet MS"/>
              </a:rPr>
              <a:t> </a:t>
            </a:r>
            <a:r>
              <a:rPr lang="en-US" spc="-114" dirty="0">
                <a:latin typeface="Trebuchet MS"/>
                <a:cs typeface="Trebuchet MS"/>
              </a:rPr>
              <a:t>varchar(30) not null, </a:t>
            </a:r>
            <a:r>
              <a:rPr lang="en-US" spc="-114" dirty="0" err="1">
                <a:latin typeface="Trebuchet MS"/>
                <a:cs typeface="Trebuchet MS"/>
              </a:rPr>
              <a:t>librarian_phone</a:t>
            </a:r>
            <a:r>
              <a:rPr lang="en-US" spc="-114" dirty="0">
                <a:latin typeface="Trebuchet MS"/>
                <a:cs typeface="Trebuchet MS"/>
              </a:rPr>
              <a:t> int not null, </a:t>
            </a:r>
            <a:r>
              <a:rPr lang="en-US" spc="-114" dirty="0" err="1">
                <a:latin typeface="Trebuchet MS"/>
                <a:cs typeface="Trebuchet MS"/>
              </a:rPr>
              <a:t>librarian_email</a:t>
            </a:r>
            <a:r>
              <a:rPr lang="en-US" spc="-114" dirty="0">
                <a:latin typeface="Trebuchet MS"/>
                <a:cs typeface="Trebuchet MS"/>
              </a:rPr>
              <a:t> </a:t>
            </a:r>
            <a:r>
              <a:rPr lang="en-US" spc="-114" dirty="0" err="1">
                <a:latin typeface="Trebuchet MS"/>
                <a:cs typeface="Trebuchet MS"/>
              </a:rPr>
              <a:t>varhar</a:t>
            </a:r>
            <a:r>
              <a:rPr lang="en-US" spc="-114" dirty="0">
                <a:latin typeface="Trebuchet MS"/>
                <a:cs typeface="Trebuchet MS"/>
              </a:rPr>
              <a:t>(30) not null ,constraint primary key(</a:t>
            </a:r>
            <a:r>
              <a:rPr lang="en-US" spc="-114" dirty="0" err="1">
                <a:latin typeface="Trebuchet MS"/>
                <a:cs typeface="Trebuchet MS"/>
              </a:rPr>
              <a:t>lib_id</a:t>
            </a:r>
            <a:r>
              <a:rPr lang="en-US" spc="-114" dirty="0">
                <a:latin typeface="Trebuchet MS"/>
                <a:cs typeface="Trebuchet MS"/>
              </a:rPr>
              <a:t>); </a:t>
            </a:r>
          </a:p>
          <a:p>
            <a:pPr marL="452755" marR="313055" algn="just">
              <a:lnSpc>
                <a:spcPct val="100000"/>
              </a:lnSpc>
              <a:spcBef>
                <a:spcPts val="1245"/>
              </a:spcBef>
            </a:pPr>
            <a:r>
              <a:rPr sz="1800" spc="50" dirty="0">
                <a:latin typeface="Trebuchet MS"/>
                <a:cs typeface="Trebuchet MS"/>
              </a:rPr>
              <a:t>TH</a:t>
            </a:r>
            <a:r>
              <a:rPr sz="1800" spc="25" dirty="0">
                <a:latin typeface="Trebuchet MS"/>
                <a:cs typeface="Trebuchet MS"/>
              </a:rPr>
              <a:t>I</a:t>
            </a:r>
            <a:r>
              <a:rPr sz="1800" spc="-45" dirty="0">
                <a:latin typeface="Trebuchet MS"/>
                <a:cs typeface="Trebuchet MS"/>
              </a:rPr>
              <a:t>S</a:t>
            </a:r>
            <a:r>
              <a:rPr sz="1800" spc="225" dirty="0">
                <a:latin typeface="Trebuchet MS"/>
                <a:cs typeface="Trebuchet MS"/>
              </a:rPr>
              <a:t> </a:t>
            </a:r>
            <a:r>
              <a:rPr sz="1800" spc="-135" dirty="0">
                <a:latin typeface="Trebuchet MS"/>
                <a:cs typeface="Trebuchet MS"/>
              </a:rPr>
              <a:t>T</a:t>
            </a:r>
            <a:r>
              <a:rPr sz="1800" spc="65" dirty="0">
                <a:latin typeface="Trebuchet MS"/>
                <a:cs typeface="Trebuchet MS"/>
              </a:rPr>
              <a:t>A</a:t>
            </a:r>
            <a:r>
              <a:rPr sz="1800" spc="55" dirty="0">
                <a:latin typeface="Trebuchet MS"/>
                <a:cs typeface="Trebuchet MS"/>
              </a:rPr>
              <a:t>B</a:t>
            </a:r>
            <a:r>
              <a:rPr sz="1800" spc="-30" dirty="0">
                <a:latin typeface="Trebuchet MS"/>
                <a:cs typeface="Trebuchet MS"/>
              </a:rPr>
              <a:t>L</a:t>
            </a:r>
            <a:r>
              <a:rPr sz="1800" spc="-6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KE</a:t>
            </a:r>
            <a:r>
              <a:rPr sz="1800" spc="-75" dirty="0">
                <a:latin typeface="Trebuchet MS"/>
                <a:cs typeface="Trebuchet MS"/>
              </a:rPr>
              <a:t>E</a:t>
            </a:r>
            <a:r>
              <a:rPr sz="1800" spc="-90" dirty="0">
                <a:latin typeface="Trebuchet MS"/>
                <a:cs typeface="Trebuchet MS"/>
              </a:rPr>
              <a:t>P</a:t>
            </a:r>
            <a:r>
              <a:rPr sz="1800" spc="-45" dirty="0">
                <a:latin typeface="Trebuchet MS"/>
                <a:cs typeface="Trebuchet MS"/>
              </a:rPr>
              <a:t>S</a:t>
            </a:r>
            <a:r>
              <a:rPr sz="1800" spc="225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THE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20" dirty="0">
                <a:latin typeface="Trebuchet MS"/>
                <a:cs typeface="Trebuchet MS"/>
              </a:rPr>
              <a:t>RECORD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O</a:t>
            </a:r>
            <a:r>
              <a:rPr sz="1800" spc="70" dirty="0">
                <a:latin typeface="Trebuchet MS"/>
                <a:cs typeface="Trebuchet MS"/>
              </a:rPr>
              <a:t>F</a:t>
            </a:r>
            <a:r>
              <a:rPr sz="1800" spc="-250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THE  </a:t>
            </a:r>
            <a:r>
              <a:rPr sz="1800" spc="90" dirty="0">
                <a:latin typeface="Trebuchet MS"/>
                <a:cs typeface="Trebuchet MS"/>
              </a:rPr>
              <a:t>INFORMATION</a:t>
            </a:r>
            <a:r>
              <a:rPr sz="1800" spc="434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OF</a:t>
            </a:r>
            <a:r>
              <a:rPr sz="1800" spc="245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THE</a:t>
            </a:r>
            <a:r>
              <a:rPr sz="1800" spc="44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LIBRARIAN</a:t>
            </a:r>
            <a:r>
              <a:rPr sz="1800" spc="420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IN</a:t>
            </a:r>
            <a:r>
              <a:rPr sz="1800" spc="204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THE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LIBRARY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5764" y="1441831"/>
            <a:ext cx="5407025" cy="2632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  <a:tab pos="1750695" algn="l"/>
                <a:tab pos="3578860" algn="l"/>
              </a:tabLst>
            </a:pPr>
            <a:r>
              <a:rPr sz="2000" spc="50" dirty="0">
                <a:latin typeface="Trebuchet MS"/>
                <a:cs typeface="Trebuchet MS"/>
              </a:rPr>
              <a:t>QUERY</a:t>
            </a:r>
            <a:r>
              <a:rPr sz="2000" spc="250" dirty="0">
                <a:latin typeface="Trebuchet MS"/>
                <a:cs typeface="Trebuchet MS"/>
              </a:rPr>
              <a:t> </a:t>
            </a:r>
            <a:r>
              <a:rPr sz="2000" spc="110" dirty="0">
                <a:latin typeface="Trebuchet MS"/>
                <a:cs typeface="Trebuchet MS"/>
              </a:rPr>
              <a:t>TO	</a:t>
            </a:r>
            <a:r>
              <a:rPr sz="2000" spc="20" dirty="0">
                <a:latin typeface="Trebuchet MS"/>
                <a:cs typeface="Trebuchet MS"/>
              </a:rPr>
              <a:t>CREATE</a:t>
            </a:r>
            <a:r>
              <a:rPr sz="2000" spc="26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TABLE	ISSUES</a:t>
            </a:r>
            <a:endParaRPr sz="2000" dirty="0">
              <a:latin typeface="Trebuchet MS"/>
              <a:cs typeface="Trebuchet MS"/>
            </a:endParaRPr>
          </a:p>
          <a:p>
            <a:pPr marL="313055" marR="1176655">
              <a:lnSpc>
                <a:spcPct val="100000"/>
              </a:lnSpc>
              <a:spcBef>
                <a:spcPts val="1275"/>
              </a:spcBef>
            </a:pPr>
            <a:r>
              <a:rPr sz="1800" spc="-114" dirty="0">
                <a:latin typeface="Trebuchet MS"/>
                <a:cs typeface="Trebuchet MS"/>
              </a:rPr>
              <a:t>create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35" dirty="0">
                <a:latin typeface="Trebuchet MS"/>
                <a:cs typeface="Trebuchet MS"/>
              </a:rPr>
              <a:t>table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Issues(</a:t>
            </a:r>
            <a:r>
              <a:rPr lang="en-US" spc="-75" dirty="0" err="1">
                <a:latin typeface="Trebuchet MS"/>
                <a:cs typeface="Trebuchet MS"/>
              </a:rPr>
              <a:t>member</a:t>
            </a:r>
            <a:r>
              <a:rPr sz="1800" spc="-75" dirty="0" err="1">
                <a:latin typeface="Trebuchet MS"/>
                <a:cs typeface="Trebuchet MS"/>
              </a:rPr>
              <a:t>_name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varchar(30)</a:t>
            </a:r>
            <a:r>
              <a:rPr lang="en-US" sz="1800" spc="-95" dirty="0">
                <a:latin typeface="Trebuchet MS"/>
                <a:cs typeface="Trebuchet MS"/>
              </a:rPr>
              <a:t> not </a:t>
            </a:r>
            <a:r>
              <a:rPr lang="en-US" sz="1800" spc="-95" dirty="0" err="1">
                <a:latin typeface="Trebuchet MS"/>
                <a:cs typeface="Trebuchet MS"/>
              </a:rPr>
              <a:t>null</a:t>
            </a:r>
            <a:r>
              <a:rPr sz="1800" spc="-95" dirty="0" err="1">
                <a:latin typeface="Trebuchet MS"/>
                <a:cs typeface="Trebuchet MS"/>
              </a:rPr>
              <a:t>,</a:t>
            </a:r>
            <a:r>
              <a:rPr lang="en-US" spc="-95" dirty="0" err="1">
                <a:latin typeface="Trebuchet MS"/>
                <a:cs typeface="Trebuchet MS"/>
              </a:rPr>
              <a:t>book_id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lang="en-US" sz="1800" spc="-105" dirty="0">
                <a:latin typeface="Trebuchet MS"/>
                <a:cs typeface="Trebuchet MS"/>
              </a:rPr>
              <a:t>int not </a:t>
            </a:r>
            <a:r>
              <a:rPr lang="en-US" sz="1800" spc="-105" dirty="0" err="1">
                <a:latin typeface="Trebuchet MS"/>
                <a:cs typeface="Trebuchet MS"/>
              </a:rPr>
              <a:t>null</a:t>
            </a:r>
            <a:r>
              <a:rPr sz="1800" spc="-105" dirty="0" err="1">
                <a:latin typeface="Trebuchet MS"/>
                <a:cs typeface="Trebuchet MS"/>
              </a:rPr>
              <a:t>,issue_</a:t>
            </a:r>
            <a:r>
              <a:rPr lang="en-US" spc="-105" dirty="0" err="1">
                <a:latin typeface="Trebuchet MS"/>
                <a:cs typeface="Trebuchet MS"/>
              </a:rPr>
              <a:t>date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d</a:t>
            </a:r>
            <a:r>
              <a:rPr sz="1800" spc="-130" dirty="0">
                <a:latin typeface="Trebuchet MS"/>
                <a:cs typeface="Trebuchet MS"/>
              </a:rPr>
              <a:t>at</a:t>
            </a:r>
            <a:r>
              <a:rPr sz="1800" spc="-120" dirty="0">
                <a:latin typeface="Trebuchet MS"/>
                <a:cs typeface="Trebuchet MS"/>
              </a:rPr>
              <a:t>e</a:t>
            </a:r>
            <a:r>
              <a:rPr lang="en-US" sz="1800" spc="-120" dirty="0">
                <a:latin typeface="Trebuchet MS"/>
                <a:cs typeface="Trebuchet MS"/>
              </a:rPr>
              <a:t> not null default ‘2022-01-01’</a:t>
            </a:r>
            <a:r>
              <a:rPr sz="1800" spc="-135" dirty="0">
                <a:latin typeface="Trebuchet MS"/>
                <a:cs typeface="Trebuchet MS"/>
              </a:rPr>
              <a:t>,i</a:t>
            </a:r>
            <a:r>
              <a:rPr sz="1800" spc="-160" dirty="0">
                <a:latin typeface="Trebuchet MS"/>
                <a:cs typeface="Trebuchet MS"/>
              </a:rPr>
              <a:t>s</a:t>
            </a:r>
            <a:r>
              <a:rPr sz="1800" spc="-50" dirty="0">
                <a:latin typeface="Trebuchet MS"/>
                <a:cs typeface="Trebuchet MS"/>
              </a:rPr>
              <a:t>sue</a:t>
            </a:r>
            <a:r>
              <a:rPr sz="1800" spc="-45" dirty="0">
                <a:latin typeface="Trebuchet MS"/>
                <a:cs typeface="Trebuchet MS"/>
              </a:rPr>
              <a:t>_</a:t>
            </a:r>
            <a:r>
              <a:rPr lang="en-US" spc="-70" dirty="0">
                <a:latin typeface="Trebuchet MS"/>
                <a:cs typeface="Trebuchet MS"/>
              </a:rPr>
              <a:t>returndate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d</a:t>
            </a:r>
            <a:r>
              <a:rPr sz="1800" spc="-150" dirty="0">
                <a:latin typeface="Trebuchet MS"/>
                <a:cs typeface="Trebuchet MS"/>
              </a:rPr>
              <a:t>ate);</a:t>
            </a:r>
            <a:endParaRPr sz="1800" dirty="0">
              <a:latin typeface="Trebuchet MS"/>
              <a:cs typeface="Trebuchet MS"/>
            </a:endParaRPr>
          </a:p>
          <a:p>
            <a:pPr marL="313055" marR="5080">
              <a:lnSpc>
                <a:spcPct val="100000"/>
              </a:lnSpc>
              <a:spcBef>
                <a:spcPts val="1595"/>
              </a:spcBef>
              <a:tabLst>
                <a:tab pos="2870835" algn="l"/>
              </a:tabLst>
            </a:pPr>
            <a:r>
              <a:rPr sz="1800" spc="50" dirty="0">
                <a:latin typeface="Trebuchet MS"/>
                <a:cs typeface="Trebuchet MS"/>
              </a:rPr>
              <a:t>TH</a:t>
            </a:r>
            <a:r>
              <a:rPr sz="1800" spc="25" dirty="0">
                <a:latin typeface="Trebuchet MS"/>
                <a:cs typeface="Trebuchet MS"/>
              </a:rPr>
              <a:t>I</a:t>
            </a:r>
            <a:r>
              <a:rPr sz="1800" spc="-45" dirty="0">
                <a:latin typeface="Trebuchet MS"/>
                <a:cs typeface="Trebuchet MS"/>
              </a:rPr>
              <a:t>S</a:t>
            </a:r>
            <a:r>
              <a:rPr sz="1800" spc="225" dirty="0">
                <a:latin typeface="Trebuchet MS"/>
                <a:cs typeface="Trebuchet MS"/>
              </a:rPr>
              <a:t> </a:t>
            </a:r>
            <a:r>
              <a:rPr sz="1800" spc="-135" dirty="0">
                <a:latin typeface="Trebuchet MS"/>
                <a:cs typeface="Trebuchet MS"/>
              </a:rPr>
              <a:t>T</a:t>
            </a:r>
            <a:r>
              <a:rPr sz="1800" spc="65" dirty="0">
                <a:latin typeface="Trebuchet MS"/>
                <a:cs typeface="Trebuchet MS"/>
              </a:rPr>
              <a:t>A</a:t>
            </a:r>
            <a:r>
              <a:rPr sz="1800" spc="55" dirty="0">
                <a:latin typeface="Trebuchet MS"/>
                <a:cs typeface="Trebuchet MS"/>
              </a:rPr>
              <a:t>B</a:t>
            </a:r>
            <a:r>
              <a:rPr sz="1800" spc="-30" dirty="0">
                <a:latin typeface="Trebuchet MS"/>
                <a:cs typeface="Trebuchet MS"/>
              </a:rPr>
              <a:t>L</a:t>
            </a:r>
            <a:r>
              <a:rPr sz="1800" spc="-6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KEE</a:t>
            </a:r>
            <a:r>
              <a:rPr sz="1800" spc="-30" dirty="0">
                <a:latin typeface="Trebuchet MS"/>
                <a:cs typeface="Trebuchet MS"/>
              </a:rPr>
              <a:t>P</a:t>
            </a:r>
            <a:r>
              <a:rPr sz="1800" spc="-45" dirty="0">
                <a:latin typeface="Trebuchet MS"/>
                <a:cs typeface="Trebuchet MS"/>
              </a:rPr>
              <a:t>S</a:t>
            </a:r>
            <a:r>
              <a:rPr sz="1800" spc="225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THE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20" dirty="0">
                <a:latin typeface="Trebuchet MS"/>
                <a:cs typeface="Trebuchet MS"/>
              </a:rPr>
              <a:t>RECORD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O</a:t>
            </a:r>
            <a:r>
              <a:rPr sz="1800" spc="70" dirty="0">
                <a:latin typeface="Trebuchet MS"/>
                <a:cs typeface="Trebuchet MS"/>
              </a:rPr>
              <a:t>F</a:t>
            </a:r>
            <a:r>
              <a:rPr sz="1800" spc="-250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THE  </a:t>
            </a:r>
            <a:r>
              <a:rPr sz="1800" spc="-55" dirty="0">
                <a:latin typeface="Trebuchet MS"/>
                <a:cs typeface="Trebuchet MS"/>
              </a:rPr>
              <a:t>I</a:t>
            </a:r>
            <a:r>
              <a:rPr sz="1800" spc="85" dirty="0">
                <a:latin typeface="Trebuchet MS"/>
                <a:cs typeface="Trebuchet MS"/>
              </a:rPr>
              <a:t>N</a:t>
            </a:r>
            <a:r>
              <a:rPr sz="1800" spc="65" dirty="0">
                <a:latin typeface="Trebuchet MS"/>
                <a:cs typeface="Trebuchet MS"/>
              </a:rPr>
              <a:t>F</a:t>
            </a:r>
            <a:r>
              <a:rPr sz="1800" spc="254" dirty="0">
                <a:latin typeface="Trebuchet MS"/>
                <a:cs typeface="Trebuchet MS"/>
              </a:rPr>
              <a:t>O</a:t>
            </a:r>
            <a:r>
              <a:rPr sz="1800" spc="80" dirty="0">
                <a:latin typeface="Trebuchet MS"/>
                <a:cs typeface="Trebuchet MS"/>
              </a:rPr>
              <a:t>RM</a:t>
            </a:r>
            <a:r>
              <a:rPr sz="1800" spc="-45" dirty="0">
                <a:latin typeface="Trebuchet MS"/>
                <a:cs typeface="Trebuchet MS"/>
              </a:rPr>
              <a:t>A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I</a:t>
            </a:r>
            <a:r>
              <a:rPr sz="1800" spc="254" dirty="0">
                <a:latin typeface="Trebuchet MS"/>
                <a:cs typeface="Trebuchet MS"/>
              </a:rPr>
              <a:t>ON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254" dirty="0">
                <a:latin typeface="Trebuchet MS"/>
                <a:cs typeface="Trebuchet MS"/>
              </a:rPr>
              <a:t>O</a:t>
            </a:r>
            <a:r>
              <a:rPr sz="1800" spc="-105" dirty="0">
                <a:latin typeface="Trebuchet MS"/>
                <a:cs typeface="Trebuchet MS"/>
              </a:rPr>
              <a:t>F</a:t>
            </a:r>
            <a:r>
              <a:rPr sz="1800" spc="250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THE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I</a:t>
            </a:r>
            <a:r>
              <a:rPr sz="1800" spc="-45" dirty="0">
                <a:latin typeface="Trebuchet MS"/>
                <a:cs typeface="Trebuchet MS"/>
              </a:rPr>
              <a:t>S</a:t>
            </a:r>
            <a:r>
              <a:rPr sz="1800" spc="-40" dirty="0">
                <a:latin typeface="Trebuchet MS"/>
                <a:cs typeface="Trebuchet MS"/>
              </a:rPr>
              <a:t>S</a:t>
            </a:r>
            <a:r>
              <a:rPr sz="1800" spc="20" dirty="0">
                <a:latin typeface="Trebuchet MS"/>
                <a:cs typeface="Trebuchet MS"/>
              </a:rPr>
              <a:t>UE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155" dirty="0">
                <a:latin typeface="Trebuchet MS"/>
                <a:cs typeface="Trebuchet MS"/>
              </a:rPr>
              <a:t>D</a:t>
            </a:r>
            <a:r>
              <a:rPr sz="1800" spc="-45" dirty="0">
                <a:latin typeface="Trebuchet MS"/>
                <a:cs typeface="Trebuchet MS"/>
              </a:rPr>
              <a:t>A</a:t>
            </a:r>
            <a:r>
              <a:rPr sz="1800" spc="-100" dirty="0">
                <a:latin typeface="Trebuchet MS"/>
                <a:cs typeface="Trebuchet MS"/>
              </a:rPr>
              <a:t>TE,</a:t>
            </a:r>
            <a:r>
              <a:rPr sz="1800" spc="-225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RENE</a:t>
            </a:r>
            <a:r>
              <a:rPr sz="1800" spc="195" dirty="0">
                <a:latin typeface="Trebuchet MS"/>
                <a:cs typeface="Trebuchet MS"/>
              </a:rPr>
              <a:t>W</a:t>
            </a:r>
            <a:r>
              <a:rPr sz="1800" spc="50" dirty="0">
                <a:latin typeface="Trebuchet MS"/>
                <a:cs typeface="Trebuchet MS"/>
              </a:rPr>
              <a:t>AL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145" dirty="0">
                <a:latin typeface="Trebuchet MS"/>
                <a:cs typeface="Trebuchet MS"/>
              </a:rPr>
              <a:t>ALONG</a:t>
            </a:r>
            <a:r>
              <a:rPr sz="1800" spc="240" dirty="0">
                <a:latin typeface="Trebuchet MS"/>
                <a:cs typeface="Trebuchet MS"/>
              </a:rPr>
              <a:t> </a:t>
            </a:r>
            <a:r>
              <a:rPr sz="1800" spc="114" dirty="0">
                <a:latin typeface="Trebuchet MS"/>
                <a:cs typeface="Trebuchet MS"/>
              </a:rPr>
              <a:t>WITH</a:t>
            </a:r>
            <a:r>
              <a:rPr sz="1800" spc="434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CUSTOMER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110" dirty="0">
                <a:latin typeface="Trebuchet MS"/>
                <a:cs typeface="Trebuchet MS"/>
              </a:rPr>
              <a:t>NAME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52642" y="1091946"/>
            <a:ext cx="31750" cy="5766435"/>
          </a:xfrm>
          <a:custGeom>
            <a:avLst/>
            <a:gdLst/>
            <a:ahLst/>
            <a:cxnLst/>
            <a:rect l="l" t="t" r="r" b="b"/>
            <a:pathLst>
              <a:path w="31750" h="5766434">
                <a:moveTo>
                  <a:pt x="31750" y="0"/>
                </a:moveTo>
                <a:lnTo>
                  <a:pt x="0" y="0"/>
                </a:lnTo>
                <a:lnTo>
                  <a:pt x="0" y="5766051"/>
                </a:lnTo>
                <a:lnTo>
                  <a:pt x="31750" y="5766051"/>
                </a:lnTo>
                <a:lnTo>
                  <a:pt x="31750" y="0"/>
                </a:lnTo>
                <a:close/>
              </a:path>
            </a:pathLst>
          </a:custGeom>
          <a:solidFill>
            <a:srgbClr val="9BAEB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286992"/>
              </p:ext>
            </p:extLst>
          </p:nvPr>
        </p:nvGraphicFramePr>
        <p:xfrm>
          <a:off x="1979041" y="4267200"/>
          <a:ext cx="1983359" cy="2333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3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6741">
                <a:tc>
                  <a:txBody>
                    <a:bodyPr/>
                    <a:lstStyle/>
                    <a:p>
                      <a:pPr marL="4083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1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LIBRARIAN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solidFill>
                      <a:srgbClr val="9BAE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 err="1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800" dirty="0" err="1">
                          <a:latin typeface="Trebuchet MS"/>
                          <a:cs typeface="Trebuchet MS"/>
                        </a:rPr>
                        <a:t>ib</a:t>
                      </a:r>
                      <a:r>
                        <a:rPr lang="en-US" sz="1800" spc="-45" dirty="0" err="1"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800" spc="5" dirty="0" err="1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dirty="0" err="1">
                          <a:latin typeface="Trebuchet MS"/>
                          <a:cs typeface="Trebuchet MS"/>
                        </a:rPr>
                        <a:t>D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6350">
                      <a:solidFill>
                        <a:srgbClr val="9BAEB5"/>
                      </a:solidFill>
                      <a:prstDash val="solid"/>
                    </a:lnL>
                    <a:lnR w="6350">
                      <a:solidFill>
                        <a:srgbClr val="9BAEB5"/>
                      </a:solidFill>
                      <a:prstDash val="solid"/>
                    </a:lnR>
                    <a:lnB w="6350">
                      <a:solidFill>
                        <a:srgbClr val="9BAEB5"/>
                      </a:solidFill>
                      <a:prstDash val="solid"/>
                    </a:lnB>
                    <a:solidFill>
                      <a:srgbClr val="D7DE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 err="1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800" spc="-5" dirty="0" err="1">
                          <a:latin typeface="Trebuchet MS"/>
                          <a:cs typeface="Trebuchet MS"/>
                        </a:rPr>
                        <a:t>ibra</a:t>
                      </a:r>
                      <a:r>
                        <a:rPr sz="1800" spc="-10" dirty="0" err="1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5" dirty="0" err="1">
                          <a:latin typeface="Trebuchet MS"/>
                          <a:cs typeface="Trebuchet MS"/>
                        </a:rPr>
                        <a:t>ia</a:t>
                      </a:r>
                      <a:r>
                        <a:rPr sz="1800" dirty="0" err="1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lang="en-US" sz="1800" spc="-45" dirty="0" err="1"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800" dirty="0" err="1">
                          <a:latin typeface="Trebuchet MS"/>
                          <a:cs typeface="Trebuchet MS"/>
                        </a:rPr>
                        <a:t>Na</a:t>
                      </a:r>
                      <a:r>
                        <a:rPr sz="1800" spc="5" dirty="0" err="1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800" dirty="0" err="1">
                          <a:latin typeface="Trebuchet MS"/>
                          <a:cs typeface="Trebuchet MS"/>
                        </a:rPr>
                        <a:t>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6350">
                      <a:solidFill>
                        <a:srgbClr val="9BAEB5"/>
                      </a:solidFill>
                      <a:prstDash val="solid"/>
                    </a:lnL>
                    <a:lnR w="6350">
                      <a:solidFill>
                        <a:srgbClr val="9BAEB5"/>
                      </a:solidFill>
                      <a:prstDash val="solid"/>
                    </a:lnR>
                    <a:lnT w="6350">
                      <a:solidFill>
                        <a:srgbClr val="9BAEB5"/>
                      </a:solidFill>
                      <a:prstDash val="solid"/>
                    </a:lnT>
                    <a:lnB w="6350">
                      <a:solidFill>
                        <a:srgbClr val="9BAEB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 err="1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800" spc="-5" dirty="0" err="1">
                          <a:latin typeface="Trebuchet MS"/>
                          <a:cs typeface="Trebuchet MS"/>
                        </a:rPr>
                        <a:t>ibra</a:t>
                      </a:r>
                      <a:r>
                        <a:rPr sz="1800" spc="-10" dirty="0" err="1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5" dirty="0" err="1">
                          <a:latin typeface="Trebuchet MS"/>
                          <a:cs typeface="Trebuchet MS"/>
                        </a:rPr>
                        <a:t>ia</a:t>
                      </a:r>
                      <a:r>
                        <a:rPr sz="1800" dirty="0" err="1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lang="en-US" sz="1800" spc="-45" dirty="0" err="1"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800" dirty="0" err="1">
                          <a:latin typeface="Trebuchet MS"/>
                          <a:cs typeface="Trebuchet MS"/>
                        </a:rPr>
                        <a:t>Phone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6350">
                      <a:solidFill>
                        <a:srgbClr val="9BAEB5"/>
                      </a:solidFill>
                      <a:prstDash val="solid"/>
                    </a:lnL>
                    <a:lnR w="6350">
                      <a:solidFill>
                        <a:srgbClr val="9BAEB5"/>
                      </a:solidFill>
                      <a:prstDash val="solid"/>
                    </a:lnR>
                    <a:lnT w="6350">
                      <a:solidFill>
                        <a:srgbClr val="9BAEB5"/>
                      </a:solidFill>
                      <a:prstDash val="solid"/>
                    </a:lnT>
                    <a:lnB w="6350">
                      <a:solidFill>
                        <a:srgbClr val="9BAEB5"/>
                      </a:solidFill>
                      <a:prstDash val="solid"/>
                    </a:lnB>
                    <a:solidFill>
                      <a:srgbClr val="D7DE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4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 err="1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800" dirty="0" err="1">
                          <a:latin typeface="Trebuchet MS"/>
                          <a:cs typeface="Trebuchet MS"/>
                        </a:rPr>
                        <a:t>ib</a:t>
                      </a:r>
                      <a:r>
                        <a:rPr sz="1800" spc="-10" dirty="0" err="1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dirty="0" err="1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-10" dirty="0" err="1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5" dirty="0" err="1">
                          <a:latin typeface="Trebuchet MS"/>
                          <a:cs typeface="Trebuchet MS"/>
                        </a:rPr>
                        <a:t>ia</a:t>
                      </a:r>
                      <a:r>
                        <a:rPr sz="1800" dirty="0" err="1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lang="en-US" sz="1800" spc="-45" dirty="0" err="1"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800" dirty="0" err="1">
                          <a:latin typeface="Trebuchet MS"/>
                          <a:cs typeface="Trebuchet MS"/>
                        </a:rPr>
                        <a:t>Email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6350">
                      <a:solidFill>
                        <a:srgbClr val="9BAEB5"/>
                      </a:solidFill>
                      <a:prstDash val="solid"/>
                    </a:lnL>
                    <a:lnR w="6350">
                      <a:solidFill>
                        <a:srgbClr val="9BAEB5"/>
                      </a:solidFill>
                      <a:prstDash val="solid"/>
                    </a:lnR>
                    <a:lnT w="6350">
                      <a:solidFill>
                        <a:srgbClr val="9BAEB5"/>
                      </a:solidFill>
                      <a:prstDash val="solid"/>
                    </a:lnT>
                    <a:lnB w="6350">
                      <a:solidFill>
                        <a:srgbClr val="9BAEB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755453"/>
              </p:ext>
            </p:extLst>
          </p:nvPr>
        </p:nvGraphicFramePr>
        <p:xfrm>
          <a:off x="7892415" y="4267200"/>
          <a:ext cx="1981835" cy="2333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6741">
                <a:tc>
                  <a:txBody>
                    <a:bodyPr/>
                    <a:lstStyle/>
                    <a:p>
                      <a:pPr marL="600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1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ISSUES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solidFill>
                      <a:srgbClr val="8679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5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1800" spc="-30" dirty="0" err="1">
                          <a:latin typeface="Trebuchet MS"/>
                          <a:cs typeface="Trebuchet MS"/>
                        </a:rPr>
                        <a:t>Member</a:t>
                      </a:r>
                      <a:r>
                        <a:rPr lang="en-US" sz="1800" spc="-90" dirty="0" err="1">
                          <a:latin typeface="Trebuchet MS"/>
                          <a:cs typeface="Trebuchet MS"/>
                        </a:rPr>
                        <a:t>_</a:t>
                      </a:r>
                      <a:r>
                        <a:rPr sz="1800" spc="-40" dirty="0" err="1">
                          <a:latin typeface="Trebuchet MS"/>
                          <a:cs typeface="Trebuchet MS"/>
                        </a:rPr>
                        <a:t>Name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6350">
                      <a:solidFill>
                        <a:srgbClr val="86795D"/>
                      </a:solidFill>
                      <a:prstDash val="solid"/>
                    </a:lnL>
                    <a:lnR w="6350">
                      <a:solidFill>
                        <a:srgbClr val="86795D"/>
                      </a:solidFill>
                      <a:prstDash val="solid"/>
                    </a:lnR>
                    <a:lnB w="6350">
                      <a:solidFill>
                        <a:srgbClr val="86795D"/>
                      </a:solidFill>
                      <a:prstDash val="solid"/>
                    </a:lnB>
                    <a:solidFill>
                      <a:srgbClr val="CEC9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5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800" dirty="0" err="1">
                          <a:latin typeface="Trebuchet MS"/>
                          <a:cs typeface="Trebuchet MS"/>
                        </a:rPr>
                        <a:t>Book_ID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6350">
                      <a:solidFill>
                        <a:srgbClr val="86795D"/>
                      </a:solidFill>
                      <a:prstDash val="solid"/>
                    </a:lnL>
                    <a:lnR w="6350">
                      <a:solidFill>
                        <a:srgbClr val="86795D"/>
                      </a:solidFill>
                      <a:prstDash val="solid"/>
                    </a:lnR>
                    <a:lnT w="6350">
                      <a:solidFill>
                        <a:srgbClr val="86795D"/>
                      </a:solidFill>
                      <a:prstDash val="solid"/>
                    </a:lnT>
                    <a:lnB w="6350">
                      <a:solidFill>
                        <a:srgbClr val="86795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6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 err="1">
                          <a:latin typeface="Trebuchet MS"/>
                          <a:cs typeface="Trebuchet MS"/>
                        </a:rPr>
                        <a:t>Issue</a:t>
                      </a:r>
                      <a:r>
                        <a:rPr lang="en-US" sz="1800" spc="-60" dirty="0" err="1">
                          <a:latin typeface="Trebuchet MS"/>
                          <a:cs typeface="Trebuchet MS"/>
                        </a:rPr>
                        <a:t>_</a:t>
                      </a:r>
                      <a:r>
                        <a:rPr lang="en-US" sz="1800" spc="5" dirty="0" err="1">
                          <a:latin typeface="Trebuchet MS"/>
                          <a:cs typeface="Trebuchet MS"/>
                        </a:rPr>
                        <a:t>Date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6350">
                      <a:solidFill>
                        <a:srgbClr val="86795D"/>
                      </a:solidFill>
                      <a:prstDash val="solid"/>
                    </a:lnL>
                    <a:lnR w="6350">
                      <a:solidFill>
                        <a:srgbClr val="86795D"/>
                      </a:solidFill>
                      <a:prstDash val="solid"/>
                    </a:lnR>
                    <a:lnT w="6350">
                      <a:solidFill>
                        <a:srgbClr val="86795D"/>
                      </a:solidFill>
                      <a:prstDash val="solid"/>
                    </a:lnT>
                    <a:lnB w="6350">
                      <a:solidFill>
                        <a:srgbClr val="86795D"/>
                      </a:solidFill>
                      <a:prstDash val="solid"/>
                    </a:lnB>
                    <a:solidFill>
                      <a:srgbClr val="CEC9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74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800" dirty="0" err="1">
                          <a:latin typeface="Trebuchet MS"/>
                          <a:cs typeface="Trebuchet MS"/>
                        </a:rPr>
                        <a:t>Issue_Returndate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6350">
                      <a:solidFill>
                        <a:srgbClr val="86795D"/>
                      </a:solidFill>
                      <a:prstDash val="solid"/>
                    </a:lnL>
                    <a:lnR w="6350">
                      <a:solidFill>
                        <a:srgbClr val="86795D"/>
                      </a:solidFill>
                      <a:prstDash val="solid"/>
                    </a:lnR>
                    <a:lnT w="6350">
                      <a:solidFill>
                        <a:srgbClr val="86795D"/>
                      </a:solidFill>
                      <a:prstDash val="solid"/>
                    </a:lnT>
                    <a:lnB w="6350">
                      <a:solidFill>
                        <a:srgbClr val="86795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1036" y="280415"/>
            <a:ext cx="8950452" cy="7162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1036" y="280415"/>
            <a:ext cx="8950960" cy="716280"/>
          </a:xfrm>
          <a:prstGeom prst="rect">
            <a:avLst/>
          </a:prstGeom>
          <a:ln w="6350">
            <a:solidFill>
              <a:srgbClr val="9F978B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R="26670" algn="ctr">
              <a:lnSpc>
                <a:spcPct val="100000"/>
              </a:lnSpc>
              <a:spcBef>
                <a:spcPts val="1075"/>
              </a:spcBef>
              <a:tabLst>
                <a:tab pos="1955800" algn="l"/>
                <a:tab pos="3398520" algn="l"/>
                <a:tab pos="4448810" algn="l"/>
                <a:tab pos="5668010" algn="l"/>
              </a:tabLst>
            </a:pPr>
            <a:r>
              <a:rPr sz="2500" spc="225" dirty="0">
                <a:solidFill>
                  <a:srgbClr val="FFFFFF"/>
                </a:solidFill>
              </a:rPr>
              <a:t>INSERTING	</a:t>
            </a:r>
            <a:r>
              <a:rPr sz="2500" spc="160" dirty="0">
                <a:solidFill>
                  <a:srgbClr val="FFFFFF"/>
                </a:solidFill>
              </a:rPr>
              <a:t>VALUES	</a:t>
            </a:r>
            <a:r>
              <a:rPr sz="2500" spc="280" dirty="0">
                <a:solidFill>
                  <a:srgbClr val="FFFFFF"/>
                </a:solidFill>
              </a:rPr>
              <a:t>INTO	</a:t>
            </a:r>
            <a:r>
              <a:rPr sz="2500" spc="130" dirty="0">
                <a:solidFill>
                  <a:srgbClr val="FFFFFF"/>
                </a:solidFill>
              </a:rPr>
              <a:t>TABLE	</a:t>
            </a:r>
            <a:r>
              <a:rPr sz="2500" spc="325" dirty="0">
                <a:solidFill>
                  <a:srgbClr val="FFFFFF"/>
                </a:solidFill>
              </a:rPr>
              <a:t>BOOKS</a:t>
            </a:r>
            <a:endParaRPr sz="2500"/>
          </a:p>
        </p:txBody>
      </p:sp>
      <p:sp>
        <p:nvSpPr>
          <p:cNvPr id="4" name="object 4"/>
          <p:cNvSpPr txBox="1"/>
          <p:nvPr/>
        </p:nvSpPr>
        <p:spPr>
          <a:xfrm>
            <a:off x="1095552" y="1197990"/>
            <a:ext cx="9222105" cy="5207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79169" indent="-5721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979169" algn="l"/>
                <a:tab pos="979805" algn="l"/>
              </a:tabLst>
            </a:pPr>
            <a:r>
              <a:rPr sz="3200" dirty="0">
                <a:latin typeface="Times New Roman"/>
                <a:cs typeface="Times New Roman"/>
              </a:rPr>
              <a:t>These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queries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 insert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values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into the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table</a:t>
            </a:r>
            <a:endParaRPr sz="3200">
              <a:latin typeface="Times New Roman"/>
              <a:cs typeface="Times New Roman"/>
            </a:endParaRPr>
          </a:p>
          <a:p>
            <a:pPr marL="971550" algn="ctr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“BOOKS”</a:t>
            </a:r>
            <a:endParaRPr sz="3200">
              <a:latin typeface="Times New Roman"/>
              <a:cs typeface="Times New Roman"/>
            </a:endParaRPr>
          </a:p>
          <a:p>
            <a:pPr marL="12700" marR="2204085">
              <a:lnSpc>
                <a:spcPct val="150000"/>
              </a:lnSpc>
              <a:spcBef>
                <a:spcPts val="715"/>
              </a:spcBef>
            </a:pPr>
            <a:r>
              <a:rPr sz="1800" spc="-5" dirty="0">
                <a:latin typeface="Times New Roman"/>
                <a:cs typeface="Times New Roman"/>
              </a:rPr>
              <a:t>insert</a:t>
            </a:r>
            <a:r>
              <a:rPr sz="1800" dirty="0">
                <a:latin typeface="Times New Roman"/>
                <a:cs typeface="Times New Roman"/>
              </a:rPr>
              <a:t> into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Books</a:t>
            </a:r>
            <a:r>
              <a:rPr sz="1800" dirty="0">
                <a:latin typeface="Times New Roman"/>
                <a:cs typeface="Times New Roman"/>
              </a:rPr>
              <a:t> value(001,'Harry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Potter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Goblet 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Fire','J.K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Rowling',400);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insert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Books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value(002,'Percy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Jackson','Rick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Riordan',450);</a:t>
            </a:r>
            <a:endParaRPr sz="1800">
              <a:latin typeface="Times New Roman"/>
              <a:cs typeface="Times New Roman"/>
            </a:endParaRPr>
          </a:p>
          <a:p>
            <a:pPr marL="12700" marR="3409950">
              <a:lnSpc>
                <a:spcPts val="3240"/>
              </a:lnSpc>
              <a:spcBef>
                <a:spcPts val="285"/>
              </a:spcBef>
            </a:pPr>
            <a:r>
              <a:rPr sz="1800" spc="-5" dirty="0">
                <a:latin typeface="Times New Roman"/>
                <a:cs typeface="Times New Roman"/>
              </a:rPr>
              <a:t>insert</a:t>
            </a:r>
            <a:r>
              <a:rPr sz="1800" dirty="0">
                <a:latin typeface="Times New Roman"/>
                <a:cs typeface="Times New Roman"/>
              </a:rPr>
              <a:t> into</a:t>
            </a:r>
            <a:r>
              <a:rPr sz="1800" spc="-5" dirty="0">
                <a:latin typeface="Times New Roman"/>
                <a:cs typeface="Times New Roman"/>
              </a:rPr>
              <a:t> Books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value(003,'Sapiens','Yuval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Noah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Harari',500);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insert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Books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value(004,'Ikigai','Francesc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Miralles',250);</a:t>
            </a:r>
            <a:endParaRPr sz="1800">
              <a:latin typeface="Times New Roman"/>
              <a:cs typeface="Times New Roman"/>
            </a:endParaRPr>
          </a:p>
          <a:p>
            <a:pPr marL="12700" marR="2541905">
              <a:lnSpc>
                <a:spcPts val="324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insert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Books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value(005,'Richman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Poorman’, </a:t>
            </a:r>
            <a:r>
              <a:rPr sz="1800" dirty="0">
                <a:latin typeface="Times New Roman"/>
                <a:cs typeface="Times New Roman"/>
              </a:rPr>
              <a:t>'Robert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Kiyosaki',300);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insert into Books value(006,'First Things First','Stephen Covey',600);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insert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Books value(007,'Atomic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Habits','James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Clear',525);</a:t>
            </a:r>
            <a:endParaRPr sz="1800">
              <a:latin typeface="Times New Roman"/>
              <a:cs typeface="Times New Roman"/>
            </a:endParaRPr>
          </a:p>
          <a:p>
            <a:pPr marL="12700" marR="3320415">
              <a:lnSpc>
                <a:spcPts val="3240"/>
              </a:lnSpc>
            </a:pPr>
            <a:r>
              <a:rPr sz="1800" spc="-5" dirty="0">
                <a:latin typeface="Times New Roman"/>
                <a:cs typeface="Times New Roman"/>
              </a:rPr>
              <a:t>insert </a:t>
            </a:r>
            <a:r>
              <a:rPr sz="1800" dirty="0">
                <a:latin typeface="Times New Roman"/>
                <a:cs typeface="Times New Roman"/>
              </a:rPr>
              <a:t>into </a:t>
            </a:r>
            <a:r>
              <a:rPr sz="1800" spc="-5" dirty="0">
                <a:latin typeface="Times New Roman"/>
                <a:cs typeface="Times New Roman"/>
              </a:rPr>
              <a:t>Books </a:t>
            </a:r>
            <a:r>
              <a:rPr sz="1800" dirty="0">
                <a:latin typeface="Times New Roman"/>
                <a:cs typeface="Times New Roman"/>
              </a:rPr>
              <a:t>value(008,'IT(Novel)','Stephen King',500);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insert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Books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value(009,'Da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Vinci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Code','Dan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Brown',1500);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spc="-5" dirty="0">
                <a:latin typeface="Times New Roman"/>
                <a:cs typeface="Times New Roman"/>
              </a:rPr>
              <a:t>insert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into</a:t>
            </a:r>
            <a:r>
              <a:rPr sz="1800" spc="-5" dirty="0">
                <a:latin typeface="Times New Roman"/>
                <a:cs typeface="Times New Roman"/>
              </a:rPr>
              <a:t> Books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value(010,'Lord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Rings','J.R.R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Tolkien',1000);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90431" y="3035820"/>
            <a:ext cx="2089403" cy="2715768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027207"/>
              </p:ext>
            </p:extLst>
          </p:nvPr>
        </p:nvGraphicFramePr>
        <p:xfrm>
          <a:off x="8847708" y="3078098"/>
          <a:ext cx="1956435" cy="25958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1236">
                <a:tc>
                  <a:txBody>
                    <a:bodyPr/>
                    <a:lstStyle/>
                    <a:p>
                      <a:pPr marL="5372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2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BOOKS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6350">
                      <a:solidFill>
                        <a:srgbClr val="D5D3D0"/>
                      </a:solidFill>
                      <a:prstDash val="solid"/>
                    </a:lnL>
                    <a:lnR w="6350">
                      <a:solidFill>
                        <a:srgbClr val="D5D3D0"/>
                      </a:solidFill>
                      <a:prstDash val="solid"/>
                    </a:lnR>
                    <a:lnT w="6350">
                      <a:solidFill>
                        <a:srgbClr val="D5D3D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71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Book</a:t>
                      </a:r>
                      <a:r>
                        <a:rPr sz="1800" spc="-100" dirty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95" dirty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endParaRPr sz="1800" dirty="0">
                        <a:solidFill>
                          <a:schemeClr val="tx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6350">
                      <a:solidFill>
                        <a:srgbClr val="D5D3D0"/>
                      </a:solidFill>
                      <a:prstDash val="solid"/>
                    </a:lnL>
                    <a:lnR w="6350">
                      <a:solidFill>
                        <a:srgbClr val="D5D3D0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49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Book</a:t>
                      </a:r>
                      <a:r>
                        <a:rPr sz="1800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6350">
                      <a:solidFill>
                        <a:srgbClr val="D5D3D0"/>
                      </a:solidFill>
                      <a:prstDash val="solid"/>
                    </a:lnL>
                    <a:lnR w="6350">
                      <a:solidFill>
                        <a:srgbClr val="D5D3D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7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ook</a:t>
                      </a:r>
                      <a:r>
                        <a:rPr sz="1800" spc="-240" dirty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Trebuchet MS"/>
                          <a:cs typeface="Trebuchet MS"/>
                        </a:rPr>
                        <a:t>Author</a:t>
                      </a:r>
                    </a:p>
                  </a:txBody>
                  <a:tcPr marL="0" marR="0" marT="37465" marB="0">
                    <a:lnL w="6350">
                      <a:solidFill>
                        <a:srgbClr val="D5D3D0"/>
                      </a:solidFill>
                      <a:prstDash val="solid"/>
                    </a:lnL>
                    <a:lnR w="6350">
                      <a:solidFill>
                        <a:srgbClr val="D5D3D0"/>
                      </a:solidFill>
                      <a:prstDash val="solid"/>
                    </a:lnR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68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Book</a:t>
                      </a:r>
                      <a:r>
                        <a:rPr sz="1800" spc="-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Price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6350">
                      <a:solidFill>
                        <a:srgbClr val="D5D3D0"/>
                      </a:solidFill>
                      <a:prstDash val="solid"/>
                    </a:lnL>
                    <a:lnR w="6350">
                      <a:solidFill>
                        <a:srgbClr val="D5D3D0"/>
                      </a:solidFill>
                      <a:prstDash val="solid"/>
                    </a:lnR>
                    <a:lnB w="6350">
                      <a:solidFill>
                        <a:srgbClr val="D5D3D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</TotalTime>
  <Words>1424</Words>
  <Application>Microsoft Office PowerPoint</Application>
  <PresentationFormat>Widescreen</PresentationFormat>
  <Paragraphs>210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 MT</vt:lpstr>
      <vt:lpstr>Calibri</vt:lpstr>
      <vt:lpstr>Times New Roman</vt:lpstr>
      <vt:lpstr>Trebuchet MS</vt:lpstr>
      <vt:lpstr>Wingdings</vt:lpstr>
      <vt:lpstr>Office Theme</vt:lpstr>
      <vt:lpstr>LIBRARY MANAGEMENT  SYSTEM</vt:lpstr>
      <vt:lpstr>CONTENT</vt:lpstr>
      <vt:lpstr>OVERVIEW – LIBRARY MANAGEMENT SYSTEM</vt:lpstr>
      <vt:lpstr>ENTITIES</vt:lpstr>
      <vt:lpstr>ERD</vt:lpstr>
      <vt:lpstr>Data Dictionary</vt:lpstr>
      <vt:lpstr>TABLE BOOKS &amp; TABLE CUSTOMER</vt:lpstr>
      <vt:lpstr>TABLE LIBRARIAN &amp; TABLE ISSUES</vt:lpstr>
      <vt:lpstr>INSERTING VALUES INTO TABLE BOOKS</vt:lpstr>
      <vt:lpstr>INSERTING VALUES INTO TABLE MEMBER</vt:lpstr>
      <vt:lpstr>PowerPoint Presentation</vt:lpstr>
      <vt:lpstr>PowerPoint Presentation</vt:lpstr>
      <vt:lpstr>PowerPoint Presentation</vt:lpstr>
      <vt:lpstr>CREATING VIEW</vt:lpstr>
      <vt:lpstr>CREATING INDEX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 System</dc:title>
  <dc:creator>Diya Patel</dc:creator>
  <cp:lastModifiedBy>Diya Patel</cp:lastModifiedBy>
  <cp:revision>4</cp:revision>
  <dcterms:created xsi:type="dcterms:W3CDTF">2022-12-11T13:41:50Z</dcterms:created>
  <dcterms:modified xsi:type="dcterms:W3CDTF">2022-12-12T06:52:58Z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2022-12-11T00:00:00Z</vt:filetime>
  </property>
</Properties>
</file>