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370" r:id="rId3"/>
    <p:sldId id="373" r:id="rId4"/>
  </p:sldIdLst>
  <p:sldSz cx="14630400" cy="14630400"/>
  <p:notesSz cx="6858000" cy="9144000"/>
  <p:defaultTextStyle>
    <a:defPPr>
      <a:defRPr lang="en-US"/>
    </a:defPPr>
    <a:lvl1pPr marL="0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7"/>
    <p:restoredTop sz="94653"/>
  </p:normalViewPr>
  <p:slideViewPr>
    <p:cSldViewPr snapToGrid="0">
      <p:cViewPr>
        <p:scale>
          <a:sx n="37" d="100"/>
          <a:sy n="37" d="100"/>
        </p:scale>
        <p:origin x="22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9A657-0888-714D-92A7-35D1E0684A4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E1F8-AE5E-9F40-81C3-3EB9093DB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615" y="4073272"/>
            <a:ext cx="11525171" cy="7217664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615" y="11589470"/>
            <a:ext cx="11525171" cy="9753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 b="0">
                <a:solidFill>
                  <a:schemeClr val="accent1">
                    <a:lumMod val="75000"/>
                  </a:schemeClr>
                </a:solidFill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6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177" y="1045027"/>
            <a:ext cx="2024742" cy="113095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045027"/>
            <a:ext cx="9104813" cy="113095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87681"/>
            <a:ext cx="13167360" cy="19507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763521"/>
            <a:ext cx="13167360" cy="10078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5422022"/>
            <a:ext cx="11521440" cy="585216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5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11587277"/>
            <a:ext cx="11521440" cy="9753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1"/>
                </a:solidFill>
              </a:defRPr>
            </a:lvl1pPr>
            <a:lvl2pPr marL="308610" indent="0">
              <a:buNone/>
              <a:defRPr sz="1350"/>
            </a:lvl2pPr>
            <a:lvl3pPr marL="617220" indent="0">
              <a:buNone/>
              <a:defRPr sz="1216"/>
            </a:lvl3pPr>
            <a:lvl4pPr marL="925830" indent="0">
              <a:buNone/>
              <a:defRPr sz="1080"/>
            </a:lvl4pPr>
            <a:lvl5pPr marL="1234440" indent="0">
              <a:buNone/>
              <a:defRPr sz="1080"/>
            </a:lvl5pPr>
            <a:lvl6pPr marL="1543050" indent="0">
              <a:buNone/>
              <a:defRPr sz="1080"/>
            </a:lvl6pPr>
            <a:lvl7pPr marL="1851660" indent="0">
              <a:buNone/>
              <a:defRPr sz="1080"/>
            </a:lvl7pPr>
            <a:lvl8pPr marL="2160270" indent="0">
              <a:buNone/>
              <a:defRPr sz="1080"/>
            </a:lvl8pPr>
            <a:lvl9pPr marL="246888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554482" y="11294240"/>
            <a:ext cx="11521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5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1" y="4226560"/>
            <a:ext cx="5486400" cy="81280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216"/>
            </a:lvl6pPr>
            <a:lvl7pPr>
              <a:defRPr sz="1216"/>
            </a:lvl7pPr>
            <a:lvl8pPr>
              <a:defRPr sz="1216"/>
            </a:lvl8pPr>
            <a:lvl9pPr>
              <a:defRPr sz="121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9521" y="3879086"/>
            <a:ext cx="5486400" cy="136821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accent1"/>
                </a:solidFill>
              </a:defRPr>
            </a:lvl1pPr>
            <a:lvl2pPr marL="308610" indent="0">
              <a:buNone/>
              <a:defRPr sz="1350" b="1"/>
            </a:lvl2pPr>
            <a:lvl3pPr marL="617220" indent="0">
              <a:buNone/>
              <a:defRPr sz="1216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9521" y="5341256"/>
            <a:ext cx="5486400" cy="701330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12/17/2023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782" y="1219200"/>
            <a:ext cx="4389120" cy="4687147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36" y="1219200"/>
            <a:ext cx="7461504" cy="12192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16"/>
            </a:lvl2pPr>
            <a:lvl3pPr>
              <a:defRPr sz="1080"/>
            </a:lvl3pPr>
            <a:lvl4pPr>
              <a:defRPr sz="946"/>
            </a:lvl4pPr>
            <a:lvl5pPr>
              <a:defRPr sz="946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5782" y="6389360"/>
            <a:ext cx="4389120" cy="4876693"/>
          </a:xfrm>
        </p:spPr>
        <p:txBody>
          <a:bodyPr>
            <a:normAutofit/>
          </a:bodyPr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4630402" cy="146304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8778240" cy="146304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6"/>
          </a:p>
        </p:txBody>
      </p:sp>
      <p:cxnSp>
        <p:nvCxnSpPr>
          <p:cNvPr id="59" name="Straight Connector 58"/>
          <p:cNvCxnSpPr/>
          <p:nvPr/>
        </p:nvCxnSpPr>
        <p:spPr>
          <a:xfrm>
            <a:off x="9507708" y="6177280"/>
            <a:ext cx="439117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473" y="1228954"/>
            <a:ext cx="4389120" cy="4681728"/>
          </a:xfrm>
        </p:spPr>
        <p:txBody>
          <a:bodyPr anchor="b">
            <a:normAutofit/>
          </a:bodyPr>
          <a:lstStyle>
            <a:lvl1pPr>
              <a:defRPr sz="1756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295" y="-340"/>
            <a:ext cx="8778240" cy="146304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35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1473" y="6398362"/>
            <a:ext cx="4389120" cy="4876800"/>
          </a:xfrm>
        </p:spPr>
        <p:txBody>
          <a:bodyPr/>
          <a:lstStyle>
            <a:lvl1pPr marL="0" indent="0">
              <a:spcBef>
                <a:spcPts val="810"/>
              </a:spcBef>
              <a:buNone/>
              <a:defRPr sz="1080">
                <a:solidFill>
                  <a:schemeClr val="bg1"/>
                </a:solidFill>
              </a:defRPr>
            </a:lvl1pPr>
            <a:lvl2pPr marL="308610" indent="0">
              <a:buNone/>
              <a:defRPr sz="946"/>
            </a:lvl2pPr>
            <a:lvl3pPr marL="617220" indent="0">
              <a:buNone/>
              <a:defRPr sz="810"/>
            </a:lvl3pPr>
            <a:lvl4pPr marL="925830" indent="0">
              <a:buNone/>
              <a:defRPr sz="676"/>
            </a:lvl4pPr>
            <a:lvl5pPr marL="1234440" indent="0">
              <a:buNone/>
              <a:defRPr sz="676"/>
            </a:lvl5pPr>
            <a:lvl6pPr marL="1543050" indent="0">
              <a:buNone/>
              <a:defRPr sz="676"/>
            </a:lvl6pPr>
            <a:lvl7pPr marL="1851660" indent="0">
              <a:buNone/>
              <a:defRPr sz="676"/>
            </a:lvl7pPr>
            <a:lvl8pPr marL="2160270" indent="0">
              <a:buNone/>
              <a:defRPr sz="676"/>
            </a:lvl8pPr>
            <a:lvl9pPr marL="2468880" indent="0">
              <a:buNone/>
              <a:defRPr sz="676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9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418012"/>
            <a:ext cx="14630402" cy="146304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2" y="1074888"/>
            <a:ext cx="11521440" cy="243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2" y="4226563"/>
            <a:ext cx="11521440" cy="812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731520" y="13167360"/>
            <a:ext cx="1316736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1" y="13417981"/>
            <a:ext cx="73536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52850" y="13417981"/>
            <a:ext cx="1159136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98376" y="13417981"/>
            <a:ext cx="1102658" cy="47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16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617220" rtl="0" eaLnBrk="1" latinLnBrk="0" hangingPunct="1">
        <a:lnSpc>
          <a:spcPct val="90000"/>
        </a:lnSpc>
        <a:spcBef>
          <a:spcPts val="121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23444" algn="l" defTabSz="617220" rtl="0" eaLnBrk="1" latinLnBrk="0" hangingPunct="1">
        <a:lnSpc>
          <a:spcPct val="90000"/>
        </a:lnSpc>
        <a:spcBef>
          <a:spcPts val="81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462916" indent="-121087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indent="-123444" algn="l" defTabSz="617220" rtl="0" eaLnBrk="1" latinLnBrk="0" hangingPunct="1">
        <a:lnSpc>
          <a:spcPct val="90000"/>
        </a:lnSpc>
        <a:spcBef>
          <a:spcPts val="54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77152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92583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080136" indent="-121087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123444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267658" indent="0" algn="l" defTabSz="617220" rtl="0" eaLnBrk="1" latinLnBrk="0" hangingPunct="1">
        <a:lnSpc>
          <a:spcPct val="90000"/>
        </a:lnSpc>
        <a:spcBef>
          <a:spcPts val="406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608">
          <p15:clr>
            <a:srgbClr val="F26B43"/>
          </p15:clr>
        </p15:guide>
        <p15:guide id="2" pos="4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399" y="4511941"/>
            <a:ext cx="8082055" cy="2283714"/>
          </a:xfrm>
        </p:spPr>
        <p:txBody>
          <a:bodyPr>
            <a:normAutofit/>
          </a:bodyPr>
          <a:lstStyle/>
          <a:p>
            <a:r>
              <a:rPr lang="en-US" sz="5500" dirty="0"/>
              <a:t>ENGI 301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 err="1"/>
              <a:t>SignTalk</a:t>
            </a:r>
            <a:r>
              <a:rPr lang="en-US" sz="5500" dirty="0"/>
              <a:t> Software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400" y="7315200"/>
            <a:ext cx="6482909" cy="75643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11/16/2023</a:t>
            </a:r>
          </a:p>
          <a:p>
            <a:r>
              <a:rPr lang="en-US" sz="3000" dirty="0"/>
              <a:t>Diya Gupta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B717-DE13-D3F1-8AE6-40F8A0B5BCAB}"/>
              </a:ext>
            </a:extLst>
          </p:cNvPr>
          <p:cNvSpPr txBox="1">
            <a:spLocks/>
          </p:cNvSpPr>
          <p:nvPr/>
        </p:nvSpPr>
        <p:spPr>
          <a:xfrm>
            <a:off x="1554479" y="534968"/>
            <a:ext cx="11521440" cy="622472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Classes and API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73C9F-6282-F7FE-422D-31BFF06D56AE}"/>
              </a:ext>
            </a:extLst>
          </p:cNvPr>
          <p:cNvSpPr txBox="1"/>
          <p:nvPr/>
        </p:nvSpPr>
        <p:spPr>
          <a:xfrm>
            <a:off x="389870" y="1646066"/>
            <a:ext cx="13850657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Libraries Needed (Imports):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Adafruit_BBIO.ADC</a:t>
            </a:r>
            <a:r>
              <a:rPr lang="en-US" sz="2600" dirty="0"/>
              <a:t> for reading the analog input values from the flex sensors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Board, </a:t>
            </a:r>
            <a:r>
              <a:rPr lang="en-US" sz="2600" dirty="0" err="1"/>
              <a:t>busio</a:t>
            </a:r>
            <a:r>
              <a:rPr lang="en-US" sz="2600" dirty="0"/>
              <a:t>, and Adafruit_ssd1306 for setting up the OLED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Image, </a:t>
            </a:r>
            <a:r>
              <a:rPr lang="en-US" sz="2600" dirty="0" err="1"/>
              <a:t>ImageDraw</a:t>
            </a:r>
            <a:r>
              <a:rPr lang="en-US" sz="2600" dirty="0"/>
              <a:t>, and </a:t>
            </a:r>
            <a:r>
              <a:rPr lang="en-US" sz="2600" dirty="0" err="1"/>
              <a:t>ImageFont</a:t>
            </a:r>
            <a:r>
              <a:rPr lang="en-US" sz="2600" dirty="0"/>
              <a:t> for output on the OLED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Classes: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FlexSensor</a:t>
            </a:r>
            <a:r>
              <a:rPr lang="en-US" sz="2600" dirty="0"/>
              <a:t> (</a:t>
            </a:r>
            <a:r>
              <a:rPr lang="en-US" sz="2600" dirty="0" err="1"/>
              <a:t>pin_number</a:t>
            </a:r>
            <a:r>
              <a:rPr lang="en-US" sz="2600" dirty="0"/>
              <a:t>, voltage)</a:t>
            </a:r>
          </a:p>
          <a:p>
            <a:pPr marL="1159459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Functions: </a:t>
            </a:r>
            <a:r>
              <a:rPr lang="en-US" sz="2600" dirty="0" err="1"/>
              <a:t>init</a:t>
            </a:r>
            <a:r>
              <a:rPr lang="en-US" sz="2600" dirty="0"/>
              <a:t>, </a:t>
            </a:r>
            <a:r>
              <a:rPr lang="en-US" sz="2600" dirty="0" err="1"/>
              <a:t>get_value</a:t>
            </a:r>
            <a:r>
              <a:rPr lang="en-US" sz="2600" dirty="0"/>
              <a:t>, </a:t>
            </a:r>
            <a:r>
              <a:rPr lang="en-US" sz="2600" dirty="0" err="1"/>
              <a:t>get_voltage</a:t>
            </a:r>
            <a:r>
              <a:rPr lang="en-US" sz="2600" dirty="0"/>
              <a:t>, setup, and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OLED (width, height, output)</a:t>
            </a:r>
          </a:p>
          <a:p>
            <a:pPr marL="1159459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Functions: </a:t>
            </a:r>
            <a:r>
              <a:rPr lang="en-US" sz="2600" dirty="0" err="1"/>
              <a:t>init</a:t>
            </a:r>
            <a:r>
              <a:rPr lang="en-US" sz="2600" dirty="0"/>
              <a:t>, setup, </a:t>
            </a:r>
            <a:r>
              <a:rPr lang="en-US" sz="2600" dirty="0" err="1"/>
              <a:t>draw_output</a:t>
            </a:r>
            <a:r>
              <a:rPr lang="en-US" sz="2600" dirty="0"/>
              <a:t>, cleanup</a:t>
            </a:r>
          </a:p>
          <a:p>
            <a:endParaRPr lang="en-US" sz="2600" dirty="0"/>
          </a:p>
          <a:p>
            <a:r>
              <a:rPr lang="en-US" sz="2600" dirty="0"/>
              <a:t>Functions: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Get_category</a:t>
            </a:r>
            <a:r>
              <a:rPr lang="en-US" sz="2600" dirty="0"/>
              <a:t>(finger, threshold, </a:t>
            </a:r>
            <a:r>
              <a:rPr lang="en-US" sz="2600" dirty="0" err="1"/>
              <a:t>sensor_value</a:t>
            </a:r>
            <a:r>
              <a:rPr lang="en-US" sz="2600" dirty="0"/>
              <a:t>): This function decides whether the flex of a certain finger is low/medium/high.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Return_dict</a:t>
            </a:r>
            <a:r>
              <a:rPr lang="en-US" sz="2600" dirty="0"/>
              <a:t> (filename): This function takes the name of a csv file (in the same directory as the code) containing information about the bend category of each finger for different letters and converts it to a </a:t>
            </a:r>
            <a:r>
              <a:rPr lang="en-US" sz="2600" dirty="0" err="1"/>
              <a:t>dataframe</a:t>
            </a:r>
            <a:r>
              <a:rPr lang="en-US" sz="2600" dirty="0"/>
              <a:t> and then to a dictionary formatted in a format that can be easily used for letter mapping in other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Get_letter</a:t>
            </a:r>
            <a:r>
              <a:rPr lang="en-US" sz="2600" dirty="0"/>
              <a:t>(</a:t>
            </a:r>
            <a:r>
              <a:rPr lang="en-US" sz="2600" dirty="0" err="1"/>
              <a:t>all_fingers_category_sequence</a:t>
            </a:r>
            <a:r>
              <a:rPr lang="en-US" sz="2600" dirty="0"/>
              <a:t>): This function takes in the bend category of each finger in a sign and maps it to a letter. This letter is the output that the OLED will display. </a:t>
            </a:r>
          </a:p>
          <a:p>
            <a:endParaRPr lang="en-US" sz="2600" dirty="0"/>
          </a:p>
          <a:p>
            <a:r>
              <a:rPr lang="en-US" sz="2600" dirty="0"/>
              <a:t>Driver: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Make 5 </a:t>
            </a:r>
            <a:r>
              <a:rPr lang="en-US" sz="2600" dirty="0" err="1"/>
              <a:t>FlexSensor</a:t>
            </a:r>
            <a:r>
              <a:rPr lang="en-US" sz="2600" dirty="0"/>
              <a:t> objects and 1 OLED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Developer decides the threshold values for each finger’s bend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For each finger, get the bend category and then get the letter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Draw this letter output on the OLED</a:t>
            </a:r>
          </a:p>
        </p:txBody>
      </p:sp>
    </p:spTree>
    <p:extLst>
      <p:ext uri="{BB962C8B-B14F-4D97-AF65-F5344CB8AC3E}">
        <p14:creationId xmlns:p14="http://schemas.microsoft.com/office/powerpoint/2010/main" val="7977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39FD-44C9-B3A6-A3A8-926745D0E0CB}"/>
              </a:ext>
            </a:extLst>
          </p:cNvPr>
          <p:cNvSpPr txBox="1">
            <a:spLocks/>
          </p:cNvSpPr>
          <p:nvPr/>
        </p:nvSpPr>
        <p:spPr>
          <a:xfrm>
            <a:off x="914400" y="1148747"/>
            <a:ext cx="10972800" cy="914401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Software 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538709-3D9E-CB08-5FC1-4450C9710DB9}"/>
              </a:ext>
            </a:extLst>
          </p:cNvPr>
          <p:cNvSpPr/>
          <p:nvPr/>
        </p:nvSpPr>
        <p:spPr>
          <a:xfrm>
            <a:off x="7315200" y="2099496"/>
            <a:ext cx="2971800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makes a 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DCCB51-37DD-2405-63AC-DBDD0641F84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01100" y="3408879"/>
            <a:ext cx="0" cy="10389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344F19-337E-94DB-E9D4-F7EDB15EA80A}"/>
              </a:ext>
            </a:extLst>
          </p:cNvPr>
          <p:cNvSpPr/>
          <p:nvPr/>
        </p:nvSpPr>
        <p:spPr>
          <a:xfrm>
            <a:off x="6400800" y="4447842"/>
            <a:ext cx="4800600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Voltage values from flex sensors on each finger are recorded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752444-B8AF-5CB2-33F6-4EC2233BB74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801100" y="5757225"/>
            <a:ext cx="0" cy="1090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D3BE51-1991-AD50-4493-7F189B8C711D}"/>
              </a:ext>
            </a:extLst>
          </p:cNvPr>
          <p:cNvSpPr/>
          <p:nvPr/>
        </p:nvSpPr>
        <p:spPr>
          <a:xfrm>
            <a:off x="7073153" y="6848077"/>
            <a:ext cx="3455894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bend category is assigned to each finger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DF0F79-9E1D-3567-93F0-B44CCBC23C9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8801100" y="8157460"/>
            <a:ext cx="0" cy="9870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9433EE-D81C-81CC-AC7A-351D7176E7F3}"/>
              </a:ext>
            </a:extLst>
          </p:cNvPr>
          <p:cNvSpPr/>
          <p:nvPr/>
        </p:nvSpPr>
        <p:spPr>
          <a:xfrm>
            <a:off x="7194176" y="9144534"/>
            <a:ext cx="3213847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letter is mapped to the sign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227F72-DED3-6E8F-5F3E-AAEDBD48701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801100" y="10453917"/>
            <a:ext cx="20782" cy="10389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DDC24F-6B7F-1651-80DC-A51E125C84FB}"/>
              </a:ext>
            </a:extLst>
          </p:cNvPr>
          <p:cNvSpPr/>
          <p:nvPr/>
        </p:nvSpPr>
        <p:spPr>
          <a:xfrm>
            <a:off x="7335982" y="11492880"/>
            <a:ext cx="2971800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is displayed on the OLED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81CC67-835D-7BAA-B1C1-4E9685C2CC8F}"/>
              </a:ext>
            </a:extLst>
          </p:cNvPr>
          <p:cNvSpPr/>
          <p:nvPr/>
        </p:nvSpPr>
        <p:spPr>
          <a:xfrm>
            <a:off x="2882368" y="9140308"/>
            <a:ext cx="2971800" cy="1309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Bend category to letter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9EBC21-0B2A-4888-E256-CD8FB960A5D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54168" y="9794999"/>
            <a:ext cx="1340008" cy="42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323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Diamond Grid 16x9</vt:lpstr>
      <vt:lpstr>ENGI 301  SignTalk Software 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McGill</dc:creator>
  <cp:lastModifiedBy>Dhiraj Gupta</cp:lastModifiedBy>
  <cp:revision>35</cp:revision>
  <dcterms:created xsi:type="dcterms:W3CDTF">2023-10-11T22:16:37Z</dcterms:created>
  <dcterms:modified xsi:type="dcterms:W3CDTF">2023-12-17T17:55:02Z</dcterms:modified>
</cp:coreProperties>
</file>