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61" r:id="rId2"/>
    <p:sldId id="367" r:id="rId3"/>
    <p:sldId id="650" r:id="rId4"/>
    <p:sldId id="65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81699" autoAdjust="0"/>
  </p:normalViewPr>
  <p:slideViewPr>
    <p:cSldViewPr>
      <p:cViewPr>
        <p:scale>
          <a:sx n="57" d="100"/>
          <a:sy n="57" d="100"/>
        </p:scale>
        <p:origin x="1757" y="2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31937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32239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12/15/2023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12/15/2023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12/15/2023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12/15/2023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12/15/2023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12/15/2023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ster.io/andrei-mitrofan/no-touch-gesture-calculator-40e7d4" TargetMode="External"/><Relationship Id="rId2" Type="http://schemas.openxmlformats.org/officeDocument/2006/relationships/hyperlink" Target="https://www.hackster.io/sachin0987/handtalk-a-smart-handglove-interpreter-71fa7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SignTalk</a:t>
            </a:r>
            <a:r>
              <a:rPr lang="en-US" sz="6000" dirty="0"/>
              <a:t> PCB</a:t>
            </a:r>
            <a:endParaRPr lang="en-US" dirty="0"/>
          </a:p>
        </p:txBody>
      </p:sp>
      <p:sp>
        <p:nvSpPr>
          <p:cNvPr id="3" name="Subtitle 2"/>
          <p:cNvSpPr>
            <a:spLocks noGrp="1"/>
          </p:cNvSpPr>
          <p:nvPr>
            <p:ph type="subTitle" idx="1"/>
          </p:nvPr>
        </p:nvSpPr>
        <p:spPr>
          <a:xfrm>
            <a:off x="1293845" y="5432564"/>
            <a:ext cx="9604310" cy="1120636"/>
          </a:xfrm>
        </p:spPr>
        <p:txBody>
          <a:bodyPr>
            <a:normAutofit/>
          </a:bodyPr>
          <a:lstStyle/>
          <a:p>
            <a:r>
              <a:rPr lang="en-US" dirty="0"/>
              <a:t>&lt;Name&gt;</a:t>
            </a:r>
          </a:p>
          <a:p>
            <a:endParaRPr lang="en-US" dirty="0"/>
          </a:p>
          <a:p>
            <a:r>
              <a:rPr lang="en-US"/>
              <a:t>Due 12/12/2023 </a:t>
            </a:r>
            <a:r>
              <a:rPr lang="en-US" dirty="0"/>
              <a:t>@ 11:59pm</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10972800" cy="4991100"/>
          </a:xfrm>
        </p:spPr>
        <p:txBody>
          <a:bodyPr>
            <a:normAutofit/>
          </a:bodyPr>
          <a:lstStyle/>
          <a:p>
            <a:pPr marL="0" indent="0" rtl="0">
              <a:spcBef>
                <a:spcPts val="0"/>
              </a:spcBef>
              <a:spcAft>
                <a:spcPts val="0"/>
              </a:spcAft>
              <a:buNone/>
            </a:pPr>
            <a:r>
              <a:rPr lang="en-US" b="0" i="0" dirty="0">
                <a:effectLst/>
                <a:latin typeface="+mj-lt"/>
              </a:rPr>
              <a:t>Disabled people who cannot speak use sign language as one of their primary modes of communication. Because I do not understand sign language, in any encounters with such people I need the help of an interpreter to understand what they are saying. This discourages communication as it requires the non-speaking person to always have a 3rd person interpreter present along with them. Thus I wanted to create an electronic device that would detect the symbols someone makes with their hands and output a character on a screen that could be understood by those who have not learned sign language. I also wanted to include the component of hand movement and orientation for more complex signing. Although I was unable to achieve this in this iteration of the project, in the future I will try to get my device to interpret the gesture of a number (drawing a number in the air). Signing uses both fingers and hand movements, and my goal with this project is to begin to interpret and translate these movements to output words and numbers. I have taken inspiration from these two projects:</a:t>
            </a:r>
          </a:p>
          <a:p>
            <a:pPr>
              <a:spcBef>
                <a:spcPts val="0"/>
              </a:spcBef>
            </a:pPr>
            <a:r>
              <a:rPr lang="en-US" b="0" i="0" u="sng" strike="noStrike" dirty="0">
                <a:effectLst/>
                <a:latin typeface="+mj-lt"/>
                <a:hlinkClick r:id="rId2">
                  <a:extLst>
                    <a:ext uri="{A12FA001-AC4F-418D-AE19-62706E023703}">
                      <ahyp:hlinkClr xmlns:ahyp="http://schemas.microsoft.com/office/drawing/2018/hyperlinkcolor" val="tx"/>
                    </a:ext>
                  </a:extLst>
                </a:hlinkClick>
              </a:rPr>
              <a:t>https://www.hackster.io/sachin0987/handtalk-a-smart-handglove-interpreter-71fa7d</a:t>
            </a:r>
            <a:r>
              <a:rPr lang="en-US" b="0" i="0" u="none" strike="noStrike" dirty="0">
                <a:effectLst/>
                <a:latin typeface="+mj-lt"/>
              </a:rPr>
              <a:t> </a:t>
            </a:r>
            <a:endParaRPr lang="en-US" b="0" dirty="0">
              <a:effectLst/>
              <a:latin typeface="+mj-lt"/>
            </a:endParaRPr>
          </a:p>
          <a:p>
            <a:pPr rtl="0">
              <a:spcBef>
                <a:spcPts val="0"/>
              </a:spcBef>
              <a:spcAft>
                <a:spcPts val="0"/>
              </a:spcAft>
            </a:pPr>
            <a:r>
              <a:rPr lang="en-US" b="0" i="0" u="sng" strike="noStrike" dirty="0">
                <a:effectLst/>
                <a:latin typeface="+mj-lt"/>
                <a:hlinkClick r:id="rId3">
                  <a:extLst>
                    <a:ext uri="{A12FA001-AC4F-418D-AE19-62706E023703}">
                      <ahyp:hlinkClr xmlns:ahyp="http://schemas.microsoft.com/office/drawing/2018/hyperlinkcolor" val="tx"/>
                    </a:ext>
                  </a:extLst>
                </a:hlinkClick>
              </a:rPr>
              <a:t>https://www.hackster.io/andrei-mitrofan/no-touch-gesture-calculator-40e7d4</a:t>
            </a:r>
            <a:r>
              <a:rPr lang="en-US" b="0" i="0" u="none" strike="noStrike" dirty="0">
                <a:effectLst/>
                <a:latin typeface="+mj-lt"/>
              </a:rPr>
              <a:t> </a:t>
            </a:r>
            <a:endParaRPr lang="en-US" b="0" dirty="0">
              <a:effectLst/>
              <a:latin typeface="+mj-lt"/>
            </a:endParaRP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DF62-72FD-42C4-ABC1-3574A78A4369}"/>
              </a:ext>
            </a:extLst>
          </p:cNvPr>
          <p:cNvSpPr>
            <a:spLocks noGrp="1"/>
          </p:cNvSpPr>
          <p:nvPr>
            <p:ph type="title"/>
          </p:nvPr>
        </p:nvSpPr>
        <p:spPr>
          <a:xfrm>
            <a:off x="609600" y="228600"/>
            <a:ext cx="10972800" cy="914401"/>
          </a:xfrm>
        </p:spPr>
        <p:txBody>
          <a:bodyPr/>
          <a:lstStyle/>
          <a:p>
            <a:r>
              <a:rPr lang="en-US" dirty="0"/>
              <a:t>System Block Diagram – Sign Talk</a:t>
            </a:r>
          </a:p>
        </p:txBody>
      </p:sp>
      <p:sp>
        <p:nvSpPr>
          <p:cNvPr id="4" name="Rectangle: Rounded Corners 3">
            <a:extLst>
              <a:ext uri="{FF2B5EF4-FFF2-40B4-BE49-F238E27FC236}">
                <a16:creationId xmlns:a16="http://schemas.microsoft.com/office/drawing/2014/main" id="{FFDE4AD7-B68C-4F5F-A0F1-18CEAE40D103}"/>
              </a:ext>
            </a:extLst>
          </p:cNvPr>
          <p:cNvSpPr/>
          <p:nvPr/>
        </p:nvSpPr>
        <p:spPr>
          <a:xfrm>
            <a:off x="613410" y="1333500"/>
            <a:ext cx="10972800" cy="457200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D84C684D-DD40-4DFE-A341-748603CB2889}"/>
              </a:ext>
            </a:extLst>
          </p:cNvPr>
          <p:cNvSpPr/>
          <p:nvPr/>
        </p:nvSpPr>
        <p:spPr>
          <a:xfrm>
            <a:off x="5195575" y="1569624"/>
            <a:ext cx="1828800" cy="4114801"/>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1661B8A-FAF1-4459-B2AC-B57D8F2F4381}"/>
              </a:ext>
            </a:extLst>
          </p:cNvPr>
          <p:cNvSpPr txBox="1"/>
          <p:nvPr/>
        </p:nvSpPr>
        <p:spPr>
          <a:xfrm>
            <a:off x="5247049" y="1698868"/>
            <a:ext cx="1697901" cy="369332"/>
          </a:xfrm>
          <a:prstGeom prst="rect">
            <a:avLst/>
          </a:prstGeom>
          <a:noFill/>
        </p:spPr>
        <p:txBody>
          <a:bodyPr wrap="none" rtlCol="0">
            <a:spAutoFit/>
          </a:bodyPr>
          <a:lstStyle/>
          <a:p>
            <a:pPr algn="ctr"/>
            <a:r>
              <a:rPr lang="en-US" b="1" dirty="0" err="1"/>
              <a:t>PocketBeagle</a:t>
            </a:r>
            <a:endParaRPr lang="en-US" b="1" dirty="0"/>
          </a:p>
        </p:txBody>
      </p:sp>
      <p:cxnSp>
        <p:nvCxnSpPr>
          <p:cNvPr id="7" name="Straight Connector 6">
            <a:extLst>
              <a:ext uri="{FF2B5EF4-FFF2-40B4-BE49-F238E27FC236}">
                <a16:creationId xmlns:a16="http://schemas.microsoft.com/office/drawing/2014/main" id="{EC808442-E139-4DE1-8D19-5FE69473E681}"/>
              </a:ext>
            </a:extLst>
          </p:cNvPr>
          <p:cNvCxnSpPr>
            <a:cxnSpLocks/>
          </p:cNvCxnSpPr>
          <p:nvPr/>
        </p:nvCxnSpPr>
        <p:spPr>
          <a:xfrm>
            <a:off x="1589550" y="17526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2DBFC5F-D35E-4A03-83A3-993A5BDDA50C}"/>
              </a:ext>
            </a:extLst>
          </p:cNvPr>
          <p:cNvCxnSpPr>
            <a:cxnSpLocks/>
          </p:cNvCxnSpPr>
          <p:nvPr/>
        </p:nvCxnSpPr>
        <p:spPr>
          <a:xfrm flipH="1" flipV="1">
            <a:off x="1684800" y="2438281"/>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ED07117-3A22-4A65-9D05-CFC9803CAD4F}"/>
              </a:ext>
            </a:extLst>
          </p:cNvPr>
          <p:cNvCxnSpPr>
            <a:cxnSpLocks/>
          </p:cNvCxnSpPr>
          <p:nvPr/>
        </p:nvCxnSpPr>
        <p:spPr>
          <a:xfrm flipV="1">
            <a:off x="1646700" y="247638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9AF9408-2545-44F0-BCB8-0B47078FF0C9}"/>
              </a:ext>
            </a:extLst>
          </p:cNvPr>
          <p:cNvCxnSpPr>
            <a:cxnSpLocks/>
          </p:cNvCxnSpPr>
          <p:nvPr/>
        </p:nvCxnSpPr>
        <p:spPr>
          <a:xfrm>
            <a:off x="1646700" y="251448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AED2F7-3DA4-4BD5-AADA-19DE45DCA819}"/>
              </a:ext>
            </a:extLst>
          </p:cNvPr>
          <p:cNvCxnSpPr>
            <a:cxnSpLocks/>
          </p:cNvCxnSpPr>
          <p:nvPr/>
        </p:nvCxnSpPr>
        <p:spPr>
          <a:xfrm flipV="1">
            <a:off x="1646700" y="255258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5C3A384-3377-4E74-BEF8-F11542AD7792}"/>
              </a:ext>
            </a:extLst>
          </p:cNvPr>
          <p:cNvCxnSpPr>
            <a:cxnSpLocks/>
          </p:cNvCxnSpPr>
          <p:nvPr/>
        </p:nvCxnSpPr>
        <p:spPr>
          <a:xfrm flipH="1" flipV="1">
            <a:off x="1646700" y="2590681"/>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7EF15BC-E546-4EDF-9584-8932167CB8DE}"/>
              </a:ext>
            </a:extLst>
          </p:cNvPr>
          <p:cNvCxnSpPr>
            <a:cxnSpLocks/>
          </p:cNvCxnSpPr>
          <p:nvPr/>
        </p:nvCxnSpPr>
        <p:spPr>
          <a:xfrm flipV="1">
            <a:off x="1694778" y="1778124"/>
            <a:ext cx="0" cy="671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3E92F8A-4D36-4244-BA52-EAE9857BF992}"/>
              </a:ext>
            </a:extLst>
          </p:cNvPr>
          <p:cNvSpPr txBox="1"/>
          <p:nvPr/>
        </p:nvSpPr>
        <p:spPr>
          <a:xfrm>
            <a:off x="1427171" y="1480066"/>
            <a:ext cx="553357" cy="307777"/>
          </a:xfrm>
          <a:prstGeom prst="rect">
            <a:avLst/>
          </a:prstGeom>
          <a:noFill/>
        </p:spPr>
        <p:txBody>
          <a:bodyPr wrap="square" rtlCol="0">
            <a:spAutoFit/>
          </a:bodyPr>
          <a:lstStyle/>
          <a:p>
            <a:r>
              <a:rPr lang="en-US" sz="1400" dirty="0"/>
              <a:t>1.8V</a:t>
            </a:r>
          </a:p>
        </p:txBody>
      </p:sp>
      <p:sp>
        <p:nvSpPr>
          <p:cNvPr id="18" name="TextBox 17">
            <a:extLst>
              <a:ext uri="{FF2B5EF4-FFF2-40B4-BE49-F238E27FC236}">
                <a16:creationId xmlns:a16="http://schemas.microsoft.com/office/drawing/2014/main" id="{B9FAF99D-BEAD-4810-A96C-ABA5428492A8}"/>
              </a:ext>
            </a:extLst>
          </p:cNvPr>
          <p:cNvSpPr txBox="1"/>
          <p:nvPr/>
        </p:nvSpPr>
        <p:spPr>
          <a:xfrm>
            <a:off x="5143500" y="2642682"/>
            <a:ext cx="484428" cy="307777"/>
          </a:xfrm>
          <a:prstGeom prst="rect">
            <a:avLst/>
          </a:prstGeom>
          <a:noFill/>
        </p:spPr>
        <p:txBody>
          <a:bodyPr wrap="none" rtlCol="0">
            <a:spAutoFit/>
          </a:bodyPr>
          <a:lstStyle/>
          <a:p>
            <a:pPr algn="ctr"/>
            <a:r>
              <a:rPr lang="en-US" sz="1400" dirty="0"/>
              <a:t>AIN</a:t>
            </a:r>
          </a:p>
        </p:txBody>
      </p:sp>
      <p:cxnSp>
        <p:nvCxnSpPr>
          <p:cNvPr id="20" name="Straight Connector 19">
            <a:extLst>
              <a:ext uri="{FF2B5EF4-FFF2-40B4-BE49-F238E27FC236}">
                <a16:creationId xmlns:a16="http://schemas.microsoft.com/office/drawing/2014/main" id="{422D41CA-4E1C-45BB-AC31-471520A9D0CE}"/>
              </a:ext>
            </a:extLst>
          </p:cNvPr>
          <p:cNvCxnSpPr>
            <a:cxnSpLocks/>
          </p:cNvCxnSpPr>
          <p:nvPr/>
        </p:nvCxnSpPr>
        <p:spPr>
          <a:xfrm>
            <a:off x="1608600" y="2929235"/>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713CD1-B988-493A-B117-87EB529C2448}"/>
              </a:ext>
            </a:extLst>
          </p:cNvPr>
          <p:cNvCxnSpPr>
            <a:cxnSpLocks/>
          </p:cNvCxnSpPr>
          <p:nvPr/>
        </p:nvCxnSpPr>
        <p:spPr>
          <a:xfrm>
            <a:off x="1646700" y="2967335"/>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285331-D44B-4150-B99D-558FA938FBA5}"/>
              </a:ext>
            </a:extLst>
          </p:cNvPr>
          <p:cNvCxnSpPr>
            <a:cxnSpLocks/>
          </p:cNvCxnSpPr>
          <p:nvPr/>
        </p:nvCxnSpPr>
        <p:spPr>
          <a:xfrm flipH="1">
            <a:off x="1684800" y="3005435"/>
            <a:ext cx="7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107B8B5-A57C-438D-9175-05172786E805}"/>
              </a:ext>
            </a:extLst>
          </p:cNvPr>
          <p:cNvCxnSpPr>
            <a:cxnSpLocks/>
          </p:cNvCxnSpPr>
          <p:nvPr/>
        </p:nvCxnSpPr>
        <p:spPr>
          <a:xfrm flipV="1">
            <a:off x="1722900" y="2781181"/>
            <a:ext cx="0" cy="1480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0C72FF-4A3A-425A-8F24-F3DFCD883E5C}"/>
              </a:ext>
            </a:extLst>
          </p:cNvPr>
          <p:cNvCxnSpPr>
            <a:cxnSpLocks/>
          </p:cNvCxnSpPr>
          <p:nvPr/>
        </p:nvCxnSpPr>
        <p:spPr>
          <a:xfrm flipH="1">
            <a:off x="1694778" y="2377857"/>
            <a:ext cx="350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D7530C9-28FF-4B43-BE73-80C2FBD56E64}"/>
              </a:ext>
            </a:extLst>
          </p:cNvPr>
          <p:cNvCxnSpPr>
            <a:cxnSpLocks/>
          </p:cNvCxnSpPr>
          <p:nvPr/>
        </p:nvCxnSpPr>
        <p:spPr>
          <a:xfrm flipH="1" flipV="1">
            <a:off x="1684800" y="2590681"/>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F668A31-9C4E-4CF3-8C25-1AA8D3CCDC92}"/>
              </a:ext>
            </a:extLst>
          </p:cNvPr>
          <p:cNvCxnSpPr>
            <a:cxnSpLocks/>
          </p:cNvCxnSpPr>
          <p:nvPr/>
        </p:nvCxnSpPr>
        <p:spPr>
          <a:xfrm flipV="1">
            <a:off x="1646700" y="262878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B8B4989-BE5E-48D6-857C-F77F374FC485}"/>
              </a:ext>
            </a:extLst>
          </p:cNvPr>
          <p:cNvCxnSpPr>
            <a:cxnSpLocks/>
          </p:cNvCxnSpPr>
          <p:nvPr/>
        </p:nvCxnSpPr>
        <p:spPr>
          <a:xfrm>
            <a:off x="1646700" y="266688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5B3AA4D-6548-4037-A7EF-F165DE6BE3D8}"/>
              </a:ext>
            </a:extLst>
          </p:cNvPr>
          <p:cNvCxnSpPr>
            <a:cxnSpLocks/>
          </p:cNvCxnSpPr>
          <p:nvPr/>
        </p:nvCxnSpPr>
        <p:spPr>
          <a:xfrm flipV="1">
            <a:off x="1646700" y="270498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68393C9-8692-4BDA-ABB6-942D25F01506}"/>
              </a:ext>
            </a:extLst>
          </p:cNvPr>
          <p:cNvCxnSpPr>
            <a:cxnSpLocks/>
          </p:cNvCxnSpPr>
          <p:nvPr/>
        </p:nvCxnSpPr>
        <p:spPr>
          <a:xfrm flipH="1" flipV="1">
            <a:off x="1646700" y="2743081"/>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CC0445D1-1462-48AB-BCE4-CE3A97F8349D}"/>
              </a:ext>
            </a:extLst>
          </p:cNvPr>
          <p:cNvSpPr/>
          <p:nvPr/>
        </p:nvSpPr>
        <p:spPr>
          <a:xfrm>
            <a:off x="8853175" y="3018249"/>
            <a:ext cx="2286000" cy="9906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OLED Display</a:t>
            </a:r>
          </a:p>
        </p:txBody>
      </p:sp>
      <p:sp>
        <p:nvSpPr>
          <p:cNvPr id="142" name="TextBox 141">
            <a:extLst>
              <a:ext uri="{FF2B5EF4-FFF2-40B4-BE49-F238E27FC236}">
                <a16:creationId xmlns:a16="http://schemas.microsoft.com/office/drawing/2014/main" id="{CF673D87-8E6B-427D-936A-ABE9A33DDACC}"/>
              </a:ext>
            </a:extLst>
          </p:cNvPr>
          <p:cNvSpPr txBox="1"/>
          <p:nvPr/>
        </p:nvSpPr>
        <p:spPr>
          <a:xfrm>
            <a:off x="8853175" y="3136895"/>
            <a:ext cx="534121" cy="307777"/>
          </a:xfrm>
          <a:prstGeom prst="rect">
            <a:avLst/>
          </a:prstGeom>
          <a:noFill/>
        </p:spPr>
        <p:txBody>
          <a:bodyPr wrap="none" rtlCol="0">
            <a:spAutoFit/>
          </a:bodyPr>
          <a:lstStyle/>
          <a:p>
            <a:r>
              <a:rPr lang="en-US" sz="1400" dirty="0"/>
              <a:t>SCL</a:t>
            </a:r>
          </a:p>
        </p:txBody>
      </p:sp>
      <p:sp>
        <p:nvSpPr>
          <p:cNvPr id="143" name="TextBox 142">
            <a:extLst>
              <a:ext uri="{FF2B5EF4-FFF2-40B4-BE49-F238E27FC236}">
                <a16:creationId xmlns:a16="http://schemas.microsoft.com/office/drawing/2014/main" id="{B7EEF491-7A65-4927-AB11-27686AAE6546}"/>
              </a:ext>
            </a:extLst>
          </p:cNvPr>
          <p:cNvSpPr txBox="1"/>
          <p:nvPr/>
        </p:nvSpPr>
        <p:spPr>
          <a:xfrm>
            <a:off x="8853175" y="3551649"/>
            <a:ext cx="554960" cy="307777"/>
          </a:xfrm>
          <a:prstGeom prst="rect">
            <a:avLst/>
          </a:prstGeom>
          <a:noFill/>
        </p:spPr>
        <p:txBody>
          <a:bodyPr wrap="none" rtlCol="0">
            <a:spAutoFit/>
          </a:bodyPr>
          <a:lstStyle/>
          <a:p>
            <a:r>
              <a:rPr lang="en-US" sz="1400" dirty="0"/>
              <a:t>SDA</a:t>
            </a:r>
          </a:p>
        </p:txBody>
      </p:sp>
      <p:cxnSp>
        <p:nvCxnSpPr>
          <p:cNvPr id="144" name="Straight Connector 143">
            <a:extLst>
              <a:ext uri="{FF2B5EF4-FFF2-40B4-BE49-F238E27FC236}">
                <a16:creationId xmlns:a16="http://schemas.microsoft.com/office/drawing/2014/main" id="{4391965E-D6A0-4868-BAA1-6955AA7F9DC5}"/>
              </a:ext>
            </a:extLst>
          </p:cNvPr>
          <p:cNvCxnSpPr>
            <a:cxnSpLocks/>
          </p:cNvCxnSpPr>
          <p:nvPr/>
        </p:nvCxnSpPr>
        <p:spPr>
          <a:xfrm>
            <a:off x="10567675" y="4161249"/>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768F585-33A5-48F1-946C-33D68BBABBC6}"/>
              </a:ext>
            </a:extLst>
          </p:cNvPr>
          <p:cNvCxnSpPr>
            <a:cxnSpLocks/>
          </p:cNvCxnSpPr>
          <p:nvPr/>
        </p:nvCxnSpPr>
        <p:spPr>
          <a:xfrm>
            <a:off x="10605775" y="4199349"/>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A13A92F-9C90-4BDF-BA51-BCAEF7AC209E}"/>
              </a:ext>
            </a:extLst>
          </p:cNvPr>
          <p:cNvCxnSpPr>
            <a:cxnSpLocks/>
          </p:cNvCxnSpPr>
          <p:nvPr/>
        </p:nvCxnSpPr>
        <p:spPr>
          <a:xfrm flipH="1">
            <a:off x="10643875" y="4199349"/>
            <a:ext cx="7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606D190-C234-41E0-9AD4-BD8F6CE34C40}"/>
              </a:ext>
            </a:extLst>
          </p:cNvPr>
          <p:cNvCxnSpPr>
            <a:cxnSpLocks/>
          </p:cNvCxnSpPr>
          <p:nvPr/>
        </p:nvCxnSpPr>
        <p:spPr>
          <a:xfrm flipV="1">
            <a:off x="10681975" y="4008849"/>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86D8C597-A5BF-4CA6-A730-F8816CE53CFC}"/>
              </a:ext>
            </a:extLst>
          </p:cNvPr>
          <p:cNvSpPr txBox="1"/>
          <p:nvPr/>
        </p:nvSpPr>
        <p:spPr>
          <a:xfrm>
            <a:off x="10415275" y="3739172"/>
            <a:ext cx="583814" cy="307777"/>
          </a:xfrm>
          <a:prstGeom prst="rect">
            <a:avLst/>
          </a:prstGeom>
          <a:noFill/>
        </p:spPr>
        <p:txBody>
          <a:bodyPr wrap="none" rtlCol="0">
            <a:spAutoFit/>
          </a:bodyPr>
          <a:lstStyle/>
          <a:p>
            <a:r>
              <a:rPr lang="en-US" sz="1400" dirty="0"/>
              <a:t>GND</a:t>
            </a:r>
          </a:p>
        </p:txBody>
      </p:sp>
      <p:sp>
        <p:nvSpPr>
          <p:cNvPr id="149" name="TextBox 148">
            <a:extLst>
              <a:ext uri="{FF2B5EF4-FFF2-40B4-BE49-F238E27FC236}">
                <a16:creationId xmlns:a16="http://schemas.microsoft.com/office/drawing/2014/main" id="{CB98438D-D68E-448C-AF92-215BE4F54EBB}"/>
              </a:ext>
            </a:extLst>
          </p:cNvPr>
          <p:cNvSpPr txBox="1"/>
          <p:nvPr/>
        </p:nvSpPr>
        <p:spPr>
          <a:xfrm>
            <a:off x="10409001" y="3018249"/>
            <a:ext cx="564578" cy="307777"/>
          </a:xfrm>
          <a:prstGeom prst="rect">
            <a:avLst/>
          </a:prstGeom>
          <a:noFill/>
        </p:spPr>
        <p:txBody>
          <a:bodyPr wrap="none" rtlCol="0">
            <a:spAutoFit/>
          </a:bodyPr>
          <a:lstStyle/>
          <a:p>
            <a:r>
              <a:rPr lang="en-US" sz="1400" dirty="0"/>
              <a:t>VCC</a:t>
            </a:r>
          </a:p>
        </p:txBody>
      </p:sp>
      <p:cxnSp>
        <p:nvCxnSpPr>
          <p:cNvPr id="166" name="Straight Connector 165">
            <a:extLst>
              <a:ext uri="{FF2B5EF4-FFF2-40B4-BE49-F238E27FC236}">
                <a16:creationId xmlns:a16="http://schemas.microsoft.com/office/drawing/2014/main" id="{FF27626F-EB34-4582-BACF-544E14E0FA33}"/>
              </a:ext>
            </a:extLst>
          </p:cNvPr>
          <p:cNvCxnSpPr>
            <a:cxnSpLocks/>
          </p:cNvCxnSpPr>
          <p:nvPr/>
        </p:nvCxnSpPr>
        <p:spPr>
          <a:xfrm>
            <a:off x="10567675" y="2865849"/>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3FEF8A1-1B8E-4651-8FA0-9E9F0DB01072}"/>
              </a:ext>
            </a:extLst>
          </p:cNvPr>
          <p:cNvCxnSpPr>
            <a:cxnSpLocks/>
          </p:cNvCxnSpPr>
          <p:nvPr/>
        </p:nvCxnSpPr>
        <p:spPr>
          <a:xfrm flipV="1">
            <a:off x="10681975" y="2865849"/>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BBED1971-1442-4854-9D24-A89C08F559CB}"/>
              </a:ext>
            </a:extLst>
          </p:cNvPr>
          <p:cNvSpPr txBox="1"/>
          <p:nvPr/>
        </p:nvSpPr>
        <p:spPr>
          <a:xfrm>
            <a:off x="10377175" y="2527295"/>
            <a:ext cx="606256" cy="338554"/>
          </a:xfrm>
          <a:prstGeom prst="rect">
            <a:avLst/>
          </a:prstGeom>
          <a:noFill/>
        </p:spPr>
        <p:txBody>
          <a:bodyPr wrap="none" rtlCol="0">
            <a:spAutoFit/>
          </a:bodyPr>
          <a:lstStyle/>
          <a:p>
            <a:r>
              <a:rPr lang="en-US" sz="1600" dirty="0"/>
              <a:t>3.3V</a:t>
            </a:r>
          </a:p>
        </p:txBody>
      </p:sp>
      <p:cxnSp>
        <p:nvCxnSpPr>
          <p:cNvPr id="170" name="Straight Connector 169">
            <a:extLst>
              <a:ext uri="{FF2B5EF4-FFF2-40B4-BE49-F238E27FC236}">
                <a16:creationId xmlns:a16="http://schemas.microsoft.com/office/drawing/2014/main" id="{ED421249-DC31-4287-BB84-CA519A37DCA9}"/>
              </a:ext>
            </a:extLst>
          </p:cNvPr>
          <p:cNvCxnSpPr>
            <a:cxnSpLocks/>
          </p:cNvCxnSpPr>
          <p:nvPr/>
        </p:nvCxnSpPr>
        <p:spPr>
          <a:xfrm flipH="1">
            <a:off x="7024375" y="3323049"/>
            <a:ext cx="1828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7A5BA1A-CA42-7D6A-A53B-CD5E9A882FE7}"/>
              </a:ext>
            </a:extLst>
          </p:cNvPr>
          <p:cNvCxnSpPr>
            <a:cxnSpLocks/>
          </p:cNvCxnSpPr>
          <p:nvPr/>
        </p:nvCxnSpPr>
        <p:spPr>
          <a:xfrm flipH="1">
            <a:off x="7024375" y="3704049"/>
            <a:ext cx="1828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AAE93A6-DC75-26F9-B62F-33FFA57FE13F}"/>
              </a:ext>
            </a:extLst>
          </p:cNvPr>
          <p:cNvSpPr txBox="1"/>
          <p:nvPr/>
        </p:nvSpPr>
        <p:spPr>
          <a:xfrm>
            <a:off x="7595875" y="3056349"/>
            <a:ext cx="534121" cy="307777"/>
          </a:xfrm>
          <a:prstGeom prst="rect">
            <a:avLst/>
          </a:prstGeom>
          <a:noFill/>
        </p:spPr>
        <p:txBody>
          <a:bodyPr wrap="none" rtlCol="0">
            <a:spAutoFit/>
          </a:bodyPr>
          <a:lstStyle/>
          <a:p>
            <a:r>
              <a:rPr lang="en-US" sz="1400" dirty="0"/>
              <a:t>SCL</a:t>
            </a:r>
          </a:p>
        </p:txBody>
      </p:sp>
      <p:sp>
        <p:nvSpPr>
          <p:cNvPr id="77" name="TextBox 76">
            <a:extLst>
              <a:ext uri="{FF2B5EF4-FFF2-40B4-BE49-F238E27FC236}">
                <a16:creationId xmlns:a16="http://schemas.microsoft.com/office/drawing/2014/main" id="{58675328-3866-0DE0-47B8-3AA0F09EB48A}"/>
              </a:ext>
            </a:extLst>
          </p:cNvPr>
          <p:cNvSpPr txBox="1"/>
          <p:nvPr/>
        </p:nvSpPr>
        <p:spPr>
          <a:xfrm>
            <a:off x="7519675" y="3437349"/>
            <a:ext cx="554960" cy="307777"/>
          </a:xfrm>
          <a:prstGeom prst="rect">
            <a:avLst/>
          </a:prstGeom>
          <a:noFill/>
        </p:spPr>
        <p:txBody>
          <a:bodyPr wrap="none" rtlCol="0">
            <a:spAutoFit/>
          </a:bodyPr>
          <a:lstStyle/>
          <a:p>
            <a:r>
              <a:rPr lang="en-US" sz="1400" dirty="0"/>
              <a:t>SDA</a:t>
            </a:r>
          </a:p>
        </p:txBody>
      </p:sp>
      <p:sp>
        <p:nvSpPr>
          <p:cNvPr id="78" name="TextBox 77">
            <a:extLst>
              <a:ext uri="{FF2B5EF4-FFF2-40B4-BE49-F238E27FC236}">
                <a16:creationId xmlns:a16="http://schemas.microsoft.com/office/drawing/2014/main" id="{261B20D9-C716-A149-0E45-F413BEFD9B18}"/>
              </a:ext>
            </a:extLst>
          </p:cNvPr>
          <p:cNvSpPr txBox="1"/>
          <p:nvPr/>
        </p:nvSpPr>
        <p:spPr>
          <a:xfrm>
            <a:off x="5181600" y="4938064"/>
            <a:ext cx="484428" cy="307777"/>
          </a:xfrm>
          <a:prstGeom prst="rect">
            <a:avLst/>
          </a:prstGeom>
          <a:noFill/>
        </p:spPr>
        <p:txBody>
          <a:bodyPr wrap="none" rtlCol="0">
            <a:spAutoFit/>
          </a:bodyPr>
          <a:lstStyle/>
          <a:p>
            <a:pPr algn="ctr"/>
            <a:r>
              <a:rPr lang="en-US" sz="1400" dirty="0"/>
              <a:t>AIN</a:t>
            </a:r>
          </a:p>
        </p:txBody>
      </p:sp>
      <p:sp>
        <p:nvSpPr>
          <p:cNvPr id="80" name="TextBox 79">
            <a:extLst>
              <a:ext uri="{FF2B5EF4-FFF2-40B4-BE49-F238E27FC236}">
                <a16:creationId xmlns:a16="http://schemas.microsoft.com/office/drawing/2014/main" id="{BF0751F6-7420-74FD-B572-B6C87D61F49D}"/>
              </a:ext>
            </a:extLst>
          </p:cNvPr>
          <p:cNvSpPr txBox="1"/>
          <p:nvPr/>
        </p:nvSpPr>
        <p:spPr>
          <a:xfrm>
            <a:off x="6514789" y="3097454"/>
            <a:ext cx="534121" cy="307777"/>
          </a:xfrm>
          <a:prstGeom prst="rect">
            <a:avLst/>
          </a:prstGeom>
          <a:noFill/>
        </p:spPr>
        <p:txBody>
          <a:bodyPr wrap="none" rtlCol="0">
            <a:spAutoFit/>
          </a:bodyPr>
          <a:lstStyle/>
          <a:p>
            <a:r>
              <a:rPr lang="en-US" sz="1400" dirty="0"/>
              <a:t>SCL</a:t>
            </a:r>
          </a:p>
        </p:txBody>
      </p:sp>
      <p:sp>
        <p:nvSpPr>
          <p:cNvPr id="81" name="TextBox 80">
            <a:extLst>
              <a:ext uri="{FF2B5EF4-FFF2-40B4-BE49-F238E27FC236}">
                <a16:creationId xmlns:a16="http://schemas.microsoft.com/office/drawing/2014/main" id="{B469E13C-5180-0309-3797-F5C9558E715A}"/>
              </a:ext>
            </a:extLst>
          </p:cNvPr>
          <p:cNvSpPr txBox="1"/>
          <p:nvPr/>
        </p:nvSpPr>
        <p:spPr>
          <a:xfrm>
            <a:off x="6510777" y="3481431"/>
            <a:ext cx="554960" cy="307777"/>
          </a:xfrm>
          <a:prstGeom prst="rect">
            <a:avLst/>
          </a:prstGeom>
          <a:noFill/>
        </p:spPr>
        <p:txBody>
          <a:bodyPr wrap="none" rtlCol="0">
            <a:spAutoFit/>
          </a:bodyPr>
          <a:lstStyle/>
          <a:p>
            <a:r>
              <a:rPr lang="en-US" sz="1400" dirty="0"/>
              <a:t>SDA</a:t>
            </a:r>
          </a:p>
        </p:txBody>
      </p:sp>
      <p:cxnSp>
        <p:nvCxnSpPr>
          <p:cNvPr id="13" name="Straight Connector 12">
            <a:extLst>
              <a:ext uri="{FF2B5EF4-FFF2-40B4-BE49-F238E27FC236}">
                <a16:creationId xmlns:a16="http://schemas.microsoft.com/office/drawing/2014/main" id="{125C6F7A-36A9-B6D4-ECB2-A936D1B5DE4F}"/>
              </a:ext>
            </a:extLst>
          </p:cNvPr>
          <p:cNvCxnSpPr>
            <a:cxnSpLocks/>
          </p:cNvCxnSpPr>
          <p:nvPr/>
        </p:nvCxnSpPr>
        <p:spPr>
          <a:xfrm flipH="1">
            <a:off x="10643875" y="4237449"/>
            <a:ext cx="7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10A98120-0809-BD25-A4F2-B7B9B800EDFF}"/>
              </a:ext>
            </a:extLst>
          </p:cNvPr>
          <p:cNvSpPr/>
          <p:nvPr/>
        </p:nvSpPr>
        <p:spPr>
          <a:xfrm>
            <a:off x="1106940" y="1852331"/>
            <a:ext cx="1557190" cy="444043"/>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Flex Sensor</a:t>
            </a:r>
          </a:p>
        </p:txBody>
      </p:sp>
      <p:cxnSp>
        <p:nvCxnSpPr>
          <p:cNvPr id="294" name="Straight Connector 293">
            <a:extLst>
              <a:ext uri="{FF2B5EF4-FFF2-40B4-BE49-F238E27FC236}">
                <a16:creationId xmlns:a16="http://schemas.microsoft.com/office/drawing/2014/main" id="{78BE014F-67D7-69EA-DF07-287720436DAD}"/>
              </a:ext>
            </a:extLst>
          </p:cNvPr>
          <p:cNvCxnSpPr>
            <a:cxnSpLocks/>
          </p:cNvCxnSpPr>
          <p:nvPr/>
        </p:nvCxnSpPr>
        <p:spPr>
          <a:xfrm>
            <a:off x="2868917" y="249095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C18900C1-A0BE-B2E5-E312-959F6DA4249B}"/>
              </a:ext>
            </a:extLst>
          </p:cNvPr>
          <p:cNvCxnSpPr>
            <a:cxnSpLocks/>
          </p:cNvCxnSpPr>
          <p:nvPr/>
        </p:nvCxnSpPr>
        <p:spPr>
          <a:xfrm flipH="1" flipV="1">
            <a:off x="2964167" y="3176631"/>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D3078BE-27BC-F1ED-4132-6AD2D679BE47}"/>
              </a:ext>
            </a:extLst>
          </p:cNvPr>
          <p:cNvCxnSpPr>
            <a:cxnSpLocks/>
          </p:cNvCxnSpPr>
          <p:nvPr/>
        </p:nvCxnSpPr>
        <p:spPr>
          <a:xfrm flipV="1">
            <a:off x="2926067" y="321473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E316DE4-91B8-D988-A665-094916BB2D27}"/>
              </a:ext>
            </a:extLst>
          </p:cNvPr>
          <p:cNvCxnSpPr>
            <a:cxnSpLocks/>
          </p:cNvCxnSpPr>
          <p:nvPr/>
        </p:nvCxnSpPr>
        <p:spPr>
          <a:xfrm>
            <a:off x="2926067" y="325283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48766E1-FDD1-82E2-B880-2A9BDC44A20B}"/>
              </a:ext>
            </a:extLst>
          </p:cNvPr>
          <p:cNvCxnSpPr>
            <a:cxnSpLocks/>
          </p:cNvCxnSpPr>
          <p:nvPr/>
        </p:nvCxnSpPr>
        <p:spPr>
          <a:xfrm flipV="1">
            <a:off x="2926067" y="329093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691FFF3-2550-A987-B2C2-82843BC6C211}"/>
              </a:ext>
            </a:extLst>
          </p:cNvPr>
          <p:cNvCxnSpPr>
            <a:cxnSpLocks/>
          </p:cNvCxnSpPr>
          <p:nvPr/>
        </p:nvCxnSpPr>
        <p:spPr>
          <a:xfrm flipH="1" flipV="1">
            <a:off x="2926067" y="3329031"/>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72072B37-F4B5-F58E-6329-94E9FD1B906A}"/>
              </a:ext>
            </a:extLst>
          </p:cNvPr>
          <p:cNvCxnSpPr>
            <a:cxnSpLocks/>
          </p:cNvCxnSpPr>
          <p:nvPr/>
        </p:nvCxnSpPr>
        <p:spPr>
          <a:xfrm flipV="1">
            <a:off x="2974145" y="2516474"/>
            <a:ext cx="0" cy="671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30DF0414-981E-D719-18C7-EC53F4B4B7DA}"/>
              </a:ext>
            </a:extLst>
          </p:cNvPr>
          <p:cNvSpPr txBox="1"/>
          <p:nvPr/>
        </p:nvSpPr>
        <p:spPr>
          <a:xfrm>
            <a:off x="2706538" y="2218416"/>
            <a:ext cx="553357" cy="307777"/>
          </a:xfrm>
          <a:prstGeom prst="rect">
            <a:avLst/>
          </a:prstGeom>
          <a:noFill/>
        </p:spPr>
        <p:txBody>
          <a:bodyPr wrap="square" rtlCol="0">
            <a:spAutoFit/>
          </a:bodyPr>
          <a:lstStyle/>
          <a:p>
            <a:r>
              <a:rPr lang="en-US" sz="1400" dirty="0"/>
              <a:t>1.8V</a:t>
            </a:r>
          </a:p>
        </p:txBody>
      </p:sp>
      <p:cxnSp>
        <p:nvCxnSpPr>
          <p:cNvPr id="302" name="Straight Connector 301">
            <a:extLst>
              <a:ext uri="{FF2B5EF4-FFF2-40B4-BE49-F238E27FC236}">
                <a16:creationId xmlns:a16="http://schemas.microsoft.com/office/drawing/2014/main" id="{497B787B-884F-A46D-403A-6EE4837669DD}"/>
              </a:ext>
            </a:extLst>
          </p:cNvPr>
          <p:cNvCxnSpPr>
            <a:cxnSpLocks/>
          </p:cNvCxnSpPr>
          <p:nvPr/>
        </p:nvCxnSpPr>
        <p:spPr>
          <a:xfrm>
            <a:off x="2887967" y="3667585"/>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C0C7438C-B218-E934-0908-000778E158E2}"/>
              </a:ext>
            </a:extLst>
          </p:cNvPr>
          <p:cNvCxnSpPr>
            <a:cxnSpLocks/>
          </p:cNvCxnSpPr>
          <p:nvPr/>
        </p:nvCxnSpPr>
        <p:spPr>
          <a:xfrm>
            <a:off x="2926067" y="3705685"/>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CE8FCBA-1257-358D-6AD5-837105EF4121}"/>
              </a:ext>
            </a:extLst>
          </p:cNvPr>
          <p:cNvCxnSpPr>
            <a:cxnSpLocks/>
          </p:cNvCxnSpPr>
          <p:nvPr/>
        </p:nvCxnSpPr>
        <p:spPr>
          <a:xfrm flipH="1">
            <a:off x="2964167" y="3743785"/>
            <a:ext cx="7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A67747BB-2BBA-3ABE-C586-8D72819BB67E}"/>
              </a:ext>
            </a:extLst>
          </p:cNvPr>
          <p:cNvCxnSpPr>
            <a:cxnSpLocks/>
          </p:cNvCxnSpPr>
          <p:nvPr/>
        </p:nvCxnSpPr>
        <p:spPr>
          <a:xfrm flipV="1">
            <a:off x="3002267" y="3519531"/>
            <a:ext cx="0" cy="1480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20C6D7B-7146-F728-EBE8-80D39014F13C}"/>
              </a:ext>
            </a:extLst>
          </p:cNvPr>
          <p:cNvCxnSpPr>
            <a:cxnSpLocks/>
          </p:cNvCxnSpPr>
          <p:nvPr/>
        </p:nvCxnSpPr>
        <p:spPr>
          <a:xfrm flipH="1">
            <a:off x="2974145" y="3116207"/>
            <a:ext cx="220745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54AB0A9-9A9E-8DCB-5F0E-DF309521B56D}"/>
              </a:ext>
            </a:extLst>
          </p:cNvPr>
          <p:cNvCxnSpPr>
            <a:cxnSpLocks/>
          </p:cNvCxnSpPr>
          <p:nvPr/>
        </p:nvCxnSpPr>
        <p:spPr>
          <a:xfrm flipH="1" flipV="1">
            <a:off x="2964167" y="3329031"/>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D7247C3-7D8B-72C4-46CB-FA1C4E796602}"/>
              </a:ext>
            </a:extLst>
          </p:cNvPr>
          <p:cNvCxnSpPr>
            <a:cxnSpLocks/>
          </p:cNvCxnSpPr>
          <p:nvPr/>
        </p:nvCxnSpPr>
        <p:spPr>
          <a:xfrm flipV="1">
            <a:off x="2926067" y="336713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E237857-E5CF-4469-3624-46180F820ADE}"/>
              </a:ext>
            </a:extLst>
          </p:cNvPr>
          <p:cNvCxnSpPr>
            <a:cxnSpLocks/>
          </p:cNvCxnSpPr>
          <p:nvPr/>
        </p:nvCxnSpPr>
        <p:spPr>
          <a:xfrm>
            <a:off x="2926067" y="340523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E61DD36-0EBD-813A-70A7-127972E4C195}"/>
              </a:ext>
            </a:extLst>
          </p:cNvPr>
          <p:cNvCxnSpPr>
            <a:cxnSpLocks/>
          </p:cNvCxnSpPr>
          <p:nvPr/>
        </p:nvCxnSpPr>
        <p:spPr>
          <a:xfrm flipV="1">
            <a:off x="2926067" y="3443331"/>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7CB3445B-11AF-36B9-DCFB-BAD017A12C8A}"/>
              </a:ext>
            </a:extLst>
          </p:cNvPr>
          <p:cNvCxnSpPr>
            <a:cxnSpLocks/>
          </p:cNvCxnSpPr>
          <p:nvPr/>
        </p:nvCxnSpPr>
        <p:spPr>
          <a:xfrm flipH="1" flipV="1">
            <a:off x="2926067" y="3481431"/>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2" name="Rectangle: Rounded Corners 311">
            <a:extLst>
              <a:ext uri="{FF2B5EF4-FFF2-40B4-BE49-F238E27FC236}">
                <a16:creationId xmlns:a16="http://schemas.microsoft.com/office/drawing/2014/main" id="{867FF1E9-6BD2-FCF7-2BB0-9069732C18CB}"/>
              </a:ext>
            </a:extLst>
          </p:cNvPr>
          <p:cNvSpPr/>
          <p:nvPr/>
        </p:nvSpPr>
        <p:spPr>
          <a:xfrm>
            <a:off x="2386307" y="2590681"/>
            <a:ext cx="1557190" cy="444043"/>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Flex Sensor</a:t>
            </a:r>
          </a:p>
        </p:txBody>
      </p:sp>
      <p:cxnSp>
        <p:nvCxnSpPr>
          <p:cNvPr id="332" name="Straight Connector 331">
            <a:extLst>
              <a:ext uri="{FF2B5EF4-FFF2-40B4-BE49-F238E27FC236}">
                <a16:creationId xmlns:a16="http://schemas.microsoft.com/office/drawing/2014/main" id="{A92BEE5B-8B31-D437-D2C0-88CDC191A5D6}"/>
              </a:ext>
            </a:extLst>
          </p:cNvPr>
          <p:cNvCxnSpPr>
            <a:cxnSpLocks/>
          </p:cNvCxnSpPr>
          <p:nvPr/>
        </p:nvCxnSpPr>
        <p:spPr>
          <a:xfrm>
            <a:off x="1222837" y="2980268"/>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0A6E16FB-438C-0EAA-CE59-4844F59052D2}"/>
              </a:ext>
            </a:extLst>
          </p:cNvPr>
          <p:cNvCxnSpPr>
            <a:cxnSpLocks/>
          </p:cNvCxnSpPr>
          <p:nvPr/>
        </p:nvCxnSpPr>
        <p:spPr>
          <a:xfrm flipH="1" flipV="1">
            <a:off x="1318087" y="3665949"/>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14DB3-91C9-8C06-0255-C477F9879784}"/>
              </a:ext>
            </a:extLst>
          </p:cNvPr>
          <p:cNvCxnSpPr>
            <a:cxnSpLocks/>
          </p:cNvCxnSpPr>
          <p:nvPr/>
        </p:nvCxnSpPr>
        <p:spPr>
          <a:xfrm flipV="1">
            <a:off x="1279987" y="3704049"/>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FC423C4C-42B0-90B2-95DD-DABF50FA0A78}"/>
              </a:ext>
            </a:extLst>
          </p:cNvPr>
          <p:cNvCxnSpPr>
            <a:cxnSpLocks/>
          </p:cNvCxnSpPr>
          <p:nvPr/>
        </p:nvCxnSpPr>
        <p:spPr>
          <a:xfrm>
            <a:off x="1279987" y="3742149"/>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C6C85794-8F58-DC2C-E6EA-E2967A52F08C}"/>
              </a:ext>
            </a:extLst>
          </p:cNvPr>
          <p:cNvCxnSpPr>
            <a:cxnSpLocks/>
          </p:cNvCxnSpPr>
          <p:nvPr/>
        </p:nvCxnSpPr>
        <p:spPr>
          <a:xfrm flipV="1">
            <a:off x="1279987" y="3780249"/>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2559207E-F03D-FD16-5428-61E26E41AAC9}"/>
              </a:ext>
            </a:extLst>
          </p:cNvPr>
          <p:cNvCxnSpPr>
            <a:cxnSpLocks/>
          </p:cNvCxnSpPr>
          <p:nvPr/>
        </p:nvCxnSpPr>
        <p:spPr>
          <a:xfrm flipH="1" flipV="1">
            <a:off x="1279987" y="3818349"/>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24101E0-0BF0-CF83-3390-A5B49A0DB075}"/>
              </a:ext>
            </a:extLst>
          </p:cNvPr>
          <p:cNvCxnSpPr>
            <a:cxnSpLocks/>
          </p:cNvCxnSpPr>
          <p:nvPr/>
        </p:nvCxnSpPr>
        <p:spPr>
          <a:xfrm flipV="1">
            <a:off x="1328065" y="3005792"/>
            <a:ext cx="0" cy="671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TextBox 338">
            <a:extLst>
              <a:ext uri="{FF2B5EF4-FFF2-40B4-BE49-F238E27FC236}">
                <a16:creationId xmlns:a16="http://schemas.microsoft.com/office/drawing/2014/main" id="{107929E0-9B21-A1E6-BE74-316F28ADF063}"/>
              </a:ext>
            </a:extLst>
          </p:cNvPr>
          <p:cNvSpPr txBox="1"/>
          <p:nvPr/>
        </p:nvSpPr>
        <p:spPr>
          <a:xfrm>
            <a:off x="1060458" y="2707734"/>
            <a:ext cx="553357" cy="307777"/>
          </a:xfrm>
          <a:prstGeom prst="rect">
            <a:avLst/>
          </a:prstGeom>
          <a:noFill/>
        </p:spPr>
        <p:txBody>
          <a:bodyPr wrap="square" rtlCol="0">
            <a:spAutoFit/>
          </a:bodyPr>
          <a:lstStyle/>
          <a:p>
            <a:r>
              <a:rPr lang="en-US" sz="1400" dirty="0"/>
              <a:t>1.8V</a:t>
            </a:r>
          </a:p>
        </p:txBody>
      </p:sp>
      <p:cxnSp>
        <p:nvCxnSpPr>
          <p:cNvPr id="340" name="Straight Connector 339">
            <a:extLst>
              <a:ext uri="{FF2B5EF4-FFF2-40B4-BE49-F238E27FC236}">
                <a16:creationId xmlns:a16="http://schemas.microsoft.com/office/drawing/2014/main" id="{CF3C153D-C76E-BEA0-3242-8B7804C7B292}"/>
              </a:ext>
            </a:extLst>
          </p:cNvPr>
          <p:cNvCxnSpPr>
            <a:cxnSpLocks/>
          </p:cNvCxnSpPr>
          <p:nvPr/>
        </p:nvCxnSpPr>
        <p:spPr>
          <a:xfrm>
            <a:off x="1241887" y="4156903"/>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21E52BC-8D02-02E7-D358-DC40AA7A81A3}"/>
              </a:ext>
            </a:extLst>
          </p:cNvPr>
          <p:cNvCxnSpPr>
            <a:cxnSpLocks/>
          </p:cNvCxnSpPr>
          <p:nvPr/>
        </p:nvCxnSpPr>
        <p:spPr>
          <a:xfrm>
            <a:off x="1279987" y="4195003"/>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2302DDE8-B895-D714-7F0F-A137B41D078D}"/>
              </a:ext>
            </a:extLst>
          </p:cNvPr>
          <p:cNvCxnSpPr>
            <a:cxnSpLocks/>
          </p:cNvCxnSpPr>
          <p:nvPr/>
        </p:nvCxnSpPr>
        <p:spPr>
          <a:xfrm flipH="1">
            <a:off x="1318087" y="4233103"/>
            <a:ext cx="7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14549D6D-25E1-4E4B-B99E-4A5B01DC0E2A}"/>
              </a:ext>
            </a:extLst>
          </p:cNvPr>
          <p:cNvCxnSpPr>
            <a:cxnSpLocks/>
          </p:cNvCxnSpPr>
          <p:nvPr/>
        </p:nvCxnSpPr>
        <p:spPr>
          <a:xfrm flipV="1">
            <a:off x="1356187" y="4008849"/>
            <a:ext cx="0" cy="1480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6314E2B2-7697-F94F-65D3-640290A69C3C}"/>
              </a:ext>
            </a:extLst>
          </p:cNvPr>
          <p:cNvCxnSpPr>
            <a:cxnSpLocks/>
            <a:stCxn id="5" idx="1"/>
          </p:cNvCxnSpPr>
          <p:nvPr/>
        </p:nvCxnSpPr>
        <p:spPr>
          <a:xfrm flipH="1">
            <a:off x="1342040" y="3627025"/>
            <a:ext cx="3853535" cy="24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1206BC60-C184-B335-873A-66EC3D874608}"/>
              </a:ext>
            </a:extLst>
          </p:cNvPr>
          <p:cNvCxnSpPr>
            <a:cxnSpLocks/>
          </p:cNvCxnSpPr>
          <p:nvPr/>
        </p:nvCxnSpPr>
        <p:spPr>
          <a:xfrm flipH="1" flipV="1">
            <a:off x="1318087" y="3818349"/>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3A2D63E0-00AB-553D-ED21-9C290E537258}"/>
              </a:ext>
            </a:extLst>
          </p:cNvPr>
          <p:cNvCxnSpPr>
            <a:cxnSpLocks/>
          </p:cNvCxnSpPr>
          <p:nvPr/>
        </p:nvCxnSpPr>
        <p:spPr>
          <a:xfrm flipV="1">
            <a:off x="1279987" y="3856449"/>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AAFDFEC-7544-B21B-FF88-B798C0B575EC}"/>
              </a:ext>
            </a:extLst>
          </p:cNvPr>
          <p:cNvCxnSpPr>
            <a:cxnSpLocks/>
          </p:cNvCxnSpPr>
          <p:nvPr/>
        </p:nvCxnSpPr>
        <p:spPr>
          <a:xfrm>
            <a:off x="1279987" y="3894549"/>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D9FA59AB-4374-5BB7-71D4-C8236C8E3A94}"/>
              </a:ext>
            </a:extLst>
          </p:cNvPr>
          <p:cNvCxnSpPr>
            <a:cxnSpLocks/>
          </p:cNvCxnSpPr>
          <p:nvPr/>
        </p:nvCxnSpPr>
        <p:spPr>
          <a:xfrm flipV="1">
            <a:off x="1279987" y="3932649"/>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EC573A3B-03B7-9F97-5F5D-2D31D32F932C}"/>
              </a:ext>
            </a:extLst>
          </p:cNvPr>
          <p:cNvCxnSpPr>
            <a:cxnSpLocks/>
          </p:cNvCxnSpPr>
          <p:nvPr/>
        </p:nvCxnSpPr>
        <p:spPr>
          <a:xfrm flipH="1" flipV="1">
            <a:off x="1279987" y="3970749"/>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0" name="Rectangle: Rounded Corners 349">
            <a:extLst>
              <a:ext uri="{FF2B5EF4-FFF2-40B4-BE49-F238E27FC236}">
                <a16:creationId xmlns:a16="http://schemas.microsoft.com/office/drawing/2014/main" id="{6EBD6B4F-A165-6B5D-6484-F622CDE3BAAA}"/>
              </a:ext>
            </a:extLst>
          </p:cNvPr>
          <p:cNvSpPr/>
          <p:nvPr/>
        </p:nvSpPr>
        <p:spPr>
          <a:xfrm>
            <a:off x="740227" y="3079999"/>
            <a:ext cx="1557190" cy="444043"/>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Flex Sensor</a:t>
            </a:r>
          </a:p>
        </p:txBody>
      </p:sp>
      <p:cxnSp>
        <p:nvCxnSpPr>
          <p:cNvPr id="351" name="Straight Connector 350">
            <a:extLst>
              <a:ext uri="{FF2B5EF4-FFF2-40B4-BE49-F238E27FC236}">
                <a16:creationId xmlns:a16="http://schemas.microsoft.com/office/drawing/2014/main" id="{B43BC323-B30F-97B5-8D19-8F0709A5C14D}"/>
              </a:ext>
            </a:extLst>
          </p:cNvPr>
          <p:cNvCxnSpPr>
            <a:cxnSpLocks/>
          </p:cNvCxnSpPr>
          <p:nvPr/>
        </p:nvCxnSpPr>
        <p:spPr>
          <a:xfrm>
            <a:off x="2148507" y="3960926"/>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96531AEE-D163-BEDD-6480-D77CFB97A0D4}"/>
              </a:ext>
            </a:extLst>
          </p:cNvPr>
          <p:cNvCxnSpPr>
            <a:cxnSpLocks/>
          </p:cNvCxnSpPr>
          <p:nvPr/>
        </p:nvCxnSpPr>
        <p:spPr>
          <a:xfrm flipH="1" flipV="1">
            <a:off x="2243757" y="4646607"/>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2A389D49-6E68-5162-C0CC-9DBE5A5D03C4}"/>
              </a:ext>
            </a:extLst>
          </p:cNvPr>
          <p:cNvCxnSpPr>
            <a:cxnSpLocks/>
          </p:cNvCxnSpPr>
          <p:nvPr/>
        </p:nvCxnSpPr>
        <p:spPr>
          <a:xfrm flipV="1">
            <a:off x="2205657" y="468470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1CE9451-DFB6-E6CD-1809-EC8B0BD44511}"/>
              </a:ext>
            </a:extLst>
          </p:cNvPr>
          <p:cNvCxnSpPr>
            <a:cxnSpLocks/>
          </p:cNvCxnSpPr>
          <p:nvPr/>
        </p:nvCxnSpPr>
        <p:spPr>
          <a:xfrm>
            <a:off x="2205657" y="472280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D6C11CF-FF1D-B02C-136B-B84D27AC28A8}"/>
              </a:ext>
            </a:extLst>
          </p:cNvPr>
          <p:cNvCxnSpPr>
            <a:cxnSpLocks/>
          </p:cNvCxnSpPr>
          <p:nvPr/>
        </p:nvCxnSpPr>
        <p:spPr>
          <a:xfrm flipV="1">
            <a:off x="2205657" y="476090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25B181B-BE2F-E218-9638-E1DC2D60FE9C}"/>
              </a:ext>
            </a:extLst>
          </p:cNvPr>
          <p:cNvCxnSpPr>
            <a:cxnSpLocks/>
          </p:cNvCxnSpPr>
          <p:nvPr/>
        </p:nvCxnSpPr>
        <p:spPr>
          <a:xfrm flipH="1" flipV="1">
            <a:off x="2205657" y="4799007"/>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E96C084C-01B0-6F18-425B-7D2EF2E43F25}"/>
              </a:ext>
            </a:extLst>
          </p:cNvPr>
          <p:cNvCxnSpPr>
            <a:cxnSpLocks/>
          </p:cNvCxnSpPr>
          <p:nvPr/>
        </p:nvCxnSpPr>
        <p:spPr>
          <a:xfrm flipV="1">
            <a:off x="2253735" y="3986450"/>
            <a:ext cx="0" cy="671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8" name="TextBox 357">
            <a:extLst>
              <a:ext uri="{FF2B5EF4-FFF2-40B4-BE49-F238E27FC236}">
                <a16:creationId xmlns:a16="http://schemas.microsoft.com/office/drawing/2014/main" id="{27002C70-2A07-F248-EDB8-F0A29A385826}"/>
              </a:ext>
            </a:extLst>
          </p:cNvPr>
          <p:cNvSpPr txBox="1"/>
          <p:nvPr/>
        </p:nvSpPr>
        <p:spPr>
          <a:xfrm>
            <a:off x="1986128" y="3688392"/>
            <a:ext cx="553357" cy="307777"/>
          </a:xfrm>
          <a:prstGeom prst="rect">
            <a:avLst/>
          </a:prstGeom>
          <a:noFill/>
        </p:spPr>
        <p:txBody>
          <a:bodyPr wrap="square" rtlCol="0">
            <a:spAutoFit/>
          </a:bodyPr>
          <a:lstStyle/>
          <a:p>
            <a:r>
              <a:rPr lang="en-US" sz="1400" dirty="0"/>
              <a:t>1.8V</a:t>
            </a:r>
          </a:p>
        </p:txBody>
      </p:sp>
      <p:cxnSp>
        <p:nvCxnSpPr>
          <p:cNvPr id="359" name="Straight Connector 358">
            <a:extLst>
              <a:ext uri="{FF2B5EF4-FFF2-40B4-BE49-F238E27FC236}">
                <a16:creationId xmlns:a16="http://schemas.microsoft.com/office/drawing/2014/main" id="{3D740457-EE32-30E7-3BDF-932E7E907AE1}"/>
              </a:ext>
            </a:extLst>
          </p:cNvPr>
          <p:cNvCxnSpPr>
            <a:cxnSpLocks/>
          </p:cNvCxnSpPr>
          <p:nvPr/>
        </p:nvCxnSpPr>
        <p:spPr>
          <a:xfrm>
            <a:off x="2167557" y="5137561"/>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E9742B56-C281-956E-C6C1-7B8F8FF7794F}"/>
              </a:ext>
            </a:extLst>
          </p:cNvPr>
          <p:cNvCxnSpPr>
            <a:cxnSpLocks/>
          </p:cNvCxnSpPr>
          <p:nvPr/>
        </p:nvCxnSpPr>
        <p:spPr>
          <a:xfrm>
            <a:off x="2205657" y="5175661"/>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0F93232D-4182-C001-C1D7-5F55E486FFA3}"/>
              </a:ext>
            </a:extLst>
          </p:cNvPr>
          <p:cNvCxnSpPr>
            <a:cxnSpLocks/>
          </p:cNvCxnSpPr>
          <p:nvPr/>
        </p:nvCxnSpPr>
        <p:spPr>
          <a:xfrm flipH="1">
            <a:off x="2243757" y="5213761"/>
            <a:ext cx="7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E388100-F56D-E3FF-A7FC-019EE79278A2}"/>
              </a:ext>
            </a:extLst>
          </p:cNvPr>
          <p:cNvCxnSpPr>
            <a:cxnSpLocks/>
          </p:cNvCxnSpPr>
          <p:nvPr/>
        </p:nvCxnSpPr>
        <p:spPr>
          <a:xfrm flipV="1">
            <a:off x="2281857" y="4989507"/>
            <a:ext cx="0" cy="1480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EA86C42-E1CC-DD6F-BCE2-D8471B90DFDF}"/>
              </a:ext>
            </a:extLst>
          </p:cNvPr>
          <p:cNvCxnSpPr>
            <a:cxnSpLocks/>
          </p:cNvCxnSpPr>
          <p:nvPr/>
        </p:nvCxnSpPr>
        <p:spPr>
          <a:xfrm flipH="1">
            <a:off x="2253735" y="4586183"/>
            <a:ext cx="29278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5B1FDBA3-0432-9DCF-8B49-4FA4ECA82730}"/>
              </a:ext>
            </a:extLst>
          </p:cNvPr>
          <p:cNvCxnSpPr>
            <a:cxnSpLocks/>
          </p:cNvCxnSpPr>
          <p:nvPr/>
        </p:nvCxnSpPr>
        <p:spPr>
          <a:xfrm flipH="1" flipV="1">
            <a:off x="2243757" y="4799007"/>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71355DC7-B071-18F6-9FF7-421A721993D3}"/>
              </a:ext>
            </a:extLst>
          </p:cNvPr>
          <p:cNvCxnSpPr>
            <a:cxnSpLocks/>
          </p:cNvCxnSpPr>
          <p:nvPr/>
        </p:nvCxnSpPr>
        <p:spPr>
          <a:xfrm flipV="1">
            <a:off x="2205657" y="483710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3CD1A31A-D35B-ECA7-0510-6E70C7C5B78A}"/>
              </a:ext>
            </a:extLst>
          </p:cNvPr>
          <p:cNvCxnSpPr>
            <a:cxnSpLocks/>
          </p:cNvCxnSpPr>
          <p:nvPr/>
        </p:nvCxnSpPr>
        <p:spPr>
          <a:xfrm>
            <a:off x="2205657" y="487520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650ABFED-0480-AE30-7B87-E0CEE06FE107}"/>
              </a:ext>
            </a:extLst>
          </p:cNvPr>
          <p:cNvCxnSpPr>
            <a:cxnSpLocks/>
          </p:cNvCxnSpPr>
          <p:nvPr/>
        </p:nvCxnSpPr>
        <p:spPr>
          <a:xfrm flipV="1">
            <a:off x="2205657" y="491330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33A22D4-451E-AC9A-141E-4E35254ED25D}"/>
              </a:ext>
            </a:extLst>
          </p:cNvPr>
          <p:cNvCxnSpPr>
            <a:cxnSpLocks/>
          </p:cNvCxnSpPr>
          <p:nvPr/>
        </p:nvCxnSpPr>
        <p:spPr>
          <a:xfrm flipH="1" flipV="1">
            <a:off x="2205657" y="4951407"/>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Rounded Corners 368">
            <a:extLst>
              <a:ext uri="{FF2B5EF4-FFF2-40B4-BE49-F238E27FC236}">
                <a16:creationId xmlns:a16="http://schemas.microsoft.com/office/drawing/2014/main" id="{3592D4D8-DD34-BF99-BE6B-09477DFAEB39}"/>
              </a:ext>
            </a:extLst>
          </p:cNvPr>
          <p:cNvSpPr/>
          <p:nvPr/>
        </p:nvSpPr>
        <p:spPr>
          <a:xfrm>
            <a:off x="1665897" y="4060657"/>
            <a:ext cx="1557190" cy="444043"/>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Flex Sensor</a:t>
            </a:r>
          </a:p>
        </p:txBody>
      </p:sp>
      <p:cxnSp>
        <p:nvCxnSpPr>
          <p:cNvPr id="370" name="Straight Connector 369">
            <a:extLst>
              <a:ext uri="{FF2B5EF4-FFF2-40B4-BE49-F238E27FC236}">
                <a16:creationId xmlns:a16="http://schemas.microsoft.com/office/drawing/2014/main" id="{BA7AF185-AD77-4C53-C188-2AE9E82F9834}"/>
              </a:ext>
            </a:extLst>
          </p:cNvPr>
          <p:cNvCxnSpPr>
            <a:cxnSpLocks/>
          </p:cNvCxnSpPr>
          <p:nvPr/>
        </p:nvCxnSpPr>
        <p:spPr>
          <a:xfrm>
            <a:off x="3462809" y="4516416"/>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046580AF-A5D0-CFB2-14F6-9A202396F2B7}"/>
              </a:ext>
            </a:extLst>
          </p:cNvPr>
          <p:cNvCxnSpPr>
            <a:cxnSpLocks/>
          </p:cNvCxnSpPr>
          <p:nvPr/>
        </p:nvCxnSpPr>
        <p:spPr>
          <a:xfrm flipH="1" flipV="1">
            <a:off x="3558059" y="5202097"/>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6CC5E674-7A24-5C80-31F8-85A7F162111A}"/>
              </a:ext>
            </a:extLst>
          </p:cNvPr>
          <p:cNvCxnSpPr>
            <a:cxnSpLocks/>
          </p:cNvCxnSpPr>
          <p:nvPr/>
        </p:nvCxnSpPr>
        <p:spPr>
          <a:xfrm flipV="1">
            <a:off x="3519959" y="524019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002E8F62-6AAF-5BC2-83A2-2DBBBB6B757B}"/>
              </a:ext>
            </a:extLst>
          </p:cNvPr>
          <p:cNvCxnSpPr>
            <a:cxnSpLocks/>
          </p:cNvCxnSpPr>
          <p:nvPr/>
        </p:nvCxnSpPr>
        <p:spPr>
          <a:xfrm>
            <a:off x="3519959" y="527829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0CA7104A-C490-443C-4A3A-C2FD2FF3A6A6}"/>
              </a:ext>
            </a:extLst>
          </p:cNvPr>
          <p:cNvCxnSpPr>
            <a:cxnSpLocks/>
          </p:cNvCxnSpPr>
          <p:nvPr/>
        </p:nvCxnSpPr>
        <p:spPr>
          <a:xfrm flipV="1">
            <a:off x="3519959" y="531639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19237433-3FD4-82BA-6380-9DFFB67D04E5}"/>
              </a:ext>
            </a:extLst>
          </p:cNvPr>
          <p:cNvCxnSpPr>
            <a:cxnSpLocks/>
          </p:cNvCxnSpPr>
          <p:nvPr/>
        </p:nvCxnSpPr>
        <p:spPr>
          <a:xfrm flipH="1" flipV="1">
            <a:off x="3519959" y="5354497"/>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B0B71BB7-8FD9-2095-D625-C6E6C2A4C80D}"/>
              </a:ext>
            </a:extLst>
          </p:cNvPr>
          <p:cNvCxnSpPr>
            <a:cxnSpLocks/>
          </p:cNvCxnSpPr>
          <p:nvPr/>
        </p:nvCxnSpPr>
        <p:spPr>
          <a:xfrm flipV="1">
            <a:off x="3568037" y="4541940"/>
            <a:ext cx="0" cy="671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7" name="TextBox 376">
            <a:extLst>
              <a:ext uri="{FF2B5EF4-FFF2-40B4-BE49-F238E27FC236}">
                <a16:creationId xmlns:a16="http://schemas.microsoft.com/office/drawing/2014/main" id="{13BD6052-B6F6-D37A-1C8D-94C3FF19C6B5}"/>
              </a:ext>
            </a:extLst>
          </p:cNvPr>
          <p:cNvSpPr txBox="1"/>
          <p:nvPr/>
        </p:nvSpPr>
        <p:spPr>
          <a:xfrm>
            <a:off x="3300430" y="4243882"/>
            <a:ext cx="553357" cy="307777"/>
          </a:xfrm>
          <a:prstGeom prst="rect">
            <a:avLst/>
          </a:prstGeom>
          <a:noFill/>
        </p:spPr>
        <p:txBody>
          <a:bodyPr wrap="square" rtlCol="0">
            <a:spAutoFit/>
          </a:bodyPr>
          <a:lstStyle/>
          <a:p>
            <a:r>
              <a:rPr lang="en-US" sz="1400" dirty="0"/>
              <a:t>1.8V</a:t>
            </a:r>
          </a:p>
        </p:txBody>
      </p:sp>
      <p:cxnSp>
        <p:nvCxnSpPr>
          <p:cNvPr id="378" name="Straight Connector 377">
            <a:extLst>
              <a:ext uri="{FF2B5EF4-FFF2-40B4-BE49-F238E27FC236}">
                <a16:creationId xmlns:a16="http://schemas.microsoft.com/office/drawing/2014/main" id="{539654B5-ABF1-E084-EE95-6088C703E6D8}"/>
              </a:ext>
            </a:extLst>
          </p:cNvPr>
          <p:cNvCxnSpPr>
            <a:cxnSpLocks/>
          </p:cNvCxnSpPr>
          <p:nvPr/>
        </p:nvCxnSpPr>
        <p:spPr>
          <a:xfrm>
            <a:off x="3481859" y="5693051"/>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D0A9E88A-9F47-EC34-C0DA-AC8611973B68}"/>
              </a:ext>
            </a:extLst>
          </p:cNvPr>
          <p:cNvCxnSpPr>
            <a:cxnSpLocks/>
          </p:cNvCxnSpPr>
          <p:nvPr/>
        </p:nvCxnSpPr>
        <p:spPr>
          <a:xfrm>
            <a:off x="3519959" y="5731151"/>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2EA2B35D-71AE-73FE-890D-CC88357EBF55}"/>
              </a:ext>
            </a:extLst>
          </p:cNvPr>
          <p:cNvCxnSpPr>
            <a:cxnSpLocks/>
          </p:cNvCxnSpPr>
          <p:nvPr/>
        </p:nvCxnSpPr>
        <p:spPr>
          <a:xfrm flipH="1">
            <a:off x="3558059" y="5769251"/>
            <a:ext cx="7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AD3C56DA-835A-FFBD-64D6-CC8BFC845E0C}"/>
              </a:ext>
            </a:extLst>
          </p:cNvPr>
          <p:cNvCxnSpPr>
            <a:cxnSpLocks/>
          </p:cNvCxnSpPr>
          <p:nvPr/>
        </p:nvCxnSpPr>
        <p:spPr>
          <a:xfrm flipV="1">
            <a:off x="3596159" y="5544997"/>
            <a:ext cx="0" cy="1480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FA4F2553-7B89-4B76-2FA8-075777B5017D}"/>
              </a:ext>
            </a:extLst>
          </p:cNvPr>
          <p:cNvCxnSpPr>
            <a:cxnSpLocks/>
          </p:cNvCxnSpPr>
          <p:nvPr/>
        </p:nvCxnSpPr>
        <p:spPr>
          <a:xfrm flipH="1">
            <a:off x="3568037" y="5137561"/>
            <a:ext cx="1613563" cy="4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387F0F10-F26B-B5AA-F232-397E3570DAEC}"/>
              </a:ext>
            </a:extLst>
          </p:cNvPr>
          <p:cNvCxnSpPr>
            <a:cxnSpLocks/>
          </p:cNvCxnSpPr>
          <p:nvPr/>
        </p:nvCxnSpPr>
        <p:spPr>
          <a:xfrm flipH="1" flipV="1">
            <a:off x="3558059" y="5354497"/>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D03EAA67-D5A9-945D-C835-733423DFB368}"/>
              </a:ext>
            </a:extLst>
          </p:cNvPr>
          <p:cNvCxnSpPr>
            <a:cxnSpLocks/>
          </p:cNvCxnSpPr>
          <p:nvPr/>
        </p:nvCxnSpPr>
        <p:spPr>
          <a:xfrm flipV="1">
            <a:off x="3519959" y="539259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00E02578-F2E8-40E4-24BB-1A35F688DEF4}"/>
              </a:ext>
            </a:extLst>
          </p:cNvPr>
          <p:cNvCxnSpPr>
            <a:cxnSpLocks/>
          </p:cNvCxnSpPr>
          <p:nvPr/>
        </p:nvCxnSpPr>
        <p:spPr>
          <a:xfrm>
            <a:off x="3519959" y="543069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1D800392-4B5A-73D7-F968-D1DB9BEEFA38}"/>
              </a:ext>
            </a:extLst>
          </p:cNvPr>
          <p:cNvCxnSpPr>
            <a:cxnSpLocks/>
          </p:cNvCxnSpPr>
          <p:nvPr/>
        </p:nvCxnSpPr>
        <p:spPr>
          <a:xfrm flipV="1">
            <a:off x="3519959" y="5468797"/>
            <a:ext cx="1143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45E7499C-B8BB-C353-692A-3D3AC0A96F41}"/>
              </a:ext>
            </a:extLst>
          </p:cNvPr>
          <p:cNvCxnSpPr>
            <a:cxnSpLocks/>
          </p:cNvCxnSpPr>
          <p:nvPr/>
        </p:nvCxnSpPr>
        <p:spPr>
          <a:xfrm flipH="1" flipV="1">
            <a:off x="3519959" y="5506897"/>
            <a:ext cx="76200"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8" name="Rectangle: Rounded Corners 387">
            <a:extLst>
              <a:ext uri="{FF2B5EF4-FFF2-40B4-BE49-F238E27FC236}">
                <a16:creationId xmlns:a16="http://schemas.microsoft.com/office/drawing/2014/main" id="{D6BA6BDD-E860-4638-3A8A-4E8A4D672F4E}"/>
              </a:ext>
            </a:extLst>
          </p:cNvPr>
          <p:cNvSpPr/>
          <p:nvPr/>
        </p:nvSpPr>
        <p:spPr>
          <a:xfrm>
            <a:off x="2980199" y="4616147"/>
            <a:ext cx="1557190" cy="444043"/>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Flex Sensor</a:t>
            </a:r>
          </a:p>
        </p:txBody>
      </p:sp>
      <p:sp>
        <p:nvSpPr>
          <p:cNvPr id="398" name="TextBox 397">
            <a:extLst>
              <a:ext uri="{FF2B5EF4-FFF2-40B4-BE49-F238E27FC236}">
                <a16:creationId xmlns:a16="http://schemas.microsoft.com/office/drawing/2014/main" id="{5BBD1C84-295E-C880-70FC-67744F94687A}"/>
              </a:ext>
            </a:extLst>
          </p:cNvPr>
          <p:cNvSpPr txBox="1"/>
          <p:nvPr/>
        </p:nvSpPr>
        <p:spPr>
          <a:xfrm>
            <a:off x="5169407" y="2221902"/>
            <a:ext cx="484428" cy="307777"/>
          </a:xfrm>
          <a:prstGeom prst="rect">
            <a:avLst/>
          </a:prstGeom>
          <a:noFill/>
        </p:spPr>
        <p:txBody>
          <a:bodyPr wrap="none" rtlCol="0">
            <a:spAutoFit/>
          </a:bodyPr>
          <a:lstStyle/>
          <a:p>
            <a:pPr algn="ctr"/>
            <a:r>
              <a:rPr lang="en-US" sz="1400" dirty="0"/>
              <a:t>AIN</a:t>
            </a:r>
          </a:p>
        </p:txBody>
      </p:sp>
      <p:sp>
        <p:nvSpPr>
          <p:cNvPr id="399" name="TextBox 398">
            <a:extLst>
              <a:ext uri="{FF2B5EF4-FFF2-40B4-BE49-F238E27FC236}">
                <a16:creationId xmlns:a16="http://schemas.microsoft.com/office/drawing/2014/main" id="{FE5CC92B-D6CC-E996-F167-CEB598F9258D}"/>
              </a:ext>
            </a:extLst>
          </p:cNvPr>
          <p:cNvSpPr txBox="1"/>
          <p:nvPr/>
        </p:nvSpPr>
        <p:spPr>
          <a:xfrm>
            <a:off x="5159634" y="3450907"/>
            <a:ext cx="484428" cy="307777"/>
          </a:xfrm>
          <a:prstGeom prst="rect">
            <a:avLst/>
          </a:prstGeom>
          <a:noFill/>
        </p:spPr>
        <p:txBody>
          <a:bodyPr wrap="none" rtlCol="0">
            <a:spAutoFit/>
          </a:bodyPr>
          <a:lstStyle/>
          <a:p>
            <a:pPr algn="ctr"/>
            <a:r>
              <a:rPr lang="en-US" sz="1400" dirty="0"/>
              <a:t>AIN</a:t>
            </a:r>
          </a:p>
        </p:txBody>
      </p:sp>
      <p:sp>
        <p:nvSpPr>
          <p:cNvPr id="400" name="TextBox 399">
            <a:extLst>
              <a:ext uri="{FF2B5EF4-FFF2-40B4-BE49-F238E27FC236}">
                <a16:creationId xmlns:a16="http://schemas.microsoft.com/office/drawing/2014/main" id="{E1CD9080-1474-808E-E154-E083C76E08E7}"/>
              </a:ext>
            </a:extLst>
          </p:cNvPr>
          <p:cNvSpPr txBox="1"/>
          <p:nvPr/>
        </p:nvSpPr>
        <p:spPr>
          <a:xfrm>
            <a:off x="5185196" y="4415030"/>
            <a:ext cx="484428" cy="307777"/>
          </a:xfrm>
          <a:prstGeom prst="rect">
            <a:avLst/>
          </a:prstGeom>
          <a:noFill/>
        </p:spPr>
        <p:txBody>
          <a:bodyPr wrap="none" rtlCol="0">
            <a:spAutoFit/>
          </a:bodyPr>
          <a:lstStyle/>
          <a:p>
            <a:pPr algn="ctr"/>
            <a:r>
              <a:rPr lang="en-US" sz="1400" dirty="0"/>
              <a:t>AIN</a:t>
            </a:r>
          </a:p>
        </p:txBody>
      </p:sp>
    </p:spTree>
    <p:extLst>
      <p:ext uri="{BB962C8B-B14F-4D97-AF65-F5344CB8AC3E}">
        <p14:creationId xmlns:p14="http://schemas.microsoft.com/office/powerpoint/2010/main" val="222245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80C6-AA0A-4ECF-9541-CCAFC7CAE613}"/>
              </a:ext>
            </a:extLst>
          </p:cNvPr>
          <p:cNvSpPr>
            <a:spLocks noGrp="1"/>
          </p:cNvSpPr>
          <p:nvPr>
            <p:ph type="title"/>
          </p:nvPr>
        </p:nvSpPr>
        <p:spPr/>
        <p:txBody>
          <a:bodyPr anchor="t"/>
          <a:lstStyle/>
          <a:p>
            <a:r>
              <a:rPr lang="en-US" dirty="0"/>
              <a:t>Mechanical Drawing – Sign Talk</a:t>
            </a:r>
          </a:p>
        </p:txBody>
      </p:sp>
      <p:sp>
        <p:nvSpPr>
          <p:cNvPr id="4" name="Rectangle 3">
            <a:extLst>
              <a:ext uri="{FF2B5EF4-FFF2-40B4-BE49-F238E27FC236}">
                <a16:creationId xmlns:a16="http://schemas.microsoft.com/office/drawing/2014/main" id="{F885DA77-385B-4F84-8F43-08E260E63DE6}"/>
              </a:ext>
            </a:extLst>
          </p:cNvPr>
          <p:cNvSpPr/>
          <p:nvPr/>
        </p:nvSpPr>
        <p:spPr>
          <a:xfrm>
            <a:off x="1524000" y="1600200"/>
            <a:ext cx="4572000" cy="304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cxnSp>
        <p:nvCxnSpPr>
          <p:cNvPr id="6" name="Straight Connector 5">
            <a:extLst>
              <a:ext uri="{FF2B5EF4-FFF2-40B4-BE49-F238E27FC236}">
                <a16:creationId xmlns:a16="http://schemas.microsoft.com/office/drawing/2014/main" id="{3628ABED-9B04-4C8D-A5E1-C3CA8BC8339A}"/>
              </a:ext>
            </a:extLst>
          </p:cNvPr>
          <p:cNvCxnSpPr>
            <a:cxnSpLocks/>
          </p:cNvCxnSpPr>
          <p:nvPr/>
        </p:nvCxnSpPr>
        <p:spPr>
          <a:xfrm>
            <a:off x="1524000" y="1371600"/>
            <a:ext cx="18288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D4CA1E-2A2C-44FC-A3FE-26DE214F8F1D}"/>
              </a:ext>
            </a:extLst>
          </p:cNvPr>
          <p:cNvCxnSpPr>
            <a:cxnSpLocks/>
          </p:cNvCxnSpPr>
          <p:nvPr/>
        </p:nvCxnSpPr>
        <p:spPr>
          <a:xfrm>
            <a:off x="4267200" y="1371600"/>
            <a:ext cx="18288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44AED1-BFA3-4584-9B6E-DF3AD94506EF}"/>
              </a:ext>
            </a:extLst>
          </p:cNvPr>
          <p:cNvCxnSpPr/>
          <p:nvPr/>
        </p:nvCxnSpPr>
        <p:spPr>
          <a:xfrm>
            <a:off x="6096000" y="12954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5EB485-D98E-47C1-901F-AB12B9736C63}"/>
              </a:ext>
            </a:extLst>
          </p:cNvPr>
          <p:cNvCxnSpPr>
            <a:cxnSpLocks/>
          </p:cNvCxnSpPr>
          <p:nvPr/>
        </p:nvCxnSpPr>
        <p:spPr>
          <a:xfrm>
            <a:off x="1524000" y="12954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6C1FBE-449A-434C-BD6C-4A1F9254A4F0}"/>
              </a:ext>
            </a:extLst>
          </p:cNvPr>
          <p:cNvSpPr txBox="1"/>
          <p:nvPr/>
        </p:nvSpPr>
        <p:spPr>
          <a:xfrm>
            <a:off x="3657600" y="1219200"/>
            <a:ext cx="582211" cy="369332"/>
          </a:xfrm>
          <a:prstGeom prst="rect">
            <a:avLst/>
          </a:prstGeom>
          <a:noFill/>
        </p:spPr>
        <p:txBody>
          <a:bodyPr wrap="none" rtlCol="0">
            <a:spAutoFit/>
          </a:bodyPr>
          <a:lstStyle/>
          <a:p>
            <a:r>
              <a:rPr lang="en-US" dirty="0"/>
              <a:t>2.5”</a:t>
            </a:r>
          </a:p>
        </p:txBody>
      </p:sp>
      <p:cxnSp>
        <p:nvCxnSpPr>
          <p:cNvPr id="16" name="Straight Connector 15">
            <a:extLst>
              <a:ext uri="{FF2B5EF4-FFF2-40B4-BE49-F238E27FC236}">
                <a16:creationId xmlns:a16="http://schemas.microsoft.com/office/drawing/2014/main" id="{FBF5F94E-201E-43C0-B6FB-7EE9B9A0AF0D}"/>
              </a:ext>
            </a:extLst>
          </p:cNvPr>
          <p:cNvCxnSpPr>
            <a:cxnSpLocks/>
          </p:cNvCxnSpPr>
          <p:nvPr/>
        </p:nvCxnSpPr>
        <p:spPr>
          <a:xfrm>
            <a:off x="6324600" y="1600200"/>
            <a:ext cx="0" cy="1295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614C90A-940E-42D8-A358-80D711F6CA37}"/>
              </a:ext>
            </a:extLst>
          </p:cNvPr>
          <p:cNvCxnSpPr>
            <a:cxnSpLocks/>
          </p:cNvCxnSpPr>
          <p:nvPr/>
        </p:nvCxnSpPr>
        <p:spPr>
          <a:xfrm>
            <a:off x="6248400" y="1600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33D62C-FD77-4DFB-A1B3-28579B58CC8C}"/>
              </a:ext>
            </a:extLst>
          </p:cNvPr>
          <p:cNvCxnSpPr>
            <a:cxnSpLocks/>
          </p:cNvCxnSpPr>
          <p:nvPr/>
        </p:nvCxnSpPr>
        <p:spPr>
          <a:xfrm flipV="1">
            <a:off x="6324600" y="3352800"/>
            <a:ext cx="0" cy="1295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750519F-3890-4921-B9C9-95ACBFFB38A1}"/>
              </a:ext>
            </a:extLst>
          </p:cNvPr>
          <p:cNvSpPr txBox="1"/>
          <p:nvPr/>
        </p:nvSpPr>
        <p:spPr>
          <a:xfrm>
            <a:off x="6172200" y="2971800"/>
            <a:ext cx="582211" cy="369332"/>
          </a:xfrm>
          <a:prstGeom prst="rect">
            <a:avLst/>
          </a:prstGeom>
          <a:noFill/>
        </p:spPr>
        <p:txBody>
          <a:bodyPr wrap="none" rtlCol="0">
            <a:spAutoFit/>
          </a:bodyPr>
          <a:lstStyle/>
          <a:p>
            <a:r>
              <a:rPr lang="en-US" dirty="0"/>
              <a:t>1.5”</a:t>
            </a:r>
          </a:p>
        </p:txBody>
      </p:sp>
      <p:sp>
        <p:nvSpPr>
          <p:cNvPr id="30" name="Rectangle 29">
            <a:extLst>
              <a:ext uri="{FF2B5EF4-FFF2-40B4-BE49-F238E27FC236}">
                <a16:creationId xmlns:a16="http://schemas.microsoft.com/office/drawing/2014/main" id="{87C4F328-4218-4404-A483-A695BBD359A9}"/>
              </a:ext>
            </a:extLst>
          </p:cNvPr>
          <p:cNvSpPr/>
          <p:nvPr/>
        </p:nvSpPr>
        <p:spPr>
          <a:xfrm>
            <a:off x="2196758" y="2297430"/>
            <a:ext cx="3810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FS</a:t>
            </a:r>
          </a:p>
        </p:txBody>
      </p:sp>
      <p:sp>
        <p:nvSpPr>
          <p:cNvPr id="54" name="Rectangle 53">
            <a:extLst>
              <a:ext uri="{FF2B5EF4-FFF2-40B4-BE49-F238E27FC236}">
                <a16:creationId xmlns:a16="http://schemas.microsoft.com/office/drawing/2014/main" id="{F756DBC4-3C3E-467A-AEFB-CFF21B263720}"/>
              </a:ext>
            </a:extLst>
          </p:cNvPr>
          <p:cNvSpPr/>
          <p:nvPr/>
        </p:nvSpPr>
        <p:spPr>
          <a:xfrm>
            <a:off x="2379638" y="3352799"/>
            <a:ext cx="2852077" cy="104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OLED Display</a:t>
            </a:r>
          </a:p>
        </p:txBody>
      </p:sp>
      <p:sp>
        <p:nvSpPr>
          <p:cNvPr id="55" name="Rectangle 54">
            <a:extLst>
              <a:ext uri="{FF2B5EF4-FFF2-40B4-BE49-F238E27FC236}">
                <a16:creationId xmlns:a16="http://schemas.microsoft.com/office/drawing/2014/main" id="{738827A3-FDB2-4D92-86F0-761D37E17215}"/>
              </a:ext>
            </a:extLst>
          </p:cNvPr>
          <p:cNvSpPr/>
          <p:nvPr/>
        </p:nvSpPr>
        <p:spPr>
          <a:xfrm>
            <a:off x="7086600" y="2203966"/>
            <a:ext cx="3352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cxnSp>
        <p:nvCxnSpPr>
          <p:cNvPr id="68" name="Straight Connector 67">
            <a:extLst>
              <a:ext uri="{FF2B5EF4-FFF2-40B4-BE49-F238E27FC236}">
                <a16:creationId xmlns:a16="http://schemas.microsoft.com/office/drawing/2014/main" id="{A875D76E-B3DD-41FC-99E2-B01894E7D87F}"/>
              </a:ext>
            </a:extLst>
          </p:cNvPr>
          <p:cNvCxnSpPr>
            <a:cxnSpLocks/>
          </p:cNvCxnSpPr>
          <p:nvPr/>
        </p:nvCxnSpPr>
        <p:spPr>
          <a:xfrm>
            <a:off x="6248400" y="4648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EDE3AEE-7CA9-4B83-A9E2-1D68049E796D}"/>
              </a:ext>
            </a:extLst>
          </p:cNvPr>
          <p:cNvSpPr/>
          <p:nvPr/>
        </p:nvSpPr>
        <p:spPr>
          <a:xfrm>
            <a:off x="7010400" y="1600200"/>
            <a:ext cx="4572000" cy="304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25" name="TextBox 24">
            <a:extLst>
              <a:ext uri="{FF2B5EF4-FFF2-40B4-BE49-F238E27FC236}">
                <a16:creationId xmlns:a16="http://schemas.microsoft.com/office/drawing/2014/main" id="{0A3A45F3-BFA3-4D55-A8FE-B5142100AC62}"/>
              </a:ext>
            </a:extLst>
          </p:cNvPr>
          <p:cNvSpPr txBox="1"/>
          <p:nvPr/>
        </p:nvSpPr>
        <p:spPr>
          <a:xfrm>
            <a:off x="3352800" y="5257800"/>
            <a:ext cx="979755" cy="369332"/>
          </a:xfrm>
          <a:prstGeom prst="rect">
            <a:avLst/>
          </a:prstGeom>
          <a:noFill/>
        </p:spPr>
        <p:txBody>
          <a:bodyPr wrap="none" rtlCol="0">
            <a:spAutoFit/>
          </a:bodyPr>
          <a:lstStyle/>
          <a:p>
            <a:r>
              <a:rPr lang="en-US" dirty="0"/>
              <a:t>FRONT</a:t>
            </a:r>
          </a:p>
        </p:txBody>
      </p:sp>
      <p:sp>
        <p:nvSpPr>
          <p:cNvPr id="36" name="TextBox 35">
            <a:extLst>
              <a:ext uri="{FF2B5EF4-FFF2-40B4-BE49-F238E27FC236}">
                <a16:creationId xmlns:a16="http://schemas.microsoft.com/office/drawing/2014/main" id="{9F471EFC-E8D5-48D9-82C4-2134548FBF50}"/>
              </a:ext>
            </a:extLst>
          </p:cNvPr>
          <p:cNvSpPr txBox="1"/>
          <p:nvPr/>
        </p:nvSpPr>
        <p:spPr>
          <a:xfrm>
            <a:off x="8915400" y="5257800"/>
            <a:ext cx="813043" cy="369332"/>
          </a:xfrm>
          <a:prstGeom prst="rect">
            <a:avLst/>
          </a:prstGeom>
          <a:noFill/>
        </p:spPr>
        <p:txBody>
          <a:bodyPr wrap="none" rtlCol="0">
            <a:spAutoFit/>
          </a:bodyPr>
          <a:lstStyle/>
          <a:p>
            <a:r>
              <a:rPr lang="en-US" dirty="0"/>
              <a:t>BACK</a:t>
            </a:r>
          </a:p>
        </p:txBody>
      </p:sp>
      <p:sp>
        <p:nvSpPr>
          <p:cNvPr id="37" name="TextBox 36">
            <a:extLst>
              <a:ext uri="{FF2B5EF4-FFF2-40B4-BE49-F238E27FC236}">
                <a16:creationId xmlns:a16="http://schemas.microsoft.com/office/drawing/2014/main" id="{CB811C97-5C6C-42B2-8779-E3AC64561814}"/>
              </a:ext>
            </a:extLst>
          </p:cNvPr>
          <p:cNvSpPr txBox="1"/>
          <p:nvPr/>
        </p:nvSpPr>
        <p:spPr>
          <a:xfrm rot="16200000">
            <a:off x="6970267" y="2939533"/>
            <a:ext cx="659155" cy="369332"/>
          </a:xfrm>
          <a:prstGeom prst="rect">
            <a:avLst/>
          </a:prstGeom>
          <a:noFill/>
        </p:spPr>
        <p:txBody>
          <a:bodyPr wrap="none" rtlCol="0">
            <a:spAutoFit/>
          </a:bodyPr>
          <a:lstStyle/>
          <a:p>
            <a:r>
              <a:rPr lang="en-US" dirty="0"/>
              <a:t>USB</a:t>
            </a:r>
          </a:p>
        </p:txBody>
      </p:sp>
      <p:sp>
        <p:nvSpPr>
          <p:cNvPr id="7" name="TextBox 6">
            <a:extLst>
              <a:ext uri="{FF2B5EF4-FFF2-40B4-BE49-F238E27FC236}">
                <a16:creationId xmlns:a16="http://schemas.microsoft.com/office/drawing/2014/main" id="{D3A88F2F-FFFD-A4F3-E81A-3A622F104AEC}"/>
              </a:ext>
            </a:extLst>
          </p:cNvPr>
          <p:cNvSpPr txBox="1"/>
          <p:nvPr/>
        </p:nvSpPr>
        <p:spPr>
          <a:xfrm>
            <a:off x="590549" y="6260068"/>
            <a:ext cx="8324849" cy="369332"/>
          </a:xfrm>
          <a:prstGeom prst="rect">
            <a:avLst/>
          </a:prstGeom>
          <a:noFill/>
        </p:spPr>
        <p:txBody>
          <a:bodyPr wrap="square" rtlCol="0">
            <a:spAutoFit/>
          </a:bodyPr>
          <a:lstStyle/>
          <a:p>
            <a:r>
              <a:rPr lang="en-US" dirty="0"/>
              <a:t>Note: FS = Flex Sensor, blue circle = Mounting Hole, red circle = fiducial</a:t>
            </a:r>
          </a:p>
        </p:txBody>
      </p:sp>
      <p:cxnSp>
        <p:nvCxnSpPr>
          <p:cNvPr id="20" name="Straight Connector 19">
            <a:extLst>
              <a:ext uri="{FF2B5EF4-FFF2-40B4-BE49-F238E27FC236}">
                <a16:creationId xmlns:a16="http://schemas.microsoft.com/office/drawing/2014/main" id="{0E5E296C-80D5-C051-E761-51E6E19CAFE0}"/>
              </a:ext>
            </a:extLst>
          </p:cNvPr>
          <p:cNvCxnSpPr>
            <a:cxnSpLocks/>
          </p:cNvCxnSpPr>
          <p:nvPr/>
        </p:nvCxnSpPr>
        <p:spPr>
          <a:xfrm>
            <a:off x="2379638" y="48006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67925B-7EFC-FF21-C769-EB465F7D98DE}"/>
              </a:ext>
            </a:extLst>
          </p:cNvPr>
          <p:cNvCxnSpPr>
            <a:cxnSpLocks/>
          </p:cNvCxnSpPr>
          <p:nvPr/>
        </p:nvCxnSpPr>
        <p:spPr>
          <a:xfrm>
            <a:off x="1524000" y="48006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B49B7B5-4201-21CA-0409-8A796AF37883}"/>
              </a:ext>
            </a:extLst>
          </p:cNvPr>
          <p:cNvCxnSpPr>
            <a:cxnSpLocks/>
          </p:cNvCxnSpPr>
          <p:nvPr/>
        </p:nvCxnSpPr>
        <p:spPr>
          <a:xfrm>
            <a:off x="1524000" y="4876800"/>
            <a:ext cx="855638" cy="0"/>
          </a:xfrm>
          <a:prstGeom prst="line">
            <a:avLst/>
          </a:prstGeom>
        </p:spPr>
        <p:style>
          <a:lnRef idx="3">
            <a:schemeClr val="dk1"/>
          </a:lnRef>
          <a:fillRef idx="0">
            <a:schemeClr val="dk1"/>
          </a:fillRef>
          <a:effectRef idx="2">
            <a:schemeClr val="dk1"/>
          </a:effectRef>
          <a:fontRef idx="minor">
            <a:schemeClr val="tx1"/>
          </a:fontRef>
        </p:style>
      </p:cxnSp>
      <p:sp>
        <p:nvSpPr>
          <p:cNvPr id="53" name="Rectangle 52">
            <a:extLst>
              <a:ext uri="{FF2B5EF4-FFF2-40B4-BE49-F238E27FC236}">
                <a16:creationId xmlns:a16="http://schemas.microsoft.com/office/drawing/2014/main" id="{9FA4A106-3F7E-98EA-706C-0B8126F47EBA}"/>
              </a:ext>
            </a:extLst>
          </p:cNvPr>
          <p:cNvSpPr/>
          <p:nvPr/>
        </p:nvSpPr>
        <p:spPr>
          <a:xfrm>
            <a:off x="2969675" y="2293381"/>
            <a:ext cx="3810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FS</a:t>
            </a:r>
          </a:p>
        </p:txBody>
      </p:sp>
      <p:sp>
        <p:nvSpPr>
          <p:cNvPr id="56" name="Rectangle 55">
            <a:extLst>
              <a:ext uri="{FF2B5EF4-FFF2-40B4-BE49-F238E27FC236}">
                <a16:creationId xmlns:a16="http://schemas.microsoft.com/office/drawing/2014/main" id="{E7CEF1EB-11FA-41E1-5F3A-90656FE09B07}"/>
              </a:ext>
            </a:extLst>
          </p:cNvPr>
          <p:cNvSpPr/>
          <p:nvPr/>
        </p:nvSpPr>
        <p:spPr>
          <a:xfrm>
            <a:off x="3758858" y="2283738"/>
            <a:ext cx="3810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FS</a:t>
            </a:r>
          </a:p>
        </p:txBody>
      </p:sp>
      <p:sp>
        <p:nvSpPr>
          <p:cNvPr id="58" name="Rectangle 57">
            <a:extLst>
              <a:ext uri="{FF2B5EF4-FFF2-40B4-BE49-F238E27FC236}">
                <a16:creationId xmlns:a16="http://schemas.microsoft.com/office/drawing/2014/main" id="{0C94BB82-5C2B-0903-1C16-C855943A8250}"/>
              </a:ext>
            </a:extLst>
          </p:cNvPr>
          <p:cNvSpPr/>
          <p:nvPr/>
        </p:nvSpPr>
        <p:spPr>
          <a:xfrm>
            <a:off x="4533900" y="2293381"/>
            <a:ext cx="3810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FS</a:t>
            </a:r>
          </a:p>
        </p:txBody>
      </p:sp>
      <p:sp>
        <p:nvSpPr>
          <p:cNvPr id="59" name="Rectangle 58">
            <a:extLst>
              <a:ext uri="{FF2B5EF4-FFF2-40B4-BE49-F238E27FC236}">
                <a16:creationId xmlns:a16="http://schemas.microsoft.com/office/drawing/2014/main" id="{2A7535D0-47E4-BEF0-A0F6-4BCB2BED4C62}"/>
              </a:ext>
            </a:extLst>
          </p:cNvPr>
          <p:cNvSpPr/>
          <p:nvPr/>
        </p:nvSpPr>
        <p:spPr>
          <a:xfrm>
            <a:off x="5303520" y="2283738"/>
            <a:ext cx="3810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FS</a:t>
            </a:r>
          </a:p>
        </p:txBody>
      </p:sp>
      <p:sp>
        <p:nvSpPr>
          <p:cNvPr id="60" name="TextBox 59">
            <a:extLst>
              <a:ext uri="{FF2B5EF4-FFF2-40B4-BE49-F238E27FC236}">
                <a16:creationId xmlns:a16="http://schemas.microsoft.com/office/drawing/2014/main" id="{A0B11D0B-84B5-4D24-1960-1FA19754FC00}"/>
              </a:ext>
            </a:extLst>
          </p:cNvPr>
          <p:cNvSpPr txBox="1"/>
          <p:nvPr/>
        </p:nvSpPr>
        <p:spPr>
          <a:xfrm>
            <a:off x="1537045" y="4920733"/>
            <a:ext cx="901355" cy="369332"/>
          </a:xfrm>
          <a:prstGeom prst="rect">
            <a:avLst/>
          </a:prstGeom>
          <a:noFill/>
        </p:spPr>
        <p:txBody>
          <a:bodyPr wrap="square" rtlCol="0">
            <a:spAutoFit/>
          </a:bodyPr>
          <a:lstStyle/>
          <a:p>
            <a:r>
              <a:rPr lang="en-US" dirty="0"/>
              <a:t>0.575”</a:t>
            </a:r>
          </a:p>
        </p:txBody>
      </p:sp>
      <p:cxnSp>
        <p:nvCxnSpPr>
          <p:cNvPr id="62" name="Straight Connector 61">
            <a:extLst>
              <a:ext uri="{FF2B5EF4-FFF2-40B4-BE49-F238E27FC236}">
                <a16:creationId xmlns:a16="http://schemas.microsoft.com/office/drawing/2014/main" id="{48BD6546-157F-D9D3-9D11-784C08247ABE}"/>
              </a:ext>
            </a:extLst>
          </p:cNvPr>
          <p:cNvCxnSpPr>
            <a:cxnSpLocks/>
          </p:cNvCxnSpPr>
          <p:nvPr/>
        </p:nvCxnSpPr>
        <p:spPr>
          <a:xfrm>
            <a:off x="2969675" y="20574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B8E92B8-CEBA-BF66-0AD5-34E2CB51241C}"/>
              </a:ext>
            </a:extLst>
          </p:cNvPr>
          <p:cNvCxnSpPr>
            <a:cxnSpLocks/>
          </p:cNvCxnSpPr>
          <p:nvPr/>
        </p:nvCxnSpPr>
        <p:spPr>
          <a:xfrm>
            <a:off x="2582151" y="20574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9CF023F-D0B1-E29F-8B2E-E7F9A8308DC5}"/>
              </a:ext>
            </a:extLst>
          </p:cNvPr>
          <p:cNvCxnSpPr>
            <a:cxnSpLocks/>
          </p:cNvCxnSpPr>
          <p:nvPr/>
        </p:nvCxnSpPr>
        <p:spPr>
          <a:xfrm>
            <a:off x="2582151" y="2133600"/>
            <a:ext cx="387524" cy="0"/>
          </a:xfrm>
          <a:prstGeom prst="line">
            <a:avLst/>
          </a:prstGeom>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C2FC82CE-01A3-99F5-81EF-5ABE4263CAAB}"/>
              </a:ext>
            </a:extLst>
          </p:cNvPr>
          <p:cNvSpPr txBox="1"/>
          <p:nvPr/>
        </p:nvSpPr>
        <p:spPr>
          <a:xfrm>
            <a:off x="2356778" y="1743672"/>
            <a:ext cx="901355" cy="369332"/>
          </a:xfrm>
          <a:prstGeom prst="rect">
            <a:avLst/>
          </a:prstGeom>
          <a:noFill/>
        </p:spPr>
        <p:txBody>
          <a:bodyPr wrap="square" rtlCol="0">
            <a:spAutoFit/>
          </a:bodyPr>
          <a:lstStyle/>
          <a:p>
            <a:r>
              <a:rPr lang="en-US" dirty="0"/>
              <a:t>0.15”</a:t>
            </a:r>
          </a:p>
        </p:txBody>
      </p:sp>
      <p:sp>
        <p:nvSpPr>
          <p:cNvPr id="73" name="Oval 72">
            <a:extLst>
              <a:ext uri="{FF2B5EF4-FFF2-40B4-BE49-F238E27FC236}">
                <a16:creationId xmlns:a16="http://schemas.microsoft.com/office/drawing/2014/main" id="{50912929-0F6D-263A-2D68-0D1B14C9F660}"/>
              </a:ext>
            </a:extLst>
          </p:cNvPr>
          <p:cNvSpPr/>
          <p:nvPr/>
        </p:nvSpPr>
        <p:spPr>
          <a:xfrm>
            <a:off x="1613829" y="1698367"/>
            <a:ext cx="266700" cy="2608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09D03EF-2787-FBA4-53FC-564E0315E298}"/>
              </a:ext>
            </a:extLst>
          </p:cNvPr>
          <p:cNvSpPr/>
          <p:nvPr/>
        </p:nvSpPr>
        <p:spPr>
          <a:xfrm>
            <a:off x="1621449" y="4310719"/>
            <a:ext cx="266700" cy="2608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EDD32B0B-78CD-3917-4B71-65231EA8A44E}"/>
              </a:ext>
            </a:extLst>
          </p:cNvPr>
          <p:cNvSpPr/>
          <p:nvPr/>
        </p:nvSpPr>
        <p:spPr>
          <a:xfrm>
            <a:off x="5753100" y="4333103"/>
            <a:ext cx="266700" cy="2608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8C8B79B-1C5E-989C-31A5-B1EC1B92813E}"/>
              </a:ext>
            </a:extLst>
          </p:cNvPr>
          <p:cNvSpPr/>
          <p:nvPr/>
        </p:nvSpPr>
        <p:spPr>
          <a:xfrm>
            <a:off x="5734050" y="1688069"/>
            <a:ext cx="266700" cy="2608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BC0CE2D-FFCA-1C52-9E64-4F17CC1C8B99}"/>
              </a:ext>
            </a:extLst>
          </p:cNvPr>
          <p:cNvSpPr/>
          <p:nvPr/>
        </p:nvSpPr>
        <p:spPr>
          <a:xfrm>
            <a:off x="1667751" y="2019299"/>
            <a:ext cx="122496" cy="13043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BD1E81F-3FF0-5EB0-EB62-F4DF708ABCC8}"/>
              </a:ext>
            </a:extLst>
          </p:cNvPr>
          <p:cNvSpPr/>
          <p:nvPr/>
        </p:nvSpPr>
        <p:spPr>
          <a:xfrm>
            <a:off x="1672952" y="4112601"/>
            <a:ext cx="122496" cy="13043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1706D81-DF94-A4EF-EAD8-A8F5265BDE97}"/>
              </a:ext>
            </a:extLst>
          </p:cNvPr>
          <p:cNvSpPr/>
          <p:nvPr/>
        </p:nvSpPr>
        <p:spPr>
          <a:xfrm>
            <a:off x="5825202" y="4153588"/>
            <a:ext cx="122496" cy="13043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6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8660</TotalTime>
  <Words>317</Words>
  <Application>Microsoft Office PowerPoint</Application>
  <PresentationFormat>Widescreen</PresentationFormat>
  <Paragraphs>53</Paragraphs>
  <Slides>4</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Diamond Grid 16x9</vt:lpstr>
      <vt:lpstr>ENGI 301  SignTalk PCB</vt:lpstr>
      <vt:lpstr>Background Information</vt:lpstr>
      <vt:lpstr>System Block Diagram – Sign Talk</vt:lpstr>
      <vt:lpstr>Mechanical Drawing – Sign Talk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dhirajgupta77 dhirajgupta77</cp:lastModifiedBy>
  <cp:revision>419</cp:revision>
  <dcterms:created xsi:type="dcterms:W3CDTF">2018-01-09T20:24:50Z</dcterms:created>
  <dcterms:modified xsi:type="dcterms:W3CDTF">2023-12-15T21:50:46Z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