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 Italics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  <p:embeddedFont>
      <p:font typeface="Open Sauce" charset="1" panose="00000500000000000000"/>
      <p:regular r:id="rId26"/>
    </p:embeddedFont>
    <p:embeddedFont>
      <p:font typeface="Open Sauce Bold" charset="1" panose="00000800000000000000"/>
      <p:regular r:id="rId27"/>
    </p:embeddedFont>
    <p:embeddedFont>
      <p:font typeface="Open Sauce Italics" charset="1" panose="00000500000000000000"/>
      <p:regular r:id="rId28"/>
    </p:embeddedFont>
    <p:embeddedFont>
      <p:font typeface="Open Sauce Bold Italics" charset="1" panose="00000800000000000000"/>
      <p:regular r:id="rId29"/>
    </p:embeddedFont>
    <p:embeddedFont>
      <p:font typeface="Open Sauce Light" charset="1" panose="00000400000000000000"/>
      <p:regular r:id="rId30"/>
    </p:embeddedFont>
    <p:embeddedFont>
      <p:font typeface="Open Sauce Light Italics" charset="1" panose="00000400000000000000"/>
      <p:regular r:id="rId31"/>
    </p:embeddedFont>
    <p:embeddedFont>
      <p:font typeface="Open Sauce Medium" charset="1" panose="00000600000000000000"/>
      <p:regular r:id="rId32"/>
    </p:embeddedFont>
    <p:embeddedFont>
      <p:font typeface="Open Sauce Medium Italics" charset="1" panose="00000600000000000000"/>
      <p:regular r:id="rId33"/>
    </p:embeddedFont>
    <p:embeddedFont>
      <p:font typeface="Open Sauce Semi-Bold" charset="1" panose="00000700000000000000"/>
      <p:regular r:id="rId34"/>
    </p:embeddedFont>
    <p:embeddedFont>
      <p:font typeface="Open Sauce Semi-Bold Italics" charset="1" panose="00000700000000000000"/>
      <p:regular r:id="rId35"/>
    </p:embeddedFont>
    <p:embeddedFont>
      <p:font typeface="Open Sauce Heavy" charset="1" panose="00000A00000000000000"/>
      <p:regular r:id="rId36"/>
    </p:embeddedFont>
    <p:embeddedFont>
      <p:font typeface="Open Sauce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4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67836"/>
            <a:ext cx="9815307" cy="255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90"/>
              </a:lnSpc>
            </a:pPr>
            <a:r>
              <a:rPr lang="en-US" sz="15138" spc="1483">
                <a:solidFill>
                  <a:srgbClr val="231F20"/>
                </a:solidFill>
                <a:latin typeface="Oswald Bold"/>
              </a:rPr>
              <a:t>LIFECYCLE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MAVEN GOALS &amp;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7197" y="8426213"/>
            <a:ext cx="3528913" cy="107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31F20"/>
                </a:solidFill>
                <a:latin typeface="Canva Sans Bold"/>
              </a:rPr>
              <a:t>BY DIYA KORANGA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31F20"/>
                </a:solidFill>
                <a:latin typeface="Canva Sans Bold"/>
              </a:rPr>
              <a:t>&amp; KARAN NAYAL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10377735" cy="4927657"/>
            <a:chOff x="0" y="0"/>
            <a:chExt cx="3976159" cy="18879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76159" cy="1887999"/>
            </a:xfrm>
            <a:custGeom>
              <a:avLst/>
              <a:gdLst/>
              <a:ahLst/>
              <a:cxnLst/>
              <a:rect r="r" b="b" t="t" l="l"/>
              <a:pathLst>
                <a:path h="1887999" w="3976159">
                  <a:moveTo>
                    <a:pt x="0" y="0"/>
                  </a:moveTo>
                  <a:lnTo>
                    <a:pt x="3976159" y="0"/>
                  </a:lnTo>
                  <a:lnTo>
                    <a:pt x="3976159" y="1887999"/>
                  </a:lnTo>
                  <a:lnTo>
                    <a:pt x="0" y="188799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976159" cy="1907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1601011"/>
            <a:ext cx="8276755" cy="115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7"/>
              </a:lnSpc>
            </a:pPr>
            <a:r>
              <a:rPr lang="en-US" sz="6882" spc="674">
                <a:solidFill>
                  <a:srgbClr val="231F20"/>
                </a:solidFill>
                <a:latin typeface="Oswald Bold"/>
              </a:rPr>
              <a:t>GOALS OF MAVEN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42008" y="3634270"/>
            <a:ext cx="9153148" cy="321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68"/>
              </a:lnSpc>
              <a:spcBef>
                <a:spcPct val="0"/>
              </a:spcBef>
            </a:pPr>
            <a:r>
              <a:rPr lang="en-US" sz="2658" spc="260">
                <a:solidFill>
                  <a:srgbClr val="231F20"/>
                </a:solidFill>
                <a:latin typeface="DM Sans"/>
              </a:rPr>
              <a:t>The goal of Maven is to manage a project’s build infrastructure. It is a software project management tool that uses a declarative XML file (POM) to handle the project’s build, dependency management, and documentation. Maven uses the concept of a “build lifecycle” to manage the different stages of a project’s build.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076634" y="-763589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8888" y="1195362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ADVANTAGES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83298" y="3867965"/>
            <a:ext cx="13038563" cy="333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2432" indent="-34621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100F0D"/>
                </a:solidFill>
                <a:latin typeface="Montserrat Light"/>
              </a:rPr>
              <a:t>Simplified Build.</a:t>
            </a:r>
          </a:p>
          <a:p>
            <a:pPr marL="692432" indent="-34621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100F0D"/>
                </a:solidFill>
                <a:latin typeface="Montserrat Light"/>
              </a:rPr>
              <a:t>Dependency Management.</a:t>
            </a:r>
          </a:p>
          <a:p>
            <a:pPr marL="692432" indent="-34621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100F0D"/>
                </a:solidFill>
                <a:latin typeface="Montserrat Light"/>
              </a:rPr>
              <a:t>Convention over Configuration.</a:t>
            </a:r>
          </a:p>
          <a:p>
            <a:pPr marL="692432" indent="-34621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100F0D"/>
                </a:solidFill>
                <a:latin typeface="Montserrat Light"/>
              </a:rPr>
              <a:t>Centralized Repository.</a:t>
            </a:r>
          </a:p>
          <a:p>
            <a:pPr marL="692432" indent="-34621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100F0D"/>
                </a:solidFill>
                <a:latin typeface="Montserrat Light"/>
              </a:rPr>
              <a:t>Clear Build Lifecycle.</a:t>
            </a:r>
          </a:p>
          <a:p>
            <a:pPr>
              <a:lnSpc>
                <a:spcPts val="449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6988615" y="433668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6744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MAVEN LIFE CYCLE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6616" y="2137434"/>
            <a:ext cx="16181176" cy="830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Maven </a:t>
            </a:r>
            <a:r>
              <a:rPr lang="en-US" sz="3006">
                <a:solidFill>
                  <a:srgbClr val="231F20"/>
                </a:solidFill>
                <a:latin typeface="Canva Sans"/>
              </a:rPr>
              <a:t>defines 3 build lifecycles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Default Lifecycle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Clean Lifecycle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Site Lifecycle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</a:p>
          <a:p>
            <a:pPr algn="ctr">
              <a:lnSpc>
                <a:spcPts val="4209"/>
              </a:lnSpc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Each and every phase in lifecycle has a unique goal,</a:t>
            </a:r>
          </a:p>
          <a:p>
            <a:pPr algn="ctr">
              <a:lnSpc>
                <a:spcPts val="4209"/>
              </a:lnSpc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followings are the goals/tasks performed by lifecycle phases:</a:t>
            </a:r>
          </a:p>
          <a:p>
            <a:pPr algn="ctr">
              <a:lnSpc>
                <a:spcPts val="4209"/>
              </a:lnSpc>
            </a:pP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Resource Preparation- copies resources like configuration files to build folder.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Compilation- Compiling source codes.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Packaging- Copying dependency JAR files to build folder.</a:t>
            </a:r>
          </a:p>
          <a:p>
            <a:pPr algn="ctr" marL="649138" indent="-324569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231F20"/>
                </a:solidFill>
                <a:latin typeface="Canva Sans"/>
              </a:rPr>
              <a:t>Runs unit tests.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349"/>
              </a:lnSpc>
            </a:pPr>
          </a:p>
          <a:p>
            <a:pPr algn="ctr">
              <a:lnSpc>
                <a:spcPts val="686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43963" r="0" b="-33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78641" y="4301030"/>
            <a:ext cx="11742468" cy="4957270"/>
          </a:xfrm>
          <a:custGeom>
            <a:avLst/>
            <a:gdLst/>
            <a:ahLst/>
            <a:cxnLst/>
            <a:rect r="r" b="b" t="t" l="l"/>
            <a:pathLst>
              <a:path h="4957270" w="11742468">
                <a:moveTo>
                  <a:pt x="0" y="0"/>
                </a:moveTo>
                <a:lnTo>
                  <a:pt x="11742468" y="0"/>
                </a:lnTo>
                <a:lnTo>
                  <a:pt x="11742468" y="4957270"/>
                </a:lnTo>
                <a:lnTo>
                  <a:pt x="0" y="4957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92" r="0" b="-26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9937" y="895350"/>
            <a:ext cx="13270529" cy="268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1. DEFAULT LIFECYCLE</a:t>
            </a:r>
          </a:p>
          <a:p>
            <a:pPr algn="ctr">
              <a:lnSpc>
                <a:spcPts val="1053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121567" y="533951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33307" y="3013122"/>
            <a:ext cx="4770195" cy="6245178"/>
          </a:xfrm>
          <a:custGeom>
            <a:avLst/>
            <a:gdLst/>
            <a:ahLst/>
            <a:cxnLst/>
            <a:rect r="r" b="b" t="t" l="l"/>
            <a:pathLst>
              <a:path h="6245178" w="4770195">
                <a:moveTo>
                  <a:pt x="0" y="0"/>
                </a:moveTo>
                <a:lnTo>
                  <a:pt x="4770195" y="0"/>
                </a:lnTo>
                <a:lnTo>
                  <a:pt x="4770195" y="6245178"/>
                </a:lnTo>
                <a:lnTo>
                  <a:pt x="0" y="6245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77" t="0" r="-2877" b="-1267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79766" y="528171"/>
            <a:ext cx="99599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2. Clean Lifecycle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0799" y="185064"/>
            <a:ext cx="12057353" cy="153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68"/>
              </a:lnSpc>
            </a:pPr>
            <a:r>
              <a:rPr lang="en-US" sz="9107" spc="892">
                <a:solidFill>
                  <a:srgbClr val="FFFFFF"/>
                </a:solidFill>
                <a:latin typeface="Oswald Bold"/>
              </a:rPr>
              <a:t>3. SITE LIFECYCLE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35059" y="2288050"/>
            <a:ext cx="4217883" cy="7406091"/>
          </a:xfrm>
          <a:custGeom>
            <a:avLst/>
            <a:gdLst/>
            <a:ahLst/>
            <a:cxnLst/>
            <a:rect r="r" b="b" t="t" l="l"/>
            <a:pathLst>
              <a:path h="7406091" w="4217883">
                <a:moveTo>
                  <a:pt x="0" y="0"/>
                </a:moveTo>
                <a:lnTo>
                  <a:pt x="4217882" y="0"/>
                </a:lnTo>
                <a:lnTo>
                  <a:pt x="4217882" y="7406091"/>
                </a:lnTo>
                <a:lnTo>
                  <a:pt x="0" y="740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23" t="0" r="-365" b="-642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1002" y="1162050"/>
            <a:ext cx="7241638" cy="120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73"/>
              </a:lnSpc>
            </a:pPr>
            <a:r>
              <a:rPr lang="en-US" sz="8832" spc="865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1296" y="4607515"/>
            <a:ext cx="12723840" cy="399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9"/>
              </a:lnSpc>
            </a:pPr>
            <a:r>
              <a:rPr lang="en-US" sz="2883" spc="282">
                <a:solidFill>
                  <a:srgbClr val="231F20"/>
                </a:solidFill>
                <a:latin typeface="Canva Sans"/>
              </a:rPr>
              <a:t>Maven has three key lifecycles: Clean, Default, and Site.</a:t>
            </a:r>
          </a:p>
          <a:p>
            <a:pPr marL="622517" indent="-311259" lvl="1">
              <a:lnSpc>
                <a:spcPts val="3979"/>
              </a:lnSpc>
              <a:buFont typeface="Arial"/>
              <a:buChar char="•"/>
            </a:pPr>
            <a:r>
              <a:rPr lang="en-US" sz="2883" spc="282">
                <a:solidFill>
                  <a:srgbClr val="231F20"/>
                </a:solidFill>
                <a:latin typeface="Canva Sans"/>
              </a:rPr>
              <a:t>Clean Lifecycle: Clears old project files for a fresh start.</a:t>
            </a:r>
          </a:p>
          <a:p>
            <a:pPr marL="622517" indent="-311259" lvl="1">
              <a:lnSpc>
                <a:spcPts val="3979"/>
              </a:lnSpc>
              <a:buFont typeface="Arial"/>
              <a:buChar char="•"/>
            </a:pPr>
            <a:r>
              <a:rPr lang="en-US" sz="2883" spc="282">
                <a:solidFill>
                  <a:srgbClr val="231F20"/>
                </a:solidFill>
                <a:latin typeface="Canva Sans"/>
              </a:rPr>
              <a:t>Default Lifecycle: Handles core build tasks like compiling and testing.</a:t>
            </a:r>
          </a:p>
          <a:p>
            <a:pPr marL="622517" indent="-311259" lvl="1">
              <a:lnSpc>
                <a:spcPts val="3979"/>
              </a:lnSpc>
              <a:buFont typeface="Arial"/>
              <a:buChar char="•"/>
            </a:pPr>
            <a:r>
              <a:rPr lang="en-US" sz="2883" spc="282">
                <a:solidFill>
                  <a:srgbClr val="231F20"/>
                </a:solidFill>
                <a:latin typeface="Canva Sans"/>
              </a:rPr>
              <a:t>Site Lifecycle:Generates project documentation and creates a website.</a:t>
            </a:r>
          </a:p>
          <a:p>
            <a:pPr>
              <a:lnSpc>
                <a:spcPts val="4138"/>
              </a:lnSpc>
            </a:pPr>
            <a:r>
              <a:rPr lang="en-US" sz="2999" spc="293">
                <a:solidFill>
                  <a:srgbClr val="231F20"/>
                </a:solidFill>
                <a:latin typeface="Canva Sans"/>
              </a:rPr>
              <a:t>Together, these lifecycles streamline and organize the software development process in Maven.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5364" y="3549362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DAF7QeW1BIs</dc:identifier>
  <dcterms:modified xsi:type="dcterms:W3CDTF">2011-08-01T06:04:30Z</dcterms:modified>
  <cp:revision>1</cp:revision>
  <dc:title>Maven</dc:title>
</cp:coreProperties>
</file>