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82" r:id="rId7"/>
    <p:sldId id="261" r:id="rId8"/>
    <p:sldId id="262" r:id="rId9"/>
    <p:sldId id="263" r:id="rId10"/>
    <p:sldId id="264" r:id="rId11"/>
    <p:sldId id="265" r:id="rId12"/>
    <p:sldId id="266" r:id="rId13"/>
    <p:sldId id="267" r:id="rId14"/>
    <p:sldId id="268" r:id="rId15"/>
    <p:sldId id="269" r:id="rId16"/>
    <p:sldId id="270" r:id="rId17"/>
    <p:sldId id="279" r:id="rId18"/>
    <p:sldId id="280" r:id="rId19"/>
    <p:sldId id="281" r:id="rId20"/>
    <p:sldId id="271" r:id="rId21"/>
    <p:sldId id="273" r:id="rId22"/>
    <p:sldId id="274" r:id="rId23"/>
    <p:sldId id="275" r:id="rId24"/>
    <p:sldId id="276" r:id="rId25"/>
    <p:sldId id="277" r:id="rId26"/>
    <p:sldId id="27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76FC43-5AC7-4E1B-B7A3-B15FC1FAF176}" type="datetimeFigureOut">
              <a:rPr lang="en-IN" smtClean="0"/>
              <a:t>31-01-2025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51BE93-3CBA-44A3-BBC7-DFDD66CFAEC6}" type="slidenum">
              <a:rPr lang="en-IN" smtClean="0"/>
              <a:t>‹#›</a:t>
            </a:fld>
            <a:endParaRPr lang="en-IN"/>
          </a:p>
        </p:txBody>
      </p:sp>
    </p:spTree>
    <p:extLst>
      <p:ext uri="{BB962C8B-B14F-4D97-AF65-F5344CB8AC3E}">
        <p14:creationId xmlns:p14="http://schemas.microsoft.com/office/powerpoint/2010/main" val="383625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76FC43-5AC7-4E1B-B7A3-B15FC1FAF176}" type="datetimeFigureOut">
              <a:rPr lang="en-IN" smtClean="0"/>
              <a:t>31-01-2025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51BE93-3CBA-44A3-BBC7-DFDD66CFAEC6}" type="slidenum">
              <a:rPr lang="en-IN" smtClean="0"/>
              <a:t>‹#›</a:t>
            </a:fld>
            <a:endParaRPr lang="en-IN"/>
          </a:p>
        </p:txBody>
      </p:sp>
    </p:spTree>
    <p:extLst>
      <p:ext uri="{BB962C8B-B14F-4D97-AF65-F5344CB8AC3E}">
        <p14:creationId xmlns:p14="http://schemas.microsoft.com/office/powerpoint/2010/main" val="1688569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76FC43-5AC7-4E1B-B7A3-B15FC1FAF176}" type="datetimeFigureOut">
              <a:rPr lang="en-IN" smtClean="0"/>
              <a:t>31-01-2025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51BE93-3CBA-44A3-BBC7-DFDD66CFAEC6}" type="slidenum">
              <a:rPr lang="en-IN" smtClean="0"/>
              <a:t>‹#›</a:t>
            </a:fld>
            <a:endParaRPr lang="en-IN"/>
          </a:p>
        </p:txBody>
      </p:sp>
    </p:spTree>
    <p:extLst>
      <p:ext uri="{BB962C8B-B14F-4D97-AF65-F5344CB8AC3E}">
        <p14:creationId xmlns:p14="http://schemas.microsoft.com/office/powerpoint/2010/main" val="2126184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76FC43-5AC7-4E1B-B7A3-B15FC1FAF176}" type="datetimeFigureOut">
              <a:rPr lang="en-IN" smtClean="0"/>
              <a:t>31-01-2025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51BE93-3CBA-44A3-BBC7-DFDD66CFAEC6}" type="slidenum">
              <a:rPr lang="en-IN" smtClean="0"/>
              <a:t>‹#›</a:t>
            </a:fld>
            <a:endParaRPr lang="en-IN"/>
          </a:p>
        </p:txBody>
      </p:sp>
    </p:spTree>
    <p:extLst>
      <p:ext uri="{BB962C8B-B14F-4D97-AF65-F5344CB8AC3E}">
        <p14:creationId xmlns:p14="http://schemas.microsoft.com/office/powerpoint/2010/main" val="1918134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76FC43-5AC7-4E1B-B7A3-B15FC1FAF176}" type="datetimeFigureOut">
              <a:rPr lang="en-IN" smtClean="0"/>
              <a:t>31-01-2025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51BE93-3CBA-44A3-BBC7-DFDD66CFAEC6}" type="slidenum">
              <a:rPr lang="en-IN" smtClean="0"/>
              <a:t>‹#›</a:t>
            </a:fld>
            <a:endParaRPr lang="en-IN"/>
          </a:p>
        </p:txBody>
      </p:sp>
    </p:spTree>
    <p:extLst>
      <p:ext uri="{BB962C8B-B14F-4D97-AF65-F5344CB8AC3E}">
        <p14:creationId xmlns:p14="http://schemas.microsoft.com/office/powerpoint/2010/main" val="1833961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76FC43-5AC7-4E1B-B7A3-B15FC1FAF176}" type="datetimeFigureOut">
              <a:rPr lang="en-IN" smtClean="0"/>
              <a:t>31-01-2025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51BE93-3CBA-44A3-BBC7-DFDD66CFAEC6}" type="slidenum">
              <a:rPr lang="en-IN" smtClean="0"/>
              <a:t>‹#›</a:t>
            </a:fld>
            <a:endParaRPr lang="en-IN"/>
          </a:p>
        </p:txBody>
      </p:sp>
    </p:spTree>
    <p:extLst>
      <p:ext uri="{BB962C8B-B14F-4D97-AF65-F5344CB8AC3E}">
        <p14:creationId xmlns:p14="http://schemas.microsoft.com/office/powerpoint/2010/main" val="2225408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76FC43-5AC7-4E1B-B7A3-B15FC1FAF176}" type="datetimeFigureOut">
              <a:rPr lang="en-IN" smtClean="0"/>
              <a:t>31-01-2025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51BE93-3CBA-44A3-BBC7-DFDD66CFAEC6}" type="slidenum">
              <a:rPr lang="en-IN" smtClean="0"/>
              <a:t>‹#›</a:t>
            </a:fld>
            <a:endParaRPr lang="en-IN"/>
          </a:p>
        </p:txBody>
      </p:sp>
    </p:spTree>
    <p:extLst>
      <p:ext uri="{BB962C8B-B14F-4D97-AF65-F5344CB8AC3E}">
        <p14:creationId xmlns:p14="http://schemas.microsoft.com/office/powerpoint/2010/main" val="2352925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76FC43-5AC7-4E1B-B7A3-B15FC1FAF176}" type="datetimeFigureOut">
              <a:rPr lang="en-IN" smtClean="0"/>
              <a:t>31-01-2025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51BE93-3CBA-44A3-BBC7-DFDD66CFAEC6}" type="slidenum">
              <a:rPr lang="en-IN" smtClean="0"/>
              <a:t>‹#›</a:t>
            </a:fld>
            <a:endParaRPr lang="en-IN"/>
          </a:p>
        </p:txBody>
      </p:sp>
    </p:spTree>
    <p:extLst>
      <p:ext uri="{BB962C8B-B14F-4D97-AF65-F5344CB8AC3E}">
        <p14:creationId xmlns:p14="http://schemas.microsoft.com/office/powerpoint/2010/main" val="4123689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76FC43-5AC7-4E1B-B7A3-B15FC1FAF176}" type="datetimeFigureOut">
              <a:rPr lang="en-IN" smtClean="0"/>
              <a:t>31-01-2025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51BE93-3CBA-44A3-BBC7-DFDD66CFAEC6}" type="slidenum">
              <a:rPr lang="en-IN" smtClean="0"/>
              <a:t>‹#›</a:t>
            </a:fld>
            <a:endParaRPr lang="en-IN"/>
          </a:p>
        </p:txBody>
      </p:sp>
    </p:spTree>
    <p:extLst>
      <p:ext uri="{BB962C8B-B14F-4D97-AF65-F5344CB8AC3E}">
        <p14:creationId xmlns:p14="http://schemas.microsoft.com/office/powerpoint/2010/main" val="1602240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76FC43-5AC7-4E1B-B7A3-B15FC1FAF176}" type="datetimeFigureOut">
              <a:rPr lang="en-IN" smtClean="0"/>
              <a:t>31-01-2025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51BE93-3CBA-44A3-BBC7-DFDD66CFAEC6}" type="slidenum">
              <a:rPr lang="en-IN" smtClean="0"/>
              <a:t>‹#›</a:t>
            </a:fld>
            <a:endParaRPr lang="en-IN"/>
          </a:p>
        </p:txBody>
      </p:sp>
    </p:spTree>
    <p:extLst>
      <p:ext uri="{BB962C8B-B14F-4D97-AF65-F5344CB8AC3E}">
        <p14:creationId xmlns:p14="http://schemas.microsoft.com/office/powerpoint/2010/main" val="204417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76FC43-5AC7-4E1B-B7A3-B15FC1FAF176}" type="datetimeFigureOut">
              <a:rPr lang="en-IN" smtClean="0"/>
              <a:t>31-01-2025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51BE93-3CBA-44A3-BBC7-DFDD66CFAEC6}" type="slidenum">
              <a:rPr lang="en-IN" smtClean="0"/>
              <a:t>‹#›</a:t>
            </a:fld>
            <a:endParaRPr lang="en-IN"/>
          </a:p>
        </p:txBody>
      </p:sp>
    </p:spTree>
    <p:extLst>
      <p:ext uri="{BB962C8B-B14F-4D97-AF65-F5344CB8AC3E}">
        <p14:creationId xmlns:p14="http://schemas.microsoft.com/office/powerpoint/2010/main" val="925757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76FC43-5AC7-4E1B-B7A3-B15FC1FAF176}" type="datetimeFigureOut">
              <a:rPr lang="en-IN" smtClean="0"/>
              <a:t>31-01-2025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51BE93-3CBA-44A3-BBC7-DFDD66CFAEC6}" type="slidenum">
              <a:rPr lang="en-IN" smtClean="0"/>
              <a:t>‹#›</a:t>
            </a:fld>
            <a:endParaRPr lang="en-IN"/>
          </a:p>
        </p:txBody>
      </p:sp>
    </p:spTree>
    <p:extLst>
      <p:ext uri="{BB962C8B-B14F-4D97-AF65-F5344CB8AC3E}">
        <p14:creationId xmlns:p14="http://schemas.microsoft.com/office/powerpoint/2010/main" val="139931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www.google.co.in/"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1.xml"/><Relationship Id="rId4" Type="http://schemas.openxmlformats.org/officeDocument/2006/relationships/hyperlink" Target="https://app.diagrams.ne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5BD79AA-FAEF-BCAE-9BA4-1784D1F89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7638" y="864647"/>
            <a:ext cx="1210236" cy="1210236"/>
          </a:xfrm>
          <a:prstGeom prst="rect">
            <a:avLst/>
          </a:prstGeom>
        </p:spPr>
      </p:pic>
      <p:sp>
        <p:nvSpPr>
          <p:cNvPr id="6" name="TextBox 5">
            <a:extLst>
              <a:ext uri="{FF2B5EF4-FFF2-40B4-BE49-F238E27FC236}">
                <a16:creationId xmlns:a16="http://schemas.microsoft.com/office/drawing/2014/main" id="{9689DBE7-ED6A-98AD-5079-DB22C9458607}"/>
              </a:ext>
            </a:extLst>
          </p:cNvPr>
          <p:cNvSpPr txBox="1"/>
          <p:nvPr/>
        </p:nvSpPr>
        <p:spPr>
          <a:xfrm>
            <a:off x="3253153" y="1153215"/>
            <a:ext cx="8730762" cy="584775"/>
          </a:xfrm>
          <a:prstGeom prst="rect">
            <a:avLst/>
          </a:prstGeom>
          <a:noFill/>
        </p:spPr>
        <p:txBody>
          <a:bodyPr wrap="square">
            <a:spAutoFit/>
          </a:bodyPr>
          <a:lstStyle/>
          <a:p>
            <a:r>
              <a:rPr lang="en-IN" sz="3200" b="1" dirty="0">
                <a:solidFill>
                  <a:schemeClr val="tx1"/>
                </a:solidFill>
                <a:latin typeface="Times New Roman" panose="02020603050405020304" pitchFamily="18" charset="0"/>
                <a:cs typeface="Times New Roman" panose="02020603050405020304" pitchFamily="18" charset="0"/>
              </a:rPr>
              <a:t>R B Institute Of Management Studies (RBIMS)</a:t>
            </a:r>
            <a:endParaRPr lang="en-IN" sz="3200" b="1" dirty="0"/>
          </a:p>
        </p:txBody>
      </p:sp>
      <p:sp>
        <p:nvSpPr>
          <p:cNvPr id="8" name="TextBox 7">
            <a:extLst>
              <a:ext uri="{FF2B5EF4-FFF2-40B4-BE49-F238E27FC236}">
                <a16:creationId xmlns:a16="http://schemas.microsoft.com/office/drawing/2014/main" id="{D6CCC30F-7929-4CD5-B4C4-ACCD11B92D91}"/>
              </a:ext>
            </a:extLst>
          </p:cNvPr>
          <p:cNvSpPr txBox="1"/>
          <p:nvPr/>
        </p:nvSpPr>
        <p:spPr>
          <a:xfrm>
            <a:off x="2627874" y="3279504"/>
            <a:ext cx="7343775" cy="707886"/>
          </a:xfrm>
          <a:prstGeom prst="rect">
            <a:avLst/>
          </a:prstGeom>
          <a:noFill/>
        </p:spPr>
        <p:txBody>
          <a:bodyPr wrap="square">
            <a:spAutoFit/>
          </a:bodyPr>
          <a:lstStyle/>
          <a:p>
            <a:pPr algn="ctr"/>
            <a:r>
              <a:rPr lang="en-IN" sz="4000" b="1" dirty="0" err="1">
                <a:solidFill>
                  <a:schemeClr val="tx1"/>
                </a:solidFill>
                <a:latin typeface="Times New Roman" panose="02020603050405020304" pitchFamily="18" charset="0"/>
                <a:cs typeface="Times New Roman" panose="02020603050405020304" pitchFamily="18" charset="0"/>
              </a:rPr>
              <a:t>TalentHunt</a:t>
            </a:r>
            <a:r>
              <a:rPr lang="en-IN" sz="4000" b="1" dirty="0">
                <a:solidFill>
                  <a:schemeClr val="tx1"/>
                </a:solidFill>
                <a:latin typeface="Times New Roman" panose="02020603050405020304" pitchFamily="18" charset="0"/>
                <a:cs typeface="Times New Roman" panose="02020603050405020304" pitchFamily="18" charset="0"/>
              </a:rPr>
              <a:t> (Online Job Portal)</a:t>
            </a:r>
          </a:p>
        </p:txBody>
      </p:sp>
    </p:spTree>
    <p:extLst>
      <p:ext uri="{BB962C8B-B14F-4D97-AF65-F5344CB8AC3E}">
        <p14:creationId xmlns:p14="http://schemas.microsoft.com/office/powerpoint/2010/main" val="1501537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324C18-EA62-C0F5-47BC-B5DEE97855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CF650C-3760-0C4F-EEBE-738C1CF2D824}"/>
              </a:ext>
            </a:extLst>
          </p:cNvPr>
          <p:cNvSpPr>
            <a:spLocks noGrp="1"/>
          </p:cNvSpPr>
          <p:nvPr>
            <p:ph type="ctrTitle"/>
          </p:nvPr>
        </p:nvSpPr>
        <p:spPr>
          <a:xfrm>
            <a:off x="2332892" y="851022"/>
            <a:ext cx="7699131" cy="687632"/>
          </a:xfrm>
        </p:spPr>
        <p:txBody>
          <a:bodyPr>
            <a:normAutofit/>
          </a:bodyPr>
          <a:lstStyle/>
          <a:p>
            <a:r>
              <a:rPr lang="en-GB" sz="4000" b="1" dirty="0">
                <a:latin typeface="Times New Roman" panose="02020603050405020304" pitchFamily="18" charset="0"/>
                <a:cs typeface="Times New Roman" panose="02020603050405020304" pitchFamily="18" charset="0"/>
              </a:rPr>
              <a:t>Job seeker</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CAB6517-ED09-F68B-E967-E3A9D60DB67D}"/>
              </a:ext>
            </a:extLst>
          </p:cNvPr>
          <p:cNvSpPr>
            <a:spLocks noGrp="1"/>
          </p:cNvSpPr>
          <p:nvPr>
            <p:ph type="subTitle" idx="1"/>
          </p:nvPr>
        </p:nvSpPr>
        <p:spPr>
          <a:xfrm>
            <a:off x="1524000" y="2048608"/>
            <a:ext cx="8982808" cy="3894992"/>
          </a:xfrm>
        </p:spPr>
        <p:txBody>
          <a:bodyPr>
            <a:normAutofit/>
          </a:bodyPr>
          <a:lstStyle/>
          <a:p>
            <a:pPr marL="285750" indent="-28575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Registration </a:t>
            </a:r>
          </a:p>
          <a:p>
            <a:pPr marL="285750" indent="-28575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Login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Update</a:t>
            </a:r>
            <a:r>
              <a:rPr lang="en-US" sz="2000" dirty="0">
                <a:solidFill>
                  <a:schemeClr val="tx1"/>
                </a:solidFill>
                <a:latin typeface="Times New Roman" panose="02020603050405020304" pitchFamily="18" charset="0"/>
                <a:cs typeface="Times New Roman" panose="02020603050405020304" pitchFamily="18" charset="0"/>
              </a:rPr>
              <a:t> Profile</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View jobs and apply for job</a:t>
            </a:r>
            <a:endParaRPr lang="en-US" sz="20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My job</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Feedback </a:t>
            </a:r>
            <a:endParaRPr lang="en-US" sz="20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 Logout</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5051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B6F80C-E062-B9AE-F690-71164EF3A8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42F29B-FDB4-5B7E-C2A3-81AEEBD30F77}"/>
              </a:ext>
            </a:extLst>
          </p:cNvPr>
          <p:cNvSpPr>
            <a:spLocks noGrp="1"/>
          </p:cNvSpPr>
          <p:nvPr>
            <p:ph type="ctrTitle"/>
          </p:nvPr>
        </p:nvSpPr>
        <p:spPr>
          <a:xfrm>
            <a:off x="2359269" y="807060"/>
            <a:ext cx="7672754" cy="705217"/>
          </a:xfrm>
        </p:spPr>
        <p:txBody>
          <a:bodyPr>
            <a:normAutofit/>
          </a:bodyPr>
          <a:lstStyle/>
          <a:p>
            <a:r>
              <a:rPr lang="en-GB" sz="4000" b="1" dirty="0">
                <a:latin typeface="Times New Roman" panose="02020603050405020304" pitchFamily="18" charset="0"/>
                <a:cs typeface="Times New Roman" panose="02020603050405020304" pitchFamily="18" charset="0"/>
              </a:rPr>
              <a:t>Recruiter</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A2AD16D-FAE5-A7BF-ACF7-124DE632F0DB}"/>
              </a:ext>
            </a:extLst>
          </p:cNvPr>
          <p:cNvSpPr>
            <a:spLocks noGrp="1"/>
          </p:cNvSpPr>
          <p:nvPr>
            <p:ph type="subTitle" idx="1"/>
          </p:nvPr>
        </p:nvSpPr>
        <p:spPr>
          <a:xfrm>
            <a:off x="1524000" y="1820007"/>
            <a:ext cx="9123485" cy="4106007"/>
          </a:xfrm>
        </p:spPr>
        <p:txBody>
          <a:bodyPr>
            <a:normAutofit/>
          </a:bodyPr>
          <a:lstStyle/>
          <a:p>
            <a:pPr marL="285750" indent="-28575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Registration </a:t>
            </a:r>
          </a:p>
          <a:p>
            <a:pPr marL="285750" indent="-28575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Login </a:t>
            </a:r>
          </a:p>
          <a:p>
            <a:pPr marL="285750" indent="-28575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Update Profile</a:t>
            </a:r>
          </a:p>
          <a:p>
            <a:pPr marL="285750" indent="-28575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Manage jobs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Manage job applied</a:t>
            </a:r>
            <a:endParaRPr lang="en-US" sz="20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 Logout</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4919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D712EF-B5A8-8ECF-339C-021511CD63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793B27-8F07-86CB-76FB-161345044B37}"/>
              </a:ext>
            </a:extLst>
          </p:cNvPr>
          <p:cNvSpPr>
            <a:spLocks noGrp="1"/>
          </p:cNvSpPr>
          <p:nvPr>
            <p:ph type="ctrTitle"/>
          </p:nvPr>
        </p:nvSpPr>
        <p:spPr>
          <a:xfrm>
            <a:off x="1462454" y="2910253"/>
            <a:ext cx="9144000" cy="819517"/>
          </a:xfrm>
        </p:spPr>
        <p:txBody>
          <a:bodyPr>
            <a:normAutofit/>
          </a:bodyPr>
          <a:lstStyle/>
          <a:p>
            <a:r>
              <a:rPr lang="en-GB" sz="5000" b="1" dirty="0">
                <a:latin typeface="Times New Roman" panose="02020603050405020304" pitchFamily="18" charset="0"/>
                <a:cs typeface="Times New Roman" panose="02020603050405020304" pitchFamily="18" charset="0"/>
              </a:rPr>
              <a:t>Use-case Diagram</a:t>
            </a:r>
            <a:endParaRPr lang="en-IN" sz="5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4182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2A9BB5-0B8B-896D-0CDF-D69AE71DA4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C71538-98B6-C830-0ACA-30260B5BEE07}"/>
              </a:ext>
            </a:extLst>
          </p:cNvPr>
          <p:cNvSpPr>
            <a:spLocks noGrp="1"/>
          </p:cNvSpPr>
          <p:nvPr>
            <p:ph type="ctrTitle"/>
          </p:nvPr>
        </p:nvSpPr>
        <p:spPr>
          <a:xfrm>
            <a:off x="407378" y="2824223"/>
            <a:ext cx="3839308" cy="863478"/>
          </a:xfrm>
        </p:spPr>
        <p:txBody>
          <a:bodyPr>
            <a:normAutofit/>
          </a:bodyPr>
          <a:lstStyle/>
          <a:p>
            <a:r>
              <a:rPr lang="en-GB" sz="4500" b="1" dirty="0">
                <a:latin typeface="Times New Roman" panose="02020603050405020304" pitchFamily="18" charset="0"/>
                <a:cs typeface="Times New Roman" panose="02020603050405020304" pitchFamily="18" charset="0"/>
              </a:rPr>
              <a:t>Admin</a:t>
            </a:r>
            <a:endParaRPr lang="en-IN" sz="4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8063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255AB-74C5-F4F4-4DBA-C82B3FDEDB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A8CE5D-2142-085F-2ED5-CF2DE2BA2822}"/>
              </a:ext>
            </a:extLst>
          </p:cNvPr>
          <p:cNvSpPr>
            <a:spLocks noGrp="1"/>
          </p:cNvSpPr>
          <p:nvPr>
            <p:ph type="ctrTitle"/>
          </p:nvPr>
        </p:nvSpPr>
        <p:spPr>
          <a:xfrm>
            <a:off x="-199293" y="2869771"/>
            <a:ext cx="5404338" cy="872271"/>
          </a:xfrm>
        </p:spPr>
        <p:txBody>
          <a:bodyPr>
            <a:normAutofit/>
          </a:bodyPr>
          <a:lstStyle/>
          <a:p>
            <a:r>
              <a:rPr lang="en-GB" sz="4500" b="1" dirty="0">
                <a:latin typeface="Times New Roman" panose="02020603050405020304" pitchFamily="18" charset="0"/>
                <a:cs typeface="Times New Roman" panose="02020603050405020304" pitchFamily="18" charset="0"/>
              </a:rPr>
              <a:t>Job seeker</a:t>
            </a:r>
            <a:endParaRPr lang="en-IN" sz="4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176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0ACA6-8651-8CE0-9F5C-16FF041573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DB3D8A-E785-F7BA-3DB5-FD57F7EDB7CC}"/>
              </a:ext>
            </a:extLst>
          </p:cNvPr>
          <p:cNvSpPr>
            <a:spLocks noGrp="1"/>
          </p:cNvSpPr>
          <p:nvPr>
            <p:ph type="ctrTitle"/>
          </p:nvPr>
        </p:nvSpPr>
        <p:spPr>
          <a:xfrm>
            <a:off x="0" y="2954215"/>
            <a:ext cx="5219700" cy="784348"/>
          </a:xfrm>
        </p:spPr>
        <p:txBody>
          <a:bodyPr>
            <a:normAutofit/>
          </a:bodyPr>
          <a:lstStyle/>
          <a:p>
            <a:r>
              <a:rPr lang="en-GB" sz="4500" b="1" dirty="0">
                <a:latin typeface="Times New Roman" panose="02020603050405020304" pitchFamily="18" charset="0"/>
                <a:cs typeface="Times New Roman" panose="02020603050405020304" pitchFamily="18" charset="0"/>
              </a:rPr>
              <a:t>Recruiter</a:t>
            </a:r>
            <a:endParaRPr lang="en-IN" sz="4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9922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5A9F1-6946-8B52-F552-4D6937059C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FE0CBF-A945-C8F7-5847-5CED8C47C66E}"/>
              </a:ext>
            </a:extLst>
          </p:cNvPr>
          <p:cNvSpPr>
            <a:spLocks noGrp="1"/>
          </p:cNvSpPr>
          <p:nvPr>
            <p:ph type="ctrTitle"/>
          </p:nvPr>
        </p:nvSpPr>
        <p:spPr>
          <a:xfrm>
            <a:off x="1611923" y="2883877"/>
            <a:ext cx="8675077" cy="863478"/>
          </a:xfrm>
        </p:spPr>
        <p:txBody>
          <a:bodyPr>
            <a:normAutofit/>
          </a:bodyPr>
          <a:lstStyle/>
          <a:p>
            <a:r>
              <a:rPr lang="en-GB" sz="5000" b="1" dirty="0">
                <a:latin typeface="Times New Roman" panose="02020603050405020304" pitchFamily="18" charset="0"/>
                <a:cs typeface="Times New Roman" panose="02020603050405020304" pitchFamily="18" charset="0"/>
              </a:rPr>
              <a:t>Activity Diagram</a:t>
            </a:r>
            <a:endParaRPr lang="en-IN" sz="5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0451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3EB8DE-9513-AE6F-5657-22D4758BAF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C15749-C583-603D-E1E7-01D61BA4E221}"/>
              </a:ext>
            </a:extLst>
          </p:cNvPr>
          <p:cNvSpPr>
            <a:spLocks noGrp="1"/>
          </p:cNvSpPr>
          <p:nvPr>
            <p:ph type="ctrTitle"/>
          </p:nvPr>
        </p:nvSpPr>
        <p:spPr>
          <a:xfrm>
            <a:off x="407378" y="2824223"/>
            <a:ext cx="3839308" cy="863478"/>
          </a:xfrm>
        </p:spPr>
        <p:txBody>
          <a:bodyPr>
            <a:normAutofit/>
          </a:bodyPr>
          <a:lstStyle/>
          <a:p>
            <a:r>
              <a:rPr lang="en-GB" sz="4500" b="1" dirty="0">
                <a:latin typeface="Times New Roman" panose="02020603050405020304" pitchFamily="18" charset="0"/>
                <a:cs typeface="Times New Roman" panose="02020603050405020304" pitchFamily="18" charset="0"/>
              </a:rPr>
              <a:t>Admin</a:t>
            </a:r>
            <a:endParaRPr lang="en-IN" sz="4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6332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D2484-99BB-7EC1-D55E-F4D8FF5856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8527DF-DF6A-9706-5DF6-B64247139877}"/>
              </a:ext>
            </a:extLst>
          </p:cNvPr>
          <p:cNvSpPr>
            <a:spLocks noGrp="1"/>
          </p:cNvSpPr>
          <p:nvPr>
            <p:ph type="ctrTitle"/>
          </p:nvPr>
        </p:nvSpPr>
        <p:spPr>
          <a:xfrm>
            <a:off x="-199293" y="2869771"/>
            <a:ext cx="5404338" cy="872271"/>
          </a:xfrm>
        </p:spPr>
        <p:txBody>
          <a:bodyPr>
            <a:normAutofit/>
          </a:bodyPr>
          <a:lstStyle/>
          <a:p>
            <a:r>
              <a:rPr lang="en-GB" sz="4500" b="1" dirty="0">
                <a:latin typeface="Times New Roman" panose="02020603050405020304" pitchFamily="18" charset="0"/>
                <a:cs typeface="Times New Roman" panose="02020603050405020304" pitchFamily="18" charset="0"/>
              </a:rPr>
              <a:t>Job seeker</a:t>
            </a:r>
            <a:endParaRPr lang="en-IN" sz="4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9204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C6E498-194B-CA06-0A9E-9B425905D4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8863D5-A539-236F-CC77-1029AE1450BB}"/>
              </a:ext>
            </a:extLst>
          </p:cNvPr>
          <p:cNvSpPr>
            <a:spLocks noGrp="1"/>
          </p:cNvSpPr>
          <p:nvPr>
            <p:ph type="ctrTitle"/>
          </p:nvPr>
        </p:nvSpPr>
        <p:spPr>
          <a:xfrm>
            <a:off x="0" y="2954215"/>
            <a:ext cx="5219700" cy="784348"/>
          </a:xfrm>
        </p:spPr>
        <p:txBody>
          <a:bodyPr>
            <a:normAutofit/>
          </a:bodyPr>
          <a:lstStyle/>
          <a:p>
            <a:r>
              <a:rPr lang="en-GB" sz="4500" b="1" dirty="0">
                <a:latin typeface="Times New Roman" panose="02020603050405020304" pitchFamily="18" charset="0"/>
                <a:cs typeface="Times New Roman" panose="02020603050405020304" pitchFamily="18" charset="0"/>
              </a:rPr>
              <a:t>Recruiter</a:t>
            </a:r>
            <a:endParaRPr lang="en-IN" sz="4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67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0C870-2B87-A813-FEA5-9A32FFA6FDDD}"/>
              </a:ext>
            </a:extLst>
          </p:cNvPr>
          <p:cNvSpPr>
            <a:spLocks noGrp="1"/>
          </p:cNvSpPr>
          <p:nvPr>
            <p:ph type="ctrTitle"/>
          </p:nvPr>
        </p:nvSpPr>
        <p:spPr>
          <a:xfrm>
            <a:off x="1814146" y="1600200"/>
            <a:ext cx="8314592" cy="599708"/>
          </a:xfrm>
        </p:spPr>
        <p:txBody>
          <a:bodyPr>
            <a:normAutofit/>
          </a:bodyPr>
          <a:lstStyle/>
          <a:p>
            <a:r>
              <a:rPr lang="en-US" sz="3600" b="1" dirty="0">
                <a:latin typeface="Times New Roman" panose="02020603050405020304" pitchFamily="18" charset="0"/>
                <a:cs typeface="Times New Roman" panose="02020603050405020304" pitchFamily="18" charset="0"/>
              </a:rPr>
              <a:t>Project Members</a:t>
            </a:r>
            <a:endParaRPr lang="en-IN" sz="3600" dirty="0"/>
          </a:p>
        </p:txBody>
      </p:sp>
      <p:graphicFrame>
        <p:nvGraphicFramePr>
          <p:cNvPr id="4" name="Table 3">
            <a:extLst>
              <a:ext uri="{FF2B5EF4-FFF2-40B4-BE49-F238E27FC236}">
                <a16:creationId xmlns:a16="http://schemas.microsoft.com/office/drawing/2014/main" id="{5D1701E1-8EB5-62AE-B7D3-0906F51ADBE0}"/>
              </a:ext>
            </a:extLst>
          </p:cNvPr>
          <p:cNvGraphicFramePr>
            <a:graphicFrameLocks noGrp="1"/>
          </p:cNvGraphicFramePr>
          <p:nvPr>
            <p:extLst>
              <p:ext uri="{D42A27DB-BD31-4B8C-83A1-F6EECF244321}">
                <p14:modId xmlns:p14="http://schemas.microsoft.com/office/powerpoint/2010/main" val="304275964"/>
              </p:ext>
            </p:extLst>
          </p:nvPr>
        </p:nvGraphicFramePr>
        <p:xfrm>
          <a:off x="1771649" y="2682363"/>
          <a:ext cx="8648702" cy="2346837"/>
        </p:xfrm>
        <a:graphic>
          <a:graphicData uri="http://schemas.openxmlformats.org/drawingml/2006/table">
            <a:tbl>
              <a:tblPr firstRow="1" bandRow="1">
                <a:tableStyleId>{5C22544A-7EE6-4342-B048-85BDC9FD1C3A}</a:tableStyleId>
              </a:tblPr>
              <a:tblGrid>
                <a:gridCol w="4324351">
                  <a:extLst>
                    <a:ext uri="{9D8B030D-6E8A-4147-A177-3AD203B41FA5}">
                      <a16:colId xmlns:a16="http://schemas.microsoft.com/office/drawing/2014/main" val="1111871647"/>
                    </a:ext>
                  </a:extLst>
                </a:gridCol>
                <a:gridCol w="4324351">
                  <a:extLst>
                    <a:ext uri="{9D8B030D-6E8A-4147-A177-3AD203B41FA5}">
                      <a16:colId xmlns:a16="http://schemas.microsoft.com/office/drawing/2014/main" val="3897255303"/>
                    </a:ext>
                  </a:extLst>
                </a:gridCol>
              </a:tblGrid>
              <a:tr h="616341">
                <a:tc>
                  <a:txBody>
                    <a:bodyPr/>
                    <a:lstStyle/>
                    <a:p>
                      <a:r>
                        <a:rPr lang="en-US" sz="2000" b="1" dirty="0">
                          <a:solidFill>
                            <a:schemeClr val="tx1"/>
                          </a:solidFill>
                          <a:latin typeface="Times New Roman" panose="02020603050405020304" pitchFamily="18" charset="0"/>
                          <a:cs typeface="Times New Roman" panose="02020603050405020304" pitchFamily="18" charset="0"/>
                        </a:rPr>
                        <a:t>Name</a:t>
                      </a:r>
                      <a:endParaRPr lang="en-IN" sz="2000"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000" b="1" dirty="0">
                          <a:solidFill>
                            <a:schemeClr val="tx1"/>
                          </a:solidFill>
                          <a:latin typeface="Times New Roman" panose="02020603050405020304" pitchFamily="18" charset="0"/>
                          <a:cs typeface="Times New Roman" panose="02020603050405020304" pitchFamily="18" charset="0"/>
                        </a:rPr>
                        <a:t>Enrollment no.</a:t>
                      </a:r>
                      <a:endParaRPr lang="en-IN" sz="20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20081159"/>
                  </a:ext>
                </a:extLst>
              </a:tr>
              <a:tr h="576832">
                <a:tc>
                  <a:txBody>
                    <a:bodyPr/>
                    <a:lstStyle/>
                    <a:p>
                      <a:r>
                        <a:rPr lang="en-US" b="0" dirty="0" err="1">
                          <a:solidFill>
                            <a:schemeClr val="tx1"/>
                          </a:solidFill>
                          <a:latin typeface="Times New Roman" panose="02020603050405020304" pitchFamily="18" charset="0"/>
                          <a:cs typeface="Times New Roman" panose="02020603050405020304" pitchFamily="18" charset="0"/>
                        </a:rPr>
                        <a:t>Lagdhir</a:t>
                      </a:r>
                      <a:r>
                        <a:rPr lang="en-US" b="0" dirty="0">
                          <a:solidFill>
                            <a:schemeClr val="tx1"/>
                          </a:solidFill>
                          <a:latin typeface="Times New Roman" panose="02020603050405020304" pitchFamily="18" charset="0"/>
                          <a:cs typeface="Times New Roman" panose="02020603050405020304" pitchFamily="18" charset="0"/>
                        </a:rPr>
                        <a:t> Diya</a:t>
                      </a:r>
                      <a:endParaRPr lang="en-IN"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b="0" dirty="0">
                          <a:solidFill>
                            <a:schemeClr val="tx1"/>
                          </a:solidFill>
                          <a:latin typeface="Times New Roman" panose="02020603050405020304" pitchFamily="18" charset="0"/>
                          <a:cs typeface="Times New Roman" panose="02020603050405020304" pitchFamily="18" charset="0"/>
                        </a:rPr>
                        <a:t>235490694048</a:t>
                      </a:r>
                      <a:endParaRPr lang="en-IN"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14144433"/>
                  </a:ext>
                </a:extLst>
              </a:tr>
              <a:tr h="576832">
                <a:tc>
                  <a:txBody>
                    <a:bodyPr/>
                    <a:lstStyle/>
                    <a:p>
                      <a:r>
                        <a:rPr lang="en-US" b="0" dirty="0">
                          <a:solidFill>
                            <a:schemeClr val="tx1"/>
                          </a:solidFill>
                          <a:latin typeface="Times New Roman" panose="02020603050405020304" pitchFamily="18" charset="0"/>
                          <a:cs typeface="Times New Roman" panose="02020603050405020304" pitchFamily="18" charset="0"/>
                        </a:rPr>
                        <a:t>Prajapati Harsh</a:t>
                      </a:r>
                      <a:endParaRPr lang="en-IN"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b="0" dirty="0">
                          <a:solidFill>
                            <a:schemeClr val="tx1"/>
                          </a:solidFill>
                          <a:latin typeface="Times New Roman" panose="02020603050405020304" pitchFamily="18" charset="0"/>
                          <a:cs typeface="Times New Roman" panose="02020603050405020304" pitchFamily="18" charset="0"/>
                        </a:rPr>
                        <a:t>235490694091</a:t>
                      </a:r>
                      <a:endParaRPr lang="en-IN"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33122489"/>
                  </a:ext>
                </a:extLst>
              </a:tr>
              <a:tr h="576832">
                <a:tc>
                  <a:txBody>
                    <a:bodyPr/>
                    <a:lstStyle/>
                    <a:p>
                      <a:r>
                        <a:rPr lang="en-US" b="0" dirty="0">
                          <a:solidFill>
                            <a:schemeClr val="tx1"/>
                          </a:solidFill>
                          <a:latin typeface="Times New Roman" panose="02020603050405020304" pitchFamily="18" charset="0"/>
                          <a:cs typeface="Times New Roman" panose="02020603050405020304" pitchFamily="18" charset="0"/>
                        </a:rPr>
                        <a:t>Shah Harsh</a:t>
                      </a:r>
                      <a:endParaRPr lang="en-IN"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b="0" dirty="0">
                          <a:solidFill>
                            <a:schemeClr val="tx1"/>
                          </a:solidFill>
                          <a:latin typeface="Times New Roman" panose="02020603050405020304" pitchFamily="18" charset="0"/>
                          <a:cs typeface="Times New Roman" panose="02020603050405020304" pitchFamily="18" charset="0"/>
                        </a:rPr>
                        <a:t>235490694117</a:t>
                      </a:r>
                      <a:endParaRPr lang="en-IN"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33235497"/>
                  </a:ext>
                </a:extLst>
              </a:tr>
            </a:tbl>
          </a:graphicData>
        </a:graphic>
      </p:graphicFrame>
    </p:spTree>
    <p:extLst>
      <p:ext uri="{BB962C8B-B14F-4D97-AF65-F5344CB8AC3E}">
        <p14:creationId xmlns:p14="http://schemas.microsoft.com/office/powerpoint/2010/main" val="2998453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9834FE-F53D-D41B-DA0A-53FF71F17B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5B5477-E9F2-C88C-047D-DA3C9EA0B85C}"/>
              </a:ext>
            </a:extLst>
          </p:cNvPr>
          <p:cNvSpPr>
            <a:spLocks noGrp="1"/>
          </p:cNvSpPr>
          <p:nvPr>
            <p:ph type="ctrTitle"/>
          </p:nvPr>
        </p:nvSpPr>
        <p:spPr>
          <a:xfrm>
            <a:off x="1890346" y="2751993"/>
            <a:ext cx="8411308" cy="1030532"/>
          </a:xfrm>
        </p:spPr>
        <p:txBody>
          <a:bodyPr>
            <a:normAutofit/>
          </a:bodyPr>
          <a:lstStyle/>
          <a:p>
            <a:r>
              <a:rPr lang="en-GB" sz="5000" b="1" dirty="0">
                <a:latin typeface="Times New Roman" panose="02020603050405020304" pitchFamily="18" charset="0"/>
                <a:cs typeface="Times New Roman" panose="02020603050405020304" pitchFamily="18" charset="0"/>
              </a:rPr>
              <a:t>Interaction Diagram</a:t>
            </a:r>
            <a:endParaRPr lang="en-IN" sz="5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0905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036B76-21A1-27AC-A3C3-4D42326E32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00C9A4-D362-17C0-0F86-5848F7B19033}"/>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67280798-BD83-1F25-E0EC-3BDD6B431A0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20354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B4D7D-8A90-F09D-1664-51607C622B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10F05D-C49B-4BB4-0E1F-197F01B76C8B}"/>
              </a:ext>
            </a:extLst>
          </p:cNvPr>
          <p:cNvSpPr>
            <a:spLocks noGrp="1"/>
          </p:cNvSpPr>
          <p:nvPr>
            <p:ph type="ctrTitle"/>
          </p:nvPr>
        </p:nvSpPr>
        <p:spPr>
          <a:xfrm>
            <a:off x="1841988" y="2725614"/>
            <a:ext cx="8508023" cy="1065701"/>
          </a:xfrm>
        </p:spPr>
        <p:txBody>
          <a:bodyPr>
            <a:normAutofit/>
          </a:bodyPr>
          <a:lstStyle/>
          <a:p>
            <a:r>
              <a:rPr lang="en-GB" sz="5000" b="1" dirty="0">
                <a:latin typeface="Times New Roman" panose="02020603050405020304" pitchFamily="18" charset="0"/>
                <a:cs typeface="Times New Roman" panose="02020603050405020304" pitchFamily="18" charset="0"/>
              </a:rPr>
              <a:t>Class Diagram</a:t>
            </a:r>
            <a:endParaRPr lang="en-IN" sz="5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5303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EF9A4-276C-8A02-024D-23305A932F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522406-A36A-0893-BF31-C5FDDCDF6B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4A081483-A461-40FE-7D3B-A33551BE998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06929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B1171B-8780-A5FE-0587-640F75960E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D6EAAA-5D84-0183-7334-520CE9368569}"/>
              </a:ext>
            </a:extLst>
          </p:cNvPr>
          <p:cNvSpPr>
            <a:spLocks noGrp="1"/>
          </p:cNvSpPr>
          <p:nvPr>
            <p:ph type="ctrTitle"/>
          </p:nvPr>
        </p:nvSpPr>
        <p:spPr>
          <a:xfrm>
            <a:off x="1595804" y="624254"/>
            <a:ext cx="9000392" cy="749178"/>
          </a:xfrm>
        </p:spPr>
        <p:txBody>
          <a:bodyPr>
            <a:normAutofit/>
          </a:bodyPr>
          <a:lstStyle/>
          <a:p>
            <a:r>
              <a:rPr lang="en-GB" sz="4000" b="1" dirty="0">
                <a:latin typeface="Times New Roman" panose="02020603050405020304" pitchFamily="18" charset="0"/>
                <a:cs typeface="Times New Roman" panose="02020603050405020304" pitchFamily="18" charset="0"/>
              </a:rPr>
              <a:t>Conclusion</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B290D01-51E1-DDCF-29BD-C2F2B5DA674D}"/>
              </a:ext>
            </a:extLst>
          </p:cNvPr>
          <p:cNvSpPr>
            <a:spLocks noGrp="1"/>
          </p:cNvSpPr>
          <p:nvPr>
            <p:ph type="subTitle" idx="1"/>
          </p:nvPr>
        </p:nvSpPr>
        <p:spPr>
          <a:xfrm>
            <a:off x="1373066" y="1688123"/>
            <a:ext cx="9223130" cy="3930162"/>
          </a:xfrm>
        </p:spPr>
        <p:txBody>
          <a:bodyPr>
            <a:normAutofit/>
          </a:bodyPr>
          <a:lstStyle/>
          <a:p>
            <a:pPr marL="342900" indent="-34290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An online job portal is a dynamic platform that bridges the gap between job seekers and recruiters, providing an efficient and seamless process.</a:t>
            </a:r>
          </a:p>
          <a:p>
            <a:pPr marL="342900" indent="-34290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An online job portal is a win-win solution for all parties involved. For job seekers, it offers a one-stop solution to manage their job search and career development. </a:t>
            </a:r>
          </a:p>
          <a:p>
            <a:pPr marL="342900" indent="-34290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While providing recruiters with the best candidates and simplify the entire hiring process, from job posting to candidate selection. </a:t>
            </a:r>
          </a:p>
          <a:p>
            <a:pPr marL="342900" indent="-34290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admin ensures the platform runs smoothly, offering timely updates, system maintenance, and efficient customer support to resolve any issues faced by users.</a:t>
            </a:r>
          </a:p>
          <a:p>
            <a:pPr marL="342900" indent="-34290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platform benefits from a streamlined process that saves time, reduces administrative overhead, and ensures a more accurate match between employers and potential employees.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3853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3D6239-D106-D2B4-326B-FAAE9960BD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EE67E0-2907-725E-A9F3-4D39ECDA9E71}"/>
              </a:ext>
            </a:extLst>
          </p:cNvPr>
          <p:cNvSpPr>
            <a:spLocks noGrp="1"/>
          </p:cNvSpPr>
          <p:nvPr>
            <p:ph type="ctrTitle"/>
          </p:nvPr>
        </p:nvSpPr>
        <p:spPr>
          <a:xfrm>
            <a:off x="1928446" y="624254"/>
            <a:ext cx="8508023" cy="740385"/>
          </a:xfrm>
        </p:spPr>
        <p:txBody>
          <a:bodyPr>
            <a:normAutofit/>
          </a:bodyPr>
          <a:lstStyle/>
          <a:p>
            <a:r>
              <a:rPr kumimoji="0" lang="en-US" sz="4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Bibliography</a:t>
            </a:r>
            <a:endParaRPr lang="en-IN" sz="4000" b="1" dirty="0"/>
          </a:p>
        </p:txBody>
      </p:sp>
      <p:sp>
        <p:nvSpPr>
          <p:cNvPr id="3" name="Subtitle 2">
            <a:extLst>
              <a:ext uri="{FF2B5EF4-FFF2-40B4-BE49-F238E27FC236}">
                <a16:creationId xmlns:a16="http://schemas.microsoft.com/office/drawing/2014/main" id="{527DD0A4-43DF-B085-82DF-D788309DFFBA}"/>
              </a:ext>
            </a:extLst>
          </p:cNvPr>
          <p:cNvSpPr>
            <a:spLocks noGrp="1"/>
          </p:cNvSpPr>
          <p:nvPr>
            <p:ph type="subTitle" idx="1"/>
          </p:nvPr>
        </p:nvSpPr>
        <p:spPr>
          <a:xfrm>
            <a:off x="1524002" y="1960685"/>
            <a:ext cx="8508024" cy="2461846"/>
          </a:xfrm>
        </p:spPr>
        <p:txBody>
          <a:bodyPr/>
          <a:lstStyle/>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hlinkClick r:id="rId2"/>
              </a:rPr>
              <a:t>https://www.w3schools.com</a:t>
            </a:r>
            <a:endParaRPr lang="en-IN"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hlinkClick r:id="rId3"/>
              </a:rPr>
              <a:t>https://www.google.co.in</a:t>
            </a:r>
            <a:endParaRPr lang="en-IN"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hlinkClick r:id="rId4"/>
              </a:rPr>
              <a:t>https://app.diagrams.net/</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74957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4D012A-656F-D844-26CA-45024B4452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7A6907-B57D-F7A4-E222-CE71ED4134E3}"/>
              </a:ext>
            </a:extLst>
          </p:cNvPr>
          <p:cNvSpPr>
            <a:spLocks noGrp="1"/>
          </p:cNvSpPr>
          <p:nvPr>
            <p:ph type="ctrTitle"/>
          </p:nvPr>
        </p:nvSpPr>
        <p:spPr>
          <a:xfrm>
            <a:off x="2113084" y="2769576"/>
            <a:ext cx="8393723" cy="1039325"/>
          </a:xfrm>
        </p:spPr>
        <p:txBody>
          <a:bodyPr/>
          <a:lstStyle/>
          <a:p>
            <a:r>
              <a:rPr lang="en-GB"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4624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211607-9618-CA68-8F40-089D09F5843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D16E08F-CD68-71B3-2534-0FDF04C70F22}"/>
              </a:ext>
            </a:extLst>
          </p:cNvPr>
          <p:cNvSpPr txBox="1"/>
          <p:nvPr/>
        </p:nvSpPr>
        <p:spPr>
          <a:xfrm>
            <a:off x="5229226" y="351692"/>
            <a:ext cx="1171576" cy="553998"/>
          </a:xfrm>
          <a:prstGeom prst="rect">
            <a:avLst/>
          </a:prstGeom>
          <a:noFill/>
        </p:spPr>
        <p:txBody>
          <a:bodyPr wrap="square">
            <a:spAutoFit/>
          </a:bodyPr>
          <a:lstStyle/>
          <a:p>
            <a:r>
              <a:rPr lang="en-IN" sz="3000" b="1" dirty="0">
                <a:solidFill>
                  <a:prstClr val="black"/>
                </a:solidFill>
                <a:latin typeface="Times New Roman" panose="02020603050405020304" pitchFamily="18" charset="0"/>
                <a:cs typeface="Times New Roman" panose="02020603050405020304" pitchFamily="18" charset="0"/>
              </a:rPr>
              <a:t>Index</a:t>
            </a:r>
          </a:p>
        </p:txBody>
      </p:sp>
      <p:graphicFrame>
        <p:nvGraphicFramePr>
          <p:cNvPr id="6" name="Table 5">
            <a:extLst>
              <a:ext uri="{FF2B5EF4-FFF2-40B4-BE49-F238E27FC236}">
                <a16:creationId xmlns:a16="http://schemas.microsoft.com/office/drawing/2014/main" id="{C168AE39-20F8-1EAF-7E70-C69900E9BC94}"/>
              </a:ext>
            </a:extLst>
          </p:cNvPr>
          <p:cNvGraphicFramePr>
            <a:graphicFrameLocks noGrp="1"/>
          </p:cNvGraphicFramePr>
          <p:nvPr>
            <p:extLst>
              <p:ext uri="{D42A27DB-BD31-4B8C-83A1-F6EECF244321}">
                <p14:modId xmlns:p14="http://schemas.microsoft.com/office/powerpoint/2010/main" val="1881570272"/>
              </p:ext>
            </p:extLst>
          </p:nvPr>
        </p:nvGraphicFramePr>
        <p:xfrm>
          <a:off x="1367450" y="1028701"/>
          <a:ext cx="9332790" cy="5304499"/>
        </p:xfrm>
        <a:graphic>
          <a:graphicData uri="http://schemas.openxmlformats.org/drawingml/2006/table">
            <a:tbl>
              <a:tblPr firstRow="1" bandRow="1">
                <a:tableStyleId>{5C22544A-7EE6-4342-B048-85BDC9FD1C3A}</a:tableStyleId>
              </a:tblPr>
              <a:tblGrid>
                <a:gridCol w="1569182">
                  <a:extLst>
                    <a:ext uri="{9D8B030D-6E8A-4147-A177-3AD203B41FA5}">
                      <a16:colId xmlns:a16="http://schemas.microsoft.com/office/drawing/2014/main" val="1182669921"/>
                    </a:ext>
                  </a:extLst>
                </a:gridCol>
                <a:gridCol w="5767754">
                  <a:extLst>
                    <a:ext uri="{9D8B030D-6E8A-4147-A177-3AD203B41FA5}">
                      <a16:colId xmlns:a16="http://schemas.microsoft.com/office/drawing/2014/main" val="83412034"/>
                    </a:ext>
                  </a:extLst>
                </a:gridCol>
                <a:gridCol w="1995854">
                  <a:extLst>
                    <a:ext uri="{9D8B030D-6E8A-4147-A177-3AD203B41FA5}">
                      <a16:colId xmlns:a16="http://schemas.microsoft.com/office/drawing/2014/main" val="880413073"/>
                    </a:ext>
                  </a:extLst>
                </a:gridCol>
              </a:tblGrid>
              <a:tr h="436282">
                <a:tc>
                  <a:txBody>
                    <a:bodyPr/>
                    <a:lstStyle/>
                    <a:p>
                      <a:r>
                        <a:rPr lang="en-GB" dirty="0">
                          <a:solidFill>
                            <a:schemeClr val="tx1"/>
                          </a:solidFill>
                          <a:latin typeface="Times New Roman" panose="02020603050405020304" pitchFamily="18" charset="0"/>
                          <a:cs typeface="Times New Roman" panose="02020603050405020304" pitchFamily="18" charset="0"/>
                        </a:rPr>
                        <a:t>Content no.</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GB" dirty="0">
                          <a:solidFill>
                            <a:schemeClr val="tx1"/>
                          </a:solidFill>
                          <a:latin typeface="Times New Roman" panose="02020603050405020304" pitchFamily="18" charset="0"/>
                          <a:cs typeface="Times New Roman" panose="02020603050405020304" pitchFamily="18" charset="0"/>
                        </a:rPr>
                        <a:t>Content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GB" dirty="0">
                          <a:solidFill>
                            <a:schemeClr val="tx1"/>
                          </a:solidFill>
                          <a:latin typeface="Times New Roman" panose="02020603050405020304" pitchFamily="18" charset="0"/>
                          <a:cs typeface="Times New Roman" panose="02020603050405020304" pitchFamily="18" charset="0"/>
                        </a:rPr>
                        <a:t>Slide no.</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6442667"/>
                  </a:ext>
                </a:extLst>
              </a:tr>
              <a:tr h="443271">
                <a:tc>
                  <a:txBody>
                    <a:bodyPr/>
                    <a:lstStyle/>
                    <a:p>
                      <a:r>
                        <a:rPr lang="en-GB"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49054105"/>
                  </a:ext>
                </a:extLst>
              </a:tr>
              <a:tr h="1272795">
                <a:tc>
                  <a:txBody>
                    <a:bodyPr/>
                    <a:lstStyle/>
                    <a:p>
                      <a:r>
                        <a:rPr lang="en-GB"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Project profile</a:t>
                      </a:r>
                    </a:p>
                    <a:p>
                      <a:pPr marL="285750" indent="-285750">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Existing System</a:t>
                      </a:r>
                    </a:p>
                    <a:p>
                      <a:pPr marL="285750" indent="-285750">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 Preposed System</a:t>
                      </a:r>
                    </a:p>
                    <a:p>
                      <a:pPr marL="285750" indent="-285750">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 Tools &amp; Technology</a:t>
                      </a:r>
                    </a:p>
                  </a:txBody>
                  <a:tcPr/>
                </a:tc>
                <a:tc>
                  <a:txBody>
                    <a:bodyPr/>
                    <a:lstStyle/>
                    <a:p>
                      <a:r>
                        <a:rPr lang="en-GB" dirty="0">
                          <a:latin typeface="Times New Roman" panose="02020603050405020304" pitchFamily="18" charset="0"/>
                          <a:cs typeface="Times New Roman" panose="02020603050405020304" pitchFamily="18" charset="0"/>
                        </a:rPr>
                        <a:t>5 - 7</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00662541"/>
                  </a:ext>
                </a:extLst>
              </a:tr>
              <a:tr h="443271">
                <a:tc>
                  <a:txBody>
                    <a:bodyPr/>
                    <a:lstStyle/>
                    <a:p>
                      <a:r>
                        <a:rPr lang="en-GB"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Project modules</a:t>
                      </a:r>
                      <a:endParaRPr lang="en-IN"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8</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26180720"/>
                  </a:ext>
                </a:extLst>
              </a:tr>
              <a:tr h="451480">
                <a:tc>
                  <a:txBody>
                    <a:bodyPr/>
                    <a:lstStyle/>
                    <a:p>
                      <a:r>
                        <a:rPr lang="en-GB"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Use-case diagram</a:t>
                      </a:r>
                      <a:endParaRPr lang="en-IN"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12</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51291943"/>
                  </a:ext>
                </a:extLst>
              </a:tr>
              <a:tr h="451480">
                <a:tc>
                  <a:txBody>
                    <a:bodyPr/>
                    <a:lstStyle/>
                    <a:p>
                      <a:r>
                        <a:rPr lang="en-GB" dirty="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Activity diagram</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69667933"/>
                  </a:ext>
                </a:extLst>
              </a:tr>
              <a:tr h="451480">
                <a:tc>
                  <a:txBody>
                    <a:bodyPr/>
                    <a:lstStyle/>
                    <a:p>
                      <a:r>
                        <a:rPr lang="en-GB" dirty="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Interaction diagram</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11131127"/>
                  </a:ext>
                </a:extLst>
              </a:tr>
              <a:tr h="451480">
                <a:tc>
                  <a:txBody>
                    <a:bodyPr/>
                    <a:lstStyle/>
                    <a:p>
                      <a:r>
                        <a:rPr lang="en-GB" dirty="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Class diagram</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6667320"/>
                  </a:ext>
                </a:extLst>
              </a:tr>
              <a:tr h="451480">
                <a:tc>
                  <a:txBody>
                    <a:bodyPr/>
                    <a:lstStyle/>
                    <a:p>
                      <a:r>
                        <a:rPr lang="en-GB" dirty="0">
                          <a:latin typeface="Times New Roman" panose="02020603050405020304" pitchFamily="18" charset="0"/>
                          <a:cs typeface="Times New Roman" panose="02020603050405020304" pitchFamily="18" charset="0"/>
                        </a:rPr>
                        <a:t>8</a:t>
                      </a:r>
                      <a:endParaRPr lang="en-IN"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38376332"/>
                  </a:ext>
                </a:extLst>
              </a:tr>
              <a:tr h="451480">
                <a:tc>
                  <a:txBody>
                    <a:bodyPr/>
                    <a:lstStyle/>
                    <a:p>
                      <a:r>
                        <a:rPr lang="en-GB" dirty="0">
                          <a:latin typeface="Times New Roman" panose="02020603050405020304" pitchFamily="18" charset="0"/>
                          <a:cs typeface="Times New Roman" panose="02020603050405020304" pitchFamily="18" charset="0"/>
                        </a:rPr>
                        <a:t>9</a:t>
                      </a:r>
                      <a:endParaRPr lang="en-IN" dirty="0">
                        <a:latin typeface="Times New Roman" panose="02020603050405020304" pitchFamily="18" charset="0"/>
                        <a:cs typeface="Times New Roman" panose="02020603050405020304" pitchFamily="18" charset="0"/>
                      </a:endParaRPr>
                    </a:p>
                  </a:txBody>
                  <a:tcPr/>
                </a:tc>
                <a:tc>
                  <a:txBody>
                    <a:bodyPr/>
                    <a:lstStyle/>
                    <a:p>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Bibliography</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70187543"/>
                  </a:ext>
                </a:extLst>
              </a:tr>
            </a:tbl>
          </a:graphicData>
        </a:graphic>
      </p:graphicFrame>
    </p:spTree>
    <p:extLst>
      <p:ext uri="{BB962C8B-B14F-4D97-AF65-F5344CB8AC3E}">
        <p14:creationId xmlns:p14="http://schemas.microsoft.com/office/powerpoint/2010/main" val="2860038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F563BC-E9F7-6FD1-E41E-4D0C961DBB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EB01FA-BC6C-4509-5358-BF025AC3DBEB}"/>
              </a:ext>
            </a:extLst>
          </p:cNvPr>
          <p:cNvSpPr>
            <a:spLocks noGrp="1"/>
          </p:cNvSpPr>
          <p:nvPr>
            <p:ph type="ctrTitle"/>
          </p:nvPr>
        </p:nvSpPr>
        <p:spPr>
          <a:xfrm>
            <a:off x="1923315" y="764932"/>
            <a:ext cx="7952642" cy="641838"/>
          </a:xfrm>
        </p:spPr>
        <p:txBody>
          <a:bodyPr>
            <a:normAutofit/>
          </a:bodyPr>
          <a:lstStyle/>
          <a:p>
            <a:r>
              <a:rPr lang="en-GB" sz="4000" b="1" dirty="0">
                <a:latin typeface="Times New Roman" panose="02020603050405020304" pitchFamily="18" charset="0"/>
                <a:cs typeface="Times New Roman" panose="02020603050405020304" pitchFamily="18" charset="0"/>
              </a:rPr>
              <a:t>Introduction</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9774417-354D-CB5E-463E-D2928A603B1B}"/>
              </a:ext>
            </a:extLst>
          </p:cNvPr>
          <p:cNvSpPr>
            <a:spLocks noGrp="1"/>
          </p:cNvSpPr>
          <p:nvPr>
            <p:ph type="subTitle" idx="1"/>
          </p:nvPr>
        </p:nvSpPr>
        <p:spPr>
          <a:xfrm>
            <a:off x="1371598" y="1931499"/>
            <a:ext cx="9056077" cy="3642823"/>
          </a:xfrm>
        </p:spPr>
        <p:txBody>
          <a:bodyPr>
            <a:normAutofit/>
          </a:bodyPr>
          <a:lstStyle/>
          <a:p>
            <a:pPr marL="342900" indent="-34290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In today’s digital age, finding the right job and the right talent has become more efficient with the help of online job portals. Our Online Job Portal, built with Laravel, is designed to streamline the job search and recruitment process, offering a user-friendly platform for both job seekers and recruiters(employers).</a:t>
            </a:r>
          </a:p>
          <a:p>
            <a:pPr marL="342900" indent="-34290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We will mainly have 3 modules which are admin, job seeker and recruiter.</a:t>
            </a:r>
          </a:p>
          <a:p>
            <a:pPr marL="342900" indent="-34290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Admin can manage and monitor the entire platform. </a:t>
            </a:r>
          </a:p>
          <a:p>
            <a:pPr marL="342900" indent="-34290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Job seeker can sign up, fill out personal information, and create detailed profiles including work experience, skills, education, and certifications. </a:t>
            </a:r>
          </a:p>
          <a:p>
            <a:pPr marL="342900" indent="-34290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Recruiter can post job vacancies, manage applicants, and streamline the hiring process.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0365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BD551-5372-1031-86C8-728412BF90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2D2DB1-DE05-DA78-EEB4-54139C5448A4}"/>
              </a:ext>
            </a:extLst>
          </p:cNvPr>
          <p:cNvSpPr>
            <a:spLocks noGrp="1"/>
          </p:cNvSpPr>
          <p:nvPr>
            <p:ph type="ctrTitle"/>
          </p:nvPr>
        </p:nvSpPr>
        <p:spPr>
          <a:xfrm>
            <a:off x="2016368" y="328795"/>
            <a:ext cx="8464062" cy="1012948"/>
          </a:xfrm>
        </p:spPr>
        <p:txBody>
          <a:bodyPr>
            <a:normAutofit/>
          </a:bodyPr>
          <a:lstStyle/>
          <a:p>
            <a:r>
              <a:rPr lang="en-GB" sz="4000" b="1" dirty="0">
                <a:latin typeface="Times New Roman" panose="02020603050405020304" pitchFamily="18" charset="0"/>
                <a:cs typeface="Times New Roman" panose="02020603050405020304" pitchFamily="18" charset="0"/>
              </a:rPr>
              <a:t>Existing System</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F3FE1F5-C27A-D6E5-C367-371D314B2FF7}"/>
              </a:ext>
            </a:extLst>
          </p:cNvPr>
          <p:cNvSpPr>
            <a:spLocks noGrp="1"/>
          </p:cNvSpPr>
          <p:nvPr>
            <p:ph type="subTitle" idx="1"/>
          </p:nvPr>
        </p:nvSpPr>
        <p:spPr>
          <a:xfrm>
            <a:off x="1551842" y="2004646"/>
            <a:ext cx="9088316" cy="3297116"/>
          </a:xfrm>
        </p:spPr>
        <p:txBody>
          <a:bodyPr>
            <a:normAutofit/>
          </a:bodyPr>
          <a:lstStyle/>
          <a:p>
            <a:pPr marL="342900" indent="-34290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traditional recruitment process often relies on manual and offline methods.</a:t>
            </a:r>
          </a:p>
          <a:p>
            <a:pPr marL="342900" indent="-34290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Job seekers often rely on newspapers, job fairs or company websites to find job listings.</a:t>
            </a:r>
          </a:p>
          <a:p>
            <a:pPr marL="342900" indent="-34290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They may have to visit multiple job portals and search for specific roles or industries manually.</a:t>
            </a:r>
          </a:p>
          <a:p>
            <a:pPr marL="342900" indent="-34290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Information may be outdated and the process of applying for multiple jobs is time-consuming.</a:t>
            </a:r>
          </a:p>
          <a:p>
            <a:pPr marL="342900" indent="-34290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They often need to customize each resume and cover letter for every job application.</a:t>
            </a:r>
          </a:p>
        </p:txBody>
      </p:sp>
      <p:sp>
        <p:nvSpPr>
          <p:cNvPr id="5" name="Rectangle 2">
            <a:extLst>
              <a:ext uri="{FF2B5EF4-FFF2-40B4-BE49-F238E27FC236}">
                <a16:creationId xmlns:a16="http://schemas.microsoft.com/office/drawing/2014/main" id="{363A7E76-1A1D-BCE1-58A3-7EF3878C58E8}"/>
              </a:ext>
            </a:extLst>
          </p:cNvPr>
          <p:cNvSpPr>
            <a:spLocks noChangeArrowheads="1"/>
          </p:cNvSpPr>
          <p:nvPr/>
        </p:nvSpPr>
        <p:spPr bwMode="auto">
          <a:xfrm>
            <a:off x="0" y="-161808"/>
            <a:ext cx="134190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5507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CC148-07DA-67F8-99AC-C19FA8F477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06CF6E-A0AA-8AD2-9235-BA692AD8C49A}"/>
              </a:ext>
            </a:extLst>
          </p:cNvPr>
          <p:cNvSpPr>
            <a:spLocks noGrp="1"/>
          </p:cNvSpPr>
          <p:nvPr>
            <p:ph type="ctrTitle"/>
          </p:nvPr>
        </p:nvSpPr>
        <p:spPr>
          <a:xfrm>
            <a:off x="1992190" y="633046"/>
            <a:ext cx="8207619" cy="670046"/>
          </a:xfrm>
        </p:spPr>
        <p:txBody>
          <a:bodyPr>
            <a:normAutofit/>
          </a:bodyPr>
          <a:lstStyle/>
          <a:p>
            <a:r>
              <a:rPr lang="en-GB" sz="4000" b="1" dirty="0">
                <a:latin typeface="Times New Roman" panose="02020603050405020304" pitchFamily="18" charset="0"/>
                <a:cs typeface="Times New Roman" panose="02020603050405020304" pitchFamily="18" charset="0"/>
              </a:rPr>
              <a:t>Proposed System</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9E69207-97B2-6F68-F57F-787768D2FD4F}"/>
              </a:ext>
            </a:extLst>
          </p:cNvPr>
          <p:cNvSpPr>
            <a:spLocks noGrp="1"/>
          </p:cNvSpPr>
          <p:nvPr>
            <p:ph type="subTitle" idx="1"/>
          </p:nvPr>
        </p:nvSpPr>
        <p:spPr>
          <a:xfrm>
            <a:off x="1407502" y="2022231"/>
            <a:ext cx="8792307" cy="2971800"/>
          </a:xfrm>
        </p:spPr>
        <p:txBody>
          <a:bodyPr>
            <a:normAutofit/>
          </a:bodyPr>
          <a:lstStyle/>
          <a:p>
            <a:pPr marL="342900" indent="-34290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Job seekers can apply to multiple jobs with a single click by uploading their resume and cover letter directly through the portal.</a:t>
            </a:r>
          </a:p>
          <a:p>
            <a:pPr marL="342900" indent="-34290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Job seekers can create and maintain an online profile that includes their resume, skills, experience, certifications, and portfolio.</a:t>
            </a: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Job seekers can update their profile in real-time, ensuring they are always presenting the latest version to recruiters.</a:t>
            </a: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Job seekers’ personal data is securely stored with encryption, and they are in control of what information they share.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4496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339BFF-BFDC-45F6-47F5-A39A333DF4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80C812-91B7-3B17-74E4-DBA185A8F419}"/>
              </a:ext>
            </a:extLst>
          </p:cNvPr>
          <p:cNvSpPr>
            <a:spLocks noGrp="1"/>
          </p:cNvSpPr>
          <p:nvPr>
            <p:ph type="ctrTitle"/>
          </p:nvPr>
        </p:nvSpPr>
        <p:spPr>
          <a:xfrm>
            <a:off x="2464778" y="677008"/>
            <a:ext cx="7672754" cy="731593"/>
          </a:xfrm>
        </p:spPr>
        <p:txBody>
          <a:bodyPr>
            <a:normAutofit/>
          </a:bodyPr>
          <a:lstStyle/>
          <a:p>
            <a:r>
              <a:rPr lang="en-IN" sz="4000" b="1" dirty="0">
                <a:solidFill>
                  <a:schemeClr val="tx1"/>
                </a:solidFill>
                <a:latin typeface="Times New Roman" panose="02020603050405020304" pitchFamily="18" charset="0"/>
                <a:cs typeface="Times New Roman" panose="02020603050405020304" pitchFamily="18" charset="0"/>
              </a:rPr>
              <a:t>Tools &amp; Technology</a:t>
            </a:r>
            <a:endParaRPr lang="en-IN" sz="4000" dirty="0"/>
          </a:p>
        </p:txBody>
      </p:sp>
      <p:sp>
        <p:nvSpPr>
          <p:cNvPr id="3" name="Subtitle 2">
            <a:extLst>
              <a:ext uri="{FF2B5EF4-FFF2-40B4-BE49-F238E27FC236}">
                <a16:creationId xmlns:a16="http://schemas.microsoft.com/office/drawing/2014/main" id="{CF8D51A8-F99A-20E7-ACAF-A90389ACA03A}"/>
              </a:ext>
            </a:extLst>
          </p:cNvPr>
          <p:cNvSpPr>
            <a:spLocks noGrp="1"/>
          </p:cNvSpPr>
          <p:nvPr>
            <p:ph type="subTitle" idx="1"/>
          </p:nvPr>
        </p:nvSpPr>
        <p:spPr>
          <a:xfrm>
            <a:off x="2145322" y="1872763"/>
            <a:ext cx="7605347" cy="3613638"/>
          </a:xfrm>
        </p:spPr>
        <p:txBody>
          <a:bodyPr>
            <a:normAutofit fontScale="92500" lnSpcReduction="10000"/>
          </a:bodyPr>
          <a:lstStyle/>
          <a:p>
            <a:pPr marL="285750" indent="-285750" algn="just">
              <a:lnSpc>
                <a:spcPct val="150000"/>
              </a:lnSpc>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Front-end : Laravel, </a:t>
            </a:r>
            <a:r>
              <a:rPr lang="en-IN" sz="2400" dirty="0" err="1">
                <a:solidFill>
                  <a:schemeClr val="tx1"/>
                </a:solidFill>
                <a:latin typeface="Times New Roman" panose="02020603050405020304" pitchFamily="18" charset="0"/>
                <a:cs typeface="Times New Roman" panose="02020603050405020304" pitchFamily="18" charset="0"/>
              </a:rPr>
              <a:t>php</a:t>
            </a:r>
            <a:r>
              <a:rPr lang="en-IN" sz="2400" dirty="0">
                <a:solidFill>
                  <a:schemeClr val="tx1"/>
                </a:solidFill>
                <a:latin typeface="Times New Roman" panose="02020603050405020304" pitchFamily="18" charset="0"/>
                <a:cs typeface="Times New Roman" panose="02020603050405020304" pitchFamily="18" charset="0"/>
              </a:rPr>
              <a:t> </a:t>
            </a:r>
          </a:p>
          <a:p>
            <a:pPr marL="285750" indent="-285750" algn="just">
              <a:lnSpc>
                <a:spcPct val="150000"/>
              </a:lnSpc>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Web-design : html5, css3, bootstrap </a:t>
            </a:r>
          </a:p>
          <a:p>
            <a:pPr marL="285750" indent="-285750" algn="just">
              <a:lnSpc>
                <a:spcPct val="150000"/>
              </a:lnSpc>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Scripting : JavaScript, </a:t>
            </a:r>
            <a:r>
              <a:rPr lang="en-IN" sz="2400" dirty="0" err="1">
                <a:solidFill>
                  <a:schemeClr val="tx1"/>
                </a:solidFill>
                <a:latin typeface="Times New Roman" panose="02020603050405020304" pitchFamily="18" charset="0"/>
                <a:cs typeface="Times New Roman" panose="02020603050405020304" pitchFamily="18" charset="0"/>
              </a:rPr>
              <a:t>jquery</a:t>
            </a:r>
            <a:r>
              <a:rPr lang="en-IN" sz="2400" dirty="0">
                <a:solidFill>
                  <a:schemeClr val="tx1"/>
                </a:solidFill>
                <a:latin typeface="Times New Roman" panose="02020603050405020304" pitchFamily="18" charset="0"/>
                <a:cs typeface="Times New Roman" panose="02020603050405020304" pitchFamily="18" charset="0"/>
              </a:rPr>
              <a:t>, AJAX</a:t>
            </a:r>
          </a:p>
          <a:p>
            <a:pPr marL="285750" indent="-285750" algn="just">
              <a:lnSpc>
                <a:spcPct val="150000"/>
              </a:lnSpc>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back-end : MYSQL </a:t>
            </a:r>
          </a:p>
          <a:p>
            <a:pPr marL="285750" indent="-285750" algn="just">
              <a:lnSpc>
                <a:spcPct val="150000"/>
              </a:lnSpc>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Server : XAMPP </a:t>
            </a:r>
          </a:p>
          <a:p>
            <a:pPr marL="285750" indent="-285750" algn="just">
              <a:lnSpc>
                <a:spcPct val="150000"/>
              </a:lnSpc>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Tools used : VS code</a:t>
            </a:r>
          </a:p>
        </p:txBody>
      </p:sp>
    </p:spTree>
    <p:extLst>
      <p:ext uri="{BB962C8B-B14F-4D97-AF65-F5344CB8AC3E}">
        <p14:creationId xmlns:p14="http://schemas.microsoft.com/office/powerpoint/2010/main" val="2918664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61286F-3152-E519-1B2C-93CBB315F5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14690B-88D0-70AB-66A6-D3BA0C367D05}"/>
              </a:ext>
            </a:extLst>
          </p:cNvPr>
          <p:cNvSpPr>
            <a:spLocks noGrp="1"/>
          </p:cNvSpPr>
          <p:nvPr>
            <p:ph type="ctrTitle"/>
          </p:nvPr>
        </p:nvSpPr>
        <p:spPr>
          <a:xfrm>
            <a:off x="2306516" y="738554"/>
            <a:ext cx="7725508" cy="793140"/>
          </a:xfrm>
        </p:spPr>
        <p:txBody>
          <a:bodyPr>
            <a:normAutofit/>
          </a:bodyPr>
          <a:lstStyle/>
          <a:p>
            <a:r>
              <a:rPr lang="en-GB" sz="4000" b="1" dirty="0">
                <a:latin typeface="Times New Roman" panose="02020603050405020304" pitchFamily="18" charset="0"/>
                <a:cs typeface="Times New Roman" panose="02020603050405020304" pitchFamily="18" charset="0"/>
              </a:rPr>
              <a:t>Project Modules</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81E0F4C-F39F-BF40-03AF-DF157D4F7F7C}"/>
              </a:ext>
            </a:extLst>
          </p:cNvPr>
          <p:cNvSpPr>
            <a:spLocks noGrp="1"/>
          </p:cNvSpPr>
          <p:nvPr>
            <p:ph type="subTitle" idx="1"/>
          </p:nvPr>
        </p:nvSpPr>
        <p:spPr>
          <a:xfrm>
            <a:off x="2180491" y="2259622"/>
            <a:ext cx="6506309" cy="1837593"/>
          </a:xfrm>
        </p:spPr>
        <p:txBody>
          <a:bodyPr>
            <a:normAutofit lnSpcReduction="10000"/>
          </a:bodyPr>
          <a:lstStyle/>
          <a:p>
            <a:pPr marL="342900" indent="-342900"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Admin</a:t>
            </a:r>
          </a:p>
          <a:p>
            <a:pPr marL="342900" indent="-342900"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Job seeker</a:t>
            </a:r>
          </a:p>
          <a:p>
            <a:pPr marL="342900" indent="-342900"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Recruiter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4293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FBE25C-B39B-8321-9F85-1121F4D2A3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1D02B3-DB79-FBEE-3D90-BEC8E6211E41}"/>
              </a:ext>
            </a:extLst>
          </p:cNvPr>
          <p:cNvSpPr>
            <a:spLocks noGrp="1"/>
          </p:cNvSpPr>
          <p:nvPr>
            <p:ph type="ctrTitle"/>
          </p:nvPr>
        </p:nvSpPr>
        <p:spPr>
          <a:xfrm>
            <a:off x="2086708" y="701552"/>
            <a:ext cx="7787054" cy="810725"/>
          </a:xfrm>
        </p:spPr>
        <p:txBody>
          <a:bodyPr>
            <a:normAutofit/>
          </a:bodyPr>
          <a:lstStyle/>
          <a:p>
            <a:r>
              <a:rPr lang="en-GB" sz="4000" b="1" dirty="0">
                <a:latin typeface="Times New Roman" panose="02020603050405020304" pitchFamily="18" charset="0"/>
                <a:cs typeface="Times New Roman" panose="02020603050405020304" pitchFamily="18" charset="0"/>
              </a:rPr>
              <a:t>Admin</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73E8D74-2C67-C26E-4B0C-ABD878481D65}"/>
              </a:ext>
            </a:extLst>
          </p:cNvPr>
          <p:cNvSpPr>
            <a:spLocks noGrp="1"/>
          </p:cNvSpPr>
          <p:nvPr>
            <p:ph type="subTitle" idx="1"/>
          </p:nvPr>
        </p:nvSpPr>
        <p:spPr>
          <a:xfrm>
            <a:off x="1524000" y="1512277"/>
            <a:ext cx="9017977" cy="5108331"/>
          </a:xfrm>
        </p:spPr>
        <p:txBody>
          <a:bodyPr>
            <a:noAutofit/>
          </a:bodyPr>
          <a:lstStyle/>
          <a:p>
            <a:pPr marL="285750" indent="-285750" algn="just">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Login</a:t>
            </a:r>
          </a:p>
          <a:p>
            <a:pPr marL="285750" indent="-285750" algn="just">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Manage User</a:t>
            </a:r>
          </a:p>
          <a:p>
            <a:pPr marL="285750" indent="-285750" algn="just">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Manage Company </a:t>
            </a:r>
          </a:p>
          <a:p>
            <a:pPr marL="285750" indent="-285750" algn="just">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Manage Course</a:t>
            </a:r>
          </a:p>
          <a:p>
            <a:pPr marL="285750" indent="-285750" algn="just">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Manage Skills</a:t>
            </a:r>
          </a:p>
          <a:p>
            <a:pPr marL="285750" indent="-285750" algn="just">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Manage Jobs</a:t>
            </a:r>
          </a:p>
          <a:p>
            <a:pPr marL="285750" indent="-285750" algn="just">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Manage </a:t>
            </a:r>
            <a:r>
              <a:rPr lang="en-IN" sz="2000" dirty="0" err="1">
                <a:solidFill>
                  <a:schemeClr val="tx1"/>
                </a:solidFill>
                <a:latin typeface="Times New Roman" panose="02020603050405020304" pitchFamily="18" charset="0"/>
                <a:cs typeface="Times New Roman" panose="02020603050405020304" pitchFamily="18" charset="0"/>
              </a:rPr>
              <a:t>Job_Applied</a:t>
            </a:r>
            <a:endParaRPr lang="en-IN" sz="20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Manage Job Category</a:t>
            </a:r>
          </a:p>
          <a:p>
            <a:pPr marL="285750" indent="-285750" algn="just">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Manage Job Department</a:t>
            </a:r>
          </a:p>
          <a:p>
            <a:pPr marL="285750" indent="-285750" algn="just">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View Feedback</a:t>
            </a:r>
          </a:p>
          <a:p>
            <a:pPr marL="285750" indent="-285750" algn="just">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View Contact </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Inquiry</a:t>
            </a:r>
            <a:r>
              <a:rPr lang="en-IN" sz="2000" dirty="0">
                <a:solidFill>
                  <a:schemeClr val="tx1"/>
                </a:solidFill>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a:t>
            </a:r>
            <a:r>
              <a:rPr lang="en-IN" sz="2000" dirty="0">
                <a:solidFill>
                  <a:schemeClr val="tx1"/>
                </a:solidFill>
                <a:latin typeface="Times New Roman" panose="02020603050405020304" pitchFamily="18" charset="0"/>
                <a:cs typeface="Times New Roman" panose="02020603050405020304" pitchFamily="18" charset="0"/>
              </a:rPr>
              <a:t>ogout</a:t>
            </a:r>
          </a:p>
        </p:txBody>
      </p:sp>
    </p:spTree>
    <p:extLst>
      <p:ext uri="{BB962C8B-B14F-4D97-AF65-F5344CB8AC3E}">
        <p14:creationId xmlns:p14="http://schemas.microsoft.com/office/powerpoint/2010/main" val="2055263539"/>
      </p:ext>
    </p:extLst>
  </p:cSld>
  <p:clrMapOvr>
    <a:masterClrMapping/>
  </p:clrMapOvr>
</p:sld>
</file>

<file path=ppt/theme/theme1.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2013 - 2022 Theme</Template>
  <TotalTime>145</TotalTime>
  <Words>642</Words>
  <Application>Microsoft Office PowerPoint</Application>
  <PresentationFormat>Widescreen</PresentationFormat>
  <Paragraphs>118</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Times New Roman</vt:lpstr>
      <vt:lpstr>Wingdings</vt:lpstr>
      <vt:lpstr>Office Theme</vt:lpstr>
      <vt:lpstr>PowerPoint Presentation</vt:lpstr>
      <vt:lpstr>Project Members</vt:lpstr>
      <vt:lpstr>PowerPoint Presentation</vt:lpstr>
      <vt:lpstr>Introduction</vt:lpstr>
      <vt:lpstr>Existing System</vt:lpstr>
      <vt:lpstr>Proposed System</vt:lpstr>
      <vt:lpstr>Tools &amp; Technology</vt:lpstr>
      <vt:lpstr>Project Modules</vt:lpstr>
      <vt:lpstr>Admin</vt:lpstr>
      <vt:lpstr>Job seeker</vt:lpstr>
      <vt:lpstr>Recruiter</vt:lpstr>
      <vt:lpstr>Use-case Diagram</vt:lpstr>
      <vt:lpstr>Admin</vt:lpstr>
      <vt:lpstr>Job seeker</vt:lpstr>
      <vt:lpstr>Recruiter</vt:lpstr>
      <vt:lpstr>Activity Diagram</vt:lpstr>
      <vt:lpstr>Admin</vt:lpstr>
      <vt:lpstr>Job seeker</vt:lpstr>
      <vt:lpstr>Recruiter</vt:lpstr>
      <vt:lpstr>Interaction Diagram</vt:lpstr>
      <vt:lpstr>PowerPoint Presentation</vt:lpstr>
      <vt:lpstr>Class Diagram</vt:lpstr>
      <vt:lpstr>PowerPoint Presentation</vt:lpstr>
      <vt:lpstr>Conclusion</vt:lpstr>
      <vt:lpstr>Bibliography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 D</dc:creator>
  <cp:lastModifiedBy>K D</cp:lastModifiedBy>
  <cp:revision>22</cp:revision>
  <dcterms:created xsi:type="dcterms:W3CDTF">2025-01-17T09:42:19Z</dcterms:created>
  <dcterms:modified xsi:type="dcterms:W3CDTF">2025-01-31T14:11:16Z</dcterms:modified>
</cp:coreProperties>
</file>