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77"/>
      <p:regular r:id="rId27"/>
      <p:bold r:id="rId28"/>
      <p:italic r:id="rId29"/>
      <p:boldItalic r:id="rId30"/>
    </p:embeddedFont>
    <p:embeddedFont>
      <p:font typeface="Montserrat"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CFA53C-6C19-4BB9-BA53-49828CEAA070}">
  <a:tblStyle styleId="{6BCFA53C-6C19-4BB9-BA53-49828CEAA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47f13d40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47f13d4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ffd672c97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ffd672c97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47f13d40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47f13d40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521c314d8_0_1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521c314d8_0_1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521c314d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521c314d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solidFill>
                  <a:schemeClr val="lt1"/>
                </a:solidFill>
                <a:latin typeface="Lato"/>
                <a:ea typeface="Lato"/>
                <a:cs typeface="Lato"/>
                <a:sym typeface="Lato"/>
              </a:rPr>
              <a:t>We would like to do some further analysis about more detailed income items to see if there is potential fraud in the net income statement.</a:t>
            </a:r>
            <a:endParaRPr sz="1400">
              <a:highlight>
                <a:schemeClr val="lt1"/>
              </a:highlight>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521c314d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521c314d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521c314d8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521c314d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400">
                <a:latin typeface="Lato"/>
                <a:ea typeface="Lato"/>
                <a:cs typeface="Lato"/>
                <a:sym typeface="Lato"/>
              </a:rPr>
              <a:t>From 1997 to 1998, other income attributable to rental charges increases by 261.4%, which arouses our attention. These rental charges was from an entity controlled by certain board members of the company which utilizes a portion of the company’s office space. Therefore, it is abnormal that the rental charge changes that much if the rental agreement stays the same. More information about the rental is needed.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521c314d8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521c314d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400">
                <a:latin typeface="Lato"/>
                <a:ea typeface="Lato"/>
                <a:cs typeface="Lato"/>
                <a:sym typeface="Lato"/>
              </a:rPr>
              <a:t>There are two parts of other income mentioned in the Notes, which are other income from BCRI and from rental charges. However, the total amount  is not equal to the amount of other income recorded in the Income statement. We need to confirm the source of the other part of other income that is not mentioned in the materials. Otherwise, other income may be overstated.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521c314d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521c314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47f13d40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47f13d4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47f13d40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47f13d40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521c314d8_0_1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521c314d8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521c314d8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521c314d8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47f13d40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847f13d40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6f3173aea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76f3173ae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6f3173aea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6f3173ae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6f3173aea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6f3173ae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47f13d400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47f13d40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521c314d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521c314d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ffd672c97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ffd672c9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ffd672c97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ffd672c9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47f13d40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47f13d40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521c314d8_0_1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521c314d8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99012" y="1568824"/>
            <a:ext cx="5255638" cy="1588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MBC Fraud Analysis</a:t>
            </a:r>
            <a:endParaRPr dirty="0"/>
          </a:p>
        </p:txBody>
      </p:sp>
      <p:sp>
        <p:nvSpPr>
          <p:cNvPr id="135" name="Google Shape;135;p13"/>
          <p:cNvSpPr txBox="1">
            <a:spLocks noGrp="1"/>
          </p:cNvSpPr>
          <p:nvPr>
            <p:ph type="subTitle" idx="1"/>
          </p:nvPr>
        </p:nvSpPr>
        <p:spPr>
          <a:xfrm>
            <a:off x="4572000" y="3157300"/>
            <a:ext cx="4161900"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r>
              <a:rPr lang="en" dirty="0"/>
              <a:t>Di Yang , </a:t>
            </a:r>
            <a:r>
              <a:rPr lang="en" dirty="0" err="1"/>
              <a:t>Shiyu</a:t>
            </a:r>
            <a:r>
              <a:rPr lang="en" dirty="0"/>
              <a:t> Zhang, </a:t>
            </a:r>
            <a:r>
              <a:rPr lang="en" dirty="0" err="1"/>
              <a:t>Yiwen</a:t>
            </a:r>
            <a:r>
              <a:rPr lang="en" dirty="0"/>
              <a:t> Zhang, </a:t>
            </a:r>
            <a:r>
              <a:rPr lang="en" dirty="0" err="1"/>
              <a:t>Lujing</a:t>
            </a:r>
            <a:r>
              <a:rPr lang="en" dirty="0"/>
              <a:t> Yao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Instrument Measurement</a:t>
            </a:r>
            <a:endParaRPr/>
          </a:p>
        </p:txBody>
      </p:sp>
      <p:sp>
        <p:nvSpPr>
          <p:cNvPr id="211" name="Google Shape;211;p22"/>
          <p:cNvSpPr txBox="1">
            <a:spLocks noGrp="1"/>
          </p:cNvSpPr>
          <p:nvPr>
            <p:ph type="body" idx="1"/>
          </p:nvPr>
        </p:nvSpPr>
        <p:spPr>
          <a:xfrm>
            <a:off x="477125" y="3770250"/>
            <a:ext cx="3526500" cy="21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B7B7B7"/>
                </a:solidFill>
              </a:rPr>
              <a:t>Considering the </a:t>
            </a:r>
            <a:r>
              <a:rPr lang="en">
                <a:solidFill>
                  <a:srgbClr val="C27BA0"/>
                </a:solidFill>
              </a:rPr>
              <a:t>fair value </a:t>
            </a:r>
            <a:r>
              <a:rPr lang="en">
                <a:solidFill>
                  <a:srgbClr val="B7B7B7"/>
                </a:solidFill>
              </a:rPr>
              <a:t>is discounted from expected future cash flow, it should be somehow </a:t>
            </a:r>
            <a:r>
              <a:rPr lang="en">
                <a:solidFill>
                  <a:srgbClr val="C27BA0"/>
                </a:solidFill>
              </a:rPr>
              <a:t>lower than</a:t>
            </a:r>
            <a:r>
              <a:rPr lang="en">
                <a:solidFill>
                  <a:srgbClr val="B7B7B7"/>
                </a:solidFill>
              </a:rPr>
              <a:t> the carrying value of the financial instrument.</a:t>
            </a:r>
            <a:endParaRPr>
              <a:solidFill>
                <a:srgbClr val="B7B7B7"/>
              </a:solidFill>
            </a:endParaRPr>
          </a:p>
        </p:txBody>
      </p:sp>
      <p:pic>
        <p:nvPicPr>
          <p:cNvPr id="212" name="Google Shape;212;p22"/>
          <p:cNvPicPr preferRelativeResize="0"/>
          <p:nvPr/>
        </p:nvPicPr>
        <p:blipFill>
          <a:blip r:embed="rId3">
            <a:alphaModFix/>
          </a:blip>
          <a:stretch>
            <a:fillRect/>
          </a:stretch>
        </p:blipFill>
        <p:spPr>
          <a:xfrm>
            <a:off x="1337375" y="892125"/>
            <a:ext cx="5625326" cy="2605600"/>
          </a:xfrm>
          <a:prstGeom prst="rect">
            <a:avLst/>
          </a:prstGeom>
          <a:noFill/>
          <a:ln>
            <a:noFill/>
          </a:ln>
        </p:spPr>
      </p:pic>
      <p:sp>
        <p:nvSpPr>
          <p:cNvPr id="213" name="Google Shape;213;p22"/>
          <p:cNvSpPr txBox="1">
            <a:spLocks noGrp="1"/>
          </p:cNvSpPr>
          <p:nvPr>
            <p:ph type="body" idx="1"/>
          </p:nvPr>
        </p:nvSpPr>
        <p:spPr>
          <a:xfrm>
            <a:off x="7073800" y="2324075"/>
            <a:ext cx="1413600" cy="914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Same?</a:t>
            </a:r>
            <a:endParaRPr/>
          </a:p>
        </p:txBody>
      </p:sp>
      <p:sp>
        <p:nvSpPr>
          <p:cNvPr id="214" name="Google Shape;214;p22"/>
          <p:cNvSpPr/>
          <p:nvPr/>
        </p:nvSpPr>
        <p:spPr>
          <a:xfrm>
            <a:off x="3478300" y="2324100"/>
            <a:ext cx="683400" cy="42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325475" y="2324075"/>
            <a:ext cx="683400" cy="42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172650" y="2324075"/>
            <a:ext cx="683400" cy="429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6084825" y="2324075"/>
            <a:ext cx="683400" cy="429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22"/>
          <p:cNvPicPr preferRelativeResize="0"/>
          <p:nvPr/>
        </p:nvPicPr>
        <p:blipFill>
          <a:blip r:embed="rId4">
            <a:alphaModFix/>
          </a:blip>
          <a:stretch>
            <a:fillRect/>
          </a:stretch>
        </p:blipFill>
        <p:spPr>
          <a:xfrm>
            <a:off x="4003625" y="3554125"/>
            <a:ext cx="4976325" cy="1450350"/>
          </a:xfrm>
          <a:prstGeom prst="rect">
            <a:avLst/>
          </a:prstGeom>
          <a:noFill/>
          <a:ln>
            <a:noFill/>
          </a:ln>
          <a:effectLst>
            <a:outerShdw blurRad="85725" dist="9525" dir="9480000" algn="bl" rotWithShape="0">
              <a:srgbClr val="FFFF00">
                <a:alpha val="89000"/>
              </a:srgbClr>
            </a:outerShdw>
          </a:effectLst>
        </p:spPr>
      </p:pic>
      <p:sp>
        <p:nvSpPr>
          <p:cNvPr id="219" name="Google Shape;219;p22"/>
          <p:cNvSpPr txBox="1"/>
          <p:nvPr/>
        </p:nvSpPr>
        <p:spPr>
          <a:xfrm>
            <a:off x="68725" y="3497725"/>
            <a:ext cx="2505000" cy="6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FFFF00"/>
                </a:solidFill>
              </a:rPr>
              <a:t>Overstatement of Assets?</a:t>
            </a:r>
            <a:endParaRPr sz="170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Balance Sheet Analysis---Liability</a:t>
            </a:r>
            <a:endParaRPr/>
          </a:p>
        </p:txBody>
      </p:sp>
      <p:sp>
        <p:nvSpPr>
          <p:cNvPr id="225" name="Google Shape;225;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6" name="Google Shape;226;p23"/>
          <p:cNvPicPr preferRelativeResize="0"/>
          <p:nvPr/>
        </p:nvPicPr>
        <p:blipFill>
          <a:blip r:embed="rId3">
            <a:alphaModFix/>
          </a:blip>
          <a:stretch>
            <a:fillRect/>
          </a:stretch>
        </p:blipFill>
        <p:spPr>
          <a:xfrm>
            <a:off x="1175250" y="1243400"/>
            <a:ext cx="5954499" cy="3150725"/>
          </a:xfrm>
          <a:prstGeom prst="rect">
            <a:avLst/>
          </a:prstGeom>
          <a:noFill/>
          <a:ln>
            <a:noFill/>
          </a:ln>
        </p:spPr>
      </p:pic>
      <p:pic>
        <p:nvPicPr>
          <p:cNvPr id="227" name="Google Shape;227;p23"/>
          <p:cNvPicPr preferRelativeResize="0"/>
          <p:nvPr/>
        </p:nvPicPr>
        <p:blipFill>
          <a:blip r:embed="rId4">
            <a:alphaModFix/>
          </a:blip>
          <a:stretch>
            <a:fillRect/>
          </a:stretch>
        </p:blipFill>
        <p:spPr>
          <a:xfrm>
            <a:off x="7832975" y="2288098"/>
            <a:ext cx="423300" cy="5673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 Ratio</a:t>
            </a:r>
            <a:endParaRPr/>
          </a:p>
        </p:txBody>
      </p:sp>
      <p:sp>
        <p:nvSpPr>
          <p:cNvPr id="233" name="Google Shape;233;p24"/>
          <p:cNvSpPr txBox="1">
            <a:spLocks noGrp="1"/>
          </p:cNvSpPr>
          <p:nvPr>
            <p:ph type="body" idx="1"/>
          </p:nvPr>
        </p:nvSpPr>
        <p:spPr>
          <a:xfrm>
            <a:off x="5439650" y="1929750"/>
            <a:ext cx="2325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46.13%  increase in D/E ratio</a:t>
            </a:r>
            <a:endParaRPr/>
          </a:p>
          <a:p>
            <a:pPr marL="0" lvl="0" indent="0" algn="ctr" rtl="0">
              <a:spcBef>
                <a:spcPts val="1600"/>
              </a:spcBef>
              <a:spcAft>
                <a:spcPts val="0"/>
              </a:spcAft>
              <a:buNone/>
            </a:pPr>
            <a:r>
              <a:rPr lang="en"/>
              <a:t>VS</a:t>
            </a:r>
            <a:endParaRPr/>
          </a:p>
          <a:p>
            <a:pPr marL="0" lvl="0" indent="0" algn="l" rtl="0">
              <a:spcBef>
                <a:spcPts val="1600"/>
              </a:spcBef>
              <a:spcAft>
                <a:spcPts val="0"/>
              </a:spcAft>
              <a:buNone/>
            </a:pPr>
            <a:r>
              <a:rPr lang="en"/>
              <a:t>35.5% increase in Revenue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34" name="Google Shape;234;p24"/>
          <p:cNvGraphicFramePr/>
          <p:nvPr/>
        </p:nvGraphicFramePr>
        <p:xfrm>
          <a:off x="585100" y="1654015"/>
          <a:ext cx="3000000" cy="3000000"/>
        </p:xfrm>
        <a:graphic>
          <a:graphicData uri="http://schemas.openxmlformats.org/drawingml/2006/table">
            <a:tbl>
              <a:tblPr>
                <a:noFill/>
                <a:tableStyleId>{6BCFA53C-6C19-4BB9-BA53-49828CEAA070}</a:tableStyleId>
              </a:tblPr>
              <a:tblGrid>
                <a:gridCol w="1416000">
                  <a:extLst>
                    <a:ext uri="{9D8B030D-6E8A-4147-A177-3AD203B41FA5}">
                      <a16:colId xmlns:a16="http://schemas.microsoft.com/office/drawing/2014/main" val="20000"/>
                    </a:ext>
                  </a:extLst>
                </a:gridCol>
                <a:gridCol w="1416000">
                  <a:extLst>
                    <a:ext uri="{9D8B030D-6E8A-4147-A177-3AD203B41FA5}">
                      <a16:colId xmlns:a16="http://schemas.microsoft.com/office/drawing/2014/main" val="20001"/>
                    </a:ext>
                  </a:extLst>
                </a:gridCol>
                <a:gridCol w="1416000">
                  <a:extLst>
                    <a:ext uri="{9D8B030D-6E8A-4147-A177-3AD203B41FA5}">
                      <a16:colId xmlns:a16="http://schemas.microsoft.com/office/drawing/2014/main" val="20002"/>
                    </a:ext>
                  </a:extLst>
                </a:gridCol>
              </a:tblGrid>
              <a:tr h="327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a:solidFill>
                            <a:srgbClr val="FFFFFF"/>
                          </a:solidFill>
                        </a:rPr>
                        <a:t>1998</a:t>
                      </a:r>
                      <a:endParaRPr>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
                          <a:solidFill>
                            <a:srgbClr val="FFFFFF"/>
                          </a:solidFill>
                        </a:rPr>
                        <a:t>1997</a:t>
                      </a:r>
                      <a:endParaRPr>
                        <a:solidFill>
                          <a:srgbClr val="FFFFF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324475">
                <a:tc>
                  <a:txBody>
                    <a:bodyPr/>
                    <a:lstStyle/>
                    <a:p>
                      <a:pPr marL="0" lvl="0" indent="0" algn="l" rtl="0">
                        <a:spcBef>
                          <a:spcPts val="0"/>
                        </a:spcBef>
                        <a:spcAft>
                          <a:spcPts val="0"/>
                        </a:spcAft>
                        <a:buNone/>
                      </a:pPr>
                      <a:r>
                        <a:rPr lang="en"/>
                        <a:t>Debt/Equity</a:t>
                      </a:r>
                      <a:endParaRPr/>
                    </a:p>
                  </a:txBody>
                  <a:tcPr marL="91425" marR="91425" marT="91425" marB="91425">
                    <a:lnT w="9525" cap="flat" cmpd="sng">
                      <a:solidFill>
                        <a:srgbClr val="000000"/>
                      </a:solidFill>
                      <a:prstDash val="solid"/>
                      <a:round/>
                      <a:headEnd type="none" w="sm" len="sm"/>
                      <a:tailEnd type="none" w="sm" len="sm"/>
                    </a:lnT>
                    <a:solidFill>
                      <a:srgbClr val="FFFFFF"/>
                    </a:solidFill>
                  </a:tcPr>
                </a:tc>
                <a:tc>
                  <a:txBody>
                    <a:bodyPr/>
                    <a:lstStyle/>
                    <a:p>
                      <a:pPr marL="0" lvl="0" indent="0" algn="r" rtl="0">
                        <a:spcBef>
                          <a:spcPts val="0"/>
                        </a:spcBef>
                        <a:spcAft>
                          <a:spcPts val="0"/>
                        </a:spcAft>
                        <a:buNone/>
                      </a:pPr>
                      <a:r>
                        <a:rPr lang="en"/>
                        <a:t>18.4</a:t>
                      </a:r>
                      <a:endParaRPr/>
                    </a:p>
                  </a:txBody>
                  <a:tcPr marL="91425" marR="91425" marT="91425" marB="91425">
                    <a:lnT w="9525" cap="flat" cmpd="sng">
                      <a:solidFill>
                        <a:srgbClr val="000000"/>
                      </a:solidFill>
                      <a:prstDash val="solid"/>
                      <a:round/>
                      <a:headEnd type="none" w="sm" len="sm"/>
                      <a:tailEnd type="none" w="sm" len="sm"/>
                    </a:lnT>
                    <a:solidFill>
                      <a:srgbClr val="FFFFFF"/>
                    </a:solidFill>
                  </a:tcPr>
                </a:tc>
                <a:tc>
                  <a:txBody>
                    <a:bodyPr/>
                    <a:lstStyle/>
                    <a:p>
                      <a:pPr marL="0" lvl="0" indent="0" algn="r" rtl="0">
                        <a:spcBef>
                          <a:spcPts val="0"/>
                        </a:spcBef>
                        <a:spcAft>
                          <a:spcPts val="0"/>
                        </a:spcAft>
                        <a:buNone/>
                      </a:pPr>
                      <a:r>
                        <a:rPr lang="en"/>
                        <a:t>12.59</a:t>
                      </a:r>
                      <a:endParaRPr/>
                    </a:p>
                  </a:txBody>
                  <a:tcPr marL="91425" marR="91425" marT="91425" marB="91425">
                    <a:lnT w="9525" cap="flat" cmpd="sng">
                      <a:solidFill>
                        <a:srgbClr val="000000"/>
                      </a:solidFill>
                      <a:prstDash val="solid"/>
                      <a:round/>
                      <a:headEnd type="none" w="sm" len="sm"/>
                      <a:tailEnd type="none" w="sm" len="sm"/>
                    </a:lnT>
                    <a:solidFill>
                      <a:srgbClr val="FFFFFF"/>
                    </a:solidFill>
                  </a:tcPr>
                </a:tc>
                <a:extLst>
                  <a:ext uri="{0D108BD9-81ED-4DB2-BD59-A6C34878D82A}">
                    <a16:rowId xmlns:a16="http://schemas.microsoft.com/office/drawing/2014/main" val="10001"/>
                  </a:ext>
                </a:extLst>
              </a:tr>
              <a:tr h="324475">
                <a:tc>
                  <a:txBody>
                    <a:bodyPr/>
                    <a:lstStyle/>
                    <a:p>
                      <a:pPr marL="0" lvl="0" indent="0" algn="l" rtl="0">
                        <a:spcBef>
                          <a:spcPts val="0"/>
                        </a:spcBef>
                        <a:spcAft>
                          <a:spcPts val="0"/>
                        </a:spcAft>
                        <a:buNone/>
                      </a:pPr>
                      <a:r>
                        <a:rPr lang="en"/>
                        <a:t>Total Liability</a:t>
                      </a:r>
                      <a:endParaRPr/>
                    </a:p>
                  </a:txBody>
                  <a:tcPr marL="91425" marR="91425" marT="91425" marB="91425">
                    <a:solidFill>
                      <a:srgbClr val="FFFFFF"/>
                    </a:solidFill>
                  </a:tcPr>
                </a:tc>
                <a:tc>
                  <a:txBody>
                    <a:bodyPr/>
                    <a:lstStyle/>
                    <a:p>
                      <a:pPr marL="0" lvl="0" indent="0" algn="r" rtl="0">
                        <a:spcBef>
                          <a:spcPts val="0"/>
                        </a:spcBef>
                        <a:spcAft>
                          <a:spcPts val="0"/>
                        </a:spcAft>
                        <a:buNone/>
                      </a:pPr>
                      <a:r>
                        <a:rPr lang="en"/>
                        <a:t>245,398,052</a:t>
                      </a:r>
                      <a:endParaRPr/>
                    </a:p>
                  </a:txBody>
                  <a:tcPr marL="91425" marR="91425" marT="91425" marB="91425">
                    <a:solidFill>
                      <a:srgbClr val="FFFFFF"/>
                    </a:solidFill>
                  </a:tcPr>
                </a:tc>
                <a:tc>
                  <a:txBody>
                    <a:bodyPr/>
                    <a:lstStyle/>
                    <a:p>
                      <a:pPr marL="0" lvl="0" indent="0" algn="r" rtl="0">
                        <a:spcBef>
                          <a:spcPts val="0"/>
                        </a:spcBef>
                        <a:spcAft>
                          <a:spcPts val="0"/>
                        </a:spcAft>
                        <a:buNone/>
                      </a:pPr>
                      <a:r>
                        <a:rPr lang="en"/>
                        <a:t>134,086,637</a:t>
                      </a:r>
                      <a:endParaRPr/>
                    </a:p>
                  </a:txBody>
                  <a:tcPr marL="91425" marR="91425" marT="91425" marB="91425">
                    <a:solidFill>
                      <a:srgbClr val="FFFFFF"/>
                    </a:solidFill>
                  </a:tcPr>
                </a:tc>
                <a:extLst>
                  <a:ext uri="{0D108BD9-81ED-4DB2-BD59-A6C34878D82A}">
                    <a16:rowId xmlns:a16="http://schemas.microsoft.com/office/drawing/2014/main" val="10002"/>
                  </a:ext>
                </a:extLst>
              </a:tr>
              <a:tr h="324475">
                <a:tc>
                  <a:txBody>
                    <a:bodyPr/>
                    <a:lstStyle/>
                    <a:p>
                      <a:pPr marL="0" lvl="0" indent="0" algn="l" rtl="0">
                        <a:spcBef>
                          <a:spcPts val="0"/>
                        </a:spcBef>
                        <a:spcAft>
                          <a:spcPts val="0"/>
                        </a:spcAft>
                        <a:buNone/>
                      </a:pPr>
                      <a:r>
                        <a:rPr lang="en"/>
                        <a:t>Total Equity</a:t>
                      </a:r>
                      <a:endParaRPr/>
                    </a:p>
                  </a:txBody>
                  <a:tcPr marL="91425" marR="91425" marT="91425" marB="91425">
                    <a:solidFill>
                      <a:srgbClr val="FFFFFF"/>
                    </a:solidFill>
                  </a:tcPr>
                </a:tc>
                <a:tc>
                  <a:txBody>
                    <a:bodyPr/>
                    <a:lstStyle/>
                    <a:p>
                      <a:pPr marL="0" lvl="0" indent="0" algn="r" rtl="0">
                        <a:spcBef>
                          <a:spcPts val="0"/>
                        </a:spcBef>
                        <a:spcAft>
                          <a:spcPts val="0"/>
                        </a:spcAft>
                        <a:buNone/>
                      </a:pPr>
                      <a:r>
                        <a:rPr lang="en"/>
                        <a:t>13,336,449</a:t>
                      </a:r>
                      <a:endParaRPr/>
                    </a:p>
                  </a:txBody>
                  <a:tcPr marL="91425" marR="91425" marT="91425" marB="91425">
                    <a:solidFill>
                      <a:srgbClr val="FFFFFF"/>
                    </a:solidFill>
                  </a:tcPr>
                </a:tc>
                <a:tc>
                  <a:txBody>
                    <a:bodyPr/>
                    <a:lstStyle/>
                    <a:p>
                      <a:pPr marL="0" lvl="0" indent="0" algn="r" rtl="0">
                        <a:spcBef>
                          <a:spcPts val="0"/>
                        </a:spcBef>
                        <a:spcAft>
                          <a:spcPts val="0"/>
                        </a:spcAft>
                        <a:buNone/>
                      </a:pPr>
                      <a:r>
                        <a:rPr lang="en"/>
                        <a:t>10,648,803</a:t>
                      </a:r>
                      <a:endParaRPr/>
                    </a:p>
                  </a:txBody>
                  <a:tcPr marL="91425" marR="91425" marT="91425" marB="91425">
                    <a:solidFill>
                      <a:srgbClr val="FFFFFF"/>
                    </a:solidFill>
                  </a:tcPr>
                </a:tc>
                <a:extLst>
                  <a:ext uri="{0D108BD9-81ED-4DB2-BD59-A6C34878D82A}">
                    <a16:rowId xmlns:a16="http://schemas.microsoft.com/office/drawing/2014/main" val="10003"/>
                  </a:ext>
                </a:extLst>
              </a:tr>
            </a:tbl>
          </a:graphicData>
        </a:graphic>
      </p:graphicFrame>
      <p:sp>
        <p:nvSpPr>
          <p:cNvPr id="235" name="Google Shape;235;p24"/>
          <p:cNvSpPr txBox="1"/>
          <p:nvPr/>
        </p:nvSpPr>
        <p:spPr>
          <a:xfrm>
            <a:off x="585100" y="3622050"/>
            <a:ext cx="4248000" cy="12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D/E ratio is way too high compared to a reasonable level of 1-1.5, the company is over relying on financial leverage.</a:t>
            </a:r>
            <a:endParaRPr>
              <a:solidFill>
                <a:srgbClr val="FFFFFF"/>
              </a:solidFill>
              <a:latin typeface="Lato"/>
              <a:ea typeface="Lato"/>
              <a:cs typeface="Lato"/>
              <a:sym typeface="Lato"/>
            </a:endParaRPr>
          </a:p>
        </p:txBody>
      </p:sp>
      <p:sp>
        <p:nvSpPr>
          <p:cNvPr id="236" name="Google Shape;236;p24"/>
          <p:cNvSpPr txBox="1"/>
          <p:nvPr/>
        </p:nvSpPr>
        <p:spPr>
          <a:xfrm>
            <a:off x="5368225" y="3921425"/>
            <a:ext cx="3380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b="1">
                <a:solidFill>
                  <a:srgbClr val="FFFF00"/>
                </a:solidFill>
                <a:latin typeface="Lato"/>
                <a:ea typeface="Lato"/>
                <a:cs typeface="Lato"/>
                <a:sym typeface="Lato"/>
              </a:rPr>
              <a:t>Is it a reasonable borrowing increasing rate?</a:t>
            </a:r>
            <a:endParaRPr sz="1300" b="1">
              <a:solidFill>
                <a:srgbClr val="FFFF00"/>
              </a:solidFill>
              <a:latin typeface="Lato"/>
              <a:ea typeface="Lato"/>
              <a:cs typeface="Lato"/>
              <a:sym typeface="Lato"/>
            </a:endParaRPr>
          </a:p>
        </p:txBody>
      </p:sp>
      <p:sp>
        <p:nvSpPr>
          <p:cNvPr id="237" name="Google Shape;237;p24"/>
          <p:cNvSpPr/>
          <p:nvPr/>
        </p:nvSpPr>
        <p:spPr>
          <a:xfrm>
            <a:off x="6390650" y="3374350"/>
            <a:ext cx="423300" cy="319800"/>
          </a:xfrm>
          <a:prstGeom prst="downArrow">
            <a:avLst>
              <a:gd name="adj1" fmla="val 34478"/>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5400000">
            <a:off x="4796875" y="3933050"/>
            <a:ext cx="423300" cy="319800"/>
          </a:xfrm>
          <a:prstGeom prst="downArrow">
            <a:avLst>
              <a:gd name="adj1" fmla="val 34478"/>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Potential Fraud on  Income Statement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823850" y="393750"/>
            <a:ext cx="70389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Net Income and EPS</a:t>
            </a:r>
            <a:endParaRPr/>
          </a:p>
        </p:txBody>
      </p:sp>
      <p:pic>
        <p:nvPicPr>
          <p:cNvPr id="249" name="Google Shape;249;p26"/>
          <p:cNvPicPr preferRelativeResize="0"/>
          <p:nvPr/>
        </p:nvPicPr>
        <p:blipFill>
          <a:blip r:embed="rId3">
            <a:alphaModFix/>
          </a:blip>
          <a:stretch>
            <a:fillRect/>
          </a:stretch>
        </p:blipFill>
        <p:spPr>
          <a:xfrm>
            <a:off x="823850" y="1480350"/>
            <a:ext cx="4981575" cy="904875"/>
          </a:xfrm>
          <a:prstGeom prst="rect">
            <a:avLst/>
          </a:prstGeom>
          <a:noFill/>
          <a:ln>
            <a:noFill/>
          </a:ln>
        </p:spPr>
      </p:pic>
      <p:sp>
        <p:nvSpPr>
          <p:cNvPr id="250" name="Google Shape;250;p26"/>
          <p:cNvSpPr txBox="1"/>
          <p:nvPr/>
        </p:nvSpPr>
        <p:spPr>
          <a:xfrm>
            <a:off x="884050" y="2722450"/>
            <a:ext cx="29334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Lato"/>
                <a:ea typeface="Lato"/>
                <a:cs typeface="Lato"/>
                <a:sym typeface="Lato"/>
              </a:rPr>
              <a:t>1997                                                  1998</a:t>
            </a:r>
            <a:endParaRPr sz="1500" b="1">
              <a:solidFill>
                <a:schemeClr val="lt1"/>
              </a:solidFill>
              <a:latin typeface="Lato"/>
              <a:ea typeface="Lato"/>
              <a:cs typeface="Lato"/>
              <a:sym typeface="Lato"/>
            </a:endParaRPr>
          </a:p>
        </p:txBody>
      </p:sp>
      <p:sp>
        <p:nvSpPr>
          <p:cNvPr id="251" name="Google Shape;251;p26"/>
          <p:cNvSpPr/>
          <p:nvPr/>
        </p:nvSpPr>
        <p:spPr>
          <a:xfrm>
            <a:off x="1878575" y="2853000"/>
            <a:ext cx="1024800" cy="14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txBox="1"/>
          <p:nvPr/>
        </p:nvSpPr>
        <p:spPr>
          <a:xfrm>
            <a:off x="1044775" y="3174550"/>
            <a:ext cx="2772600" cy="45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solidFill>
                  <a:schemeClr val="lt1"/>
                </a:solidFill>
                <a:latin typeface="Lato"/>
                <a:ea typeface="Lato"/>
                <a:cs typeface="Lato"/>
                <a:sym typeface="Lato"/>
              </a:rPr>
              <a:t>Diluted EPS increased by </a:t>
            </a:r>
            <a:r>
              <a:rPr lang="en">
                <a:solidFill>
                  <a:srgbClr val="FF0000"/>
                </a:solidFill>
                <a:latin typeface="Lato"/>
                <a:ea typeface="Lato"/>
                <a:cs typeface="Lato"/>
                <a:sym typeface="Lato"/>
              </a:rPr>
              <a:t>617.9%</a:t>
            </a:r>
            <a:endParaRPr>
              <a:latin typeface="Lato"/>
              <a:ea typeface="Lato"/>
              <a:cs typeface="Lato"/>
              <a:sym typeface="Lato"/>
            </a:endParaRPr>
          </a:p>
        </p:txBody>
      </p:sp>
      <p:sp>
        <p:nvSpPr>
          <p:cNvPr id="253" name="Google Shape;253;p26"/>
          <p:cNvSpPr txBox="1"/>
          <p:nvPr/>
        </p:nvSpPr>
        <p:spPr>
          <a:xfrm>
            <a:off x="1044775" y="3714875"/>
            <a:ext cx="2933400" cy="35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solidFill>
                  <a:schemeClr val="lt1"/>
                </a:solidFill>
                <a:latin typeface="Lato"/>
                <a:ea typeface="Lato"/>
                <a:cs typeface="Lato"/>
                <a:sym typeface="Lato"/>
              </a:rPr>
              <a:t>Net income increased by </a:t>
            </a:r>
            <a:r>
              <a:rPr lang="en">
                <a:solidFill>
                  <a:srgbClr val="FF0000"/>
                </a:solidFill>
                <a:latin typeface="Lato"/>
                <a:ea typeface="Lato"/>
                <a:cs typeface="Lato"/>
                <a:sym typeface="Lato"/>
              </a:rPr>
              <a:t>269.8%</a:t>
            </a:r>
            <a:endParaRPr>
              <a:latin typeface="Lato"/>
              <a:ea typeface="Lato"/>
              <a:cs typeface="Lato"/>
              <a:sym typeface="Lato"/>
            </a:endParaRPr>
          </a:p>
        </p:txBody>
      </p:sp>
      <p:sp>
        <p:nvSpPr>
          <p:cNvPr id="254" name="Google Shape;254;p26"/>
          <p:cNvSpPr/>
          <p:nvPr/>
        </p:nvSpPr>
        <p:spPr>
          <a:xfrm>
            <a:off x="3978175" y="2722450"/>
            <a:ext cx="2119800" cy="9048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t>Overstated?</a:t>
            </a:r>
            <a:endParaRPr sz="1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823850" y="393750"/>
            <a:ext cx="70389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Gain on Sale of Real Estate</a:t>
            </a:r>
            <a:endParaRPr/>
          </a:p>
        </p:txBody>
      </p:sp>
      <p:pic>
        <p:nvPicPr>
          <p:cNvPr id="260" name="Google Shape;260;p27"/>
          <p:cNvPicPr preferRelativeResize="0"/>
          <p:nvPr/>
        </p:nvPicPr>
        <p:blipFill>
          <a:blip r:embed="rId3">
            <a:alphaModFix/>
          </a:blip>
          <a:stretch>
            <a:fillRect/>
          </a:stretch>
        </p:blipFill>
        <p:spPr>
          <a:xfrm>
            <a:off x="606900" y="1307850"/>
            <a:ext cx="7038975" cy="695325"/>
          </a:xfrm>
          <a:prstGeom prst="rect">
            <a:avLst/>
          </a:prstGeom>
          <a:noFill/>
          <a:ln>
            <a:noFill/>
          </a:ln>
        </p:spPr>
      </p:pic>
      <p:pic>
        <p:nvPicPr>
          <p:cNvPr id="261" name="Google Shape;261;p27"/>
          <p:cNvPicPr preferRelativeResize="0"/>
          <p:nvPr/>
        </p:nvPicPr>
        <p:blipFill>
          <a:blip r:embed="rId4">
            <a:alphaModFix/>
          </a:blip>
          <a:stretch>
            <a:fillRect/>
          </a:stretch>
        </p:blipFill>
        <p:spPr>
          <a:xfrm>
            <a:off x="606938" y="2233613"/>
            <a:ext cx="7038900" cy="676275"/>
          </a:xfrm>
          <a:prstGeom prst="rect">
            <a:avLst/>
          </a:prstGeom>
          <a:noFill/>
          <a:ln>
            <a:noFill/>
          </a:ln>
        </p:spPr>
      </p:pic>
      <p:sp>
        <p:nvSpPr>
          <p:cNvPr id="262" name="Google Shape;262;p27"/>
          <p:cNvSpPr txBox="1"/>
          <p:nvPr/>
        </p:nvSpPr>
        <p:spPr>
          <a:xfrm>
            <a:off x="371700" y="3164450"/>
            <a:ext cx="2199900" cy="128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latin typeface="Lato"/>
              <a:ea typeface="Lato"/>
              <a:cs typeface="Lato"/>
              <a:sym typeface="Lato"/>
            </a:endParaRPr>
          </a:p>
        </p:txBody>
      </p:sp>
      <p:sp>
        <p:nvSpPr>
          <p:cNvPr id="263" name="Google Shape;263;p27"/>
          <p:cNvSpPr txBox="1"/>
          <p:nvPr/>
        </p:nvSpPr>
        <p:spPr>
          <a:xfrm>
            <a:off x="606900" y="3203300"/>
            <a:ext cx="1898400" cy="128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solidFill>
                  <a:schemeClr val="lt1"/>
                </a:solidFill>
                <a:latin typeface="Lato"/>
                <a:ea typeface="Lato"/>
                <a:cs typeface="Lato"/>
                <a:sym typeface="Lato"/>
              </a:rPr>
              <a:t>The Chairman of the Board of BCRI is a member of the Board of MBC</a:t>
            </a:r>
            <a:endParaRPr>
              <a:latin typeface="Lato"/>
              <a:ea typeface="Lato"/>
              <a:cs typeface="Lato"/>
              <a:sym typeface="Lato"/>
            </a:endParaRPr>
          </a:p>
        </p:txBody>
      </p:sp>
      <p:sp>
        <p:nvSpPr>
          <p:cNvPr id="264" name="Google Shape;264;p27"/>
          <p:cNvSpPr/>
          <p:nvPr/>
        </p:nvSpPr>
        <p:spPr>
          <a:xfrm>
            <a:off x="2656000" y="3775825"/>
            <a:ext cx="638700" cy="28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txBox="1"/>
          <p:nvPr/>
        </p:nvSpPr>
        <p:spPr>
          <a:xfrm>
            <a:off x="3581138" y="3508100"/>
            <a:ext cx="1096200" cy="6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latin typeface="Lato"/>
                <a:ea typeface="Lato"/>
                <a:cs typeface="Lato"/>
                <a:sym typeface="Lato"/>
              </a:rPr>
              <a:t>Related parties transaction</a:t>
            </a:r>
            <a:endParaRPr>
              <a:solidFill>
                <a:srgbClr val="FF0000"/>
              </a:solidFill>
              <a:latin typeface="Lato"/>
              <a:ea typeface="Lato"/>
              <a:cs typeface="Lato"/>
              <a:sym typeface="Lato"/>
            </a:endParaRPr>
          </a:p>
        </p:txBody>
      </p:sp>
      <p:sp>
        <p:nvSpPr>
          <p:cNvPr id="266" name="Google Shape;266;p27"/>
          <p:cNvSpPr txBox="1"/>
          <p:nvPr/>
        </p:nvSpPr>
        <p:spPr>
          <a:xfrm>
            <a:off x="5686875" y="3279950"/>
            <a:ext cx="1959000" cy="105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solidFill>
                  <a:schemeClr val="lt1"/>
                </a:solidFill>
                <a:latin typeface="Lato"/>
                <a:ea typeface="Lato"/>
                <a:cs typeface="Lato"/>
                <a:sym typeface="Lato"/>
              </a:rPr>
              <a:t>Not included in the related parties’ gain on sale of real estate</a:t>
            </a:r>
            <a:endParaRPr>
              <a:latin typeface="Lato"/>
              <a:ea typeface="Lato"/>
              <a:cs typeface="Lato"/>
              <a:sym typeface="Lato"/>
            </a:endParaRPr>
          </a:p>
        </p:txBody>
      </p:sp>
      <p:sp>
        <p:nvSpPr>
          <p:cNvPr id="267" name="Google Shape;267;p27"/>
          <p:cNvSpPr/>
          <p:nvPr/>
        </p:nvSpPr>
        <p:spPr>
          <a:xfrm>
            <a:off x="4774500" y="3775825"/>
            <a:ext cx="638700" cy="281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8" name="Google Shape;268;p27"/>
          <p:cNvPicPr preferRelativeResize="0"/>
          <p:nvPr/>
        </p:nvPicPr>
        <p:blipFill>
          <a:blip r:embed="rId5">
            <a:alphaModFix/>
          </a:blip>
          <a:stretch>
            <a:fillRect/>
          </a:stretch>
        </p:blipFill>
        <p:spPr>
          <a:xfrm>
            <a:off x="4882200" y="3092673"/>
            <a:ext cx="423300" cy="5673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823850" y="393750"/>
            <a:ext cx="70389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Other Income-Rental Charges</a:t>
            </a:r>
            <a:endParaRPr/>
          </a:p>
        </p:txBody>
      </p:sp>
      <p:pic>
        <p:nvPicPr>
          <p:cNvPr id="274" name="Google Shape;274;p28"/>
          <p:cNvPicPr preferRelativeResize="0"/>
          <p:nvPr/>
        </p:nvPicPr>
        <p:blipFill>
          <a:blip r:embed="rId3">
            <a:alphaModFix/>
          </a:blip>
          <a:stretch>
            <a:fillRect/>
          </a:stretch>
        </p:blipFill>
        <p:spPr>
          <a:xfrm>
            <a:off x="823850" y="1485200"/>
            <a:ext cx="6558850" cy="629550"/>
          </a:xfrm>
          <a:prstGeom prst="rect">
            <a:avLst/>
          </a:prstGeom>
          <a:noFill/>
          <a:ln>
            <a:noFill/>
          </a:ln>
        </p:spPr>
      </p:pic>
      <p:sp>
        <p:nvSpPr>
          <p:cNvPr id="275" name="Google Shape;275;p28"/>
          <p:cNvSpPr txBox="1"/>
          <p:nvPr/>
        </p:nvSpPr>
        <p:spPr>
          <a:xfrm>
            <a:off x="884050" y="2722450"/>
            <a:ext cx="2933400" cy="4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1"/>
                </a:solidFill>
                <a:latin typeface="Lato"/>
                <a:ea typeface="Lato"/>
                <a:cs typeface="Lato"/>
                <a:sym typeface="Lato"/>
              </a:rPr>
              <a:t>1997                                                  1998</a:t>
            </a:r>
            <a:endParaRPr sz="1500" b="1">
              <a:solidFill>
                <a:schemeClr val="lt1"/>
              </a:solidFill>
              <a:latin typeface="Lato"/>
              <a:ea typeface="Lato"/>
              <a:cs typeface="Lato"/>
              <a:sym typeface="Lato"/>
            </a:endParaRPr>
          </a:p>
        </p:txBody>
      </p:sp>
      <p:sp>
        <p:nvSpPr>
          <p:cNvPr id="276" name="Google Shape;276;p28"/>
          <p:cNvSpPr/>
          <p:nvPr/>
        </p:nvSpPr>
        <p:spPr>
          <a:xfrm>
            <a:off x="1878575" y="2853000"/>
            <a:ext cx="1024800" cy="14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txBox="1"/>
          <p:nvPr/>
        </p:nvSpPr>
        <p:spPr>
          <a:xfrm>
            <a:off x="924275" y="3174550"/>
            <a:ext cx="2933400" cy="78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solidFill>
                  <a:schemeClr val="lt1"/>
                </a:solidFill>
                <a:latin typeface="Lato"/>
                <a:ea typeface="Lato"/>
                <a:cs typeface="Lato"/>
                <a:sym typeface="Lato"/>
              </a:rPr>
              <a:t>Other income attributed to rental charges increased by </a:t>
            </a:r>
            <a:r>
              <a:rPr lang="en">
                <a:solidFill>
                  <a:srgbClr val="FF0000"/>
                </a:solidFill>
                <a:latin typeface="Lato"/>
                <a:ea typeface="Lato"/>
                <a:cs typeface="Lato"/>
                <a:sym typeface="Lato"/>
              </a:rPr>
              <a:t>261.4%</a:t>
            </a:r>
            <a:endParaRPr>
              <a:latin typeface="Lato"/>
              <a:ea typeface="Lato"/>
              <a:cs typeface="Lato"/>
              <a:sym typeface="Lato"/>
            </a:endParaRPr>
          </a:p>
        </p:txBody>
      </p:sp>
      <p:sp>
        <p:nvSpPr>
          <p:cNvPr id="278" name="Google Shape;278;p28"/>
          <p:cNvSpPr/>
          <p:nvPr/>
        </p:nvSpPr>
        <p:spPr>
          <a:xfrm>
            <a:off x="3978175" y="2722450"/>
            <a:ext cx="2119800" cy="9048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t>Overstated?</a:t>
            </a:r>
            <a:endParaRPr sz="16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title"/>
          </p:nvPr>
        </p:nvSpPr>
        <p:spPr>
          <a:xfrm>
            <a:off x="823850" y="393750"/>
            <a:ext cx="70389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Other Income</a:t>
            </a:r>
            <a:endParaRPr/>
          </a:p>
        </p:txBody>
      </p:sp>
      <p:sp>
        <p:nvSpPr>
          <p:cNvPr id="284" name="Google Shape;284;p29"/>
          <p:cNvSpPr txBox="1"/>
          <p:nvPr/>
        </p:nvSpPr>
        <p:spPr>
          <a:xfrm>
            <a:off x="441650" y="3393450"/>
            <a:ext cx="8438100" cy="140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solidFill>
                <a:schemeClr val="lt1"/>
              </a:solidFill>
              <a:latin typeface="Lato"/>
              <a:ea typeface="Lato"/>
              <a:cs typeface="Lato"/>
              <a:sym typeface="Lato"/>
            </a:endParaRPr>
          </a:p>
          <a:p>
            <a:pPr marL="0" lvl="0" indent="0" algn="l" rtl="0">
              <a:spcBef>
                <a:spcPts val="1200"/>
              </a:spcBef>
              <a:spcAft>
                <a:spcPts val="0"/>
              </a:spcAft>
              <a:buNone/>
            </a:pPr>
            <a:endParaRPr>
              <a:highlight>
                <a:srgbClr val="FFFFFF"/>
              </a:highlight>
              <a:latin typeface="Lato"/>
              <a:ea typeface="Lato"/>
              <a:cs typeface="Lato"/>
              <a:sym typeface="Lato"/>
            </a:endParaRPr>
          </a:p>
        </p:txBody>
      </p:sp>
      <p:pic>
        <p:nvPicPr>
          <p:cNvPr id="285" name="Google Shape;285;p29"/>
          <p:cNvPicPr preferRelativeResize="0"/>
          <p:nvPr/>
        </p:nvPicPr>
        <p:blipFill>
          <a:blip r:embed="rId3">
            <a:alphaModFix/>
          </a:blip>
          <a:stretch>
            <a:fillRect/>
          </a:stretch>
        </p:blipFill>
        <p:spPr>
          <a:xfrm>
            <a:off x="947050" y="1416138"/>
            <a:ext cx="6381750" cy="1352550"/>
          </a:xfrm>
          <a:prstGeom prst="rect">
            <a:avLst/>
          </a:prstGeom>
          <a:noFill/>
          <a:ln>
            <a:noFill/>
          </a:ln>
        </p:spPr>
      </p:pic>
      <p:sp>
        <p:nvSpPr>
          <p:cNvPr id="286" name="Google Shape;286;p29"/>
          <p:cNvSpPr txBox="1"/>
          <p:nvPr/>
        </p:nvSpPr>
        <p:spPr>
          <a:xfrm>
            <a:off x="484950" y="3488700"/>
            <a:ext cx="8438100" cy="14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highlight>
                <a:srgbClr val="FFFFFF"/>
              </a:highlight>
              <a:latin typeface="Lato"/>
              <a:ea typeface="Lato"/>
              <a:cs typeface="Lato"/>
              <a:sym typeface="Lato"/>
            </a:endParaRPr>
          </a:p>
        </p:txBody>
      </p:sp>
      <p:sp>
        <p:nvSpPr>
          <p:cNvPr id="287" name="Google Shape;287;p29"/>
          <p:cNvSpPr/>
          <p:nvPr/>
        </p:nvSpPr>
        <p:spPr>
          <a:xfrm>
            <a:off x="2814200" y="3865500"/>
            <a:ext cx="231900" cy="653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88" name="Google Shape;288;p29"/>
          <p:cNvSpPr txBox="1"/>
          <p:nvPr/>
        </p:nvSpPr>
        <p:spPr>
          <a:xfrm>
            <a:off x="823850" y="3678450"/>
            <a:ext cx="19182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Other income—BCRI</a:t>
            </a:r>
            <a:endParaRPr>
              <a:solidFill>
                <a:schemeClr val="lt1"/>
              </a:solidFill>
              <a:latin typeface="Lato"/>
              <a:ea typeface="Lato"/>
              <a:cs typeface="Lato"/>
              <a:sym typeface="Lato"/>
            </a:endParaRPr>
          </a:p>
        </p:txBody>
      </p:sp>
      <p:sp>
        <p:nvSpPr>
          <p:cNvPr id="289" name="Google Shape;289;p29"/>
          <p:cNvSpPr txBox="1"/>
          <p:nvPr/>
        </p:nvSpPr>
        <p:spPr>
          <a:xfrm>
            <a:off x="823850" y="4294625"/>
            <a:ext cx="19182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Other income—Rental</a:t>
            </a:r>
            <a:endParaRPr>
              <a:solidFill>
                <a:schemeClr val="lt1"/>
              </a:solidFill>
              <a:latin typeface="Lato"/>
              <a:ea typeface="Lato"/>
              <a:cs typeface="Lato"/>
              <a:sym typeface="Lato"/>
            </a:endParaRPr>
          </a:p>
        </p:txBody>
      </p:sp>
      <p:sp>
        <p:nvSpPr>
          <p:cNvPr id="290" name="Google Shape;290;p29"/>
          <p:cNvSpPr txBox="1"/>
          <p:nvPr/>
        </p:nvSpPr>
        <p:spPr>
          <a:xfrm>
            <a:off x="3118250" y="3981450"/>
            <a:ext cx="19182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Other income—Actual</a:t>
            </a:r>
            <a:endParaRPr>
              <a:solidFill>
                <a:schemeClr val="lt1"/>
              </a:solidFill>
              <a:latin typeface="Lato"/>
              <a:ea typeface="Lato"/>
              <a:cs typeface="Lato"/>
              <a:sym typeface="Lato"/>
            </a:endParaRPr>
          </a:p>
        </p:txBody>
      </p:sp>
      <p:sp>
        <p:nvSpPr>
          <p:cNvPr id="291" name="Google Shape;291;p29"/>
          <p:cNvSpPr/>
          <p:nvPr/>
        </p:nvSpPr>
        <p:spPr>
          <a:xfrm>
            <a:off x="1496675" y="4040700"/>
            <a:ext cx="326700" cy="3030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5259450" y="4040700"/>
            <a:ext cx="558600" cy="303000"/>
          </a:xfrm>
          <a:prstGeom prst="mathNotEqual">
            <a:avLst>
              <a:gd name="adj1" fmla="val 23520"/>
              <a:gd name="adj2" fmla="val 6600000"/>
              <a:gd name="adj3" fmla="val 1176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txBox="1"/>
          <p:nvPr/>
        </p:nvSpPr>
        <p:spPr>
          <a:xfrm>
            <a:off x="5944550" y="3981450"/>
            <a:ext cx="3383400" cy="4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latin typeface="Lato"/>
                <a:ea typeface="Lato"/>
                <a:cs typeface="Lato"/>
                <a:sym typeface="Lato"/>
              </a:rPr>
              <a:t>Other income—Income Statement</a:t>
            </a:r>
            <a:endParaRPr>
              <a:solidFill>
                <a:schemeClr val="lt1"/>
              </a:solidFill>
              <a:latin typeface="Lato"/>
              <a:ea typeface="Lato"/>
              <a:cs typeface="Lato"/>
              <a:sym typeface="Lato"/>
            </a:endParaRPr>
          </a:p>
        </p:txBody>
      </p:sp>
      <p:sp>
        <p:nvSpPr>
          <p:cNvPr id="294" name="Google Shape;294;p29"/>
          <p:cNvSpPr/>
          <p:nvPr/>
        </p:nvSpPr>
        <p:spPr>
          <a:xfrm>
            <a:off x="5533475" y="2910750"/>
            <a:ext cx="1854900" cy="914100"/>
          </a:xfrm>
          <a:prstGeom prst="wedgeEllipse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Other sources?</a:t>
            </a:r>
            <a:endParaRPr b="1"/>
          </a:p>
          <a:p>
            <a:pPr marL="0" lvl="0" indent="0" algn="l" rtl="0">
              <a:spcBef>
                <a:spcPts val="0"/>
              </a:spcBef>
              <a:spcAft>
                <a:spcPts val="0"/>
              </a:spcAft>
              <a:buNone/>
            </a:pPr>
            <a:r>
              <a:rPr lang="en" b="1"/>
              <a:t>/Overstated?</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txBox="1">
            <a:spLocks noGrp="1"/>
          </p:cNvSpPr>
          <p:nvPr>
            <p:ph type="title"/>
          </p:nvPr>
        </p:nvSpPr>
        <p:spPr>
          <a:xfrm>
            <a:off x="823850" y="393750"/>
            <a:ext cx="79035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Gains and Losses from Loan Sale Transactions</a:t>
            </a:r>
            <a:endParaRPr/>
          </a:p>
        </p:txBody>
      </p:sp>
      <p:pic>
        <p:nvPicPr>
          <p:cNvPr id="301" name="Google Shape;301;p30"/>
          <p:cNvPicPr preferRelativeResize="0"/>
          <p:nvPr/>
        </p:nvPicPr>
        <p:blipFill>
          <a:blip r:embed="rId3">
            <a:alphaModFix/>
          </a:blip>
          <a:stretch>
            <a:fillRect/>
          </a:stretch>
        </p:blipFill>
        <p:spPr>
          <a:xfrm>
            <a:off x="823850" y="1680925"/>
            <a:ext cx="5391150" cy="1178394"/>
          </a:xfrm>
          <a:prstGeom prst="rect">
            <a:avLst/>
          </a:prstGeom>
          <a:noFill/>
          <a:ln>
            <a:noFill/>
          </a:ln>
        </p:spPr>
      </p:pic>
      <p:pic>
        <p:nvPicPr>
          <p:cNvPr id="302" name="Google Shape;302;p30"/>
          <p:cNvPicPr preferRelativeResize="0"/>
          <p:nvPr/>
        </p:nvPicPr>
        <p:blipFill>
          <a:blip r:embed="rId4">
            <a:alphaModFix/>
          </a:blip>
          <a:stretch>
            <a:fillRect/>
          </a:stretch>
        </p:blipFill>
        <p:spPr>
          <a:xfrm>
            <a:off x="823850" y="3147525"/>
            <a:ext cx="5391150" cy="1304925"/>
          </a:xfrm>
          <a:prstGeom prst="rect">
            <a:avLst/>
          </a:prstGeom>
          <a:noFill/>
          <a:ln>
            <a:noFill/>
          </a:ln>
        </p:spPr>
      </p:pic>
      <p:cxnSp>
        <p:nvCxnSpPr>
          <p:cNvPr id="303" name="Google Shape;303;p30"/>
          <p:cNvCxnSpPr/>
          <p:nvPr/>
        </p:nvCxnSpPr>
        <p:spPr>
          <a:xfrm rot="10800000" flipH="1">
            <a:off x="4675275" y="3904225"/>
            <a:ext cx="1363500" cy="10200"/>
          </a:xfrm>
          <a:prstGeom prst="straightConnector1">
            <a:avLst/>
          </a:prstGeom>
          <a:noFill/>
          <a:ln w="9525" cap="flat" cmpd="sng">
            <a:solidFill>
              <a:srgbClr val="FF0000"/>
            </a:solidFill>
            <a:prstDash val="solid"/>
            <a:round/>
            <a:headEnd type="none" w="med" len="med"/>
            <a:tailEnd type="none" w="med" len="med"/>
          </a:ln>
        </p:spPr>
      </p:cxnSp>
      <p:sp>
        <p:nvSpPr>
          <p:cNvPr id="304" name="Google Shape;304;p30"/>
          <p:cNvSpPr/>
          <p:nvPr/>
        </p:nvSpPr>
        <p:spPr>
          <a:xfrm>
            <a:off x="6215000" y="2922925"/>
            <a:ext cx="2867076" cy="2080782"/>
          </a:xfrm>
          <a:prstGeom prst="irregularSeal2">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0000"/>
                </a:solidFill>
              </a:rPr>
              <a:t>Decrease </a:t>
            </a:r>
            <a:r>
              <a:rPr lang="en"/>
              <a:t>of the fees</a:t>
            </a:r>
            <a:endParaRPr/>
          </a:p>
          <a:p>
            <a:pPr marL="0" lvl="0" indent="0" algn="l" rtl="0">
              <a:spcBef>
                <a:spcPts val="0"/>
              </a:spcBef>
              <a:spcAft>
                <a:spcPts val="0"/>
              </a:spcAft>
              <a:buNone/>
            </a:pPr>
            <a:r>
              <a:rPr lang="en" b="1">
                <a:solidFill>
                  <a:srgbClr val="FF0000"/>
                </a:solidFill>
              </a:rPr>
              <a:t>VS</a:t>
            </a:r>
            <a:endParaRPr b="1">
              <a:solidFill>
                <a:srgbClr val="FF0000"/>
              </a:solidFill>
            </a:endParaRPr>
          </a:p>
          <a:p>
            <a:pPr marL="0" lvl="0" indent="0" algn="l" rtl="0">
              <a:spcBef>
                <a:spcPts val="0"/>
              </a:spcBef>
              <a:spcAft>
                <a:spcPts val="0"/>
              </a:spcAft>
              <a:buNone/>
            </a:pPr>
            <a:r>
              <a:rPr lang="en" b="1">
                <a:solidFill>
                  <a:srgbClr val="FF0000"/>
                </a:solidFill>
              </a:rPr>
              <a:t>Increase</a:t>
            </a:r>
            <a:r>
              <a:rPr lang="en">
                <a:solidFill>
                  <a:srgbClr val="980000"/>
                </a:solidFill>
              </a:rPr>
              <a:t> </a:t>
            </a:r>
            <a:r>
              <a:rPr lang="en"/>
              <a:t>of gain? </a:t>
            </a:r>
            <a:endParaRPr/>
          </a:p>
        </p:txBody>
      </p:sp>
      <p:cxnSp>
        <p:nvCxnSpPr>
          <p:cNvPr id="305" name="Google Shape;305;p30"/>
          <p:cNvCxnSpPr/>
          <p:nvPr/>
        </p:nvCxnSpPr>
        <p:spPr>
          <a:xfrm>
            <a:off x="4689050" y="4141650"/>
            <a:ext cx="1435800" cy="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 calcmode="lin" valueType="num">
                                      <p:cBhvr additive="base">
                                        <p:cTn id="7" dur="1000"/>
                                        <p:tgtEl>
                                          <p:spTgt spid="304"/>
                                        </p:tgtEl>
                                        <p:attrNameLst>
                                          <p:attrName>ppt_w</p:attrName>
                                        </p:attrNameLst>
                                      </p:cBhvr>
                                      <p:tavLst>
                                        <p:tav tm="0">
                                          <p:val>
                                            <p:strVal val="0"/>
                                          </p:val>
                                        </p:tav>
                                        <p:tav tm="100000">
                                          <p:val>
                                            <p:strVal val="#ppt_w"/>
                                          </p:val>
                                        </p:tav>
                                      </p:tavLst>
                                    </p:anim>
                                    <p:anim calcmode="lin" valueType="num">
                                      <p:cBhvr additive="base">
                                        <p:cTn id="8" dur="1000"/>
                                        <p:tgtEl>
                                          <p:spTgt spid="30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1"/>
          <p:cNvPicPr preferRelativeResize="0"/>
          <p:nvPr/>
        </p:nvPicPr>
        <p:blipFill>
          <a:blip r:embed="rId3">
            <a:alphaModFix/>
          </a:blip>
          <a:stretch>
            <a:fillRect/>
          </a:stretch>
        </p:blipFill>
        <p:spPr>
          <a:xfrm>
            <a:off x="1107575" y="789800"/>
            <a:ext cx="5391150" cy="1304925"/>
          </a:xfrm>
          <a:prstGeom prst="rect">
            <a:avLst/>
          </a:prstGeom>
          <a:noFill/>
          <a:ln>
            <a:noFill/>
          </a:ln>
        </p:spPr>
      </p:pic>
      <p:sp>
        <p:nvSpPr>
          <p:cNvPr id="311" name="Google Shape;311;p31"/>
          <p:cNvSpPr txBox="1"/>
          <p:nvPr/>
        </p:nvSpPr>
        <p:spPr>
          <a:xfrm>
            <a:off x="369800" y="2129125"/>
            <a:ext cx="8438100" cy="284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rgbClr val="FFFFFF"/>
                </a:solidFill>
                <a:latin typeface="Lato"/>
                <a:ea typeface="Lato"/>
                <a:cs typeface="Lato"/>
                <a:sym typeface="Lato"/>
              </a:rPr>
              <a:t>From the income statement, we notice that there is a rapid growth in the mortgage origination fees and gain on sale of mortgages, which are 73.38% and 106.10% separately in 1996 and 1997. In order to explore the origin of the growth, we split the total amount into the gain on sale of mortgage and mortgage origination fee.</a:t>
            </a:r>
            <a:endParaRPr>
              <a:solidFill>
                <a:srgbClr val="FFFFFF"/>
              </a:solidFill>
              <a:latin typeface="Lato"/>
              <a:ea typeface="Lato"/>
              <a:cs typeface="Lato"/>
              <a:sym typeface="Lato"/>
            </a:endParaRPr>
          </a:p>
          <a:p>
            <a:pPr marL="0" lvl="0" indent="0" algn="l" rtl="0">
              <a:lnSpc>
                <a:spcPct val="115000"/>
              </a:lnSpc>
              <a:spcBef>
                <a:spcPts val="1200"/>
              </a:spcBef>
              <a:spcAft>
                <a:spcPts val="0"/>
              </a:spcAft>
              <a:buNone/>
            </a:pPr>
            <a:r>
              <a:rPr lang="en">
                <a:solidFill>
                  <a:srgbClr val="FFFFFF"/>
                </a:solidFill>
                <a:latin typeface="Lato"/>
                <a:ea typeface="Lato"/>
                <a:cs typeface="Lato"/>
                <a:sym typeface="Lato"/>
              </a:rPr>
              <a:t>It is unreasonable to have a decreased mortgage origination fee but a rocketing gain. This may implies a fraud—inflating the income. There is a possibility that a material large amount of loans are sold on a recourse basis and in that case the company should have not recognizes the transactions as sale. However, the company deliberately regards them as normal non-recourse sale and recognize the inflow as revenue.</a:t>
            </a:r>
            <a:endParaRPr>
              <a:solidFill>
                <a:srgbClr val="FFFFFF"/>
              </a:solidFill>
              <a:latin typeface="Lato"/>
              <a:ea typeface="Lato"/>
              <a:cs typeface="Lato"/>
              <a:sym typeface="Lato"/>
            </a:endParaRPr>
          </a:p>
          <a:p>
            <a:pPr marL="0" lvl="0" indent="0" algn="l" rtl="0">
              <a:spcBef>
                <a:spcPts val="1200"/>
              </a:spcBef>
              <a:spcAft>
                <a:spcPts val="0"/>
              </a:spcAft>
              <a:buNone/>
            </a:pPr>
            <a:endParaRPr>
              <a:highlight>
                <a:srgbClr val="FFFFFF"/>
              </a:highlight>
              <a:latin typeface="Lato"/>
              <a:ea typeface="Lato"/>
              <a:cs typeface="Lato"/>
              <a:sym typeface="Lato"/>
            </a:endParaRPr>
          </a:p>
        </p:txBody>
      </p:sp>
      <p:sp>
        <p:nvSpPr>
          <p:cNvPr id="312" name="Google Shape;312;p31"/>
          <p:cNvSpPr/>
          <p:nvPr/>
        </p:nvSpPr>
        <p:spPr>
          <a:xfrm>
            <a:off x="6555500" y="483025"/>
            <a:ext cx="2252400" cy="10758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t>Is it a fraud?</a:t>
            </a:r>
            <a:endParaRPr sz="1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Company Background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Potential Fraud on Statement of Cash Flow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body" idx="1"/>
          </p:nvPr>
        </p:nvSpPr>
        <p:spPr>
          <a:xfrm>
            <a:off x="504450" y="1222025"/>
            <a:ext cx="2307300" cy="32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999999"/>
                </a:solidFill>
              </a:rPr>
              <a:t>The company is </a:t>
            </a:r>
            <a:r>
              <a:rPr lang="en" sz="1400">
                <a:solidFill>
                  <a:srgbClr val="C27BA0"/>
                </a:solidFill>
              </a:rPr>
              <a:t>borrowing more money</a:t>
            </a:r>
            <a:r>
              <a:rPr lang="en" sz="1400">
                <a:solidFill>
                  <a:srgbClr val="FFFFFF"/>
                </a:solidFill>
              </a:rPr>
              <a:t> </a:t>
            </a:r>
            <a:r>
              <a:rPr lang="en" sz="1400">
                <a:solidFill>
                  <a:srgbClr val="999999"/>
                </a:solidFill>
              </a:rPr>
              <a:t>through financing activities while still have </a:t>
            </a:r>
            <a:r>
              <a:rPr lang="en" sz="1400">
                <a:solidFill>
                  <a:srgbClr val="C27BA0"/>
                </a:solidFill>
              </a:rPr>
              <a:t>negative increase in cash</a:t>
            </a:r>
            <a:r>
              <a:rPr lang="en" sz="1400">
                <a:solidFill>
                  <a:srgbClr val="999999"/>
                </a:solidFill>
              </a:rPr>
              <a:t> on hand.</a:t>
            </a:r>
            <a:endParaRPr sz="1400">
              <a:solidFill>
                <a:srgbClr val="999999"/>
              </a:solidFill>
            </a:endParaRPr>
          </a:p>
          <a:p>
            <a:pPr marL="0" lvl="0" indent="0" algn="l" rtl="0">
              <a:spcBef>
                <a:spcPts val="1600"/>
              </a:spcBef>
              <a:spcAft>
                <a:spcPts val="0"/>
              </a:spcAft>
              <a:buNone/>
            </a:pPr>
            <a:endParaRPr sz="1400">
              <a:solidFill>
                <a:srgbClr val="999999"/>
              </a:solidFill>
            </a:endParaRPr>
          </a:p>
          <a:p>
            <a:pPr marL="0" lvl="0" indent="0" algn="l" rtl="0">
              <a:spcBef>
                <a:spcPts val="1600"/>
              </a:spcBef>
              <a:spcAft>
                <a:spcPts val="1600"/>
              </a:spcAft>
              <a:buNone/>
            </a:pPr>
            <a:r>
              <a:rPr lang="en" sz="1400">
                <a:solidFill>
                  <a:srgbClr val="C27BA0"/>
                </a:solidFill>
              </a:rPr>
              <a:t>Abnormal cash outflow (LOSS)</a:t>
            </a:r>
            <a:r>
              <a:rPr lang="en" sz="1400">
                <a:solidFill>
                  <a:srgbClr val="999999"/>
                </a:solidFill>
              </a:rPr>
              <a:t> in operating activities despite an abnormal </a:t>
            </a:r>
            <a:r>
              <a:rPr lang="en" sz="1400">
                <a:solidFill>
                  <a:srgbClr val="C27BA0"/>
                </a:solidFill>
              </a:rPr>
              <a:t>increase in Net income</a:t>
            </a:r>
            <a:r>
              <a:rPr lang="en" sz="1400">
                <a:solidFill>
                  <a:srgbClr val="999999"/>
                </a:solidFill>
              </a:rPr>
              <a:t>.</a:t>
            </a:r>
            <a:endParaRPr sz="1400">
              <a:solidFill>
                <a:srgbClr val="999999"/>
              </a:solidFill>
            </a:endParaRPr>
          </a:p>
        </p:txBody>
      </p:sp>
      <p:pic>
        <p:nvPicPr>
          <p:cNvPr id="323" name="Google Shape;323;p33"/>
          <p:cNvPicPr preferRelativeResize="0"/>
          <p:nvPr/>
        </p:nvPicPr>
        <p:blipFill>
          <a:blip r:embed="rId3">
            <a:alphaModFix/>
          </a:blip>
          <a:stretch>
            <a:fillRect/>
          </a:stretch>
        </p:blipFill>
        <p:spPr>
          <a:xfrm>
            <a:off x="3099000" y="491098"/>
            <a:ext cx="5289400" cy="3936250"/>
          </a:xfrm>
          <a:prstGeom prst="rect">
            <a:avLst/>
          </a:prstGeom>
          <a:noFill/>
          <a:ln>
            <a:noFill/>
          </a:ln>
        </p:spPr>
      </p:pic>
      <p:sp>
        <p:nvSpPr>
          <p:cNvPr id="324" name="Google Shape;324;p33"/>
          <p:cNvSpPr txBox="1"/>
          <p:nvPr/>
        </p:nvSpPr>
        <p:spPr>
          <a:xfrm>
            <a:off x="504450" y="4607825"/>
            <a:ext cx="45900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00"/>
                </a:solidFill>
                <a:latin typeface="Lato"/>
                <a:ea typeface="Lato"/>
                <a:cs typeface="Lato"/>
                <a:sym typeface="Lato"/>
              </a:rPr>
              <a:t>Improper revenue/expense recognition?</a:t>
            </a:r>
            <a:endParaRPr b="1">
              <a:solidFill>
                <a:srgbClr val="FFFF00"/>
              </a:solidFill>
              <a:latin typeface="Lato"/>
              <a:ea typeface="Lato"/>
              <a:cs typeface="Lato"/>
              <a:sym typeface="Lato"/>
            </a:endParaRPr>
          </a:p>
        </p:txBody>
      </p:sp>
      <p:sp>
        <p:nvSpPr>
          <p:cNvPr id="325" name="Google Shape;325;p33"/>
          <p:cNvSpPr/>
          <p:nvPr/>
        </p:nvSpPr>
        <p:spPr>
          <a:xfrm>
            <a:off x="1294050" y="4320375"/>
            <a:ext cx="423300" cy="319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1262350" y="2631275"/>
            <a:ext cx="471600" cy="4149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Summary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1297500" y="393750"/>
            <a:ext cx="7038900" cy="53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rgbClr val="FFFFFF"/>
                </a:solidFill>
                <a:latin typeface="Arial"/>
                <a:ea typeface="Arial"/>
                <a:cs typeface="Arial"/>
                <a:sym typeface="Arial"/>
              </a:rPr>
              <a:t>Potential Fraud</a:t>
            </a:r>
            <a:endParaRPr sz="2100" b="1">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337" name="Google Shape;337;p35"/>
          <p:cNvSpPr txBox="1">
            <a:spLocks noGrp="1"/>
          </p:cNvSpPr>
          <p:nvPr>
            <p:ph type="body" idx="1"/>
          </p:nvPr>
        </p:nvSpPr>
        <p:spPr>
          <a:xfrm>
            <a:off x="1297500" y="1301725"/>
            <a:ext cx="7347300" cy="3104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Cash decreased 50%, no bad debt, abnormal accrued A/R, high risk in </a:t>
            </a:r>
            <a:r>
              <a:rPr lang="en">
                <a:solidFill>
                  <a:srgbClr val="FF0000"/>
                </a:solidFill>
              </a:rPr>
              <a:t>overstatement of A/R</a:t>
            </a:r>
            <a:r>
              <a:rPr lang="en"/>
              <a:t> on Balance Sheet</a:t>
            </a:r>
            <a:endParaRPr/>
          </a:p>
          <a:p>
            <a:pPr marL="457200" lvl="0" indent="-311150" algn="l" rtl="0">
              <a:spcBef>
                <a:spcPts val="1600"/>
              </a:spcBef>
              <a:spcAft>
                <a:spcPts val="0"/>
              </a:spcAft>
              <a:buSzPts val="1300"/>
              <a:buAutoNum type="arabicPeriod"/>
            </a:pPr>
            <a:r>
              <a:rPr lang="en"/>
              <a:t>Measurement of financial instrument, potential risk on </a:t>
            </a:r>
            <a:r>
              <a:rPr lang="en">
                <a:solidFill>
                  <a:srgbClr val="FF0000"/>
                </a:solidFill>
                <a:latin typeface="Arial"/>
                <a:ea typeface="Arial"/>
                <a:cs typeface="Arial"/>
                <a:sym typeface="Arial"/>
              </a:rPr>
              <a:t>overstatement of Assets</a:t>
            </a:r>
            <a:endParaRPr>
              <a:solidFill>
                <a:srgbClr val="FF0000"/>
              </a:solidFill>
            </a:endParaRPr>
          </a:p>
          <a:p>
            <a:pPr marL="457200" lvl="0" indent="-311150" algn="l" rtl="0">
              <a:spcBef>
                <a:spcPts val="1600"/>
              </a:spcBef>
              <a:spcAft>
                <a:spcPts val="0"/>
              </a:spcAft>
              <a:buSzPts val="1300"/>
              <a:buAutoNum type="arabicPeriod"/>
            </a:pPr>
            <a:r>
              <a:rPr lang="en">
                <a:solidFill>
                  <a:srgbClr val="FF0000"/>
                </a:solidFill>
                <a:latin typeface="Arial"/>
                <a:ea typeface="Arial"/>
                <a:cs typeface="Arial"/>
                <a:sym typeface="Arial"/>
              </a:rPr>
              <a:t>All </a:t>
            </a:r>
            <a:r>
              <a:rPr lang="en">
                <a:solidFill>
                  <a:srgbClr val="FFFFFF"/>
                </a:solidFill>
                <a:latin typeface="Arial"/>
                <a:ea typeface="Arial"/>
                <a:cs typeface="Arial"/>
                <a:sym typeface="Arial"/>
              </a:rPr>
              <a:t>gain on sale of real estate came from related parties, potential risk in</a:t>
            </a:r>
            <a:r>
              <a:rPr lang="en">
                <a:solidFill>
                  <a:srgbClr val="FF0000"/>
                </a:solidFill>
              </a:rPr>
              <a:t> revenue recognition with related parties</a:t>
            </a:r>
            <a:endParaRPr>
              <a:solidFill>
                <a:srgbClr val="FF0000"/>
              </a:solidFill>
            </a:endParaRPr>
          </a:p>
          <a:p>
            <a:pPr marL="457200" lvl="0" indent="-311150" algn="l" rtl="0">
              <a:lnSpc>
                <a:spcPct val="100000"/>
              </a:lnSpc>
              <a:spcBef>
                <a:spcPts val="1600"/>
              </a:spcBef>
              <a:spcAft>
                <a:spcPts val="0"/>
              </a:spcAft>
              <a:buSzPts val="1300"/>
              <a:buAutoNum type="arabicPeriod"/>
            </a:pPr>
            <a:r>
              <a:rPr lang="en">
                <a:solidFill>
                  <a:srgbClr val="FFFFFF"/>
                </a:solidFill>
                <a:latin typeface="Arial"/>
                <a:ea typeface="Arial"/>
                <a:cs typeface="Arial"/>
                <a:sym typeface="Arial"/>
              </a:rPr>
              <a:t>With revenue form related parties decreasing 48.5%, while A/R from related parties increased 9%, </a:t>
            </a:r>
            <a:r>
              <a:rPr lang="en"/>
              <a:t>high risk in </a:t>
            </a:r>
            <a:r>
              <a:rPr lang="en">
                <a:solidFill>
                  <a:srgbClr val="FF0000"/>
                </a:solidFill>
              </a:rPr>
              <a:t>overstatement of A/R from related parties</a:t>
            </a:r>
            <a:endParaRPr>
              <a:solidFill>
                <a:srgbClr val="FF0000"/>
              </a:solidFill>
            </a:endParaRPr>
          </a:p>
          <a:p>
            <a:pPr marL="457200" lvl="0" indent="0" algn="l" rtl="0">
              <a:lnSpc>
                <a:spcPct val="100000"/>
              </a:lnSpc>
              <a:spcBef>
                <a:spcPts val="0"/>
              </a:spcBef>
              <a:spcAft>
                <a:spcPts val="0"/>
              </a:spcAft>
              <a:buNone/>
            </a:pPr>
            <a:endParaRPr>
              <a:solidFill>
                <a:srgbClr val="FF0000"/>
              </a:solidFill>
            </a:endParaRPr>
          </a:p>
          <a:p>
            <a:pPr marL="457200" lvl="0" indent="-311150" algn="l" rtl="0">
              <a:spcBef>
                <a:spcPts val="0"/>
              </a:spcBef>
              <a:spcAft>
                <a:spcPts val="0"/>
              </a:spcAft>
              <a:buSzPts val="1300"/>
              <a:buAutoNum type="arabicPeriod"/>
            </a:pPr>
            <a:r>
              <a:rPr lang="en">
                <a:latin typeface="Arial"/>
                <a:ea typeface="Arial"/>
                <a:cs typeface="Arial"/>
                <a:sym typeface="Arial"/>
              </a:rPr>
              <a:t>High D/E ratio, </a:t>
            </a:r>
            <a:r>
              <a:rPr lang="en">
                <a:solidFill>
                  <a:srgbClr val="FF0000"/>
                </a:solidFill>
                <a:latin typeface="Arial"/>
                <a:ea typeface="Arial"/>
                <a:cs typeface="Arial"/>
                <a:sym typeface="Arial"/>
              </a:rPr>
              <a:t>improper usage of financial leverage</a:t>
            </a:r>
            <a:endParaRPr>
              <a:solidFill>
                <a:srgbClr val="FF0000"/>
              </a:solidFill>
              <a:latin typeface="Arial"/>
              <a:ea typeface="Arial"/>
              <a:cs typeface="Arial"/>
              <a:sym typeface="Arial"/>
            </a:endParaRPr>
          </a:p>
          <a:p>
            <a:pPr marL="0" lvl="0" indent="0" algn="l" rtl="0">
              <a:spcBef>
                <a:spcPts val="1600"/>
              </a:spcBef>
              <a:spcAft>
                <a:spcPts val="1600"/>
              </a:spcAft>
              <a:buNone/>
            </a:pP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body" idx="1"/>
          </p:nvPr>
        </p:nvSpPr>
        <p:spPr>
          <a:xfrm>
            <a:off x="1297500" y="1232325"/>
            <a:ext cx="7038900" cy="35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6. 	Rapid growth of net income and EPS from 1997 to 1998, </a:t>
            </a:r>
            <a:r>
              <a:rPr lang="en">
                <a:solidFill>
                  <a:srgbClr val="FF0000"/>
                </a:solidFill>
                <a:latin typeface="Arial"/>
                <a:ea typeface="Arial"/>
                <a:cs typeface="Arial"/>
                <a:sym typeface="Arial"/>
              </a:rPr>
              <a:t>high risk of overstatement</a:t>
            </a:r>
            <a:endParaRPr>
              <a:solidFill>
                <a:srgbClr val="FF0000"/>
              </a:solidFill>
              <a:latin typeface="Arial"/>
              <a:ea typeface="Arial"/>
              <a:cs typeface="Arial"/>
              <a:sym typeface="Arial"/>
            </a:endParaRPr>
          </a:p>
          <a:p>
            <a:pPr marL="0" lvl="0" indent="0" algn="l" rtl="0">
              <a:spcBef>
                <a:spcPts val="1600"/>
              </a:spcBef>
              <a:spcAft>
                <a:spcPts val="0"/>
              </a:spcAft>
              <a:buNone/>
            </a:pPr>
            <a:r>
              <a:rPr lang="en">
                <a:solidFill>
                  <a:srgbClr val="FFFFFF"/>
                </a:solidFill>
              </a:rPr>
              <a:t>7.</a:t>
            </a:r>
            <a:r>
              <a:rPr lang="en">
                <a:solidFill>
                  <a:srgbClr val="FF0000"/>
                </a:solidFill>
              </a:rPr>
              <a:t> 	Potential understatement or misallocation </a:t>
            </a:r>
            <a:r>
              <a:rPr lang="en"/>
              <a:t>of gain on sale of real estate with related parties</a:t>
            </a:r>
            <a:endParaRPr>
              <a:latin typeface="Arial"/>
              <a:ea typeface="Arial"/>
              <a:cs typeface="Arial"/>
              <a:sym typeface="Arial"/>
            </a:endParaRPr>
          </a:p>
          <a:p>
            <a:pPr marL="0" lvl="0" indent="0" algn="l" rtl="0">
              <a:spcBef>
                <a:spcPts val="1600"/>
              </a:spcBef>
              <a:spcAft>
                <a:spcPts val="0"/>
              </a:spcAft>
              <a:buNone/>
            </a:pPr>
            <a:r>
              <a:rPr lang="en">
                <a:latin typeface="Arial"/>
                <a:ea typeface="Arial"/>
                <a:cs typeface="Arial"/>
                <a:sym typeface="Arial"/>
              </a:rPr>
              <a:t>8. 	Difference exists between the actual Other income mentioned and the recorded number, </a:t>
            </a:r>
            <a:r>
              <a:rPr lang="en">
                <a:solidFill>
                  <a:srgbClr val="FF0000"/>
                </a:solidFill>
                <a:latin typeface="Arial"/>
                <a:ea typeface="Arial"/>
                <a:cs typeface="Arial"/>
                <a:sym typeface="Arial"/>
              </a:rPr>
              <a:t>risk of overstatement of Other Income</a:t>
            </a:r>
            <a:endParaRPr>
              <a:solidFill>
                <a:srgbClr val="FF0000"/>
              </a:solidFill>
              <a:latin typeface="Arial"/>
              <a:ea typeface="Arial"/>
              <a:cs typeface="Arial"/>
              <a:sym typeface="Aria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9. 	Unreasonable </a:t>
            </a:r>
            <a:r>
              <a:rPr lang="en">
                <a:solidFill>
                  <a:srgbClr val="FF0000"/>
                </a:solidFill>
              </a:rPr>
              <a:t>increase </a:t>
            </a:r>
            <a:r>
              <a:rPr lang="en">
                <a:solidFill>
                  <a:srgbClr val="FFFFFF"/>
                </a:solidFill>
              </a:rPr>
              <a:t>in the gain from  loan sale compared with the </a:t>
            </a:r>
            <a:r>
              <a:rPr lang="en">
                <a:solidFill>
                  <a:srgbClr val="FF0000"/>
                </a:solidFill>
              </a:rPr>
              <a:t>decrease</a:t>
            </a:r>
            <a:r>
              <a:rPr lang="en">
                <a:solidFill>
                  <a:srgbClr val="FFFFFF"/>
                </a:solidFill>
              </a:rPr>
              <a:t> of the registration fee</a:t>
            </a:r>
            <a:r>
              <a:rPr lang="en">
                <a:solidFill>
                  <a:srgbClr val="FF0000"/>
                </a:solidFill>
              </a:rPr>
              <a:t>, risk of overstatement of revenue</a:t>
            </a:r>
            <a:endParaRPr>
              <a:solidFill>
                <a:srgbClr val="FF0000"/>
              </a:solidFill>
            </a:endParaRPr>
          </a:p>
          <a:p>
            <a:pPr marL="45720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t>10. 	High  cash outflow in operation activities  with high cash inflow in financing activities, </a:t>
            </a:r>
            <a:r>
              <a:rPr lang="en">
                <a:solidFill>
                  <a:srgbClr val="FF0000"/>
                </a:solidFill>
              </a:rPr>
              <a:t>improper revenue/expense recognition</a:t>
            </a:r>
            <a:endParaRPr>
              <a:solidFill>
                <a:srgbClr val="FF0000"/>
              </a:solidFill>
            </a:endParaRPr>
          </a:p>
          <a:p>
            <a:pPr marL="0" lvl="0" indent="0" algn="l" rtl="0">
              <a:spcBef>
                <a:spcPts val="1600"/>
              </a:spcBef>
              <a:spcAft>
                <a:spcPts val="1600"/>
              </a:spcAft>
              <a:buNone/>
            </a:pPr>
            <a:endParaRPr/>
          </a:p>
        </p:txBody>
      </p:sp>
      <p:sp>
        <p:nvSpPr>
          <p:cNvPr id="343" name="Google Shape;343;p36"/>
          <p:cNvSpPr txBox="1">
            <a:spLocks noGrp="1"/>
          </p:cNvSpPr>
          <p:nvPr>
            <p:ph type="title"/>
          </p:nvPr>
        </p:nvSpPr>
        <p:spPr>
          <a:xfrm>
            <a:off x="1297500" y="393750"/>
            <a:ext cx="7038900" cy="53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rgbClr val="FFFFFF"/>
                </a:solidFill>
                <a:latin typeface="Arial"/>
                <a:ea typeface="Arial"/>
                <a:cs typeface="Arial"/>
                <a:sym typeface="Arial"/>
              </a:rPr>
              <a:t>Potential Fraud (Cont’)</a:t>
            </a:r>
            <a:endParaRPr sz="2100" b="1">
              <a:solidFill>
                <a:srgbClr val="FFFFFF"/>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094800" y="393750"/>
            <a:ext cx="72417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MBC Business</a:t>
            </a:r>
            <a:endParaRPr/>
          </a:p>
          <a:p>
            <a:pPr marL="0" lvl="0" indent="0" algn="l" rtl="0">
              <a:lnSpc>
                <a:spcPct val="115000"/>
              </a:lnSpc>
              <a:spcBef>
                <a:spcPts val="1200"/>
              </a:spcBef>
              <a:spcAft>
                <a:spcPts val="1200"/>
              </a:spcAft>
              <a:buNone/>
            </a:pPr>
            <a:r>
              <a:rPr lang="en" sz="1400">
                <a:latin typeface="Lato"/>
                <a:ea typeface="Lato"/>
                <a:cs typeface="Lato"/>
                <a:sym typeface="Lato"/>
              </a:rPr>
              <a:t>MBC earns revenue in each of the four phases of the mortgage banking process: origination, warehousing, marketing, and servicing, and other business activities.</a:t>
            </a:r>
            <a:endParaRPr>
              <a:latin typeface="Lato"/>
              <a:ea typeface="Lato"/>
              <a:cs typeface="Lato"/>
              <a:sym typeface="Lato"/>
            </a:endParaRPr>
          </a:p>
        </p:txBody>
      </p:sp>
      <p:sp>
        <p:nvSpPr>
          <p:cNvPr id="146" name="Google Shape;146;p15"/>
          <p:cNvSpPr txBox="1">
            <a:spLocks noGrp="1"/>
          </p:cNvSpPr>
          <p:nvPr>
            <p:ph type="body" idx="1"/>
          </p:nvPr>
        </p:nvSpPr>
        <p:spPr>
          <a:xfrm>
            <a:off x="1094800" y="1559575"/>
            <a:ext cx="3606000" cy="29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u="sng">
                <a:solidFill>
                  <a:srgbClr val="FFFFFF"/>
                </a:solidFill>
              </a:rPr>
              <a:t>Origination</a:t>
            </a:r>
            <a:endParaRPr u="sng">
              <a:solidFill>
                <a:srgbClr val="FFFFFF"/>
              </a:solidFill>
            </a:endParaRPr>
          </a:p>
          <a:p>
            <a:pPr marL="0" lvl="0" indent="0" algn="l" rtl="0">
              <a:spcBef>
                <a:spcPts val="1200"/>
              </a:spcBef>
              <a:spcAft>
                <a:spcPts val="0"/>
              </a:spcAft>
              <a:buNone/>
            </a:pPr>
            <a:r>
              <a:rPr lang="en">
                <a:solidFill>
                  <a:srgbClr val="FFFFFF"/>
                </a:solidFill>
              </a:rPr>
              <a:t>Revenue: fees paid by the borrower upon applying for a loan and at the loan</a:t>
            </a:r>
            <a:r>
              <a:rPr lang="en">
                <a:solidFill>
                  <a:srgbClr val="000000"/>
                </a:solidFill>
              </a:rPr>
              <a:t> </a:t>
            </a:r>
            <a:r>
              <a:rPr lang="en">
                <a:solidFill>
                  <a:srgbClr val="FF0000"/>
                </a:solidFill>
              </a:rPr>
              <a:t>closing</a:t>
            </a:r>
            <a:r>
              <a:rPr lang="en">
                <a:solidFill>
                  <a:srgbClr val="000000"/>
                </a:solidFill>
              </a:rPr>
              <a:t>.</a:t>
            </a:r>
            <a:endParaRPr u="sng">
              <a:solidFill>
                <a:srgbClr val="FFFFFF"/>
              </a:solidFill>
            </a:endParaRPr>
          </a:p>
          <a:p>
            <a:pPr marL="0" lvl="0" indent="0" algn="l" rtl="0">
              <a:spcBef>
                <a:spcPts val="1200"/>
              </a:spcBef>
              <a:spcAft>
                <a:spcPts val="0"/>
              </a:spcAft>
              <a:buNone/>
            </a:pPr>
            <a:r>
              <a:rPr lang="en">
                <a:solidFill>
                  <a:srgbClr val="FFFFFF"/>
                </a:solidFill>
              </a:rPr>
              <a:t>The origination process involves providing competitive mortgage loan rates, soliciting loan applications, performing title and credit review and funding loans at closing.</a:t>
            </a:r>
            <a:endParaRPr u="sng">
              <a:solidFill>
                <a:srgbClr val="FFFFFF"/>
              </a:solidFill>
            </a:endParaRPr>
          </a:p>
          <a:p>
            <a:pPr marL="0" lvl="0" indent="0" algn="l" rtl="0">
              <a:spcBef>
                <a:spcPts val="1200"/>
              </a:spcBef>
              <a:spcAft>
                <a:spcPts val="1600"/>
              </a:spcAft>
              <a:buNone/>
            </a:pPr>
            <a:endParaRPr sz="1200">
              <a:solidFill>
                <a:srgbClr val="FFFFFF"/>
              </a:solidFill>
            </a:endParaRPr>
          </a:p>
        </p:txBody>
      </p:sp>
      <p:sp>
        <p:nvSpPr>
          <p:cNvPr id="147" name="Google Shape;147;p15"/>
          <p:cNvSpPr txBox="1">
            <a:spLocks noGrp="1"/>
          </p:cNvSpPr>
          <p:nvPr>
            <p:ph type="body" idx="2"/>
          </p:nvPr>
        </p:nvSpPr>
        <p:spPr>
          <a:xfrm>
            <a:off x="4947250" y="1718400"/>
            <a:ext cx="3904500" cy="27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FFFF"/>
                </a:solidFill>
              </a:rPr>
              <a:t>Warehousing </a:t>
            </a:r>
            <a:endParaRPr u="sng">
              <a:solidFill>
                <a:srgbClr val="FFFFFF"/>
              </a:solidFill>
            </a:endParaRPr>
          </a:p>
          <a:p>
            <a:pPr marL="0" lvl="0" indent="0" algn="l" rtl="0">
              <a:spcBef>
                <a:spcPts val="1600"/>
              </a:spcBef>
              <a:spcAft>
                <a:spcPts val="0"/>
              </a:spcAft>
              <a:buNone/>
            </a:pPr>
            <a:r>
              <a:rPr lang="en">
                <a:solidFill>
                  <a:srgbClr val="FFFFFF"/>
                </a:solidFill>
              </a:rPr>
              <a:t>Warehousing is the term used to describe the process of holding mortgage loans pending their sale to investors (typically financial institutions) or into the secondary market.</a:t>
            </a:r>
            <a:endParaRPr>
              <a:solidFill>
                <a:srgbClr val="FFFFFF"/>
              </a:solidFill>
            </a:endParaRPr>
          </a:p>
          <a:p>
            <a:pPr marL="0" lvl="0" indent="0" algn="l" rtl="0">
              <a:spcBef>
                <a:spcPts val="1600"/>
              </a:spcBef>
              <a:spcAft>
                <a:spcPts val="0"/>
              </a:spcAft>
              <a:buNone/>
            </a:pPr>
            <a:r>
              <a:rPr lang="en">
                <a:solidFill>
                  <a:srgbClr val="FFFFFF"/>
                </a:solidFill>
              </a:rPr>
              <a:t>Income </a:t>
            </a:r>
            <a:r>
              <a:rPr lang="en">
                <a:solidFill>
                  <a:srgbClr val="FF0000"/>
                </a:solidFill>
              </a:rPr>
              <a:t>=</a:t>
            </a:r>
            <a:r>
              <a:rPr lang="en">
                <a:solidFill>
                  <a:srgbClr val="FFFFFF"/>
                </a:solidFill>
              </a:rPr>
              <a:t> interest received on mortgage loan </a:t>
            </a:r>
            <a:r>
              <a:rPr lang="en">
                <a:solidFill>
                  <a:srgbClr val="FF0000"/>
                </a:solidFill>
              </a:rPr>
              <a:t>-</a:t>
            </a:r>
            <a:r>
              <a:rPr lang="en">
                <a:solidFill>
                  <a:srgbClr val="FFFFFF"/>
                </a:solidFill>
              </a:rPr>
              <a:t> interest paid on short-term advances from bank</a:t>
            </a:r>
            <a:endParaRPr sz="1100"/>
          </a:p>
          <a:p>
            <a:pPr marL="0" lvl="0" indent="0" algn="l" rtl="0">
              <a:spcBef>
                <a:spcPts val="1600"/>
              </a:spcBef>
              <a:spcAft>
                <a:spcPts val="1600"/>
              </a:spcAft>
              <a:buNone/>
            </a:pPr>
            <a:endParaRPr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MBC Business</a:t>
            </a:r>
            <a:endParaRPr/>
          </a:p>
        </p:txBody>
      </p:sp>
      <p:sp>
        <p:nvSpPr>
          <p:cNvPr id="153" name="Google Shape;153;p16"/>
          <p:cNvSpPr txBox="1">
            <a:spLocks noGrp="1"/>
          </p:cNvSpPr>
          <p:nvPr>
            <p:ph type="body" idx="1"/>
          </p:nvPr>
        </p:nvSpPr>
        <p:spPr>
          <a:xfrm>
            <a:off x="1090750" y="1269425"/>
            <a:ext cx="3609900" cy="32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a:t>Servicing</a:t>
            </a:r>
            <a:endParaRPr sz="1400" u="sng"/>
          </a:p>
          <a:p>
            <a:pPr marL="0" lvl="0" indent="0" algn="l" rtl="0">
              <a:spcBef>
                <a:spcPts val="1600"/>
              </a:spcBef>
              <a:spcAft>
                <a:spcPts val="0"/>
              </a:spcAft>
              <a:buNone/>
            </a:pPr>
            <a:r>
              <a:rPr lang="en"/>
              <a:t>Servicing fee is the source of income of the loan servicing portfolio. It generally range from 0.25% to 0.50% per year for mortgage loans and from 0.25% to 2.5% per year for land contracts.</a:t>
            </a:r>
            <a:endParaRPr sz="1200"/>
          </a:p>
          <a:p>
            <a:pPr marL="0" lvl="0" indent="0" algn="l" rtl="0">
              <a:spcBef>
                <a:spcPts val="1600"/>
              </a:spcBef>
              <a:spcAft>
                <a:spcPts val="0"/>
              </a:spcAft>
              <a:buNone/>
            </a:pPr>
            <a:r>
              <a:rPr lang="en" sz="1400" u="sng"/>
              <a:t>Marketing</a:t>
            </a:r>
            <a:endParaRPr sz="1400" u="sng"/>
          </a:p>
          <a:p>
            <a:pPr marL="0" lvl="0" indent="0" algn="l" rtl="0">
              <a:spcBef>
                <a:spcPts val="1600"/>
              </a:spcBef>
              <a:spcAft>
                <a:spcPts val="0"/>
              </a:spcAft>
              <a:buNone/>
            </a:pPr>
            <a:r>
              <a:rPr lang="en"/>
              <a:t>Matching the needs of the retail origination market with the needs of the secondary market for mortgage loans.</a:t>
            </a:r>
            <a:endParaRPr/>
          </a:p>
          <a:p>
            <a:pPr marL="0" lvl="0" indent="0" algn="l" rtl="0">
              <a:spcBef>
                <a:spcPts val="1600"/>
              </a:spcBef>
              <a:spcAft>
                <a:spcPts val="0"/>
              </a:spcAft>
              <a:buNone/>
            </a:pPr>
            <a:endParaRPr sz="1200"/>
          </a:p>
          <a:p>
            <a:pPr marL="0" lvl="0" indent="0" algn="l" rtl="0">
              <a:spcBef>
                <a:spcPts val="1600"/>
              </a:spcBef>
              <a:spcAft>
                <a:spcPts val="1600"/>
              </a:spcAft>
              <a:buNone/>
            </a:pPr>
            <a:endParaRPr sz="1200">
              <a:solidFill>
                <a:srgbClr val="FFFFFF"/>
              </a:solidFill>
            </a:endParaRPr>
          </a:p>
        </p:txBody>
      </p:sp>
      <p:sp>
        <p:nvSpPr>
          <p:cNvPr id="154" name="Google Shape;154;p16"/>
          <p:cNvSpPr txBox="1">
            <a:spLocks noGrp="1"/>
          </p:cNvSpPr>
          <p:nvPr>
            <p:ph type="body" idx="2"/>
          </p:nvPr>
        </p:nvSpPr>
        <p:spPr>
          <a:xfrm>
            <a:off x="5011850" y="1269425"/>
            <a:ext cx="3981600" cy="32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u="sng"/>
              <a:t>Other Business activities</a:t>
            </a:r>
            <a:endParaRPr sz="1400" u="sng"/>
          </a:p>
          <a:p>
            <a:pPr marL="0" lvl="0" indent="0" algn="l" rtl="0">
              <a:spcBef>
                <a:spcPts val="1600"/>
              </a:spcBef>
              <a:spcAft>
                <a:spcPts val="1600"/>
              </a:spcAft>
              <a:buNone/>
            </a:pPr>
            <a:r>
              <a:rPr lang="en"/>
              <a:t>The company is also involved in Securitization and Syndication of Real Estate Interests and Purchase and Resale of Real Property.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23850" y="2053000"/>
            <a:ext cx="65946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Potential Fraud on </a:t>
            </a:r>
            <a:endParaRPr/>
          </a:p>
          <a:p>
            <a:pPr marL="0" lvl="0" indent="0" algn="l" rtl="0">
              <a:spcBef>
                <a:spcPts val="0"/>
              </a:spcBef>
              <a:spcAft>
                <a:spcPts val="0"/>
              </a:spcAft>
              <a:buNone/>
            </a:pPr>
            <a:r>
              <a:rPr lang="en"/>
              <a:t>Balance Sheet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Balance Sheet Analysis---Asset</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8"/>
          <p:cNvPicPr preferRelativeResize="0"/>
          <p:nvPr/>
        </p:nvPicPr>
        <p:blipFill>
          <a:blip r:embed="rId3">
            <a:alphaModFix/>
          </a:blip>
          <a:stretch>
            <a:fillRect/>
          </a:stretch>
        </p:blipFill>
        <p:spPr>
          <a:xfrm>
            <a:off x="737351" y="1307850"/>
            <a:ext cx="7877086" cy="307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Accounts Receivable</a:t>
            </a:r>
            <a:endParaRPr/>
          </a:p>
        </p:txBody>
      </p:sp>
      <p:sp>
        <p:nvSpPr>
          <p:cNvPr id="172" name="Google Shape;172;p19"/>
          <p:cNvSpPr txBox="1">
            <a:spLocks noGrp="1"/>
          </p:cNvSpPr>
          <p:nvPr>
            <p:ph type="body" idx="1"/>
          </p:nvPr>
        </p:nvSpPr>
        <p:spPr>
          <a:xfrm>
            <a:off x="7074900" y="898575"/>
            <a:ext cx="1766100" cy="38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 from mortgages sold </a:t>
            </a:r>
            <a:r>
              <a:rPr lang="en">
                <a:solidFill>
                  <a:srgbClr val="FFFF00"/>
                </a:solidFill>
              </a:rPr>
              <a:t>increasing</a:t>
            </a:r>
            <a:r>
              <a:rPr lang="en"/>
              <a:t> </a:t>
            </a:r>
            <a:r>
              <a:rPr lang="en" b="1">
                <a:solidFill>
                  <a:srgbClr val="FF0000"/>
                </a:solidFill>
              </a:rPr>
              <a:t>352%</a:t>
            </a:r>
            <a:r>
              <a:rPr lang="en"/>
              <a:t>, cash </a:t>
            </a:r>
            <a:r>
              <a:rPr lang="en">
                <a:solidFill>
                  <a:srgbClr val="FFFF00"/>
                </a:solidFill>
              </a:rPr>
              <a:t>decreased</a:t>
            </a:r>
            <a:r>
              <a:rPr lang="en"/>
              <a:t> </a:t>
            </a:r>
            <a:r>
              <a:rPr lang="en" b="1">
                <a:solidFill>
                  <a:srgbClr val="FF0000"/>
                </a:solidFill>
              </a:rPr>
              <a:t>50% </a:t>
            </a:r>
            <a:r>
              <a:rPr lang="en"/>
              <a:t>and there is </a:t>
            </a:r>
            <a:r>
              <a:rPr lang="en" b="1">
                <a:solidFill>
                  <a:srgbClr val="FF0000"/>
                </a:solidFill>
              </a:rPr>
              <a:t>no</a:t>
            </a:r>
            <a:r>
              <a:rPr lang="en"/>
              <a:t> bad debt allowance</a:t>
            </a:r>
            <a:endParaRPr/>
          </a:p>
          <a:p>
            <a:pPr marL="0" lvl="0" indent="0" algn="l" rtl="0">
              <a:spcBef>
                <a:spcPts val="1600"/>
              </a:spcBef>
              <a:spcAft>
                <a:spcPts val="0"/>
              </a:spcAft>
              <a:buNone/>
            </a:pPr>
            <a:r>
              <a:rPr lang="en"/>
              <a:t>High risk in </a:t>
            </a:r>
            <a:r>
              <a:rPr lang="en" b="1">
                <a:solidFill>
                  <a:srgbClr val="FF0000"/>
                </a:solidFill>
              </a:rPr>
              <a:t>overstatement of A/R</a:t>
            </a:r>
            <a:r>
              <a:rPr lang="en"/>
              <a:t> on Balance Sheet </a:t>
            </a:r>
            <a:endParaRPr/>
          </a:p>
          <a:p>
            <a:pPr marL="0" lvl="0" indent="0" algn="l" rtl="0">
              <a:lnSpc>
                <a:spcPct val="115000"/>
              </a:lnSpc>
              <a:spcBef>
                <a:spcPts val="16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Accrued interest from loan increased </a:t>
            </a:r>
            <a:r>
              <a:rPr lang="en" b="1">
                <a:solidFill>
                  <a:srgbClr val="FF0000"/>
                </a:solidFill>
              </a:rPr>
              <a:t>272%</a:t>
            </a:r>
            <a:endParaRPr/>
          </a:p>
          <a:p>
            <a:pPr marL="0" lvl="0" indent="0" algn="l" rtl="0">
              <a:lnSpc>
                <a:spcPct val="115000"/>
              </a:lnSpc>
              <a:spcBef>
                <a:spcPts val="0"/>
              </a:spcBef>
              <a:spcAft>
                <a:spcPts val="0"/>
              </a:spcAft>
              <a:buNone/>
            </a:pPr>
            <a:r>
              <a:rPr lang="en"/>
              <a:t>Accrued fees and commissions increased </a:t>
            </a:r>
            <a:r>
              <a:rPr lang="en" b="1">
                <a:solidFill>
                  <a:srgbClr val="FF0000"/>
                </a:solidFill>
              </a:rPr>
              <a:t>127%</a:t>
            </a:r>
            <a:endParaRPr b="1">
              <a:solidFill>
                <a:srgbClr val="FF0000"/>
              </a:solidFill>
            </a:endParaRPr>
          </a:p>
          <a:p>
            <a:pPr marL="0" lvl="0" indent="0" algn="l" rtl="0">
              <a:lnSpc>
                <a:spcPct val="115000"/>
              </a:lnSpc>
              <a:spcBef>
                <a:spcPts val="0"/>
              </a:spcBef>
              <a:spcAft>
                <a:spcPts val="0"/>
              </a:spcAft>
              <a:buNone/>
            </a:pPr>
            <a:endParaRPr sz="1600">
              <a:solidFill>
                <a:srgbClr val="FFFFFF"/>
              </a:solidFill>
              <a:latin typeface="Arial"/>
              <a:ea typeface="Arial"/>
              <a:cs typeface="Arial"/>
              <a:sym typeface="Arial"/>
            </a:endParaRPr>
          </a:p>
          <a:p>
            <a:pPr marL="0" lvl="0" indent="0" algn="l" rtl="0">
              <a:spcBef>
                <a:spcPts val="0"/>
              </a:spcBef>
              <a:spcAft>
                <a:spcPts val="1600"/>
              </a:spcAft>
              <a:buNone/>
            </a:pPr>
            <a:endParaRPr/>
          </a:p>
        </p:txBody>
      </p:sp>
      <p:pic>
        <p:nvPicPr>
          <p:cNvPr id="173" name="Google Shape;173;p19"/>
          <p:cNvPicPr preferRelativeResize="0"/>
          <p:nvPr/>
        </p:nvPicPr>
        <p:blipFill>
          <a:blip r:embed="rId3">
            <a:alphaModFix/>
          </a:blip>
          <a:stretch>
            <a:fillRect/>
          </a:stretch>
        </p:blipFill>
        <p:spPr>
          <a:xfrm>
            <a:off x="539350" y="898575"/>
            <a:ext cx="6386949" cy="3064226"/>
          </a:xfrm>
          <a:prstGeom prst="rect">
            <a:avLst/>
          </a:prstGeom>
          <a:noFill/>
          <a:ln>
            <a:noFill/>
          </a:ln>
        </p:spPr>
      </p:pic>
      <p:sp>
        <p:nvSpPr>
          <p:cNvPr id="174" name="Google Shape;174;p19"/>
          <p:cNvSpPr/>
          <p:nvPr/>
        </p:nvSpPr>
        <p:spPr>
          <a:xfrm>
            <a:off x="7590100" y="2105100"/>
            <a:ext cx="175500" cy="216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19"/>
          <p:cNvPicPr preferRelativeResize="0"/>
          <p:nvPr/>
        </p:nvPicPr>
        <p:blipFill>
          <a:blip r:embed="rId4">
            <a:alphaModFix/>
          </a:blip>
          <a:stretch>
            <a:fillRect/>
          </a:stretch>
        </p:blipFill>
        <p:spPr>
          <a:xfrm>
            <a:off x="539350" y="4259288"/>
            <a:ext cx="6386951" cy="481387"/>
          </a:xfrm>
          <a:prstGeom prst="rect">
            <a:avLst/>
          </a:prstGeom>
          <a:noFill/>
          <a:ln>
            <a:noFill/>
          </a:ln>
        </p:spPr>
      </p:pic>
      <p:pic>
        <p:nvPicPr>
          <p:cNvPr id="176" name="Google Shape;176;p19"/>
          <p:cNvPicPr preferRelativeResize="0"/>
          <p:nvPr/>
        </p:nvPicPr>
        <p:blipFill>
          <a:blip r:embed="rId5">
            <a:alphaModFix/>
          </a:blip>
          <a:stretch>
            <a:fillRect/>
          </a:stretch>
        </p:blipFill>
        <p:spPr>
          <a:xfrm>
            <a:off x="8537700" y="2985648"/>
            <a:ext cx="423300" cy="567308"/>
          </a:xfrm>
          <a:prstGeom prst="rect">
            <a:avLst/>
          </a:prstGeom>
          <a:noFill/>
          <a:ln>
            <a:noFill/>
          </a:ln>
        </p:spPr>
      </p:pic>
      <p:sp>
        <p:nvSpPr>
          <p:cNvPr id="177" name="Google Shape;177;p19"/>
          <p:cNvSpPr/>
          <p:nvPr/>
        </p:nvSpPr>
        <p:spPr>
          <a:xfrm>
            <a:off x="5647125" y="4083288"/>
            <a:ext cx="1348800" cy="8334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Doesn`t  align </a:t>
            </a:r>
            <a:endParaRPr/>
          </a:p>
        </p:txBody>
      </p:sp>
      <p:sp>
        <p:nvSpPr>
          <p:cNvPr id="178" name="Google Shape;178;p19"/>
          <p:cNvSpPr/>
          <p:nvPr/>
        </p:nvSpPr>
        <p:spPr>
          <a:xfrm>
            <a:off x="7644250" y="3201925"/>
            <a:ext cx="175500" cy="289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txBox="1"/>
          <p:nvPr/>
        </p:nvSpPr>
        <p:spPr>
          <a:xfrm>
            <a:off x="578375" y="3986725"/>
            <a:ext cx="2313600" cy="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Revenue only  change </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Parties</a:t>
            </a:r>
            <a:endParaRPr/>
          </a:p>
        </p:txBody>
      </p:sp>
      <p:sp>
        <p:nvSpPr>
          <p:cNvPr id="185" name="Google Shape;185;p20"/>
          <p:cNvSpPr txBox="1">
            <a:spLocks noGrp="1"/>
          </p:cNvSpPr>
          <p:nvPr>
            <p:ph type="body" idx="1"/>
          </p:nvPr>
        </p:nvSpPr>
        <p:spPr>
          <a:xfrm>
            <a:off x="1094800" y="1125775"/>
            <a:ext cx="7241700" cy="332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17475"/>
                </a:solidFill>
              </a:rPr>
              <a:t>Two forms of related parties with MBC:</a:t>
            </a:r>
            <a:endParaRPr sz="1400">
              <a:solidFill>
                <a:srgbClr val="F17475"/>
              </a:solidFill>
            </a:endParaRPr>
          </a:p>
          <a:p>
            <a:pPr marL="0" lvl="0" indent="0" algn="l" rtl="0">
              <a:spcBef>
                <a:spcPts val="0"/>
              </a:spcBef>
              <a:spcAft>
                <a:spcPts val="0"/>
              </a:spcAft>
              <a:buNone/>
            </a:pPr>
            <a:r>
              <a:rPr lang="en" sz="1400">
                <a:solidFill>
                  <a:srgbClr val="F17475"/>
                </a:solidFill>
              </a:rPr>
              <a:t>Property Pipeline Corp(PPC)</a:t>
            </a:r>
            <a:endParaRPr sz="1400">
              <a:solidFill>
                <a:srgbClr val="F17475"/>
              </a:solidFill>
            </a:endParaRPr>
          </a:p>
          <a:p>
            <a:pPr marL="0" lvl="0" indent="0" algn="l" rtl="0">
              <a:spcBef>
                <a:spcPts val="0"/>
              </a:spcBef>
              <a:spcAft>
                <a:spcPts val="0"/>
              </a:spcAft>
              <a:buNone/>
            </a:pPr>
            <a:r>
              <a:rPr lang="en" sz="1400">
                <a:solidFill>
                  <a:srgbClr val="F17475"/>
                </a:solidFill>
              </a:rPr>
              <a:t>Related Limited Partnership (RLP)</a:t>
            </a:r>
            <a:endParaRPr sz="1400">
              <a:solidFill>
                <a:srgbClr val="F17475"/>
              </a:solidFill>
            </a:endParaRPr>
          </a:p>
          <a:p>
            <a:pPr marL="0" lvl="0" indent="0" algn="l" rtl="0">
              <a:spcBef>
                <a:spcPts val="0"/>
              </a:spcBef>
              <a:spcAft>
                <a:spcPts val="0"/>
              </a:spcAft>
              <a:buNone/>
            </a:pPr>
            <a:r>
              <a:rPr lang="en"/>
              <a:t>   </a:t>
            </a:r>
            <a:endParaRPr/>
          </a:p>
          <a:p>
            <a:pPr marL="0" lvl="0" indent="0" algn="l" rtl="0">
              <a:spcBef>
                <a:spcPts val="1600"/>
              </a:spcBef>
              <a:spcAft>
                <a:spcPts val="1600"/>
              </a:spcAft>
              <a:buNone/>
            </a:pPr>
            <a:r>
              <a:rPr lang="en"/>
              <a:t>                                                   </a:t>
            </a:r>
            <a:endParaRPr/>
          </a:p>
        </p:txBody>
      </p:sp>
      <p:sp>
        <p:nvSpPr>
          <p:cNvPr id="186" name="Google Shape;186;p20"/>
          <p:cNvSpPr/>
          <p:nvPr/>
        </p:nvSpPr>
        <p:spPr>
          <a:xfrm>
            <a:off x="1204550" y="2421300"/>
            <a:ext cx="912000" cy="46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3rd Party</a:t>
            </a:r>
            <a:endParaRPr/>
          </a:p>
        </p:txBody>
      </p:sp>
      <p:sp>
        <p:nvSpPr>
          <p:cNvPr id="187" name="Google Shape;187;p20"/>
          <p:cNvSpPr/>
          <p:nvPr/>
        </p:nvSpPr>
        <p:spPr>
          <a:xfrm>
            <a:off x="2703000" y="2416650"/>
            <a:ext cx="6207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MBC</a:t>
            </a:r>
            <a:endParaRPr/>
          </a:p>
        </p:txBody>
      </p:sp>
      <p:sp>
        <p:nvSpPr>
          <p:cNvPr id="188" name="Google Shape;188;p20"/>
          <p:cNvSpPr/>
          <p:nvPr/>
        </p:nvSpPr>
        <p:spPr>
          <a:xfrm>
            <a:off x="3765775" y="2416650"/>
            <a:ext cx="7050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RLP</a:t>
            </a:r>
            <a:endParaRPr/>
          </a:p>
          <a:p>
            <a:pPr marL="0" lvl="0" indent="0" algn="l" rtl="0">
              <a:spcBef>
                <a:spcPts val="0"/>
              </a:spcBef>
              <a:spcAft>
                <a:spcPts val="0"/>
              </a:spcAft>
              <a:buNone/>
            </a:pPr>
            <a:r>
              <a:rPr lang="en"/>
              <a:t>PPC</a:t>
            </a:r>
            <a:endParaRPr/>
          </a:p>
        </p:txBody>
      </p:sp>
      <p:sp>
        <p:nvSpPr>
          <p:cNvPr id="189" name="Google Shape;189;p20"/>
          <p:cNvSpPr/>
          <p:nvPr/>
        </p:nvSpPr>
        <p:spPr>
          <a:xfrm rot="10800000" flipH="1">
            <a:off x="2163025" y="2609389"/>
            <a:ext cx="493500" cy="8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3343588" y="2609400"/>
            <a:ext cx="402300" cy="8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20"/>
          <p:cNvPicPr preferRelativeResize="0"/>
          <p:nvPr/>
        </p:nvPicPr>
        <p:blipFill rotWithShape="1">
          <a:blip r:embed="rId3">
            <a:alphaModFix/>
          </a:blip>
          <a:srcRect l="2162" b="4552"/>
          <a:stretch/>
        </p:blipFill>
        <p:spPr>
          <a:xfrm>
            <a:off x="4754500" y="784950"/>
            <a:ext cx="4144074" cy="1955375"/>
          </a:xfrm>
          <a:prstGeom prst="rect">
            <a:avLst/>
          </a:prstGeom>
          <a:noFill/>
          <a:ln>
            <a:noFill/>
          </a:ln>
        </p:spPr>
      </p:pic>
      <p:sp>
        <p:nvSpPr>
          <p:cNvPr id="192" name="Google Shape;192;p20"/>
          <p:cNvSpPr txBox="1"/>
          <p:nvPr/>
        </p:nvSpPr>
        <p:spPr>
          <a:xfrm>
            <a:off x="4337900" y="4079675"/>
            <a:ext cx="4560600" cy="8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From 1997 to 1998, </a:t>
            </a:r>
            <a:r>
              <a:rPr lang="en">
                <a:solidFill>
                  <a:srgbClr val="E06666"/>
                </a:solidFill>
                <a:latin typeface="Lato"/>
                <a:ea typeface="Lato"/>
                <a:cs typeface="Lato"/>
                <a:sym typeface="Lato"/>
              </a:rPr>
              <a:t>all gain on sale of real estate came from related parties</a:t>
            </a:r>
            <a:r>
              <a:rPr lang="en">
                <a:solidFill>
                  <a:srgbClr val="FFFFFF"/>
                </a:solidFill>
                <a:latin typeface="Lato"/>
                <a:ea typeface="Lato"/>
                <a:cs typeface="Lato"/>
                <a:sym typeface="Lato"/>
              </a:rPr>
              <a:t>. We doubt that the company had potential fraud during this period.</a:t>
            </a:r>
            <a:endParaRPr>
              <a:solidFill>
                <a:srgbClr val="FFFFFF"/>
              </a:solidFill>
              <a:latin typeface="Lato"/>
              <a:ea typeface="Lato"/>
              <a:cs typeface="Lato"/>
              <a:sym typeface="Lato"/>
            </a:endParaRPr>
          </a:p>
        </p:txBody>
      </p:sp>
      <p:pic>
        <p:nvPicPr>
          <p:cNvPr id="193" name="Google Shape;193;p20"/>
          <p:cNvPicPr preferRelativeResize="0"/>
          <p:nvPr/>
        </p:nvPicPr>
        <p:blipFill>
          <a:blip r:embed="rId4">
            <a:alphaModFix/>
          </a:blip>
          <a:stretch>
            <a:fillRect/>
          </a:stretch>
        </p:blipFill>
        <p:spPr>
          <a:xfrm>
            <a:off x="444150" y="3513950"/>
            <a:ext cx="8454425" cy="472100"/>
          </a:xfrm>
          <a:prstGeom prst="rect">
            <a:avLst/>
          </a:prstGeom>
          <a:noFill/>
          <a:ln>
            <a:noFill/>
          </a:ln>
        </p:spPr>
      </p:pic>
      <p:sp>
        <p:nvSpPr>
          <p:cNvPr id="194" name="Google Shape;194;p20"/>
          <p:cNvSpPr/>
          <p:nvPr/>
        </p:nvSpPr>
        <p:spPr>
          <a:xfrm>
            <a:off x="5383400" y="2694000"/>
            <a:ext cx="620700" cy="993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20"/>
          <p:cNvPicPr preferRelativeResize="0"/>
          <p:nvPr/>
        </p:nvPicPr>
        <p:blipFill>
          <a:blip r:embed="rId5">
            <a:alphaModFix/>
          </a:blip>
          <a:stretch>
            <a:fillRect/>
          </a:stretch>
        </p:blipFill>
        <p:spPr>
          <a:xfrm>
            <a:off x="444158" y="4198987"/>
            <a:ext cx="3828466" cy="72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Related Parties</a:t>
            </a:r>
            <a:endParaRPr/>
          </a:p>
        </p:txBody>
      </p:sp>
      <p:sp>
        <p:nvSpPr>
          <p:cNvPr id="201" name="Google Shape;201;p21"/>
          <p:cNvSpPr txBox="1">
            <a:spLocks noGrp="1"/>
          </p:cNvSpPr>
          <p:nvPr>
            <p:ph type="body" idx="1"/>
          </p:nvPr>
        </p:nvSpPr>
        <p:spPr>
          <a:xfrm>
            <a:off x="6582600" y="836875"/>
            <a:ext cx="2322000" cy="40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3D85C6"/>
                </a:solidFill>
              </a:rPr>
              <a:t>Gain on sales of real  estate with related parties </a:t>
            </a:r>
            <a:r>
              <a:rPr lang="en" sz="1500">
                <a:solidFill>
                  <a:srgbClr val="FFFFFF"/>
                </a:solidFill>
              </a:rPr>
              <a:t>takes up</a:t>
            </a:r>
            <a:r>
              <a:rPr lang="en" sz="1500">
                <a:solidFill>
                  <a:srgbClr val="FFBF53"/>
                </a:solidFill>
              </a:rPr>
              <a:t> </a:t>
            </a:r>
            <a:r>
              <a:rPr lang="en" sz="1500">
                <a:solidFill>
                  <a:srgbClr val="F17475"/>
                </a:solidFill>
              </a:rPr>
              <a:t>5%</a:t>
            </a:r>
            <a:r>
              <a:rPr lang="en" sz="1500">
                <a:solidFill>
                  <a:srgbClr val="FFBF53"/>
                </a:solidFill>
              </a:rPr>
              <a:t>  </a:t>
            </a:r>
            <a:r>
              <a:rPr lang="en" sz="1500">
                <a:solidFill>
                  <a:srgbClr val="FFFFFF"/>
                </a:solidFill>
              </a:rPr>
              <a:t>of </a:t>
            </a:r>
            <a:r>
              <a:rPr lang="en" sz="1500">
                <a:solidFill>
                  <a:srgbClr val="3D85C6"/>
                </a:solidFill>
              </a:rPr>
              <a:t>Total revenue</a:t>
            </a:r>
            <a:endParaRPr sz="1500">
              <a:solidFill>
                <a:srgbClr val="3D85C6"/>
              </a:solidFill>
            </a:endParaRPr>
          </a:p>
          <a:p>
            <a:pPr marL="0" lvl="0" indent="0" algn="l" rtl="0">
              <a:spcBef>
                <a:spcPts val="0"/>
              </a:spcBef>
              <a:spcAft>
                <a:spcPts val="0"/>
              </a:spcAft>
              <a:buNone/>
            </a:pPr>
            <a:endParaRPr sz="1500">
              <a:solidFill>
                <a:srgbClr val="FFFFFF"/>
              </a:solidFill>
              <a:latin typeface="Arial"/>
              <a:ea typeface="Arial"/>
              <a:cs typeface="Arial"/>
              <a:sym typeface="Arial"/>
            </a:endParaRPr>
          </a:p>
          <a:p>
            <a:pPr marL="0" lvl="0" indent="0" algn="l" rtl="0">
              <a:spcBef>
                <a:spcPts val="0"/>
              </a:spcBef>
              <a:spcAft>
                <a:spcPts val="0"/>
              </a:spcAft>
              <a:buNone/>
            </a:pPr>
            <a:r>
              <a:rPr lang="en" sz="1500">
                <a:solidFill>
                  <a:srgbClr val="FFFFFF"/>
                </a:solidFill>
              </a:rPr>
              <a:t>Significant influence on</a:t>
            </a:r>
            <a:r>
              <a:rPr lang="en" sz="1500">
                <a:solidFill>
                  <a:srgbClr val="000000"/>
                </a:solidFill>
              </a:rPr>
              <a:t> </a:t>
            </a:r>
            <a:r>
              <a:rPr lang="en" sz="1500">
                <a:solidFill>
                  <a:srgbClr val="F17475"/>
                </a:solidFill>
              </a:rPr>
              <a:t>A/R</a:t>
            </a:r>
            <a:endParaRPr sz="1500">
              <a:solidFill>
                <a:srgbClr val="F17475"/>
              </a:solidFill>
            </a:endParaRPr>
          </a:p>
          <a:p>
            <a:pPr marL="0" lvl="0" indent="0" algn="l" rtl="0">
              <a:spcBef>
                <a:spcPts val="0"/>
              </a:spcBef>
              <a:spcAft>
                <a:spcPts val="0"/>
              </a:spcAft>
              <a:buNone/>
            </a:pPr>
            <a:endParaRPr sz="1500">
              <a:solidFill>
                <a:srgbClr val="F17475"/>
              </a:solidFill>
              <a:latin typeface="Arial"/>
              <a:ea typeface="Arial"/>
              <a:cs typeface="Arial"/>
              <a:sym typeface="Arial"/>
            </a:endParaRPr>
          </a:p>
          <a:p>
            <a:pPr marL="0" lvl="0" indent="0" algn="l" rtl="0">
              <a:spcBef>
                <a:spcPts val="0"/>
              </a:spcBef>
              <a:spcAft>
                <a:spcPts val="0"/>
              </a:spcAft>
              <a:buNone/>
            </a:pPr>
            <a:r>
              <a:rPr lang="en" sz="1500">
                <a:solidFill>
                  <a:srgbClr val="3D85C6"/>
                </a:solidFill>
              </a:rPr>
              <a:t>Revenues</a:t>
            </a:r>
            <a:r>
              <a:rPr lang="en" sz="1500">
                <a:solidFill>
                  <a:srgbClr val="FFFFFF"/>
                </a:solidFill>
              </a:rPr>
              <a:t> from related parties </a:t>
            </a:r>
            <a:r>
              <a:rPr lang="en" sz="1500">
                <a:solidFill>
                  <a:srgbClr val="F17475"/>
                </a:solidFill>
              </a:rPr>
              <a:t>decrease 48.5% </a:t>
            </a:r>
            <a:r>
              <a:rPr lang="en" sz="1500">
                <a:solidFill>
                  <a:srgbClr val="FFFFFF"/>
                </a:solidFill>
              </a:rPr>
              <a:t>in 1998</a:t>
            </a:r>
            <a:endParaRPr sz="1500">
              <a:solidFill>
                <a:srgbClr val="FFFFFF"/>
              </a:solidFill>
            </a:endParaRPr>
          </a:p>
          <a:p>
            <a:pPr marL="0" lvl="0" indent="0" algn="l" rtl="0">
              <a:spcBef>
                <a:spcPts val="0"/>
              </a:spcBef>
              <a:spcAft>
                <a:spcPts val="0"/>
              </a:spcAft>
              <a:buNone/>
            </a:pPr>
            <a:endParaRPr sz="1500">
              <a:solidFill>
                <a:srgbClr val="F17475"/>
              </a:solidFill>
              <a:latin typeface="Arial"/>
              <a:ea typeface="Arial"/>
              <a:cs typeface="Arial"/>
              <a:sym typeface="Arial"/>
            </a:endParaRPr>
          </a:p>
          <a:p>
            <a:pPr marL="0" lvl="0" indent="0" algn="l" rtl="0">
              <a:spcBef>
                <a:spcPts val="0"/>
              </a:spcBef>
              <a:spcAft>
                <a:spcPts val="0"/>
              </a:spcAft>
              <a:buNone/>
            </a:pPr>
            <a:r>
              <a:rPr lang="en" sz="1500">
                <a:solidFill>
                  <a:srgbClr val="FFFFFF"/>
                </a:solidFill>
              </a:rPr>
              <a:t>A/R from related parties </a:t>
            </a:r>
            <a:r>
              <a:rPr lang="en" sz="1500">
                <a:solidFill>
                  <a:srgbClr val="E06666"/>
                </a:solidFill>
              </a:rPr>
              <a:t>increased 9%</a:t>
            </a:r>
            <a:endParaRPr sz="1500">
              <a:solidFill>
                <a:srgbClr val="E06666"/>
              </a:solidFill>
            </a:endParaRPr>
          </a:p>
          <a:p>
            <a:pPr marL="0" lvl="0" indent="0" algn="l" rtl="0">
              <a:spcBef>
                <a:spcPts val="0"/>
              </a:spcBef>
              <a:spcAft>
                <a:spcPts val="1600"/>
              </a:spcAft>
              <a:buNone/>
            </a:pPr>
            <a:endParaRPr/>
          </a:p>
        </p:txBody>
      </p:sp>
      <p:pic>
        <p:nvPicPr>
          <p:cNvPr id="202" name="Google Shape;202;p21"/>
          <p:cNvPicPr preferRelativeResize="0"/>
          <p:nvPr/>
        </p:nvPicPr>
        <p:blipFill>
          <a:blip r:embed="rId3">
            <a:alphaModFix/>
          </a:blip>
          <a:stretch>
            <a:fillRect/>
          </a:stretch>
        </p:blipFill>
        <p:spPr>
          <a:xfrm>
            <a:off x="357300" y="1218050"/>
            <a:ext cx="5906045" cy="3215049"/>
          </a:xfrm>
          <a:prstGeom prst="rect">
            <a:avLst/>
          </a:prstGeom>
          <a:noFill/>
          <a:ln>
            <a:noFill/>
          </a:ln>
        </p:spPr>
      </p:pic>
      <p:sp>
        <p:nvSpPr>
          <p:cNvPr id="203" name="Google Shape;203;p21"/>
          <p:cNvSpPr/>
          <p:nvPr/>
        </p:nvSpPr>
        <p:spPr>
          <a:xfrm>
            <a:off x="7494450" y="1965275"/>
            <a:ext cx="423300" cy="319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7494450" y="3729925"/>
            <a:ext cx="338400" cy="319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21"/>
          <p:cNvPicPr preferRelativeResize="0"/>
          <p:nvPr/>
        </p:nvPicPr>
        <p:blipFill>
          <a:blip r:embed="rId4">
            <a:alphaModFix/>
          </a:blip>
          <a:stretch>
            <a:fillRect/>
          </a:stretch>
        </p:blipFill>
        <p:spPr>
          <a:xfrm>
            <a:off x="8481300" y="3564848"/>
            <a:ext cx="423300" cy="567308"/>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1187</Words>
  <Application>Microsoft Macintosh PowerPoint</Application>
  <PresentationFormat>On-screen Show (16:9)</PresentationFormat>
  <Paragraphs>124</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Montserrat</vt:lpstr>
      <vt:lpstr>Lato</vt:lpstr>
      <vt:lpstr>Arial</vt:lpstr>
      <vt:lpstr>Focus</vt:lpstr>
      <vt:lpstr>MBC Fraud Analysis</vt:lpstr>
      <vt:lpstr>Company Background</vt:lpstr>
      <vt:lpstr>MBC Business MBC earns revenue in each of the four phases of the mortgage banking process: origination, warehousing, marketing, and servicing, and other business activities.</vt:lpstr>
      <vt:lpstr>MBC Business</vt:lpstr>
      <vt:lpstr>Potential Fraud on  Balance Sheet</vt:lpstr>
      <vt:lpstr>Balance Sheet Analysis---Asset</vt:lpstr>
      <vt:lpstr>Accounts Receivable</vt:lpstr>
      <vt:lpstr>Related Parties</vt:lpstr>
      <vt:lpstr>Related Parties</vt:lpstr>
      <vt:lpstr>Financial Instrument Measurement</vt:lpstr>
      <vt:lpstr>Balance Sheet Analysis---Liability</vt:lpstr>
      <vt:lpstr>D/E Ratio</vt:lpstr>
      <vt:lpstr>Potential Fraud on  Income Statement</vt:lpstr>
      <vt:lpstr>Net Income and EPS</vt:lpstr>
      <vt:lpstr>Gain on Sale of Real Estate</vt:lpstr>
      <vt:lpstr>Other Income-Rental Charges</vt:lpstr>
      <vt:lpstr>Other Income</vt:lpstr>
      <vt:lpstr>PowerPoint Presentation</vt:lpstr>
      <vt:lpstr>PowerPoint Presentation</vt:lpstr>
      <vt:lpstr>Potential Fraud on Statement of Cash Flow</vt:lpstr>
      <vt:lpstr>PowerPoint Presentation</vt:lpstr>
      <vt:lpstr>Summary</vt:lpstr>
      <vt:lpstr>Potential Fraud </vt:lpstr>
      <vt:lpstr>Potential Fraud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MBC Case</dc:title>
  <cp:lastModifiedBy>Yang, Di</cp:lastModifiedBy>
  <cp:revision>3</cp:revision>
  <dcterms:modified xsi:type="dcterms:W3CDTF">2020-05-24T22:42:38Z</dcterms:modified>
</cp:coreProperties>
</file>