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6C3B2-3628-4BD9-9C9D-7FFF6E6B820C}" v="283" dt="2019-01-11T07:10:06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8" autoAdjust="0"/>
    <p:restoredTop sz="94700" autoAdjust="0"/>
  </p:normalViewPr>
  <p:slideViewPr>
    <p:cSldViewPr snapToGrid="0">
      <p:cViewPr varScale="1">
        <p:scale>
          <a:sx n="114" d="100"/>
          <a:sy n="114" d="100"/>
        </p:scale>
        <p:origin x="2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06659-A089-47B6-BC00-871F5BE1398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691D2E-AE2C-431F-B601-907B87B27F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Model exposes necessary data, but does not know or care who sees it. It also notifies whomever is listening when it is changed.</a:t>
          </a:r>
          <a:endParaRPr lang="en-US" dirty="0"/>
        </a:p>
      </dgm:t>
    </dgm:pt>
    <dgm:pt modelId="{26118268-9F8F-4DFA-BE20-A6C133DDA0B7}" type="parTrans" cxnId="{98D1BFFD-D79E-4EFF-BC83-8BABC5CAB8BA}">
      <dgm:prSet/>
      <dgm:spPr/>
      <dgm:t>
        <a:bodyPr/>
        <a:lstStyle/>
        <a:p>
          <a:endParaRPr lang="en-US"/>
        </a:p>
      </dgm:t>
    </dgm:pt>
    <dgm:pt modelId="{E8E0DD46-ACAD-435E-8784-576C2F16C628}" type="sibTrans" cxnId="{98D1BFFD-D79E-4EFF-BC83-8BABC5CAB8BA}">
      <dgm:prSet/>
      <dgm:spPr/>
      <dgm:t>
        <a:bodyPr/>
        <a:lstStyle/>
        <a:p>
          <a:endParaRPr lang="en-US"/>
        </a:p>
      </dgm:t>
    </dgm:pt>
    <dgm:pt modelId="{3BB4022D-6689-4F9B-88A3-C29B2B11C4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consists of Pass objects, JSON parser, file reader, image loader, barcode generator, any potential database and other utility classes and methods.</a:t>
          </a:r>
          <a:endParaRPr lang="en-US"/>
        </a:p>
      </dgm:t>
    </dgm:pt>
    <dgm:pt modelId="{E357D25C-BD94-4C3B-984E-C6A41DF71D13}" type="parTrans" cxnId="{F143688F-3D14-497F-A97B-65FB16625395}">
      <dgm:prSet/>
      <dgm:spPr/>
      <dgm:t>
        <a:bodyPr/>
        <a:lstStyle/>
        <a:p>
          <a:endParaRPr lang="en-US"/>
        </a:p>
      </dgm:t>
    </dgm:pt>
    <dgm:pt modelId="{1CB679D8-09A9-487E-B97F-18795C105046}" type="sibTrans" cxnId="{F143688F-3D14-497F-A97B-65FB16625395}">
      <dgm:prSet/>
      <dgm:spPr/>
      <dgm:t>
        <a:bodyPr/>
        <a:lstStyle/>
        <a:p>
          <a:endParaRPr lang="en-US"/>
        </a:p>
      </dgm:t>
    </dgm:pt>
    <dgm:pt modelId="{228D62D5-C950-418F-A9BD-8282C5F568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View is the representation of the model that the user sees and interacts with. However it only interacts with the ViewModel and has no knowledge of the Model itself.</a:t>
          </a:r>
          <a:endParaRPr lang="en-US" dirty="0"/>
        </a:p>
      </dgm:t>
    </dgm:pt>
    <dgm:pt modelId="{4192FCB8-8778-4D90-91A1-5BBFDD30821B}" type="parTrans" cxnId="{07E2C78B-2A2B-491D-8D65-F6E5248E5BAE}">
      <dgm:prSet/>
      <dgm:spPr/>
      <dgm:t>
        <a:bodyPr/>
        <a:lstStyle/>
        <a:p>
          <a:endParaRPr lang="en-US"/>
        </a:p>
      </dgm:t>
    </dgm:pt>
    <dgm:pt modelId="{A8194428-C452-40F1-90FA-210C0FEC67AF}" type="sibTrans" cxnId="{07E2C78B-2A2B-491D-8D65-F6E5248E5BAE}">
      <dgm:prSet/>
      <dgm:spPr/>
      <dgm:t>
        <a:bodyPr/>
        <a:lstStyle/>
        <a:p>
          <a:endParaRPr lang="en-US"/>
        </a:p>
      </dgm:t>
    </dgm:pt>
    <dgm:pt modelId="{2878EE7F-05E3-488C-9440-FC7898AB44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 consists of the Activities, Fragments, Views and their layout (XML) files.</a:t>
          </a:r>
          <a:endParaRPr lang="en-US" dirty="0"/>
        </a:p>
      </dgm:t>
    </dgm:pt>
    <dgm:pt modelId="{5E50E655-EAC9-4240-A088-666E3B89DB76}" type="parTrans" cxnId="{636B8F00-808D-4649-8B23-B23DC8ABCDF1}">
      <dgm:prSet/>
      <dgm:spPr/>
      <dgm:t>
        <a:bodyPr/>
        <a:lstStyle/>
        <a:p>
          <a:endParaRPr lang="en-US"/>
        </a:p>
      </dgm:t>
    </dgm:pt>
    <dgm:pt modelId="{CBF5F299-6ECB-4B27-BD01-9C3729AA8147}" type="sibTrans" cxnId="{636B8F00-808D-4649-8B23-B23DC8ABCDF1}">
      <dgm:prSet/>
      <dgm:spPr/>
      <dgm:t>
        <a:bodyPr/>
        <a:lstStyle/>
        <a:p>
          <a:endParaRPr lang="en-US"/>
        </a:p>
      </dgm:t>
    </dgm:pt>
    <dgm:pt modelId="{D3100608-982E-4F23-8118-DFF2C36EC6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 uses Data Binding to interact directly with the ViewModel inside the XML files.</a:t>
          </a:r>
          <a:endParaRPr lang="en-US" dirty="0"/>
        </a:p>
      </dgm:t>
    </dgm:pt>
    <dgm:pt modelId="{BCEB3B05-43E8-4ECD-95B9-12B5B43B7A4D}" type="parTrans" cxnId="{FDFFD050-28ED-497B-834F-0232F22CDD03}">
      <dgm:prSet/>
      <dgm:spPr/>
      <dgm:t>
        <a:bodyPr/>
        <a:lstStyle/>
        <a:p>
          <a:endParaRPr lang="en-US"/>
        </a:p>
      </dgm:t>
    </dgm:pt>
    <dgm:pt modelId="{9112AED1-3425-4343-A637-E38DE1CB795E}" type="sibTrans" cxnId="{FDFFD050-28ED-497B-834F-0232F22CDD03}">
      <dgm:prSet/>
      <dgm:spPr/>
      <dgm:t>
        <a:bodyPr/>
        <a:lstStyle/>
        <a:p>
          <a:endParaRPr lang="en-US"/>
        </a:p>
      </dgm:t>
    </dgm:pt>
    <dgm:pt modelId="{A4F5BDD4-AE7F-4434-906F-34F2357281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ViewModel acts as an interface between View and Model and translates the Model for the View. It only knows about the Model and not the View.</a:t>
          </a:r>
          <a:endParaRPr lang="en-US" dirty="0"/>
        </a:p>
      </dgm:t>
    </dgm:pt>
    <dgm:pt modelId="{86906C69-A4DD-4EFA-845D-E74081995563}" type="parTrans" cxnId="{FCC5336F-E7D7-48EE-B3C5-CBFA70630A70}">
      <dgm:prSet/>
      <dgm:spPr/>
      <dgm:t>
        <a:bodyPr/>
        <a:lstStyle/>
        <a:p>
          <a:endParaRPr lang="en-US"/>
        </a:p>
      </dgm:t>
    </dgm:pt>
    <dgm:pt modelId="{2CE787DA-9EA1-423B-8AAB-95ADD9EC5B1C}" type="sibTrans" cxnId="{FCC5336F-E7D7-48EE-B3C5-CBFA70630A70}">
      <dgm:prSet/>
      <dgm:spPr/>
      <dgm:t>
        <a:bodyPr/>
        <a:lstStyle/>
        <a:p>
          <a:endParaRPr lang="en-US"/>
        </a:p>
      </dgm:t>
    </dgm:pt>
    <dgm:pt modelId="{ADE40F0C-7835-4979-AA00-5E64C50C5B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 exposes observable data as well as commands that the view can use via data binding.</a:t>
          </a:r>
          <a:endParaRPr lang="en-US" dirty="0"/>
        </a:p>
      </dgm:t>
    </dgm:pt>
    <dgm:pt modelId="{02FC3499-8AB3-4540-8595-150F99615E97}" type="sibTrans" cxnId="{FF164C05-7F4E-4CC3-851F-23550F629BEF}">
      <dgm:prSet/>
      <dgm:spPr/>
      <dgm:t>
        <a:bodyPr/>
        <a:lstStyle/>
        <a:p>
          <a:endParaRPr lang="en-US"/>
        </a:p>
      </dgm:t>
    </dgm:pt>
    <dgm:pt modelId="{70BA9563-B20B-43B3-BD11-218330CF3EBF}" type="parTrans" cxnId="{FF164C05-7F4E-4CC3-851F-23550F629BEF}">
      <dgm:prSet/>
      <dgm:spPr/>
      <dgm:t>
        <a:bodyPr/>
        <a:lstStyle/>
        <a:p>
          <a:endParaRPr lang="en-US"/>
        </a:p>
      </dgm:t>
    </dgm:pt>
    <dgm:pt modelId="{71A35E59-DCF5-404A-8075-E02EED83DA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updates the model when requested by the view.</a:t>
          </a:r>
        </a:p>
      </dgm:t>
    </dgm:pt>
    <dgm:pt modelId="{792747DA-4ECF-4EA9-A205-3ECDDC74FD04}" type="parTrans" cxnId="{DEE6C632-8DCF-4487-84FA-5FC33D984A8B}">
      <dgm:prSet/>
      <dgm:spPr/>
      <dgm:t>
        <a:bodyPr/>
        <a:lstStyle/>
        <a:p>
          <a:endParaRPr lang="en-GB"/>
        </a:p>
      </dgm:t>
    </dgm:pt>
    <dgm:pt modelId="{9F81E6D4-3C8B-42D1-9D56-3DD52A01F863}" type="sibTrans" cxnId="{DEE6C632-8DCF-4487-84FA-5FC33D984A8B}">
      <dgm:prSet/>
      <dgm:spPr/>
      <dgm:t>
        <a:bodyPr/>
        <a:lstStyle/>
        <a:p>
          <a:endParaRPr lang="en-GB"/>
        </a:p>
      </dgm:t>
    </dgm:pt>
    <dgm:pt modelId="{36676C73-DD60-411E-809B-0AB74248DA59}" type="pres">
      <dgm:prSet presAssocID="{3BC06659-A089-47B6-BC00-871F5BE1398D}" presName="root" presStyleCnt="0">
        <dgm:presLayoutVars>
          <dgm:dir/>
          <dgm:resizeHandles val="exact"/>
        </dgm:presLayoutVars>
      </dgm:prSet>
      <dgm:spPr/>
    </dgm:pt>
    <dgm:pt modelId="{84EAA4A0-E0A5-4C3E-A830-E4FBAF9BF2B5}" type="pres">
      <dgm:prSet presAssocID="{B6691D2E-AE2C-431F-B601-907B87B27FF6}" presName="compNode" presStyleCnt="0"/>
      <dgm:spPr/>
    </dgm:pt>
    <dgm:pt modelId="{7E1BAF72-0680-4D98-B69E-82C7B7D8C300}" type="pres">
      <dgm:prSet presAssocID="{B6691D2E-AE2C-431F-B601-907B87B27FF6}" presName="bgRect" presStyleLbl="bgShp" presStyleIdx="0" presStyleCnt="3"/>
      <dgm:spPr/>
    </dgm:pt>
    <dgm:pt modelId="{B53EE773-4FF7-4211-A425-D1ACAA02431E}" type="pres">
      <dgm:prSet presAssocID="{B6691D2E-AE2C-431F-B601-907B87B27F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333651-FEB3-4CE6-9C09-9F8AA0422C6A}" type="pres">
      <dgm:prSet presAssocID="{B6691D2E-AE2C-431F-B601-907B87B27FF6}" presName="spaceRect" presStyleCnt="0"/>
      <dgm:spPr/>
    </dgm:pt>
    <dgm:pt modelId="{44DB2D50-6A3B-4918-86CE-7B7AC61C15AB}" type="pres">
      <dgm:prSet presAssocID="{B6691D2E-AE2C-431F-B601-907B87B27FF6}" presName="parTx" presStyleLbl="revTx" presStyleIdx="0" presStyleCnt="6">
        <dgm:presLayoutVars>
          <dgm:chMax val="0"/>
          <dgm:chPref val="0"/>
        </dgm:presLayoutVars>
      </dgm:prSet>
      <dgm:spPr/>
    </dgm:pt>
    <dgm:pt modelId="{9B4A7782-867B-41CD-A6F6-C00AEC09E2BC}" type="pres">
      <dgm:prSet presAssocID="{B6691D2E-AE2C-431F-B601-907B87B27FF6}" presName="desTx" presStyleLbl="revTx" presStyleIdx="1" presStyleCnt="6">
        <dgm:presLayoutVars/>
      </dgm:prSet>
      <dgm:spPr/>
    </dgm:pt>
    <dgm:pt modelId="{465F0580-92E0-4149-9567-4FF4A62789F0}" type="pres">
      <dgm:prSet presAssocID="{E8E0DD46-ACAD-435E-8784-576C2F16C628}" presName="sibTrans" presStyleCnt="0"/>
      <dgm:spPr/>
    </dgm:pt>
    <dgm:pt modelId="{9E941882-B15D-418A-9BB9-9420EFD4FD2D}" type="pres">
      <dgm:prSet presAssocID="{228D62D5-C950-418F-A9BD-8282C5F5687A}" presName="compNode" presStyleCnt="0"/>
      <dgm:spPr/>
    </dgm:pt>
    <dgm:pt modelId="{6D774310-67BB-4314-B6FD-EBF3E49C9E02}" type="pres">
      <dgm:prSet presAssocID="{228D62D5-C950-418F-A9BD-8282C5F5687A}" presName="bgRect" presStyleLbl="bgShp" presStyleIdx="1" presStyleCnt="3"/>
      <dgm:spPr/>
    </dgm:pt>
    <dgm:pt modelId="{C1DDD467-6435-4702-82D7-1A3516480F85}" type="pres">
      <dgm:prSet presAssocID="{228D62D5-C950-418F-A9BD-8282C5F568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FF000D2-3435-4217-8E1D-54D9F79B3971}" type="pres">
      <dgm:prSet presAssocID="{228D62D5-C950-418F-A9BD-8282C5F5687A}" presName="spaceRect" presStyleCnt="0"/>
      <dgm:spPr/>
    </dgm:pt>
    <dgm:pt modelId="{969443FA-44C9-4082-8414-A7DCFF8D5EEB}" type="pres">
      <dgm:prSet presAssocID="{228D62D5-C950-418F-A9BD-8282C5F5687A}" presName="parTx" presStyleLbl="revTx" presStyleIdx="2" presStyleCnt="6">
        <dgm:presLayoutVars>
          <dgm:chMax val="0"/>
          <dgm:chPref val="0"/>
        </dgm:presLayoutVars>
      </dgm:prSet>
      <dgm:spPr/>
    </dgm:pt>
    <dgm:pt modelId="{80A2DDA9-97CE-4757-8886-383E3276FA6E}" type="pres">
      <dgm:prSet presAssocID="{228D62D5-C950-418F-A9BD-8282C5F5687A}" presName="desTx" presStyleLbl="revTx" presStyleIdx="3" presStyleCnt="6">
        <dgm:presLayoutVars/>
      </dgm:prSet>
      <dgm:spPr/>
    </dgm:pt>
    <dgm:pt modelId="{50AF750B-8FA1-49AD-9E47-BA8D0A9C1B9F}" type="pres">
      <dgm:prSet presAssocID="{A8194428-C452-40F1-90FA-210C0FEC67AF}" presName="sibTrans" presStyleCnt="0"/>
      <dgm:spPr/>
    </dgm:pt>
    <dgm:pt modelId="{0D459B8D-D7BD-4B7B-BC50-79EA081450A4}" type="pres">
      <dgm:prSet presAssocID="{A4F5BDD4-AE7F-4434-906F-34F235728164}" presName="compNode" presStyleCnt="0"/>
      <dgm:spPr/>
    </dgm:pt>
    <dgm:pt modelId="{98DF0502-FC26-450F-9B8E-5DBF0F7AB026}" type="pres">
      <dgm:prSet presAssocID="{A4F5BDD4-AE7F-4434-906F-34F235728164}" presName="bgRect" presStyleLbl="bgShp" presStyleIdx="2" presStyleCnt="3"/>
      <dgm:spPr/>
    </dgm:pt>
    <dgm:pt modelId="{BF09FE6F-5380-46FF-AC60-BD301B82C79C}" type="pres">
      <dgm:prSet presAssocID="{A4F5BDD4-AE7F-4434-906F-34F2357281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DBF60AD8-6356-47FC-A0E7-26D68F49DD98}" type="pres">
      <dgm:prSet presAssocID="{A4F5BDD4-AE7F-4434-906F-34F235728164}" presName="spaceRect" presStyleCnt="0"/>
      <dgm:spPr/>
    </dgm:pt>
    <dgm:pt modelId="{3F28CD8E-1C7D-481E-88A2-3F1C8729A9B8}" type="pres">
      <dgm:prSet presAssocID="{A4F5BDD4-AE7F-4434-906F-34F235728164}" presName="parTx" presStyleLbl="revTx" presStyleIdx="4" presStyleCnt="6">
        <dgm:presLayoutVars>
          <dgm:chMax val="0"/>
          <dgm:chPref val="0"/>
        </dgm:presLayoutVars>
      </dgm:prSet>
      <dgm:spPr/>
    </dgm:pt>
    <dgm:pt modelId="{6A39667E-3121-4A2F-9782-0FC28C035B04}" type="pres">
      <dgm:prSet presAssocID="{A4F5BDD4-AE7F-4434-906F-34F235728164}" presName="desTx" presStyleLbl="revTx" presStyleIdx="5" presStyleCnt="6">
        <dgm:presLayoutVars/>
      </dgm:prSet>
      <dgm:spPr/>
    </dgm:pt>
  </dgm:ptLst>
  <dgm:cxnLst>
    <dgm:cxn modelId="{636B8F00-808D-4649-8B23-B23DC8ABCDF1}" srcId="{228D62D5-C950-418F-A9BD-8282C5F5687A}" destId="{2878EE7F-05E3-488C-9440-FC7898AB443B}" srcOrd="0" destOrd="0" parTransId="{5E50E655-EAC9-4240-A088-666E3B89DB76}" sibTransId="{CBF5F299-6ECB-4B27-BD01-9C3729AA8147}"/>
    <dgm:cxn modelId="{FF164C05-7F4E-4CC3-851F-23550F629BEF}" srcId="{A4F5BDD4-AE7F-4434-906F-34F235728164}" destId="{ADE40F0C-7835-4979-AA00-5E64C50C5B22}" srcOrd="0" destOrd="0" parTransId="{70BA9563-B20B-43B3-BD11-218330CF3EBF}" sibTransId="{02FC3499-8AB3-4540-8595-150F99615E97}"/>
    <dgm:cxn modelId="{DEE6C632-8DCF-4487-84FA-5FC33D984A8B}" srcId="{A4F5BDD4-AE7F-4434-906F-34F235728164}" destId="{71A35E59-DCF5-404A-8075-E02EED83DA93}" srcOrd="1" destOrd="0" parTransId="{792747DA-4ECF-4EA9-A205-3ECDDC74FD04}" sibTransId="{9F81E6D4-3C8B-42D1-9D56-3DD52A01F863}"/>
    <dgm:cxn modelId="{6D55E335-73CD-44DC-BADF-08F6AD277FAC}" type="presOf" srcId="{2878EE7F-05E3-488C-9440-FC7898AB443B}" destId="{80A2DDA9-97CE-4757-8886-383E3276FA6E}" srcOrd="0" destOrd="0" presId="urn:microsoft.com/office/officeart/2018/2/layout/IconVerticalSolidList"/>
    <dgm:cxn modelId="{E2F1D33F-3185-4A5E-AEF3-85DB55E775CE}" type="presOf" srcId="{3BB4022D-6689-4F9B-88A3-C29B2B11C4BC}" destId="{9B4A7782-867B-41CD-A6F6-C00AEC09E2BC}" srcOrd="0" destOrd="0" presId="urn:microsoft.com/office/officeart/2018/2/layout/IconVerticalSolidList"/>
    <dgm:cxn modelId="{CBE61364-BE82-4808-BBC7-01DAF9254184}" type="presOf" srcId="{ADE40F0C-7835-4979-AA00-5E64C50C5B22}" destId="{6A39667E-3121-4A2F-9782-0FC28C035B04}" srcOrd="0" destOrd="0" presId="urn:microsoft.com/office/officeart/2018/2/layout/IconVerticalSolidList"/>
    <dgm:cxn modelId="{B6620A6F-D052-4285-9140-39A97D1C5FC2}" type="presOf" srcId="{228D62D5-C950-418F-A9BD-8282C5F5687A}" destId="{969443FA-44C9-4082-8414-A7DCFF8D5EEB}" srcOrd="0" destOrd="0" presId="urn:microsoft.com/office/officeart/2018/2/layout/IconVerticalSolidList"/>
    <dgm:cxn modelId="{FCC5336F-E7D7-48EE-B3C5-CBFA70630A70}" srcId="{3BC06659-A089-47B6-BC00-871F5BE1398D}" destId="{A4F5BDD4-AE7F-4434-906F-34F235728164}" srcOrd="2" destOrd="0" parTransId="{86906C69-A4DD-4EFA-845D-E74081995563}" sibTransId="{2CE787DA-9EA1-423B-8AAB-95ADD9EC5B1C}"/>
    <dgm:cxn modelId="{FDFFD050-28ED-497B-834F-0232F22CDD03}" srcId="{228D62D5-C950-418F-A9BD-8282C5F5687A}" destId="{D3100608-982E-4F23-8118-DFF2C36EC6F6}" srcOrd="1" destOrd="0" parTransId="{BCEB3B05-43E8-4ECD-95B9-12B5B43B7A4D}" sibTransId="{9112AED1-3425-4343-A637-E38DE1CB795E}"/>
    <dgm:cxn modelId="{88525052-892F-4E07-87FD-9473E7094243}" type="presOf" srcId="{3BC06659-A089-47B6-BC00-871F5BE1398D}" destId="{36676C73-DD60-411E-809B-0AB74248DA59}" srcOrd="0" destOrd="0" presId="urn:microsoft.com/office/officeart/2018/2/layout/IconVerticalSolidList"/>
    <dgm:cxn modelId="{127CBA83-6CF6-4DE2-A977-AA2C8F34E9C8}" type="presOf" srcId="{B6691D2E-AE2C-431F-B601-907B87B27FF6}" destId="{44DB2D50-6A3B-4918-86CE-7B7AC61C15AB}" srcOrd="0" destOrd="0" presId="urn:microsoft.com/office/officeart/2018/2/layout/IconVerticalSolidList"/>
    <dgm:cxn modelId="{07E2C78B-2A2B-491D-8D65-F6E5248E5BAE}" srcId="{3BC06659-A089-47B6-BC00-871F5BE1398D}" destId="{228D62D5-C950-418F-A9BD-8282C5F5687A}" srcOrd="1" destOrd="0" parTransId="{4192FCB8-8778-4D90-91A1-5BBFDD30821B}" sibTransId="{A8194428-C452-40F1-90FA-210C0FEC67AF}"/>
    <dgm:cxn modelId="{F143688F-3D14-497F-A97B-65FB16625395}" srcId="{B6691D2E-AE2C-431F-B601-907B87B27FF6}" destId="{3BB4022D-6689-4F9B-88A3-C29B2B11C4BC}" srcOrd="0" destOrd="0" parTransId="{E357D25C-BD94-4C3B-984E-C6A41DF71D13}" sibTransId="{1CB679D8-09A9-487E-B97F-18795C105046}"/>
    <dgm:cxn modelId="{24B01FA9-47C8-49F8-9613-2A23913AF24E}" type="presOf" srcId="{D3100608-982E-4F23-8118-DFF2C36EC6F6}" destId="{80A2DDA9-97CE-4757-8886-383E3276FA6E}" srcOrd="0" destOrd="1" presId="urn:microsoft.com/office/officeart/2018/2/layout/IconVerticalSolidList"/>
    <dgm:cxn modelId="{9BF0DAC7-0EC0-4492-9DC6-A30E2DE91356}" type="presOf" srcId="{71A35E59-DCF5-404A-8075-E02EED83DA93}" destId="{6A39667E-3121-4A2F-9782-0FC28C035B04}" srcOrd="0" destOrd="1" presId="urn:microsoft.com/office/officeart/2018/2/layout/IconVerticalSolidList"/>
    <dgm:cxn modelId="{C12F85CD-479E-43D5-B860-5E544DAA26B4}" type="presOf" srcId="{A4F5BDD4-AE7F-4434-906F-34F235728164}" destId="{3F28CD8E-1C7D-481E-88A2-3F1C8729A9B8}" srcOrd="0" destOrd="0" presId="urn:microsoft.com/office/officeart/2018/2/layout/IconVerticalSolidList"/>
    <dgm:cxn modelId="{98D1BFFD-D79E-4EFF-BC83-8BABC5CAB8BA}" srcId="{3BC06659-A089-47B6-BC00-871F5BE1398D}" destId="{B6691D2E-AE2C-431F-B601-907B87B27FF6}" srcOrd="0" destOrd="0" parTransId="{26118268-9F8F-4DFA-BE20-A6C133DDA0B7}" sibTransId="{E8E0DD46-ACAD-435E-8784-576C2F16C628}"/>
    <dgm:cxn modelId="{D699CAF5-D4ED-4E3E-A3B6-156903CBCA0C}" type="presParOf" srcId="{36676C73-DD60-411E-809B-0AB74248DA59}" destId="{84EAA4A0-E0A5-4C3E-A830-E4FBAF9BF2B5}" srcOrd="0" destOrd="0" presId="urn:microsoft.com/office/officeart/2018/2/layout/IconVerticalSolidList"/>
    <dgm:cxn modelId="{6F3ABE39-8831-4ADB-89C3-243D4AB878DF}" type="presParOf" srcId="{84EAA4A0-E0A5-4C3E-A830-E4FBAF9BF2B5}" destId="{7E1BAF72-0680-4D98-B69E-82C7B7D8C300}" srcOrd="0" destOrd="0" presId="urn:microsoft.com/office/officeart/2018/2/layout/IconVerticalSolidList"/>
    <dgm:cxn modelId="{64FA3D19-7DF5-44F0-AEBF-AE70EF81FD99}" type="presParOf" srcId="{84EAA4A0-E0A5-4C3E-A830-E4FBAF9BF2B5}" destId="{B53EE773-4FF7-4211-A425-D1ACAA02431E}" srcOrd="1" destOrd="0" presId="urn:microsoft.com/office/officeart/2018/2/layout/IconVerticalSolidList"/>
    <dgm:cxn modelId="{0BEA58CF-DE20-4835-90F3-1F5E0CD00A89}" type="presParOf" srcId="{84EAA4A0-E0A5-4C3E-A830-E4FBAF9BF2B5}" destId="{5D333651-FEB3-4CE6-9C09-9F8AA0422C6A}" srcOrd="2" destOrd="0" presId="urn:microsoft.com/office/officeart/2018/2/layout/IconVerticalSolidList"/>
    <dgm:cxn modelId="{3CA9B3F5-06E2-47E7-81B6-2A9F227CFCA1}" type="presParOf" srcId="{84EAA4A0-E0A5-4C3E-A830-E4FBAF9BF2B5}" destId="{44DB2D50-6A3B-4918-86CE-7B7AC61C15AB}" srcOrd="3" destOrd="0" presId="urn:microsoft.com/office/officeart/2018/2/layout/IconVerticalSolidList"/>
    <dgm:cxn modelId="{AF215B67-3D21-4651-855D-536CCAD049DE}" type="presParOf" srcId="{84EAA4A0-E0A5-4C3E-A830-E4FBAF9BF2B5}" destId="{9B4A7782-867B-41CD-A6F6-C00AEC09E2BC}" srcOrd="4" destOrd="0" presId="urn:microsoft.com/office/officeart/2018/2/layout/IconVerticalSolidList"/>
    <dgm:cxn modelId="{8684A3B4-6609-4CF5-BE5E-B5AA5267EFE5}" type="presParOf" srcId="{36676C73-DD60-411E-809B-0AB74248DA59}" destId="{465F0580-92E0-4149-9567-4FF4A62789F0}" srcOrd="1" destOrd="0" presId="urn:microsoft.com/office/officeart/2018/2/layout/IconVerticalSolidList"/>
    <dgm:cxn modelId="{BE9BA5E7-882B-449B-B751-FC91B77F802A}" type="presParOf" srcId="{36676C73-DD60-411E-809B-0AB74248DA59}" destId="{9E941882-B15D-418A-9BB9-9420EFD4FD2D}" srcOrd="2" destOrd="0" presId="urn:microsoft.com/office/officeart/2018/2/layout/IconVerticalSolidList"/>
    <dgm:cxn modelId="{7378058D-D36F-4876-A3A7-4013749E4CE8}" type="presParOf" srcId="{9E941882-B15D-418A-9BB9-9420EFD4FD2D}" destId="{6D774310-67BB-4314-B6FD-EBF3E49C9E02}" srcOrd="0" destOrd="0" presId="urn:microsoft.com/office/officeart/2018/2/layout/IconVerticalSolidList"/>
    <dgm:cxn modelId="{5C226C3F-0FD2-4B53-B259-D77E7C84CD4B}" type="presParOf" srcId="{9E941882-B15D-418A-9BB9-9420EFD4FD2D}" destId="{C1DDD467-6435-4702-82D7-1A3516480F85}" srcOrd="1" destOrd="0" presId="urn:microsoft.com/office/officeart/2018/2/layout/IconVerticalSolidList"/>
    <dgm:cxn modelId="{95EE3A6C-E228-4A73-84CC-CF15B30C3360}" type="presParOf" srcId="{9E941882-B15D-418A-9BB9-9420EFD4FD2D}" destId="{5FF000D2-3435-4217-8E1D-54D9F79B3971}" srcOrd="2" destOrd="0" presId="urn:microsoft.com/office/officeart/2018/2/layout/IconVerticalSolidList"/>
    <dgm:cxn modelId="{226032DE-B5CF-4E37-AE88-FC88EBB0F3DA}" type="presParOf" srcId="{9E941882-B15D-418A-9BB9-9420EFD4FD2D}" destId="{969443FA-44C9-4082-8414-A7DCFF8D5EEB}" srcOrd="3" destOrd="0" presId="urn:microsoft.com/office/officeart/2018/2/layout/IconVerticalSolidList"/>
    <dgm:cxn modelId="{38C7E101-74F0-4EBF-8EE1-3EBC0B6E4157}" type="presParOf" srcId="{9E941882-B15D-418A-9BB9-9420EFD4FD2D}" destId="{80A2DDA9-97CE-4757-8886-383E3276FA6E}" srcOrd="4" destOrd="0" presId="urn:microsoft.com/office/officeart/2018/2/layout/IconVerticalSolidList"/>
    <dgm:cxn modelId="{B9CA3D4B-2BDF-42AC-BF1B-6D03FAD66877}" type="presParOf" srcId="{36676C73-DD60-411E-809B-0AB74248DA59}" destId="{50AF750B-8FA1-49AD-9E47-BA8D0A9C1B9F}" srcOrd="3" destOrd="0" presId="urn:microsoft.com/office/officeart/2018/2/layout/IconVerticalSolidList"/>
    <dgm:cxn modelId="{A6C5D7CA-809E-485E-AF02-22E45C4F6CE8}" type="presParOf" srcId="{36676C73-DD60-411E-809B-0AB74248DA59}" destId="{0D459B8D-D7BD-4B7B-BC50-79EA081450A4}" srcOrd="4" destOrd="0" presId="urn:microsoft.com/office/officeart/2018/2/layout/IconVerticalSolidList"/>
    <dgm:cxn modelId="{6DF1159F-DC36-4E7B-8635-A8957C249146}" type="presParOf" srcId="{0D459B8D-D7BD-4B7B-BC50-79EA081450A4}" destId="{98DF0502-FC26-450F-9B8E-5DBF0F7AB026}" srcOrd="0" destOrd="0" presId="urn:microsoft.com/office/officeart/2018/2/layout/IconVerticalSolidList"/>
    <dgm:cxn modelId="{3E7B0AC6-D3A2-48B4-BAC2-7B0700619B75}" type="presParOf" srcId="{0D459B8D-D7BD-4B7B-BC50-79EA081450A4}" destId="{BF09FE6F-5380-46FF-AC60-BD301B82C79C}" srcOrd="1" destOrd="0" presId="urn:microsoft.com/office/officeart/2018/2/layout/IconVerticalSolidList"/>
    <dgm:cxn modelId="{A964C123-F0CB-4934-83B7-440F8916384B}" type="presParOf" srcId="{0D459B8D-D7BD-4B7B-BC50-79EA081450A4}" destId="{DBF60AD8-6356-47FC-A0E7-26D68F49DD98}" srcOrd="2" destOrd="0" presId="urn:microsoft.com/office/officeart/2018/2/layout/IconVerticalSolidList"/>
    <dgm:cxn modelId="{2048FFBC-9907-44AB-89ED-0E53AE45C5BC}" type="presParOf" srcId="{0D459B8D-D7BD-4B7B-BC50-79EA081450A4}" destId="{3F28CD8E-1C7D-481E-88A2-3F1C8729A9B8}" srcOrd="3" destOrd="0" presId="urn:microsoft.com/office/officeart/2018/2/layout/IconVerticalSolidList"/>
    <dgm:cxn modelId="{9F9E0FCA-3EF2-47F7-AD31-BE17849BA328}" type="presParOf" srcId="{0D459B8D-D7BD-4B7B-BC50-79EA081450A4}" destId="{6A39667E-3121-4A2F-9782-0FC28C035B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BAF72-0680-4D98-B69E-82C7B7D8C300}">
      <dsp:nvSpPr>
        <dsp:cNvPr id="0" name=""/>
        <dsp:cNvSpPr/>
      </dsp:nvSpPr>
      <dsp:spPr>
        <a:xfrm>
          <a:off x="0" y="432"/>
          <a:ext cx="9906000" cy="1011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3EE773-4FF7-4211-A425-D1ACAA02431E}">
      <dsp:nvSpPr>
        <dsp:cNvPr id="0" name=""/>
        <dsp:cNvSpPr/>
      </dsp:nvSpPr>
      <dsp:spPr>
        <a:xfrm>
          <a:off x="306030" y="228058"/>
          <a:ext cx="556418" cy="5564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DB2D50-6A3B-4918-86CE-7B7AC61C15AB}">
      <dsp:nvSpPr>
        <dsp:cNvPr id="0" name=""/>
        <dsp:cNvSpPr/>
      </dsp:nvSpPr>
      <dsp:spPr>
        <a:xfrm>
          <a:off x="1168479" y="432"/>
          <a:ext cx="445770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Model exposes necessary data, but does not know or care who sees it. It also notifies whomever is listening when it is changed.</a:t>
          </a:r>
          <a:endParaRPr lang="en-US" sz="1400" kern="1200" dirty="0"/>
        </a:p>
      </dsp:txBody>
      <dsp:txXfrm>
        <a:off x="1168479" y="432"/>
        <a:ext cx="4457700" cy="1011670"/>
      </dsp:txXfrm>
    </dsp:sp>
    <dsp:sp modelId="{9B4A7782-867B-41CD-A6F6-C00AEC09E2BC}">
      <dsp:nvSpPr>
        <dsp:cNvPr id="0" name=""/>
        <dsp:cNvSpPr/>
      </dsp:nvSpPr>
      <dsp:spPr>
        <a:xfrm>
          <a:off x="5626179" y="432"/>
          <a:ext cx="42798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It consists of Pass objects, JSON parser, file reader, image loader, barcode generator, any potential database and other utility classes and methods.</a:t>
          </a:r>
          <a:endParaRPr lang="en-US" sz="1100" kern="1200"/>
        </a:p>
      </dsp:txBody>
      <dsp:txXfrm>
        <a:off x="5626179" y="432"/>
        <a:ext cx="4279820" cy="1011670"/>
      </dsp:txXfrm>
    </dsp:sp>
    <dsp:sp modelId="{6D774310-67BB-4314-B6FD-EBF3E49C9E02}">
      <dsp:nvSpPr>
        <dsp:cNvPr id="0" name=""/>
        <dsp:cNvSpPr/>
      </dsp:nvSpPr>
      <dsp:spPr>
        <a:xfrm>
          <a:off x="0" y="1265020"/>
          <a:ext cx="9906000" cy="1011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DDD467-6435-4702-82D7-1A3516480F85}">
      <dsp:nvSpPr>
        <dsp:cNvPr id="0" name=""/>
        <dsp:cNvSpPr/>
      </dsp:nvSpPr>
      <dsp:spPr>
        <a:xfrm>
          <a:off x="306030" y="1492646"/>
          <a:ext cx="556418" cy="5564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443FA-44C9-4082-8414-A7DCFF8D5EEB}">
      <dsp:nvSpPr>
        <dsp:cNvPr id="0" name=""/>
        <dsp:cNvSpPr/>
      </dsp:nvSpPr>
      <dsp:spPr>
        <a:xfrm>
          <a:off x="1168479" y="1265020"/>
          <a:ext cx="445770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View is the representation of the model that the user sees and interacts with. However it only interacts with the ViewModel and has no knowledge of the Model itself.</a:t>
          </a:r>
          <a:endParaRPr lang="en-US" sz="1400" kern="1200" dirty="0"/>
        </a:p>
      </dsp:txBody>
      <dsp:txXfrm>
        <a:off x="1168479" y="1265020"/>
        <a:ext cx="4457700" cy="1011670"/>
      </dsp:txXfrm>
    </dsp:sp>
    <dsp:sp modelId="{80A2DDA9-97CE-4757-8886-383E3276FA6E}">
      <dsp:nvSpPr>
        <dsp:cNvPr id="0" name=""/>
        <dsp:cNvSpPr/>
      </dsp:nvSpPr>
      <dsp:spPr>
        <a:xfrm>
          <a:off x="5626179" y="1265020"/>
          <a:ext cx="42798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It consists of the Activities, Fragments, Views and their layout (XML) files.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It uses Data Binding to interact directly with the ViewModel inside the XML files.</a:t>
          </a:r>
          <a:endParaRPr lang="en-US" sz="1100" kern="1200" dirty="0"/>
        </a:p>
      </dsp:txBody>
      <dsp:txXfrm>
        <a:off x="5626179" y="1265020"/>
        <a:ext cx="4279820" cy="1011670"/>
      </dsp:txXfrm>
    </dsp:sp>
    <dsp:sp modelId="{98DF0502-FC26-450F-9B8E-5DBF0F7AB026}">
      <dsp:nvSpPr>
        <dsp:cNvPr id="0" name=""/>
        <dsp:cNvSpPr/>
      </dsp:nvSpPr>
      <dsp:spPr>
        <a:xfrm>
          <a:off x="0" y="2529608"/>
          <a:ext cx="9906000" cy="1011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09FE6F-5380-46FF-AC60-BD301B82C79C}">
      <dsp:nvSpPr>
        <dsp:cNvPr id="0" name=""/>
        <dsp:cNvSpPr/>
      </dsp:nvSpPr>
      <dsp:spPr>
        <a:xfrm>
          <a:off x="306030" y="2757234"/>
          <a:ext cx="556418" cy="5564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28CD8E-1C7D-481E-88A2-3F1C8729A9B8}">
      <dsp:nvSpPr>
        <dsp:cNvPr id="0" name=""/>
        <dsp:cNvSpPr/>
      </dsp:nvSpPr>
      <dsp:spPr>
        <a:xfrm>
          <a:off x="1168479" y="2529608"/>
          <a:ext cx="445770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ViewModel acts as an interface between View and Model and translates the Model for the View. It only knows about the Model and not the View.</a:t>
          </a:r>
          <a:endParaRPr lang="en-US" sz="1400" kern="1200" dirty="0"/>
        </a:p>
      </dsp:txBody>
      <dsp:txXfrm>
        <a:off x="1168479" y="2529608"/>
        <a:ext cx="4457700" cy="1011670"/>
      </dsp:txXfrm>
    </dsp:sp>
    <dsp:sp modelId="{6A39667E-3121-4A2F-9782-0FC28C035B04}">
      <dsp:nvSpPr>
        <dsp:cNvPr id="0" name=""/>
        <dsp:cNvSpPr/>
      </dsp:nvSpPr>
      <dsp:spPr>
        <a:xfrm>
          <a:off x="5626179" y="2529608"/>
          <a:ext cx="42798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It exposes observable data as well as commands that the view can use via data binding.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updates the model when requested by the view.</a:t>
          </a:r>
        </a:p>
      </dsp:txBody>
      <dsp:txXfrm>
        <a:off x="5626179" y="2529608"/>
        <a:ext cx="4279820" cy="101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F192B-9BE3-4D39-8AF5-54494D8B09E3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2277A-77E2-447F-B2DF-2AE315A7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0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0491-83EF-4636-8409-9EE233DCF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20965" cy="2387600"/>
          </a:xfrm>
        </p:spPr>
        <p:txBody>
          <a:bodyPr/>
          <a:lstStyle/>
          <a:p>
            <a:r>
              <a:rPr lang="en-GB" dirty="0"/>
              <a:t>Digital Pass Wallet	</a:t>
            </a:r>
            <a:br>
              <a:rPr lang="en-GB" dirty="0"/>
            </a:br>
            <a:r>
              <a:rPr lang="en-GB" dirty="0"/>
              <a:t>Project progress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066FD-BE77-4640-A269-44C6310AB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18080"/>
            <a:ext cx="8791575" cy="165576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Name: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Diyan Komitov</a:t>
            </a:r>
          </a:p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Supervisor: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Dr Sotirios terzis</a:t>
            </a:r>
          </a:p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Second Marker: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Dr Matt-Mouley bouamrane</a:t>
            </a:r>
          </a:p>
        </p:txBody>
      </p:sp>
    </p:spTree>
    <p:extLst>
      <p:ext uri="{BB962C8B-B14F-4D97-AF65-F5344CB8AC3E}">
        <p14:creationId xmlns:p14="http://schemas.microsoft.com/office/powerpoint/2010/main" val="2661569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462-F648-4DDE-9E82-9E5FB0C4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Overall Plans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615856A-24F4-4324-A077-B81F97FB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Currently on track with original plan.</a:t>
            </a:r>
          </a:p>
          <a:p>
            <a:r>
              <a:rPr lang="en-GB" dirty="0"/>
              <a:t>Immediate next steps are to implement all components of the Pass view, such as the back of the pass, after that to figure out pass storage through a database or otherwise. Then work on barcode scanning and copying.</a:t>
            </a:r>
          </a:p>
          <a:p>
            <a:r>
              <a:rPr lang="en-GB" dirty="0"/>
              <a:t>Thinking of using Trello to organise project.</a:t>
            </a:r>
          </a:p>
          <a:p>
            <a:r>
              <a:rPr lang="en-GB" dirty="0"/>
              <a:t>Furthermore I am going to start writing parts of the report such as the background study.</a:t>
            </a:r>
          </a:p>
          <a:p>
            <a:r>
              <a:rPr lang="en-GB" dirty="0"/>
              <a:t>Aiming to be finished with the development by the 1</a:t>
            </a:r>
            <a:r>
              <a:rPr lang="en-GB" baseline="30000" dirty="0"/>
              <a:t>st</a:t>
            </a:r>
            <a:r>
              <a:rPr lang="en-GB" dirty="0"/>
              <a:t> of March so that there is enough time for testing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909173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7C8C-08D6-4041-8C45-156138AF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Overall Aims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D68A-73A0-4FEB-BF78-EE107D0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an Android application for managing digital passes (tickets).</a:t>
            </a:r>
          </a:p>
          <a:p>
            <a:r>
              <a:rPr lang="en-GB" dirty="0"/>
              <a:t>To improve upon currently available apps such as Apple Wallet (for iOS) or Pass2U (for Android).</a:t>
            </a:r>
          </a:p>
          <a:p>
            <a:r>
              <a:rPr lang="en-GB" dirty="0"/>
              <a:t>To learn to develop for mobile and Android in particular.</a:t>
            </a:r>
          </a:p>
          <a:p>
            <a:r>
              <a:rPr lang="en-GB" dirty="0"/>
              <a:t>To create an app for actual use by the general public and not just for the purposes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861673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5F8F-B50A-43D8-BE24-4A60E475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a digital pass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99590-E55B-43C2-94DA-D2F488C76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49" b="11185"/>
          <a:stretch/>
        </p:blipFill>
        <p:spPr>
          <a:xfrm>
            <a:off x="4913841" y="2763148"/>
            <a:ext cx="2361141" cy="2987959"/>
          </a:xfrm>
          <a:prstGeom prst="roundRect">
            <a:avLst>
              <a:gd name="adj" fmla="val 47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1AF0E6-AD28-4CE0-9880-3E129E334489}"/>
              </a:ext>
            </a:extLst>
          </p:cNvPr>
          <p:cNvCxnSpPr>
            <a:cxnSpLocks/>
          </p:cNvCxnSpPr>
          <p:nvPr/>
        </p:nvCxnSpPr>
        <p:spPr>
          <a:xfrm>
            <a:off x="4551992" y="2434352"/>
            <a:ext cx="468000" cy="4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B95486-A322-43C0-8678-11AFA84C6AC6}"/>
              </a:ext>
            </a:extLst>
          </p:cNvPr>
          <p:cNvCxnSpPr>
            <a:cxnSpLocks/>
          </p:cNvCxnSpPr>
          <p:nvPr/>
        </p:nvCxnSpPr>
        <p:spPr>
          <a:xfrm flipH="1">
            <a:off x="7172007" y="2407054"/>
            <a:ext cx="468000" cy="4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B803BC-28D5-4CB9-9B18-93935018F719}"/>
              </a:ext>
            </a:extLst>
          </p:cNvPr>
          <p:cNvCxnSpPr>
            <a:cxnSpLocks/>
          </p:cNvCxnSpPr>
          <p:nvPr/>
        </p:nvCxnSpPr>
        <p:spPr>
          <a:xfrm>
            <a:off x="4150729" y="3100695"/>
            <a:ext cx="870218" cy="407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C15F49E-F2F2-4DFC-8412-FF7955BCBD09}"/>
              </a:ext>
            </a:extLst>
          </p:cNvPr>
          <p:cNvCxnSpPr>
            <a:cxnSpLocks/>
          </p:cNvCxnSpPr>
          <p:nvPr/>
        </p:nvCxnSpPr>
        <p:spPr>
          <a:xfrm flipH="1">
            <a:off x="7171053" y="3508144"/>
            <a:ext cx="778194" cy="243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BA3352-A13E-415D-9D4B-479036E8F3D1}"/>
              </a:ext>
            </a:extLst>
          </p:cNvPr>
          <p:cNvCxnSpPr>
            <a:cxnSpLocks/>
          </p:cNvCxnSpPr>
          <p:nvPr/>
        </p:nvCxnSpPr>
        <p:spPr>
          <a:xfrm>
            <a:off x="4037559" y="3863246"/>
            <a:ext cx="1000848" cy="18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0BD08F-71B5-4A90-96BF-9F5C252A2DBA}"/>
              </a:ext>
            </a:extLst>
          </p:cNvPr>
          <p:cNvCxnSpPr>
            <a:cxnSpLocks/>
          </p:cNvCxnSpPr>
          <p:nvPr/>
        </p:nvCxnSpPr>
        <p:spPr>
          <a:xfrm flipH="1">
            <a:off x="6818798" y="4590499"/>
            <a:ext cx="987995" cy="38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488F2F5-47D3-4839-8747-7C1A20C6C548}"/>
              </a:ext>
            </a:extLst>
          </p:cNvPr>
          <p:cNvSpPr txBox="1"/>
          <p:nvPr/>
        </p:nvSpPr>
        <p:spPr>
          <a:xfrm>
            <a:off x="4078288" y="2138809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B394CB-9203-47B5-AE1D-854FFFB43874}"/>
              </a:ext>
            </a:extLst>
          </p:cNvPr>
          <p:cNvSpPr txBox="1"/>
          <p:nvPr/>
        </p:nvSpPr>
        <p:spPr>
          <a:xfrm>
            <a:off x="7405052" y="2097088"/>
            <a:ext cx="14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Field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E0B26-5B45-407F-ADA1-5A2B98975765}"/>
              </a:ext>
            </a:extLst>
          </p:cNvPr>
          <p:cNvSpPr txBox="1"/>
          <p:nvPr/>
        </p:nvSpPr>
        <p:spPr>
          <a:xfrm>
            <a:off x="2984393" y="2778846"/>
            <a:ext cx="140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Primary Field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1EDA63-CE53-40BA-BE55-85A500BF4D6D}"/>
              </a:ext>
            </a:extLst>
          </p:cNvPr>
          <p:cNvSpPr txBox="1"/>
          <p:nvPr/>
        </p:nvSpPr>
        <p:spPr>
          <a:xfrm>
            <a:off x="7640007" y="3172859"/>
            <a:ext cx="15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Auxiliary Field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6976A8-E32F-4490-9659-E6177809E4DF}"/>
              </a:ext>
            </a:extLst>
          </p:cNvPr>
          <p:cNvSpPr txBox="1"/>
          <p:nvPr/>
        </p:nvSpPr>
        <p:spPr>
          <a:xfrm>
            <a:off x="7557350" y="4257128"/>
            <a:ext cx="9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Barcode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2440B4-8380-47DA-A385-996E7606F5E1}"/>
              </a:ext>
            </a:extLst>
          </p:cNvPr>
          <p:cNvSpPr txBox="1"/>
          <p:nvPr/>
        </p:nvSpPr>
        <p:spPr>
          <a:xfrm>
            <a:off x="2726169" y="3517987"/>
            <a:ext cx="167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Secondary Field</a:t>
            </a:r>
          </a:p>
        </p:txBody>
      </p:sp>
    </p:spTree>
    <p:extLst>
      <p:ext uri="{BB962C8B-B14F-4D97-AF65-F5344CB8AC3E}">
        <p14:creationId xmlns:p14="http://schemas.microsoft.com/office/powerpoint/2010/main" val="3528565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80E0-A1B8-48CE-A130-89BA4B67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Project specification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2A49-14DC-49CE-9135-A31DAE6CE3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application should be able to display digital passes.</a:t>
            </a:r>
          </a:p>
          <a:p>
            <a:r>
              <a:rPr lang="en-GB" dirty="0"/>
              <a:t>The user should be able to add passes in one of three ways.</a:t>
            </a:r>
          </a:p>
          <a:p>
            <a:pPr lvl="1"/>
            <a:r>
              <a:rPr lang="en-GB" dirty="0"/>
              <a:t>Opening a PKPass format file.</a:t>
            </a:r>
          </a:p>
          <a:p>
            <a:pPr lvl="1"/>
            <a:r>
              <a:rPr lang="en-GB" dirty="0"/>
              <a:t>Downloading a pass via QR code.</a:t>
            </a:r>
          </a:p>
          <a:p>
            <a:pPr lvl="1"/>
            <a:r>
              <a:rPr lang="en-GB" dirty="0"/>
              <a:t>Creating a pass manually by filling out a form.</a:t>
            </a:r>
          </a:p>
          <a:p>
            <a:pPr lvl="2"/>
            <a:r>
              <a:rPr lang="en-GB" dirty="0"/>
              <a:t>In this case the barcode can either be generated manually, or</a:t>
            </a:r>
          </a:p>
          <a:p>
            <a:pPr lvl="2"/>
            <a:r>
              <a:rPr lang="en-GB" dirty="0"/>
              <a:t>Scanned and copied, or</a:t>
            </a:r>
          </a:p>
          <a:p>
            <a:pPr lvl="2"/>
            <a:r>
              <a:rPr lang="en-GB" dirty="0"/>
              <a:t>Copied from an image.</a:t>
            </a:r>
          </a:p>
          <a:p>
            <a:r>
              <a:rPr lang="en-GB" dirty="0"/>
              <a:t>The application should display a lock screen notification, if appropriate, near specified times and locations.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D6B7-1A6A-41C0-B478-6459CAB7E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application should be able to handle NFC based passes (such as underground cards).</a:t>
            </a:r>
          </a:p>
          <a:p>
            <a:r>
              <a:rPr lang="en-GB" dirty="0"/>
              <a:t>The application should store passes between sessions.</a:t>
            </a:r>
          </a:p>
          <a:p>
            <a:r>
              <a:rPr lang="en-GB" dirty="0"/>
              <a:t>The user should be able to share passes with others.</a:t>
            </a:r>
          </a:p>
          <a:p>
            <a:r>
              <a:rPr lang="en-GB" dirty="0"/>
              <a:t>The user should be able to sort and categorise passes based on different criteria.</a:t>
            </a:r>
          </a:p>
          <a:p>
            <a:r>
              <a:rPr lang="en-GB" dirty="0"/>
              <a:t>The user should be able to customise, edit and delete passes.</a:t>
            </a:r>
          </a:p>
          <a:p>
            <a:r>
              <a:rPr lang="en-GB" dirty="0"/>
              <a:t>Passes should update automatically, if appropriate.</a:t>
            </a:r>
          </a:p>
        </p:txBody>
      </p:sp>
    </p:spTree>
    <p:extLst>
      <p:ext uri="{BB962C8B-B14F-4D97-AF65-F5344CB8AC3E}">
        <p14:creationId xmlns:p14="http://schemas.microsoft.com/office/powerpoint/2010/main" val="459659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B98602-7980-450D-86AE-5B63604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77117-21E9-4FCB-9DDA-542A61B646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92500"/>
          </a:bodyPr>
          <a:lstStyle/>
          <a:p>
            <a:r>
              <a:rPr lang="en-GB" dirty="0"/>
              <a:t>Not finalised and will change as development continues.</a:t>
            </a:r>
          </a:p>
          <a:p>
            <a:r>
              <a:rPr lang="en-GB" dirty="0"/>
              <a:t>Current plan is to use a Model-View-ViewModel (MVVM) architecture.</a:t>
            </a:r>
          </a:p>
          <a:p>
            <a:r>
              <a:rPr lang="en-GB" dirty="0"/>
              <a:t>Rational behind this is that it seems to be very well integrated within Android.</a:t>
            </a:r>
          </a:p>
        </p:txBody>
      </p:sp>
      <p:pic>
        <p:nvPicPr>
          <p:cNvPr id="66" name="Content Placeholder 65">
            <a:extLst>
              <a:ext uri="{FF2B5EF4-FFF2-40B4-BE49-F238E27FC236}">
                <a16:creationId xmlns:a16="http://schemas.microsoft.com/office/drawing/2014/main" id="{0A5C3A5D-90F5-4656-82CD-E964809DA3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49543"/>
            <a:ext cx="4875213" cy="1741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9555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955B-70C1-4711-910D-3140EA13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Model-View-ViewModel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064697F-C549-443C-A5D4-30C933D96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7787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0265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B48F-6AEA-4A8B-86BE-30C85F03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D13F-F2DD-49A9-9F3B-F2A37B1B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6422"/>
          </a:xfrm>
        </p:spPr>
        <p:txBody>
          <a:bodyPr numCol="2">
            <a:normAutofit fontScale="92500"/>
          </a:bodyPr>
          <a:lstStyle/>
          <a:p>
            <a:r>
              <a:rPr lang="en-GB" dirty="0"/>
              <a:t>60% of participants used Android of which only 28% had used a similar app.</a:t>
            </a:r>
          </a:p>
          <a:p>
            <a:r>
              <a:rPr lang="en-GB" dirty="0"/>
              <a:t>40% of participants were using iOS of which 59% have used Apple Wallet.</a:t>
            </a:r>
          </a:p>
          <a:p>
            <a:r>
              <a:rPr lang="en-GB" dirty="0"/>
              <a:t>Only 20% of participants would not use a similar app in the future.</a:t>
            </a:r>
          </a:p>
          <a:p>
            <a:pPr lvl="1"/>
            <a:r>
              <a:rPr lang="en-GB" dirty="0"/>
              <a:t>The main reasons given were that they prefer using physical tickets or that they can use the tickets they receive in an email.</a:t>
            </a:r>
          </a:p>
          <a:p>
            <a:r>
              <a:rPr lang="en-GB" dirty="0"/>
              <a:t>Ease of use was deemed the most important feature, while Notifications near a specified location the least important.</a:t>
            </a:r>
          </a:p>
          <a:p>
            <a:r>
              <a:rPr lang="en-GB" dirty="0"/>
              <a:t>NFC cards were deemed the most important feature narrowly beating Boarding cards, followed by Event tickets.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587CC-B357-45D3-AC69-5647596F09F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41412" y="1579124"/>
            <a:ext cx="9905997" cy="517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Requirements Gathering Survey</a:t>
            </a:r>
          </a:p>
        </p:txBody>
      </p:sp>
    </p:spTree>
    <p:extLst>
      <p:ext uri="{BB962C8B-B14F-4D97-AF65-F5344CB8AC3E}">
        <p14:creationId xmlns:p14="http://schemas.microsoft.com/office/powerpoint/2010/main" val="55302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B48F-6AEA-4A8B-86BE-30C85F03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D13F-F2DD-49A9-9F3B-F2A37B1B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6422"/>
          </a:xfrm>
        </p:spPr>
        <p:txBody>
          <a:bodyPr numCol="1">
            <a:normAutofit/>
          </a:bodyPr>
          <a:lstStyle/>
          <a:p>
            <a:r>
              <a:rPr lang="en-GB" dirty="0"/>
              <a:t>Created basic backend with Pass objects.</a:t>
            </a:r>
          </a:p>
          <a:p>
            <a:r>
              <a:rPr lang="en-GB" dirty="0"/>
              <a:t>Created JSON parser that parses the PKPass JSON file and creates a Pass object from it.</a:t>
            </a:r>
          </a:p>
          <a:p>
            <a:r>
              <a:rPr lang="en-GB" dirty="0"/>
              <a:t>Created basic app layout and Pass views.</a:t>
            </a:r>
          </a:p>
          <a:p>
            <a:r>
              <a:rPr lang="en-GB" dirty="0"/>
              <a:t>Put together a prototype.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587CC-B357-45D3-AC69-5647596F09F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41412" y="1579124"/>
            <a:ext cx="9905997" cy="517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4066071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CFF-34BA-4689-B0AF-4CD9E416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Evaluation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A38C-56A9-4F7B-8AC7-87FFADD6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current evaluation plan is to conduct usability tests on the finished app.</a:t>
            </a:r>
          </a:p>
          <a:p>
            <a:r>
              <a:rPr lang="en-GB" dirty="0"/>
              <a:t>The aim would be to get between 15 and 20 participants.</a:t>
            </a:r>
          </a:p>
          <a:p>
            <a:r>
              <a:rPr lang="en-GB" dirty="0"/>
              <a:t>They would be asked to perform certain tasks with the app while being observed and notes will be taken regarding how well they do and if they struggle.</a:t>
            </a:r>
          </a:p>
          <a:p>
            <a:r>
              <a:rPr lang="en-GB" dirty="0"/>
              <a:t>Afterwards they will be given a questionnaire to fill out, perhaps something like a system usability scale, which will show how they felt about the experience.</a:t>
            </a:r>
          </a:p>
          <a:p>
            <a:r>
              <a:rPr lang="en-GB" dirty="0"/>
              <a:t>The results will be evaluated to determine if the project was successful.</a:t>
            </a:r>
          </a:p>
          <a:p>
            <a:r>
              <a:rPr lang="en-GB" dirty="0"/>
              <a:t>Planning to have one week dedicated to evaluation upon completion of development.</a:t>
            </a:r>
          </a:p>
        </p:txBody>
      </p:sp>
    </p:spTree>
    <p:extLst>
      <p:ext uri="{BB962C8B-B14F-4D97-AF65-F5344CB8AC3E}">
        <p14:creationId xmlns:p14="http://schemas.microsoft.com/office/powerpoint/2010/main" val="1698118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846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Digital Pass Wallet  Project progress presentation</vt:lpstr>
      <vt:lpstr>Overall Aims and goals</vt:lpstr>
      <vt:lpstr>What Is a digital pass</vt:lpstr>
      <vt:lpstr>Project specification and requirements</vt:lpstr>
      <vt:lpstr>design</vt:lpstr>
      <vt:lpstr>Model-View-ViewModel</vt:lpstr>
      <vt:lpstr>Work done so far</vt:lpstr>
      <vt:lpstr>Work done so far</vt:lpstr>
      <vt:lpstr>Evaluation plans</vt:lpstr>
      <vt:lpstr>Overall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Pass Wallet  Project progress presentation</dc:title>
  <dc:creator>Diyan Komitov</dc:creator>
  <cp:lastModifiedBy>Diyan Komitov</cp:lastModifiedBy>
  <cp:revision>1</cp:revision>
  <dcterms:created xsi:type="dcterms:W3CDTF">2019-01-11T05:07:16Z</dcterms:created>
  <dcterms:modified xsi:type="dcterms:W3CDTF">2019-01-11T07:12:25Z</dcterms:modified>
</cp:coreProperties>
</file>