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3E086-611E-4135-B476-FCDD7B5DB2DC}" type="datetimeFigureOut">
              <a:rPr lang="en-CA" smtClean="0"/>
              <a:t>2024-08-18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CC3D-6242-4F91-A116-D038AAA9C691}" type="slidenum">
              <a:rPr lang="en-CA" smtClean="0"/>
              <a:t>‹#›</a:t>
            </a:fld>
            <a:endParaRPr lang="en-CA"/>
          </a:p>
        </p:txBody>
      </p:sp>
    </p:spTree>
    <p:extLst>
      <p:ext uri="{BB962C8B-B14F-4D97-AF65-F5344CB8AC3E}">
        <p14:creationId xmlns:p14="http://schemas.microsoft.com/office/powerpoint/2010/main" val="1992724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I used for this project is the Japan Real Estate sales Dataset found on Kaggle, </a:t>
            </a:r>
            <a:r>
              <a:rPr lang="en-US" dirty="0" err="1"/>
              <a:t>Ive</a:t>
            </a:r>
            <a:r>
              <a:rPr lang="en-US" dirty="0"/>
              <a:t> included the link to the source on the slides. This is a dataset contain real estate sales form all 47 prefectures in Japan from the years 2005 to 2019. This dataset contained almost 4 million entries and I opted to use just the Tokyo prefecture data due to memory limitations. Even then the Tokyo section of the dataset still contained over 400k </a:t>
            </a:r>
            <a:r>
              <a:rPr lang="en-US" dirty="0" err="1"/>
              <a:t>entires</a:t>
            </a:r>
            <a:r>
              <a:rPr lang="en-US" dirty="0"/>
              <a:t>.</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2</a:t>
            </a:fld>
            <a:endParaRPr lang="en-CA"/>
          </a:p>
        </p:txBody>
      </p:sp>
    </p:spTree>
    <p:extLst>
      <p:ext uri="{BB962C8B-B14F-4D97-AF65-F5344CB8AC3E}">
        <p14:creationId xmlns:p14="http://schemas.microsoft.com/office/powerpoint/2010/main" val="237035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steps mentioned before I concluded best model used only 3 features those being frontage flag which mean if the frontage of the real estate is greater than 50 meters, the area of the plot and the floor to area ratio. With these factors I ended up getting a training score of around 0.5 and a test score of 0.31. even though the training score is rather low and I was able to get it much higher, no matter what features I tried adding would increase the test score any </a:t>
            </a:r>
            <a:r>
              <a:rPr lang="en-US" dirty="0" err="1"/>
              <a:t>futher</a:t>
            </a:r>
            <a:r>
              <a:rPr lang="en-US" dirty="0"/>
              <a:t>, in fact most features ended up decreasing the test score which could mean overfitting.</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11</a:t>
            </a:fld>
            <a:endParaRPr lang="en-CA"/>
          </a:p>
        </p:txBody>
      </p:sp>
    </p:spTree>
    <p:extLst>
      <p:ext uri="{BB962C8B-B14F-4D97-AF65-F5344CB8AC3E}">
        <p14:creationId xmlns:p14="http://schemas.microsoft.com/office/powerpoint/2010/main" val="275571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dataset these are some of the more notable features,</a:t>
            </a:r>
          </a:p>
          <a:p>
            <a:r>
              <a:rPr lang="en-US" dirty="0"/>
              <a:t>Type is the type of real estate such as farmland or residential land</a:t>
            </a:r>
          </a:p>
          <a:p>
            <a:r>
              <a:rPr lang="en-CA" dirty="0"/>
              <a:t>Trade price is the target of the model </a:t>
            </a:r>
          </a:p>
          <a:p>
            <a:r>
              <a:rPr lang="en-CA" dirty="0"/>
              <a:t>Area being the area in m^2 for the real estate</a:t>
            </a:r>
          </a:p>
          <a:p>
            <a:r>
              <a:rPr lang="en-CA" dirty="0"/>
              <a:t>Frontage is the distance between the front of any house to the road, this feature was missing some points since apartments would have no frontage</a:t>
            </a:r>
          </a:p>
          <a:p>
            <a:r>
              <a:rPr lang="en-CA" dirty="0"/>
              <a:t>Total floor area is the area of the house or apartment and not the plot size</a:t>
            </a:r>
          </a:p>
          <a:p>
            <a:r>
              <a:rPr lang="en-CA" dirty="0"/>
              <a:t>Floor Area Ratio is as it sounds the ratio of floor space to area, this feature is important as its more complete in the dataset than total floor area</a:t>
            </a:r>
          </a:p>
        </p:txBody>
      </p:sp>
      <p:sp>
        <p:nvSpPr>
          <p:cNvPr id="4" name="Slide Number Placeholder 3"/>
          <p:cNvSpPr>
            <a:spLocks noGrp="1"/>
          </p:cNvSpPr>
          <p:nvPr>
            <p:ph type="sldNum" sz="quarter" idx="5"/>
          </p:nvPr>
        </p:nvSpPr>
        <p:spPr/>
        <p:txBody>
          <a:bodyPr/>
          <a:lstStyle/>
          <a:p>
            <a:fld id="{D0C4CC3D-6242-4F91-A116-D038AAA9C691}" type="slidenum">
              <a:rPr lang="en-CA" smtClean="0"/>
              <a:t>3</a:t>
            </a:fld>
            <a:endParaRPr lang="en-CA"/>
          </a:p>
        </p:txBody>
      </p:sp>
    </p:spTree>
    <p:extLst>
      <p:ext uri="{BB962C8B-B14F-4D97-AF65-F5344CB8AC3E}">
        <p14:creationId xmlns:p14="http://schemas.microsoft.com/office/powerpoint/2010/main" val="394194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preliminary analysis, the first things I looked into were the incomplete features as removing unnecessary features. I deemed features such as Unit price and price per Tsubo unnecessary as they would be directly calculated from the target. Features such as Prefecture are irrelevant in this analysis since the focus is specifically Tokyo prefecture instead of all 47, Additional features such as Remarks, Purpose and use were either too incomplete or doesn’t contain any useful information.</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4</a:t>
            </a:fld>
            <a:endParaRPr lang="en-CA"/>
          </a:p>
        </p:txBody>
      </p:sp>
    </p:spTree>
    <p:extLst>
      <p:ext uri="{BB962C8B-B14F-4D97-AF65-F5344CB8AC3E}">
        <p14:creationId xmlns:p14="http://schemas.microsoft.com/office/powerpoint/2010/main" val="55020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cleaning up some of the features, I wanted to see which features had the highest correlations with my target, as expected most numerical features had little to no correlation with the target. It could be seen that the features with the highest levels of correlation would be total floor area and trade price.</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5</a:t>
            </a:fld>
            <a:endParaRPr lang="en-CA"/>
          </a:p>
        </p:txBody>
      </p:sp>
    </p:spTree>
    <p:extLst>
      <p:ext uri="{BB962C8B-B14F-4D97-AF65-F5344CB8AC3E}">
        <p14:creationId xmlns:p14="http://schemas.microsoft.com/office/powerpoint/2010/main" val="179653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another correlation matrix with some variables removed this time. You can see that the correlation between trade price and some other features are higher in this plot, I opted to look into if specific categorical features such as land type had any impact in the dataset. This matrix was generated by only looking at residential buildings. This could indicate that categorical features could play a role in the model.</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6</a:t>
            </a:fld>
            <a:endParaRPr lang="en-CA"/>
          </a:p>
        </p:txBody>
      </p:sp>
    </p:spTree>
    <p:extLst>
      <p:ext uri="{BB962C8B-B14F-4D97-AF65-F5344CB8AC3E}">
        <p14:creationId xmlns:p14="http://schemas.microsoft.com/office/powerpoint/2010/main" val="3517418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model selection, after reviewing the correlation </a:t>
            </a:r>
            <a:r>
              <a:rPr lang="en-US" dirty="0" err="1"/>
              <a:t>matricies</a:t>
            </a:r>
            <a:r>
              <a:rPr lang="en-US" dirty="0"/>
              <a:t> I knew that categorical variables could play a role in the final model, so I opted to go with a the decision tree regression model over a linear regression. Decision tree was selected was due to the fact that it could handle categorical variables better than that of linear regression, some of the features also have a good chunk of missing values, for missing values if I were to use linear regression I would need to find a way to clean the data to remove all missing values or just delete rows with missing values which would shrink the dataset. </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7</a:t>
            </a:fld>
            <a:endParaRPr lang="en-CA"/>
          </a:p>
        </p:txBody>
      </p:sp>
    </p:spTree>
    <p:extLst>
      <p:ext uri="{BB962C8B-B14F-4D97-AF65-F5344CB8AC3E}">
        <p14:creationId xmlns:p14="http://schemas.microsoft.com/office/powerpoint/2010/main" val="2340506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training my model only 1 feature being area to get a baseline for the training and test scores, what I ended up with was a training score of around 0.15 and a testing score of 0.17, since the </a:t>
            </a:r>
            <a:r>
              <a:rPr lang="en-US" dirty="0" err="1"/>
              <a:t>trsting</a:t>
            </a:r>
            <a:r>
              <a:rPr lang="en-US" dirty="0"/>
              <a:t> score was actually higher than the training score it showed that the model generalized in the testing than when it was training</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8</a:t>
            </a:fld>
            <a:endParaRPr lang="en-CA"/>
          </a:p>
        </p:txBody>
      </p:sp>
    </p:spTree>
    <p:extLst>
      <p:ext uri="{BB962C8B-B14F-4D97-AF65-F5344CB8AC3E}">
        <p14:creationId xmlns:p14="http://schemas.microsoft.com/office/powerpoint/2010/main" val="684671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proceeded to test how my test scores would change based on each of the additional features I added into the model, since my main focus is testing scores and not training scores, after about 3 iterations, the score had little to no changes. If the primary focus was training scores I would likely be able to get it much higher</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9</a:t>
            </a:fld>
            <a:endParaRPr lang="en-CA"/>
          </a:p>
        </p:txBody>
      </p:sp>
    </p:spTree>
    <p:extLst>
      <p:ext uri="{BB962C8B-B14F-4D97-AF65-F5344CB8AC3E}">
        <p14:creationId xmlns:p14="http://schemas.microsoft.com/office/powerpoint/2010/main" val="3945689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test I conducted before finalizing my model was test the features I selected based on the previous to run a linear regression test, I originally selected Decision trees since I thought it might have to handle categorical features better, after selecting features, none of the selected features are categorical variables so I wanted to see how it performs in a linear regression. But looking at the results from the linear regression it can be seen the decision trees did perform better at least with the selected features.</a:t>
            </a:r>
            <a:endParaRPr lang="en-CA" dirty="0"/>
          </a:p>
        </p:txBody>
      </p:sp>
      <p:sp>
        <p:nvSpPr>
          <p:cNvPr id="4" name="Slide Number Placeholder 3"/>
          <p:cNvSpPr>
            <a:spLocks noGrp="1"/>
          </p:cNvSpPr>
          <p:nvPr>
            <p:ph type="sldNum" sz="quarter" idx="5"/>
          </p:nvPr>
        </p:nvSpPr>
        <p:spPr/>
        <p:txBody>
          <a:bodyPr/>
          <a:lstStyle/>
          <a:p>
            <a:fld id="{D0C4CC3D-6242-4F91-A116-D038AAA9C691}" type="slidenum">
              <a:rPr lang="en-CA" smtClean="0"/>
              <a:t>10</a:t>
            </a:fld>
            <a:endParaRPr lang="en-CA"/>
          </a:p>
        </p:txBody>
      </p:sp>
    </p:spTree>
    <p:extLst>
      <p:ext uri="{BB962C8B-B14F-4D97-AF65-F5344CB8AC3E}">
        <p14:creationId xmlns:p14="http://schemas.microsoft.com/office/powerpoint/2010/main" val="417905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3053-38B2-E506-36E1-9F35A4890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5307C3E-9851-4C9A-B8E8-21BC34D90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20158CE-64CA-FAD6-DAD0-8FD06FCB1C05}"/>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5" name="Footer Placeholder 4">
            <a:extLst>
              <a:ext uri="{FF2B5EF4-FFF2-40B4-BE49-F238E27FC236}">
                <a16:creationId xmlns:a16="http://schemas.microsoft.com/office/drawing/2014/main" id="{D9A006F8-F8E9-F148-6ACF-B18BF75E21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BA5C3-9573-40C8-430D-2F1354C86D11}"/>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140681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B635-6A13-A860-4B23-0473513E9D1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D4E2E54-1B38-EE0C-5ACC-7730D7BF7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308E83-DFD3-685C-DD70-C90B1F45FE14}"/>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5" name="Footer Placeholder 4">
            <a:extLst>
              <a:ext uri="{FF2B5EF4-FFF2-40B4-BE49-F238E27FC236}">
                <a16:creationId xmlns:a16="http://schemas.microsoft.com/office/drawing/2014/main" id="{8CA36F0F-7CE7-B0CE-4FA5-6CCBAF7E25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4B0BCB-605D-DFE9-ECB1-5E4AE1401BF6}"/>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417053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69DED-A11D-EE2B-5187-3369E9A6D0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ACE25A0-804D-2A00-0D75-84EBE39D4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0C432A-82E5-54EC-BC14-8F1ADFDF9D20}"/>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5" name="Footer Placeholder 4">
            <a:extLst>
              <a:ext uri="{FF2B5EF4-FFF2-40B4-BE49-F238E27FC236}">
                <a16:creationId xmlns:a16="http://schemas.microsoft.com/office/drawing/2014/main" id="{9B1C1907-5B72-E661-355E-D24625B831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E274FF-28C9-A6BF-95CD-AF261E7CD2B1}"/>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301048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0303-C187-185C-39F2-7F25D205FFF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CBB322-A263-14D5-61AF-54EFE6FD8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DF39CB-763E-48D9-8841-975FE3F1A6D0}"/>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5" name="Footer Placeholder 4">
            <a:extLst>
              <a:ext uri="{FF2B5EF4-FFF2-40B4-BE49-F238E27FC236}">
                <a16:creationId xmlns:a16="http://schemas.microsoft.com/office/drawing/2014/main" id="{295E84CD-D5CD-ADA6-BABC-41B56AA34B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8AC9D9-3E29-36AF-50B6-5E1C6291E421}"/>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74369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ECA3-E2C4-C319-E081-A8F9F2D74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23360F8-F835-35EF-2659-F9FE8CC692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7B280A-722E-D3B2-6DC6-EF9BF11FEFEB}"/>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5" name="Footer Placeholder 4">
            <a:extLst>
              <a:ext uri="{FF2B5EF4-FFF2-40B4-BE49-F238E27FC236}">
                <a16:creationId xmlns:a16="http://schemas.microsoft.com/office/drawing/2014/main" id="{F0DC11F1-62A5-3EC0-BDBE-9CD7666F0E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B682E7-1708-79C8-B886-5AEC468F999E}"/>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579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0395-2AC8-985C-59A2-9170612BA6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615B019-CF7D-CF30-3A81-F7C5378A4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102E1E0-B167-5DB4-B3CB-31D5D1A98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24468CF-777C-49CE-2A20-0BF6E564531B}"/>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6" name="Footer Placeholder 5">
            <a:extLst>
              <a:ext uri="{FF2B5EF4-FFF2-40B4-BE49-F238E27FC236}">
                <a16:creationId xmlns:a16="http://schemas.microsoft.com/office/drawing/2014/main" id="{4C54782F-FC20-A735-BDD7-97040E27DD3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7A75B8E-DCEE-0AC4-F587-584824638487}"/>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298638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470F-C5F0-F28B-756F-A10058CF813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A18AD1F-637B-4FCC-6081-7706529493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AF9FD3-D73A-51D9-BDDB-0B952C446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80C85A2-BD57-05CE-65B3-B25CA9A5E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2B050-1BEA-0918-923F-7ACBC1A3E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8D1E06B-D6DA-8A58-7AB8-91D1038E9BDB}"/>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8" name="Footer Placeholder 7">
            <a:extLst>
              <a:ext uri="{FF2B5EF4-FFF2-40B4-BE49-F238E27FC236}">
                <a16:creationId xmlns:a16="http://schemas.microsoft.com/office/drawing/2014/main" id="{FE098DA5-A374-A611-9635-CDCB8E6826C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6F661C7-B42F-0C8B-39D0-0A4F939F3D17}"/>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116870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88FC-F281-9A9E-9143-956EDBD91D2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7461A69-8F76-91D3-2DCA-E48899710A9C}"/>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4" name="Footer Placeholder 3">
            <a:extLst>
              <a:ext uri="{FF2B5EF4-FFF2-40B4-BE49-F238E27FC236}">
                <a16:creationId xmlns:a16="http://schemas.microsoft.com/office/drawing/2014/main" id="{9BCD59D6-08FD-9EF7-773F-727BF4258C9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4DA432A-DE14-EAFD-A6A2-911EF26163F0}"/>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363725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F31A5-4DBC-2AFA-DD22-1AE1DFF8788E}"/>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3" name="Footer Placeholder 2">
            <a:extLst>
              <a:ext uri="{FF2B5EF4-FFF2-40B4-BE49-F238E27FC236}">
                <a16:creationId xmlns:a16="http://schemas.microsoft.com/office/drawing/2014/main" id="{B5496D61-1810-CA96-7BD1-1E0237FDF30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F3DA2EC-01AF-58D4-CA02-357ACE442A38}"/>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85302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DA8B-DD65-BE69-D8AA-4893E7658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F97E70-D79C-3209-684D-0F7A08744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5C1763-37B6-8AB0-13C8-75B78D0B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8C9F4-2986-0FC9-F1C5-264A48371D70}"/>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6" name="Footer Placeholder 5">
            <a:extLst>
              <a:ext uri="{FF2B5EF4-FFF2-40B4-BE49-F238E27FC236}">
                <a16:creationId xmlns:a16="http://schemas.microsoft.com/office/drawing/2014/main" id="{19375585-9403-B06E-C6E5-A153B1154A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63C39E-D9A4-C284-4320-8F3A6D1C8348}"/>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256810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C42A-D245-09CD-E4E8-3DCE19404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66BD13E-6C12-070D-0B18-5ED735B63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591923F-9812-F16D-B5BC-BD3E18E60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3C0A7-E031-1ECC-7F74-0261CB416EF9}"/>
              </a:ext>
            </a:extLst>
          </p:cNvPr>
          <p:cNvSpPr>
            <a:spLocks noGrp="1"/>
          </p:cNvSpPr>
          <p:nvPr>
            <p:ph type="dt" sz="half" idx="10"/>
          </p:nvPr>
        </p:nvSpPr>
        <p:spPr/>
        <p:txBody>
          <a:bodyPr/>
          <a:lstStyle/>
          <a:p>
            <a:fld id="{129F1629-0F42-4924-89BF-E2755BCECC86}" type="datetimeFigureOut">
              <a:rPr lang="en-CA" smtClean="0"/>
              <a:t>2024-08-18</a:t>
            </a:fld>
            <a:endParaRPr lang="en-CA"/>
          </a:p>
        </p:txBody>
      </p:sp>
      <p:sp>
        <p:nvSpPr>
          <p:cNvPr id="6" name="Footer Placeholder 5">
            <a:extLst>
              <a:ext uri="{FF2B5EF4-FFF2-40B4-BE49-F238E27FC236}">
                <a16:creationId xmlns:a16="http://schemas.microsoft.com/office/drawing/2014/main" id="{B2DFAA01-16D8-31A9-844E-9847B349CA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351139-4C03-0830-AC52-671CEE241B04}"/>
              </a:ext>
            </a:extLst>
          </p:cNvPr>
          <p:cNvSpPr>
            <a:spLocks noGrp="1"/>
          </p:cNvSpPr>
          <p:nvPr>
            <p:ph type="sldNum" sz="quarter" idx="12"/>
          </p:nvPr>
        </p:nvSpPr>
        <p:spPr/>
        <p:txBody>
          <a:bodyPr/>
          <a:lstStyle/>
          <a:p>
            <a:fld id="{F1EBF3C7-8FFB-49AA-9D9D-29D291A04141}" type="slidenum">
              <a:rPr lang="en-CA" smtClean="0"/>
              <a:t>‹#›</a:t>
            </a:fld>
            <a:endParaRPr lang="en-CA"/>
          </a:p>
        </p:txBody>
      </p:sp>
    </p:spTree>
    <p:extLst>
      <p:ext uri="{BB962C8B-B14F-4D97-AF65-F5344CB8AC3E}">
        <p14:creationId xmlns:p14="http://schemas.microsoft.com/office/powerpoint/2010/main" val="60773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8DA4A-067B-B85B-A432-2C0CFD6AF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964D087-44E4-2195-EB21-3F6DEC185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004759-2BBD-7D18-667B-AA4B85217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9F1629-0F42-4924-89BF-E2755BCECC86}" type="datetimeFigureOut">
              <a:rPr lang="en-CA" smtClean="0"/>
              <a:t>2024-08-18</a:t>
            </a:fld>
            <a:endParaRPr lang="en-CA"/>
          </a:p>
        </p:txBody>
      </p:sp>
      <p:sp>
        <p:nvSpPr>
          <p:cNvPr id="5" name="Footer Placeholder 4">
            <a:extLst>
              <a:ext uri="{FF2B5EF4-FFF2-40B4-BE49-F238E27FC236}">
                <a16:creationId xmlns:a16="http://schemas.microsoft.com/office/drawing/2014/main" id="{594E2D47-BAFA-146B-091D-751459623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6DD80BA-C3E2-6870-0DEB-C52DCE4925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EBF3C7-8FFB-49AA-9D9D-29D291A04141}" type="slidenum">
              <a:rPr lang="en-CA" smtClean="0"/>
              <a:t>‹#›</a:t>
            </a:fld>
            <a:endParaRPr lang="en-CA"/>
          </a:p>
        </p:txBody>
      </p:sp>
    </p:spTree>
    <p:extLst>
      <p:ext uri="{BB962C8B-B14F-4D97-AF65-F5344CB8AC3E}">
        <p14:creationId xmlns:p14="http://schemas.microsoft.com/office/powerpoint/2010/main" val="178649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nishiodens/japan-real-estate-transaction-prices/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AAA6-6261-EEDF-9AE3-230EFFC12A05}"/>
              </a:ext>
            </a:extLst>
          </p:cNvPr>
          <p:cNvSpPr>
            <a:spLocks noGrp="1"/>
          </p:cNvSpPr>
          <p:nvPr>
            <p:ph type="ctrTitle"/>
          </p:nvPr>
        </p:nvSpPr>
        <p:spPr/>
        <p:txBody>
          <a:bodyPr/>
          <a:lstStyle/>
          <a:p>
            <a:r>
              <a:rPr lang="en-US" dirty="0"/>
              <a:t>Tokyo Real Estate</a:t>
            </a:r>
            <a:endParaRPr lang="en-CA" dirty="0"/>
          </a:p>
        </p:txBody>
      </p:sp>
    </p:spTree>
    <p:extLst>
      <p:ext uri="{BB962C8B-B14F-4D97-AF65-F5344CB8AC3E}">
        <p14:creationId xmlns:p14="http://schemas.microsoft.com/office/powerpoint/2010/main" val="2493883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A534-4B93-5AF5-79E7-59A64963FF8E}"/>
              </a:ext>
            </a:extLst>
          </p:cNvPr>
          <p:cNvSpPr>
            <a:spLocks noGrp="1"/>
          </p:cNvSpPr>
          <p:nvPr>
            <p:ph type="title"/>
          </p:nvPr>
        </p:nvSpPr>
        <p:spPr/>
        <p:txBody>
          <a:bodyPr/>
          <a:lstStyle/>
          <a:p>
            <a:r>
              <a:rPr lang="en-US" dirty="0"/>
              <a:t>Alternative Model</a:t>
            </a:r>
            <a:endParaRPr lang="en-CA" dirty="0"/>
          </a:p>
        </p:txBody>
      </p:sp>
      <p:pic>
        <p:nvPicPr>
          <p:cNvPr id="5" name="Content Placeholder 4">
            <a:extLst>
              <a:ext uri="{FF2B5EF4-FFF2-40B4-BE49-F238E27FC236}">
                <a16:creationId xmlns:a16="http://schemas.microsoft.com/office/drawing/2014/main" id="{E432C663-A1FA-CC77-1B81-E09D2373AA79}"/>
              </a:ext>
            </a:extLst>
          </p:cNvPr>
          <p:cNvPicPr>
            <a:picLocks noGrp="1" noChangeAspect="1"/>
          </p:cNvPicPr>
          <p:nvPr>
            <p:ph idx="1"/>
          </p:nvPr>
        </p:nvPicPr>
        <p:blipFill>
          <a:blip r:embed="rId3"/>
          <a:stretch>
            <a:fillRect/>
          </a:stretch>
        </p:blipFill>
        <p:spPr>
          <a:xfrm>
            <a:off x="881732" y="1759701"/>
            <a:ext cx="6504484" cy="2513097"/>
          </a:xfrm>
        </p:spPr>
      </p:pic>
    </p:spTree>
    <p:extLst>
      <p:ext uri="{BB962C8B-B14F-4D97-AF65-F5344CB8AC3E}">
        <p14:creationId xmlns:p14="http://schemas.microsoft.com/office/powerpoint/2010/main" val="88454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013-A667-3B62-606B-5634A106E508}"/>
              </a:ext>
            </a:extLst>
          </p:cNvPr>
          <p:cNvSpPr>
            <a:spLocks noGrp="1"/>
          </p:cNvSpPr>
          <p:nvPr>
            <p:ph type="title"/>
          </p:nvPr>
        </p:nvSpPr>
        <p:spPr/>
        <p:txBody>
          <a:bodyPr/>
          <a:lstStyle/>
          <a:p>
            <a:r>
              <a:rPr lang="en-US" dirty="0"/>
              <a:t>Final Model</a:t>
            </a:r>
            <a:endParaRPr lang="en-CA" dirty="0"/>
          </a:p>
        </p:txBody>
      </p:sp>
      <p:pic>
        <p:nvPicPr>
          <p:cNvPr id="13" name="Picture 12">
            <a:extLst>
              <a:ext uri="{FF2B5EF4-FFF2-40B4-BE49-F238E27FC236}">
                <a16:creationId xmlns:a16="http://schemas.microsoft.com/office/drawing/2014/main" id="{D955CD53-64AA-0952-0D17-51D0CEB7D382}"/>
              </a:ext>
            </a:extLst>
          </p:cNvPr>
          <p:cNvPicPr>
            <a:picLocks noChangeAspect="1"/>
          </p:cNvPicPr>
          <p:nvPr/>
        </p:nvPicPr>
        <p:blipFill>
          <a:blip r:embed="rId3"/>
          <a:stretch>
            <a:fillRect/>
          </a:stretch>
        </p:blipFill>
        <p:spPr>
          <a:xfrm>
            <a:off x="838200" y="1825625"/>
            <a:ext cx="6382641" cy="4001058"/>
          </a:xfrm>
          <a:prstGeom prst="rect">
            <a:avLst/>
          </a:prstGeom>
        </p:spPr>
      </p:pic>
      <p:pic>
        <p:nvPicPr>
          <p:cNvPr id="15" name="Picture 14">
            <a:extLst>
              <a:ext uri="{FF2B5EF4-FFF2-40B4-BE49-F238E27FC236}">
                <a16:creationId xmlns:a16="http://schemas.microsoft.com/office/drawing/2014/main" id="{B2FEC1F6-0969-D3CA-7224-869068B91106}"/>
              </a:ext>
            </a:extLst>
          </p:cNvPr>
          <p:cNvPicPr>
            <a:picLocks noChangeAspect="1"/>
          </p:cNvPicPr>
          <p:nvPr/>
        </p:nvPicPr>
        <p:blipFill>
          <a:blip r:embed="rId4"/>
          <a:stretch>
            <a:fillRect/>
          </a:stretch>
        </p:blipFill>
        <p:spPr>
          <a:xfrm>
            <a:off x="2962464" y="5961620"/>
            <a:ext cx="3739213" cy="615508"/>
          </a:xfrm>
          <a:prstGeom prst="rect">
            <a:avLst/>
          </a:prstGeom>
        </p:spPr>
      </p:pic>
    </p:spTree>
    <p:extLst>
      <p:ext uri="{BB962C8B-B14F-4D97-AF65-F5344CB8AC3E}">
        <p14:creationId xmlns:p14="http://schemas.microsoft.com/office/powerpoint/2010/main" val="425282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5FEE-45D3-9D70-0DA3-9DB22C06083C}"/>
              </a:ext>
            </a:extLst>
          </p:cNvPr>
          <p:cNvSpPr>
            <a:spLocks noGrp="1"/>
          </p:cNvSpPr>
          <p:nvPr>
            <p:ph type="title"/>
          </p:nvPr>
        </p:nvSpPr>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7C8698CA-77CD-1632-F352-A7BE4C71BD07}"/>
              </a:ext>
            </a:extLst>
          </p:cNvPr>
          <p:cNvSpPr>
            <a:spLocks noGrp="1"/>
          </p:cNvSpPr>
          <p:nvPr>
            <p:ph idx="1"/>
          </p:nvPr>
        </p:nvSpPr>
        <p:spPr/>
        <p:txBody>
          <a:bodyPr/>
          <a:lstStyle/>
          <a:p>
            <a:r>
              <a:rPr lang="en-US" dirty="0"/>
              <a:t>Source: </a:t>
            </a:r>
            <a:r>
              <a:rPr lang="en-US" dirty="0">
                <a:hlinkClick r:id="rId3"/>
              </a:rPr>
              <a:t>https://www.kaggle.com/datasets/nishiodens/japan-real-estate-transaction-prices/data</a:t>
            </a:r>
            <a:endParaRPr lang="en-US" dirty="0"/>
          </a:p>
          <a:p>
            <a:r>
              <a:rPr lang="en-US" dirty="0"/>
              <a:t>Real estate transactions from 47 prefectures in Japan</a:t>
            </a:r>
          </a:p>
          <a:p>
            <a:r>
              <a:rPr lang="en-US" dirty="0"/>
              <a:t>Collected between 2005 and 2019</a:t>
            </a:r>
          </a:p>
          <a:p>
            <a:r>
              <a:rPr lang="en-US" dirty="0"/>
              <a:t>Almost 4 million entries</a:t>
            </a:r>
          </a:p>
          <a:p>
            <a:r>
              <a:rPr lang="en-US" dirty="0"/>
              <a:t>Tokyo Dataset contains over 400,000 entries</a:t>
            </a:r>
            <a:endParaRPr lang="en-CA" dirty="0"/>
          </a:p>
        </p:txBody>
      </p:sp>
    </p:spTree>
    <p:extLst>
      <p:ext uri="{BB962C8B-B14F-4D97-AF65-F5344CB8AC3E}">
        <p14:creationId xmlns:p14="http://schemas.microsoft.com/office/powerpoint/2010/main" val="354730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1486-031B-F4A8-56B0-223730857CF6}"/>
              </a:ext>
            </a:extLst>
          </p:cNvPr>
          <p:cNvSpPr>
            <a:spLocks noGrp="1"/>
          </p:cNvSpPr>
          <p:nvPr>
            <p:ph type="title"/>
          </p:nvPr>
        </p:nvSpPr>
        <p:spPr/>
        <p:txBody>
          <a:bodyPr/>
          <a:lstStyle/>
          <a:p>
            <a:r>
              <a:rPr lang="en-US" dirty="0"/>
              <a:t>Dataset</a:t>
            </a:r>
            <a:endParaRPr lang="en-CA" dirty="0"/>
          </a:p>
        </p:txBody>
      </p:sp>
      <p:sp>
        <p:nvSpPr>
          <p:cNvPr id="3" name="Content Placeholder 2">
            <a:extLst>
              <a:ext uri="{FF2B5EF4-FFF2-40B4-BE49-F238E27FC236}">
                <a16:creationId xmlns:a16="http://schemas.microsoft.com/office/drawing/2014/main" id="{2DED1026-35FB-E1E9-E267-307C8332437B}"/>
              </a:ext>
            </a:extLst>
          </p:cNvPr>
          <p:cNvSpPr>
            <a:spLocks noGrp="1"/>
          </p:cNvSpPr>
          <p:nvPr>
            <p:ph idx="1"/>
          </p:nvPr>
        </p:nvSpPr>
        <p:spPr/>
        <p:txBody>
          <a:bodyPr/>
          <a:lstStyle/>
          <a:p>
            <a:pPr marL="0" indent="0">
              <a:buNone/>
            </a:pPr>
            <a:r>
              <a:rPr lang="en-US" dirty="0"/>
              <a:t>Summary of Fields</a:t>
            </a:r>
          </a:p>
          <a:p>
            <a:r>
              <a:rPr lang="en-US" dirty="0"/>
              <a:t>Type</a:t>
            </a:r>
          </a:p>
          <a:p>
            <a:r>
              <a:rPr lang="en-US" dirty="0" err="1"/>
              <a:t>TradePrice</a:t>
            </a:r>
            <a:endParaRPr lang="en-US" dirty="0"/>
          </a:p>
          <a:p>
            <a:r>
              <a:rPr lang="en-US" dirty="0"/>
              <a:t>Area</a:t>
            </a:r>
          </a:p>
          <a:p>
            <a:r>
              <a:rPr lang="en-US" dirty="0"/>
              <a:t>Frontage</a:t>
            </a:r>
          </a:p>
          <a:p>
            <a:r>
              <a:rPr lang="en-US" dirty="0" err="1"/>
              <a:t>TotalFloorArea</a:t>
            </a:r>
            <a:endParaRPr lang="en-US" dirty="0"/>
          </a:p>
          <a:p>
            <a:r>
              <a:rPr lang="en-US" dirty="0" err="1"/>
              <a:t>FloorAreaRatio</a:t>
            </a:r>
            <a:endParaRPr lang="en-US" dirty="0"/>
          </a:p>
        </p:txBody>
      </p:sp>
    </p:spTree>
    <p:extLst>
      <p:ext uri="{BB962C8B-B14F-4D97-AF65-F5344CB8AC3E}">
        <p14:creationId xmlns:p14="http://schemas.microsoft.com/office/powerpoint/2010/main" val="148857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52D-74B2-A975-0748-6BADAB5F4368}"/>
              </a:ext>
            </a:extLst>
          </p:cNvPr>
          <p:cNvSpPr>
            <a:spLocks noGrp="1"/>
          </p:cNvSpPr>
          <p:nvPr>
            <p:ph type="title"/>
          </p:nvPr>
        </p:nvSpPr>
        <p:spPr/>
        <p:txBody>
          <a:bodyPr/>
          <a:lstStyle/>
          <a:p>
            <a:r>
              <a:rPr lang="en-US" dirty="0"/>
              <a:t>Preliminary Analysis</a:t>
            </a:r>
            <a:endParaRPr lang="en-CA" dirty="0"/>
          </a:p>
        </p:txBody>
      </p:sp>
      <p:pic>
        <p:nvPicPr>
          <p:cNvPr id="5" name="Picture 4">
            <a:extLst>
              <a:ext uri="{FF2B5EF4-FFF2-40B4-BE49-F238E27FC236}">
                <a16:creationId xmlns:a16="http://schemas.microsoft.com/office/drawing/2014/main" id="{8F401D7E-72DB-A24B-EAD5-964EFB44B5F4}"/>
              </a:ext>
            </a:extLst>
          </p:cNvPr>
          <p:cNvPicPr>
            <a:picLocks noChangeAspect="1"/>
          </p:cNvPicPr>
          <p:nvPr/>
        </p:nvPicPr>
        <p:blipFill>
          <a:blip r:embed="rId3"/>
          <a:stretch>
            <a:fillRect/>
          </a:stretch>
        </p:blipFill>
        <p:spPr>
          <a:xfrm>
            <a:off x="944050" y="1454448"/>
            <a:ext cx="2277614" cy="5262329"/>
          </a:xfrm>
          <a:prstGeom prst="rect">
            <a:avLst/>
          </a:prstGeom>
        </p:spPr>
      </p:pic>
      <p:pic>
        <p:nvPicPr>
          <p:cNvPr id="7" name="Picture 6">
            <a:extLst>
              <a:ext uri="{FF2B5EF4-FFF2-40B4-BE49-F238E27FC236}">
                <a16:creationId xmlns:a16="http://schemas.microsoft.com/office/drawing/2014/main" id="{5DA5A8C0-953F-79AB-9291-F702F448D836}"/>
              </a:ext>
            </a:extLst>
          </p:cNvPr>
          <p:cNvPicPr>
            <a:picLocks noChangeAspect="1"/>
          </p:cNvPicPr>
          <p:nvPr/>
        </p:nvPicPr>
        <p:blipFill>
          <a:blip r:embed="rId4"/>
          <a:stretch>
            <a:fillRect/>
          </a:stretch>
        </p:blipFill>
        <p:spPr>
          <a:xfrm>
            <a:off x="4007940" y="1690688"/>
            <a:ext cx="7240010" cy="695422"/>
          </a:xfrm>
          <a:prstGeom prst="rect">
            <a:avLst/>
          </a:prstGeom>
        </p:spPr>
      </p:pic>
      <p:pic>
        <p:nvPicPr>
          <p:cNvPr id="9" name="Picture 8">
            <a:extLst>
              <a:ext uri="{FF2B5EF4-FFF2-40B4-BE49-F238E27FC236}">
                <a16:creationId xmlns:a16="http://schemas.microsoft.com/office/drawing/2014/main" id="{0063C8F6-E035-5E81-CF21-2E3F0A1CD6E0}"/>
              </a:ext>
            </a:extLst>
          </p:cNvPr>
          <p:cNvPicPr>
            <a:picLocks noChangeAspect="1"/>
          </p:cNvPicPr>
          <p:nvPr/>
        </p:nvPicPr>
        <p:blipFill>
          <a:blip r:embed="rId5"/>
          <a:stretch>
            <a:fillRect/>
          </a:stretch>
        </p:blipFill>
        <p:spPr>
          <a:xfrm>
            <a:off x="5306535" y="2487378"/>
            <a:ext cx="3352648" cy="4005497"/>
          </a:xfrm>
          <a:prstGeom prst="rect">
            <a:avLst/>
          </a:prstGeom>
        </p:spPr>
      </p:pic>
    </p:spTree>
    <p:extLst>
      <p:ext uri="{BB962C8B-B14F-4D97-AF65-F5344CB8AC3E}">
        <p14:creationId xmlns:p14="http://schemas.microsoft.com/office/powerpoint/2010/main" val="37114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6468-B8A2-227D-1F53-2CDD2B596471}"/>
              </a:ext>
            </a:extLst>
          </p:cNvPr>
          <p:cNvSpPr>
            <a:spLocks noGrp="1"/>
          </p:cNvSpPr>
          <p:nvPr>
            <p:ph type="title"/>
          </p:nvPr>
        </p:nvSpPr>
        <p:spPr/>
        <p:txBody>
          <a:bodyPr/>
          <a:lstStyle/>
          <a:p>
            <a:r>
              <a:rPr lang="en-US" dirty="0"/>
              <a:t>Correlation Matrix</a:t>
            </a:r>
            <a:endParaRPr lang="en-CA" dirty="0"/>
          </a:p>
        </p:txBody>
      </p:sp>
      <p:pic>
        <p:nvPicPr>
          <p:cNvPr id="9" name="Picture 8">
            <a:extLst>
              <a:ext uri="{FF2B5EF4-FFF2-40B4-BE49-F238E27FC236}">
                <a16:creationId xmlns:a16="http://schemas.microsoft.com/office/drawing/2014/main" id="{DD570697-6826-0943-27A7-ED55AA620993}"/>
              </a:ext>
            </a:extLst>
          </p:cNvPr>
          <p:cNvPicPr>
            <a:picLocks noChangeAspect="1"/>
          </p:cNvPicPr>
          <p:nvPr/>
        </p:nvPicPr>
        <p:blipFill>
          <a:blip r:embed="rId3"/>
          <a:stretch>
            <a:fillRect/>
          </a:stretch>
        </p:blipFill>
        <p:spPr>
          <a:xfrm>
            <a:off x="410726" y="1485132"/>
            <a:ext cx="5873709" cy="5053748"/>
          </a:xfrm>
          <a:prstGeom prst="rect">
            <a:avLst/>
          </a:prstGeom>
        </p:spPr>
      </p:pic>
    </p:spTree>
    <p:extLst>
      <p:ext uri="{BB962C8B-B14F-4D97-AF65-F5344CB8AC3E}">
        <p14:creationId xmlns:p14="http://schemas.microsoft.com/office/powerpoint/2010/main" val="148523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35A7-DDA7-BD5E-B713-1757E22C94D9}"/>
              </a:ext>
            </a:extLst>
          </p:cNvPr>
          <p:cNvSpPr>
            <a:spLocks noGrp="1"/>
          </p:cNvSpPr>
          <p:nvPr>
            <p:ph type="title"/>
          </p:nvPr>
        </p:nvSpPr>
        <p:spPr/>
        <p:txBody>
          <a:bodyPr/>
          <a:lstStyle/>
          <a:p>
            <a:r>
              <a:rPr lang="en-US" dirty="0"/>
              <a:t>Correlation Matrix</a:t>
            </a:r>
            <a:endParaRPr lang="en-CA" dirty="0"/>
          </a:p>
        </p:txBody>
      </p:sp>
      <p:pic>
        <p:nvPicPr>
          <p:cNvPr id="9" name="Picture 8">
            <a:extLst>
              <a:ext uri="{FF2B5EF4-FFF2-40B4-BE49-F238E27FC236}">
                <a16:creationId xmlns:a16="http://schemas.microsoft.com/office/drawing/2014/main" id="{099819B7-837F-B1B6-9833-7C6BDA92ED52}"/>
              </a:ext>
            </a:extLst>
          </p:cNvPr>
          <p:cNvPicPr>
            <a:picLocks noChangeAspect="1"/>
          </p:cNvPicPr>
          <p:nvPr/>
        </p:nvPicPr>
        <p:blipFill>
          <a:blip r:embed="rId3"/>
          <a:stretch>
            <a:fillRect/>
          </a:stretch>
        </p:blipFill>
        <p:spPr>
          <a:xfrm>
            <a:off x="447890" y="1405712"/>
            <a:ext cx="6069511" cy="5255036"/>
          </a:xfrm>
          <a:prstGeom prst="rect">
            <a:avLst/>
          </a:prstGeom>
        </p:spPr>
      </p:pic>
    </p:spTree>
    <p:extLst>
      <p:ext uri="{BB962C8B-B14F-4D97-AF65-F5344CB8AC3E}">
        <p14:creationId xmlns:p14="http://schemas.microsoft.com/office/powerpoint/2010/main" val="391091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CFCF-A0E3-4196-B77B-94A4DE86B45E}"/>
              </a:ext>
            </a:extLst>
          </p:cNvPr>
          <p:cNvSpPr>
            <a:spLocks noGrp="1"/>
          </p:cNvSpPr>
          <p:nvPr>
            <p:ph type="title"/>
          </p:nvPr>
        </p:nvSpPr>
        <p:spPr/>
        <p:txBody>
          <a:bodyPr/>
          <a:lstStyle/>
          <a:p>
            <a:r>
              <a:rPr lang="en-US" dirty="0"/>
              <a:t>Model Selection</a:t>
            </a:r>
            <a:endParaRPr lang="en-CA" dirty="0"/>
          </a:p>
        </p:txBody>
      </p:sp>
      <p:pic>
        <p:nvPicPr>
          <p:cNvPr id="5" name="Content Placeholder 4">
            <a:extLst>
              <a:ext uri="{FF2B5EF4-FFF2-40B4-BE49-F238E27FC236}">
                <a16:creationId xmlns:a16="http://schemas.microsoft.com/office/drawing/2014/main" id="{9A331752-E531-207E-28C3-FFD9C7F1F375}"/>
              </a:ext>
            </a:extLst>
          </p:cNvPr>
          <p:cNvPicPr>
            <a:picLocks noGrp="1" noChangeAspect="1"/>
          </p:cNvPicPr>
          <p:nvPr>
            <p:ph idx="1"/>
          </p:nvPr>
        </p:nvPicPr>
        <p:blipFill>
          <a:blip r:embed="rId3"/>
          <a:stretch>
            <a:fillRect/>
          </a:stretch>
        </p:blipFill>
        <p:spPr>
          <a:xfrm>
            <a:off x="838200" y="1865621"/>
            <a:ext cx="5107134" cy="3801978"/>
          </a:xfrm>
        </p:spPr>
      </p:pic>
    </p:spTree>
    <p:extLst>
      <p:ext uri="{BB962C8B-B14F-4D97-AF65-F5344CB8AC3E}">
        <p14:creationId xmlns:p14="http://schemas.microsoft.com/office/powerpoint/2010/main" val="48153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3684-F670-0818-54B3-64CC88E0F03A}"/>
              </a:ext>
            </a:extLst>
          </p:cNvPr>
          <p:cNvSpPr>
            <a:spLocks noGrp="1"/>
          </p:cNvSpPr>
          <p:nvPr>
            <p:ph type="title"/>
          </p:nvPr>
        </p:nvSpPr>
        <p:spPr/>
        <p:txBody>
          <a:bodyPr/>
          <a:lstStyle/>
          <a:p>
            <a:r>
              <a:rPr lang="en-US" dirty="0"/>
              <a:t>Training the model</a:t>
            </a:r>
            <a:endParaRPr lang="en-CA" dirty="0"/>
          </a:p>
        </p:txBody>
      </p:sp>
      <p:sp>
        <p:nvSpPr>
          <p:cNvPr id="3" name="Content Placeholder 2">
            <a:extLst>
              <a:ext uri="{FF2B5EF4-FFF2-40B4-BE49-F238E27FC236}">
                <a16:creationId xmlns:a16="http://schemas.microsoft.com/office/drawing/2014/main" id="{53DB185E-34C4-CC18-60AA-1155AD99F76E}"/>
              </a:ext>
            </a:extLst>
          </p:cNvPr>
          <p:cNvSpPr>
            <a:spLocks noGrp="1"/>
          </p:cNvSpPr>
          <p:nvPr>
            <p:ph idx="1"/>
          </p:nvPr>
        </p:nvSpPr>
        <p:spPr/>
        <p:txBody>
          <a:bodyPr/>
          <a:lstStyle/>
          <a:p>
            <a:r>
              <a:rPr lang="en-US" dirty="0"/>
              <a:t>Area as a baseline score of 0.14</a:t>
            </a:r>
            <a:endParaRPr lang="en-CA" dirty="0"/>
          </a:p>
        </p:txBody>
      </p:sp>
      <p:pic>
        <p:nvPicPr>
          <p:cNvPr id="5" name="Picture 4">
            <a:extLst>
              <a:ext uri="{FF2B5EF4-FFF2-40B4-BE49-F238E27FC236}">
                <a16:creationId xmlns:a16="http://schemas.microsoft.com/office/drawing/2014/main" id="{AD28A640-04C5-DBEB-48A1-83C6CD088BE6}"/>
              </a:ext>
            </a:extLst>
          </p:cNvPr>
          <p:cNvPicPr>
            <a:picLocks noChangeAspect="1"/>
          </p:cNvPicPr>
          <p:nvPr/>
        </p:nvPicPr>
        <p:blipFill>
          <a:blip r:embed="rId3"/>
          <a:stretch>
            <a:fillRect/>
          </a:stretch>
        </p:blipFill>
        <p:spPr>
          <a:xfrm>
            <a:off x="1002311" y="2550947"/>
            <a:ext cx="6880498" cy="2284941"/>
          </a:xfrm>
          <a:prstGeom prst="rect">
            <a:avLst/>
          </a:prstGeom>
        </p:spPr>
      </p:pic>
    </p:spTree>
    <p:extLst>
      <p:ext uri="{BB962C8B-B14F-4D97-AF65-F5344CB8AC3E}">
        <p14:creationId xmlns:p14="http://schemas.microsoft.com/office/powerpoint/2010/main" val="27153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144B-5EF4-A666-718A-C5789A67A872}"/>
              </a:ext>
            </a:extLst>
          </p:cNvPr>
          <p:cNvSpPr>
            <a:spLocks noGrp="1"/>
          </p:cNvSpPr>
          <p:nvPr>
            <p:ph type="title"/>
          </p:nvPr>
        </p:nvSpPr>
        <p:spPr/>
        <p:txBody>
          <a:bodyPr/>
          <a:lstStyle/>
          <a:p>
            <a:r>
              <a:rPr lang="en-US" dirty="0"/>
              <a:t>Training the Model</a:t>
            </a:r>
            <a:endParaRPr lang="en-CA" dirty="0"/>
          </a:p>
        </p:txBody>
      </p:sp>
      <p:pic>
        <p:nvPicPr>
          <p:cNvPr id="7" name="Content Placeholder 6">
            <a:extLst>
              <a:ext uri="{FF2B5EF4-FFF2-40B4-BE49-F238E27FC236}">
                <a16:creationId xmlns:a16="http://schemas.microsoft.com/office/drawing/2014/main" id="{2501A602-BF74-3D34-EC87-E8D45FD498BA}"/>
              </a:ext>
            </a:extLst>
          </p:cNvPr>
          <p:cNvPicPr>
            <a:picLocks noGrp="1" noChangeAspect="1"/>
          </p:cNvPicPr>
          <p:nvPr>
            <p:ph idx="1"/>
          </p:nvPr>
        </p:nvPicPr>
        <p:blipFill>
          <a:blip r:embed="rId3"/>
          <a:stretch>
            <a:fillRect/>
          </a:stretch>
        </p:blipFill>
        <p:spPr>
          <a:xfrm>
            <a:off x="838200" y="3981844"/>
            <a:ext cx="3439005" cy="1609950"/>
          </a:xfrm>
        </p:spPr>
      </p:pic>
      <p:pic>
        <p:nvPicPr>
          <p:cNvPr id="5" name="Picture 4">
            <a:extLst>
              <a:ext uri="{FF2B5EF4-FFF2-40B4-BE49-F238E27FC236}">
                <a16:creationId xmlns:a16="http://schemas.microsoft.com/office/drawing/2014/main" id="{B185B889-AC88-6EBF-2229-9352E73971A6}"/>
              </a:ext>
            </a:extLst>
          </p:cNvPr>
          <p:cNvPicPr>
            <a:picLocks noChangeAspect="1"/>
          </p:cNvPicPr>
          <p:nvPr/>
        </p:nvPicPr>
        <p:blipFill>
          <a:blip r:embed="rId4"/>
          <a:stretch>
            <a:fillRect/>
          </a:stretch>
        </p:blipFill>
        <p:spPr>
          <a:xfrm>
            <a:off x="838200" y="2121791"/>
            <a:ext cx="5153744" cy="1428949"/>
          </a:xfrm>
          <a:prstGeom prst="rect">
            <a:avLst/>
          </a:prstGeom>
        </p:spPr>
      </p:pic>
    </p:spTree>
    <p:extLst>
      <p:ext uri="{BB962C8B-B14F-4D97-AF65-F5344CB8AC3E}">
        <p14:creationId xmlns:p14="http://schemas.microsoft.com/office/powerpoint/2010/main" val="386923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964</Words>
  <Application>Microsoft Office PowerPoint</Application>
  <PresentationFormat>Widescreen</PresentationFormat>
  <Paragraphs>50</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Tokyo Real Estate</vt:lpstr>
      <vt:lpstr>Dataset</vt:lpstr>
      <vt:lpstr>Dataset</vt:lpstr>
      <vt:lpstr>Preliminary Analysis</vt:lpstr>
      <vt:lpstr>Correlation Matrix</vt:lpstr>
      <vt:lpstr>Correlation Matrix</vt:lpstr>
      <vt:lpstr>Model Selection</vt:lpstr>
      <vt:lpstr>Training the model</vt:lpstr>
      <vt:lpstr>Training the Model</vt:lpstr>
      <vt:lpstr>Alternative Model</vt:lpstr>
      <vt:lpstr>Final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Xu</dc:creator>
  <cp:lastModifiedBy>Daniel Xu</cp:lastModifiedBy>
  <cp:revision>1</cp:revision>
  <dcterms:created xsi:type="dcterms:W3CDTF">2024-08-19T02:02:33Z</dcterms:created>
  <dcterms:modified xsi:type="dcterms:W3CDTF">2024-08-19T03:05:11Z</dcterms:modified>
</cp:coreProperties>
</file>