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83" d="100"/>
          <a:sy n="83" d="100"/>
        </p:scale>
        <p:origin x="154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4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4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52488" y="950976"/>
            <a:ext cx="5239512" cy="496519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EEBC2D4-4F41-249E-7141-E0E12113CE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72346" y="0"/>
            <a:ext cx="28956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65D0-3E91-45C0-BC6C-CC7BFE58B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74800" y="3429000"/>
            <a:ext cx="3097320" cy="978408"/>
          </a:xfrm>
          <a:prstGeom prst="rect">
            <a:avLst/>
          </a:prstGeom>
        </p:spPr>
        <p:txBody>
          <a:bodyPr anchor="ctr"/>
          <a:lstStyle>
            <a:lvl1pPr algn="l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9651A5D-2C86-4900-A248-8559E39BDAC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20510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D5F84479-AB5A-4587-BAAF-A05E52224B4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5700" y="2854660"/>
            <a:ext cx="4749800" cy="2129971"/>
          </a:xfrm>
          <a:prstGeom prst="rect">
            <a:avLst/>
          </a:prstGeom>
        </p:spPr>
        <p:txBody>
          <a:bodyPr anchor="ctr"/>
          <a:lstStyle>
            <a:lvl1pPr marL="285750" indent="-28575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D8D3253-3A08-4F2F-B6B3-607BBC6B33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23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220C40-4EC0-BFB1-D615-1455BA15A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3684897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B9A4D3-8D91-4865-B422-5F60885A7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592874" y="3684898"/>
            <a:ext cx="9006253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0ECDAF5-DEB9-4A0C-9165-6ED23184A3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5435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FEA1AD-EC70-422F-BADD-FCA14BF9D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28750" y="3520775"/>
            <a:ext cx="328246" cy="3282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84996E-63EA-4C88-816A-3AE158BB5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80314" y="3520775"/>
            <a:ext cx="328246" cy="3282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A09893-F9A1-4FA2-A462-C1C443EC3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31878" y="3520775"/>
            <a:ext cx="328246" cy="32824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9FBC17-744B-4367-90B4-20C9CDBD1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83442" y="3520775"/>
            <a:ext cx="328246" cy="32824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FD6CCE-53EA-424C-A29B-35A77F7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35004" y="3520775"/>
            <a:ext cx="328246" cy="3282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ADC218-9303-4431-8BD2-4D5F9C19A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92873" y="2964383"/>
            <a:ext cx="0" cy="415716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724929-97F8-4988-BD69-D86CAA695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1" y="2964383"/>
            <a:ext cx="0" cy="415716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0FEF08-1FB7-46B4-AB6B-D672A96A7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599127" y="2964383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8BA510CE-108D-434A-9BE7-BE67121752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5172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2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00414708-82D0-44BF-8CBD-2D165A3856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5172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272F07D4-1C66-4FA2-8361-FC6267F177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70216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432C0CF3-19F3-4C10-9EEC-BA5E5F3FD2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70216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4A3A0AFC-7EB9-4059-8C59-C42379BA92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73340" y="2075688"/>
            <a:ext cx="2251564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417F27A8-21AF-48E6-8A67-65C9920A30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73340" y="2578608"/>
            <a:ext cx="2251564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26C8D2A-15B8-4AB1-83F7-74DB0A35CC7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716736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07311D06-DEA1-4811-AC58-E3B935DC5A8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16736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23AC1CF6-E394-4A35-A634-F187E005A4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1784" y="4398264"/>
            <a:ext cx="2251562" cy="498496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baseline="0">
                <a:solidFill>
                  <a:schemeClr val="accent3"/>
                </a:solidFill>
                <a:latin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F72BEB0-9B11-4205-B9FC-10E5201C813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221784" y="4917263"/>
            <a:ext cx="2251562" cy="310896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E574CD7-C8A6-4F56-81B4-F72FB22E0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44715" y="3977431"/>
            <a:ext cx="0" cy="415716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0FC7994-2504-4FF9-81F5-24405FEF0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47565" y="3977431"/>
            <a:ext cx="0" cy="415716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3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01351-79F8-4AD7-A22B-E7AFB1C69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274260"/>
            <a:ext cx="12192000" cy="2583739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9A49BC-8099-40DE-8210-5A1CBAA423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7BBE6-4278-4E33-9044-72A2E0C0E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8564" y="1585733"/>
            <a:ext cx="2065188" cy="399591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549E-0E7C-4599-B51C-97AA7E52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32832" y="1585733"/>
            <a:ext cx="2065188" cy="399591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7C507F-AD4D-47B6-88C3-C1D0154FB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63405" y="1585733"/>
            <a:ext cx="2065188" cy="39959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0266B1-BBD1-44C0-8D4C-4E651D320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293980" y="1585733"/>
            <a:ext cx="2065188" cy="3995918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1BB1CE-E3FA-4E7F-A54B-3FB67509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11052" y="1585733"/>
            <a:ext cx="2065188" cy="39959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5D11F63-A3DB-4EB1-9148-6E8C6678D1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7843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normalizeH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96E63495-7407-4360-95F6-82D0C68813B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7843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3A879552-0B9C-48EC-8D07-A24DB252D6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5211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337BD60-5C54-4FEC-A9D6-5C29EB9479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95211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25F7073D-87C3-473A-9A04-748C3F68265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82684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5CB2BF3B-6E9D-4A28-A938-C9CC9E49648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2684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94E179CD-2F9C-44FA-813E-253ACC4A97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413259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34D58360-D7DD-4F33-A29E-5F4835C2DC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13259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8" name="Text Placeholder 22">
            <a:extLst>
              <a:ext uri="{FF2B5EF4-FFF2-40B4-BE49-F238E27FC236}">
                <a16:creationId xmlns:a16="http://schemas.microsoft.com/office/drawing/2014/main" id="{AA5A81E7-83B9-4A30-9A57-98FFF27160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30331" y="2432304"/>
            <a:ext cx="1826631" cy="7762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:a16="http://schemas.microsoft.com/office/drawing/2014/main" id="{C45C6D3E-88B9-42D5-9A94-6D2B9CA3CDD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30331" y="3429000"/>
            <a:ext cx="1826631" cy="15276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200" spc="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137453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A750E0F3-3708-7BB7-7A9E-123ED3BAC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D283EBF-8FBA-4A7A-9DCE-23E0BF7F6A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69848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8D76D02-A6E3-446F-B85B-CAD9ED0641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0664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954B1A-CAD7-4645-A1B3-1A5EFD54C9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0664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8" name="Picture Placeholder 9">
            <a:extLst>
              <a:ext uri="{FF2B5EF4-FFF2-40B4-BE49-F238E27FC236}">
                <a16:creationId xmlns:a16="http://schemas.microsoft.com/office/drawing/2014/main" id="{D517EAC0-89E0-4247-B048-92F65C868A7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3236976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5710E0-5399-4C8A-9D92-390195CB6F2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07792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019883F1-27DD-46A1-AD71-3AE1425600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907792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Picture Placeholder 9">
            <a:extLst>
              <a:ext uri="{FF2B5EF4-FFF2-40B4-BE49-F238E27FC236}">
                <a16:creationId xmlns:a16="http://schemas.microsoft.com/office/drawing/2014/main" id="{7847BEB8-AC95-445E-AFB4-34B7658BB99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5404104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82B5CAB5-1932-4DC0-BBBD-8ABA7C5D5DE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74920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E248F87C-2911-41CB-A4BD-6ECD4E13B8C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74920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Picture Placeholder 9">
            <a:extLst>
              <a:ext uri="{FF2B5EF4-FFF2-40B4-BE49-F238E27FC236}">
                <a16:creationId xmlns:a16="http://schemas.microsoft.com/office/drawing/2014/main" id="{7B6B3681-1E21-44DA-AADA-F5E638A87423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571232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2D88AD4B-15C6-42C2-B9A5-BD645DA67D7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242048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D79E337C-DD94-4BC6-9F28-69AC04CD2B3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242048" y="5431536"/>
            <a:ext cx="2069690" cy="67212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Picture Placeholder 9">
            <a:extLst>
              <a:ext uri="{FF2B5EF4-FFF2-40B4-BE49-F238E27FC236}">
                <a16:creationId xmlns:a16="http://schemas.microsoft.com/office/drawing/2014/main" id="{026B0125-C5D1-4397-BA37-9D1FCB7DA71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738360" y="1664208"/>
            <a:ext cx="1408176" cy="246888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57BE95A-45E1-4F78-9162-0D9005657D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409176" y="4956048"/>
            <a:ext cx="2069690" cy="475149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600" cap="all" spc="2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EF2F2B86-E2A2-406A-9EED-2FBD6601798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409176" y="5431536"/>
            <a:ext cx="2069690" cy="69536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 b="0" i="0" cap="none" spc="200" baseline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EAB4BA-80BD-7371-B929-19121B20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44474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5AB06E-DF62-F8F9-5394-965FE9EF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288188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99703C-0E17-F953-C69A-F4BE3C334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9959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4C6290-D338-8FBA-9D0B-CAF45DE68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39717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04D8C7-8727-8343-DFC8-E415C809B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778565" y="4278429"/>
            <a:ext cx="0" cy="41571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886F38-E337-4504-BF25-D65176023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1314"/>
            <a:ext cx="12192000" cy="3806686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729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" y="502920"/>
            <a:ext cx="5010912" cy="1627632"/>
          </a:xfrm>
          <a:prstGeom prst="rect">
            <a:avLst/>
          </a:prstGeom>
          <a:noFill/>
        </p:spPr>
        <p:txBody>
          <a:bodyPr lIns="91440" tIns="45720" rIns="91440" bIns="45720" anchor="t" anchorCtr="0"/>
          <a:lstStyle>
            <a:lvl1pPr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38C8EB8A-A968-4E47-AE69-9A01E7717EB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496" y="2752344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90288" y="1911096"/>
            <a:ext cx="2350008" cy="99669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noFill/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F8DE9-CF33-BBAF-FFA6-1487D09E6B0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46136" y="0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37F6F0D-FCD4-63B1-5371-FFB63A75BB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46136" y="3602736"/>
            <a:ext cx="3602736" cy="32552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spc="400"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9A62FB8A-A588-91BB-620B-64E5D2090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8928"/>
            <a:ext cx="10515600" cy="567872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B9DAAC-E781-43E6-913C-893B8D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1655546"/>
            <a:ext cx="12192001" cy="5202454"/>
          </a:xfrm>
          <a:prstGeom prst="rect">
            <a:avLst/>
          </a:prstGeom>
          <a:solidFill>
            <a:schemeClr val="tx2">
              <a:lumMod val="60000"/>
              <a:lumOff val="4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78864A-44CD-4C12-B023-C16330014B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86584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6D9CE0F4-78C6-4BD6-9C58-FDFC16FF09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86584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B499BD94-B24B-4B23-9B87-81DF413EA4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276856"/>
            <a:ext cx="2743200" cy="422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 spc="200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subtitle here </a:t>
            </a:r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BC5A941-8EB4-4D4B-9671-6B8FA6447A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16936"/>
            <a:ext cx="2743200" cy="256032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egoe UI Light" panose="020B0502040204020203" pitchFamily="34" charset="0"/>
              <a:buNone/>
              <a:defRPr sz="1200" spc="5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9C76B36E-858A-1EFF-2A70-C8D5ADDC0C8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5788241"/>
            <a:ext cx="12192000" cy="106976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pc="400"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777FD6-2BEA-C70A-1C6D-8885D53E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2470543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ABE26A-0746-BC10-0802-C29EAD6C2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6968402" y="2771478"/>
            <a:ext cx="607253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17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4" r:id="rId3"/>
    <p:sldLayoutId id="2147483657" r:id="rId4"/>
    <p:sldLayoutId id="2147483656" r:id="rId5"/>
    <p:sldLayoutId id="2147483652" r:id="rId6"/>
    <p:sldLayoutId id="2147483658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abac.org/blog/foundations-of-data-analytic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analysis-written-in-red-marker-problem-analysis-pen-hand-wallpaper-wyzo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D64C50-A740-468A-8AB6-F949358D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2683895"/>
            <a:ext cx="4626287" cy="2862225"/>
          </a:xfrm>
        </p:spPr>
        <p:txBody>
          <a:bodyPr/>
          <a:lstStyle/>
          <a:p>
            <a:r>
              <a:rPr lang="en-US" sz="35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D-Mart Sales Dashboard – Power BI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94A06-38B8-4C8F-ABF0-FB763704D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Sales Performance Analysis and Insights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C29D19-2732-6417-E1C3-8F45563C28F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-3555" r="61345"/>
          <a:stretch/>
        </p:blipFill>
        <p:spPr>
          <a:xfrm>
            <a:off x="6952488" y="950976"/>
            <a:ext cx="5239512" cy="4965192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37C1019-D992-06C7-BBAF-C153A2F43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56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856148-3910-0BC3-79A0-D0A794C6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59" y="3429000"/>
            <a:ext cx="4104961" cy="978408"/>
          </a:xfrm>
        </p:spPr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D-Mart transactional data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EDFB0792-7AC7-432E-83DE-660EEF10721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836" t="22914" r="7816" b="53278"/>
          <a:stretch/>
        </p:blipFill>
        <p:spPr>
          <a:xfrm>
            <a:off x="0" y="0"/>
            <a:ext cx="12191999" cy="205105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E72FF0-3C0E-499A-8DA6-324675513B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0976" y="2245212"/>
            <a:ext cx="4749800" cy="3345983"/>
          </a:xfrm>
        </p:spPr>
        <p:txBody>
          <a:bodyPr/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Type (Member, Premium, Regular)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Category (Electronics, Clothing, etc.)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 Price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Quantity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(Sales Amount)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Price</a:t>
            </a:r>
          </a:p>
        </p:txBody>
      </p:sp>
    </p:spTree>
    <p:extLst>
      <p:ext uri="{BB962C8B-B14F-4D97-AF65-F5344CB8AC3E}">
        <p14:creationId xmlns:p14="http://schemas.microsoft.com/office/powerpoint/2010/main" val="1321790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6A3F3F-C45F-2166-DBB6-9B113950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418680"/>
            <a:ext cx="10869542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90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9F9B-6D01-5361-A688-AC6A25CE8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72" y="477456"/>
            <a:ext cx="10220928" cy="97840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Customer Type Trends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951B-A613-3381-7741-32364C8BE0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4572" y="1909824"/>
            <a:ext cx="10220928" cy="4247908"/>
          </a:xfrm>
        </p:spPr>
        <p:txBody>
          <a:bodyPr anchor="t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segmentation into Member, Premium, and Regular.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prices vary across Product Categories and Customer Types: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Premium customers consistently pay higher across all categories.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Regular customers show more uniform average pricing.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84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DCA2A-4B05-0BDB-8635-C274557CB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EDAA-C7EF-B586-F11C-BB7D5CE1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72" y="477456"/>
            <a:ext cx="10220928" cy="97840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Category Performance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A2178-5BD5-0420-A23F-3DC780FD9C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4572" y="1909824"/>
            <a:ext cx="10220928" cy="4247908"/>
          </a:xfrm>
        </p:spPr>
        <p:txBody>
          <a:bodyPr anchor="t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 &amp; Kitchen and Clothing are the top-performing categories by units sold.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Electronics shows high revenue contribution despite fewer units sold—indicating high-value items.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Grocery has lower average pricing and contributes less to revenue but moves large quantities.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44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098C0-91F5-8BDE-EF61-8DF6B0450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F418-B970-7609-DBEB-E114A46D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72" y="477456"/>
            <a:ext cx="10220928" cy="97840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time-Based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E2408-9DC7-5EE9-8716-A7A748CB59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4572" y="1909824"/>
            <a:ext cx="10220928" cy="4247908"/>
          </a:xfrm>
        </p:spPr>
        <p:txBody>
          <a:bodyPr anchor="t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Transactions and sales are consistent throughout the day, with minor peaks around midday and evening.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Suggests strong day-long footfall or online engagement.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7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53341-A760-3B39-AA2A-770AE4D8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7437-8AFF-6541-711A-0BA57371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72" y="477456"/>
            <a:ext cx="10220928" cy="978408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Sales vs Quantity Comparison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BA07E-3C00-F63E-CADE-A94D59334C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4572" y="1909824"/>
            <a:ext cx="10220928" cy="4247908"/>
          </a:xfrm>
        </p:spPr>
        <p:txBody>
          <a:bodyPr anchor="t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Beauty &amp; Personal Care and Electronics have a higher total sales value relative to quantity—indicating higher priced items.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 &amp; Kitchen and Grocery have high volumes but moderate revenue—likely due to essential/low-cost items.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58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8031E-E0F2-6A03-0942-D3980D282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990A-E264-1C14-3465-6E63D212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72" y="477456"/>
            <a:ext cx="10220928" cy="978408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Actionable Takeaways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35D49-21FE-56D5-A490-99A7CF3BF9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4572" y="1909824"/>
            <a:ext cx="10220928" cy="4247908"/>
          </a:xfrm>
        </p:spPr>
        <p:txBody>
          <a:bodyPr anchor="t"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marketing on Premium customers in high-value categories (Electronics, Clothing).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Consider bundling or promotions in Grocery to drive higher ticket sizes.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 stock and staffing for midday and evening peak hours.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14199-45A7-E801-4791-6AA0F8960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54F2-FCF1-412A-4864-0CDC825B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572" y="477456"/>
            <a:ext cx="10220928" cy="978408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840B6-C945-7DE7-1128-690929A8E8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4572" y="1909824"/>
            <a:ext cx="10220928" cy="4247908"/>
          </a:xfrm>
        </p:spPr>
        <p:txBody>
          <a:bodyPr anchor="t"/>
          <a:lstStyle/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DMart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Sales Dashboard provides a comprehensive overview of sales, customer behavior, and product category performance. Key insights show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High-value categories like Electronics and Clothing contribute significantly to revenue, especially from Premium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 &amp; Kitchen and Grocery lead in volume sold, indicating strong demand for essential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Time-based patterns reveal steady sales throughout the day with minor peaks, which can help in optimizing operations and marketing.</a:t>
            </a:r>
          </a:p>
        </p:txBody>
      </p:sp>
    </p:spTree>
    <p:extLst>
      <p:ext uri="{BB962C8B-B14F-4D97-AF65-F5344CB8AC3E}">
        <p14:creationId xmlns:p14="http://schemas.microsoft.com/office/powerpoint/2010/main" val="42900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">
      <a:dk1>
        <a:srgbClr val="000000"/>
      </a:dk1>
      <a:lt1>
        <a:srgbClr val="FFFFFF"/>
      </a:lt1>
      <a:dk2>
        <a:srgbClr val="BBAA9C"/>
      </a:dk2>
      <a:lt2>
        <a:srgbClr val="E7E6E6"/>
      </a:lt2>
      <a:accent1>
        <a:srgbClr val="668A60"/>
      </a:accent1>
      <a:accent2>
        <a:srgbClr val="702128"/>
      </a:accent2>
      <a:accent3>
        <a:srgbClr val="46708C"/>
      </a:accent3>
      <a:accent4>
        <a:srgbClr val="BB2606"/>
      </a:accent4>
      <a:accent5>
        <a:srgbClr val="F1910F"/>
      </a:accent5>
      <a:accent6>
        <a:srgbClr val="FBD5AD"/>
      </a:accent6>
      <a:hlink>
        <a:srgbClr val="6F2127"/>
      </a:hlink>
      <a:folHlink>
        <a:srgbClr val="BB2606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300960_Win32.potx" id="{05C05B2A-1785-40C9-B8F7-D31D6D5CB380}" vid="{9F0EE0D9-7B27-432E-B851-47307B31DF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Personal trip planner</Template>
  <TotalTime>52</TotalTime>
  <Words>319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Office Theme</vt:lpstr>
      <vt:lpstr>D-Mart Sales Dashboard – Power BI Project</vt:lpstr>
      <vt:lpstr>D-Mart transactional data</vt:lpstr>
      <vt:lpstr>PowerPoint Presentation</vt:lpstr>
      <vt:lpstr>Customer Type Trends</vt:lpstr>
      <vt:lpstr>Category Performance</vt:lpstr>
      <vt:lpstr>time-Based Analysis</vt:lpstr>
      <vt:lpstr>Sales vs Quantity Comparison</vt:lpstr>
      <vt:lpstr>Actionable Takeaways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916351969773</dc:creator>
  <cp:lastModifiedBy>916351969773</cp:lastModifiedBy>
  <cp:revision>1</cp:revision>
  <dcterms:created xsi:type="dcterms:W3CDTF">2025-04-25T15:48:43Z</dcterms:created>
  <dcterms:modified xsi:type="dcterms:W3CDTF">2025-04-25T16:41:00Z</dcterms:modified>
</cp:coreProperties>
</file>