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6" r:id="rId6"/>
    <p:sldId id="269" r:id="rId7"/>
    <p:sldId id="270" r:id="rId8"/>
    <p:sldId id="271" r:id="rId9"/>
    <p:sldId id="262" r:id="rId10"/>
    <p:sldId id="268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2018/1/16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2018/1/16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2018/1/16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2018/1/16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2018/1/16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2018/1/16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2018/1/16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2018/1/16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2018/1/16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2018/1/16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2018/1/16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2018/1/16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2018/1/16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2018/1/16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72938"/>
            <a:ext cx="4577443" cy="1672045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支持人脸识别的超市收银系统研发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104900" y="4545534"/>
            <a:ext cx="5734050" cy="973726"/>
          </a:xfrm>
        </p:spPr>
        <p:txBody>
          <a:bodyPr rtlCol="0"/>
          <a:lstStyle/>
          <a:p>
            <a:pPr rtl="0"/>
            <a:endParaRPr lang="en-US" dirty="0"/>
          </a:p>
          <a:p>
            <a:pPr algn="r"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指导老师：叶恒舟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4241646" y="3467852"/>
            <a:ext cx="233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璠科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71" y="1742562"/>
            <a:ext cx="6430912" cy="4287274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0740" y="3477984"/>
            <a:ext cx="1925683" cy="816429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dirty="0"/>
              <a:t>刷脸登录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26" y="1600199"/>
            <a:ext cx="4572001" cy="4572001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81052" y="3477984"/>
            <a:ext cx="2155372" cy="816429"/>
          </a:xfrm>
        </p:spPr>
        <p:txBody>
          <a:bodyPr rtlCol="0">
            <a:normAutofit fontScale="92500"/>
          </a:bodyPr>
          <a:lstStyle/>
          <a:p>
            <a:pPr rtl="0"/>
            <a:r>
              <a:rPr lang="zh-CN" altLang="en-US" sz="3600" dirty="0" smtClean="0"/>
              <a:t>扫码枪结账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618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71" y="2240790"/>
            <a:ext cx="6430912" cy="3290818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3477984"/>
            <a:ext cx="3231969" cy="816429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dirty="0" smtClean="0"/>
              <a:t>会员打折与积分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584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71" y="1725727"/>
            <a:ext cx="6430912" cy="4320944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3477984"/>
            <a:ext cx="3231969" cy="816429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dirty="0" smtClean="0"/>
              <a:t>相关查询</a:t>
            </a:r>
            <a:r>
              <a:rPr lang="zh-CN" altLang="en-US" sz="3600" dirty="0"/>
              <a:t>与统计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94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200" dirty="0" smtClean="0">
                <a:solidFill>
                  <a:schemeClr val="tx2"/>
                </a:solidFill>
              </a:rPr>
              <a:t>参考文献</a:t>
            </a:r>
            <a:endParaRPr lang="en-US" sz="3200" dirty="0">
              <a:solidFill>
                <a:schemeClr val="tx2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871279"/>
              </p:ext>
            </p:extLst>
          </p:nvPr>
        </p:nvGraphicFramePr>
        <p:xfrm>
          <a:off x="1214845" y="1502229"/>
          <a:ext cx="9548949" cy="4898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8949">
                  <a:extLst>
                    <a:ext uri="{9D8B030D-6E8A-4147-A177-3AD203B41FA5}">
                      <a16:colId xmlns:a16="http://schemas.microsoft.com/office/drawing/2014/main" val="1469867091"/>
                    </a:ext>
                  </a:extLst>
                </a:gridCol>
              </a:tblGrid>
              <a:tr h="4898572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[1] </a:t>
                      </a:r>
                      <a:r>
                        <a:rPr lang="zh-CN" sz="1600" kern="100" dirty="0">
                          <a:effectLst/>
                        </a:rPr>
                        <a:t>耿祥义，张跃平</a:t>
                      </a:r>
                      <a:r>
                        <a:rPr lang="en-US" sz="1600" kern="100" dirty="0">
                          <a:effectLst/>
                        </a:rPr>
                        <a:t>. Java</a:t>
                      </a:r>
                      <a:r>
                        <a:rPr lang="zh-CN" sz="1600" kern="100" dirty="0">
                          <a:effectLst/>
                        </a:rPr>
                        <a:t>程序设计实用教程（第</a:t>
                      </a:r>
                      <a:r>
                        <a:rPr lang="en-US" sz="1600" kern="100" dirty="0">
                          <a:effectLst/>
                        </a:rPr>
                        <a:t>2</a:t>
                      </a:r>
                      <a:r>
                        <a:rPr lang="zh-CN" sz="1600" kern="100" dirty="0">
                          <a:effectLst/>
                        </a:rPr>
                        <a:t>版）</a:t>
                      </a:r>
                      <a:r>
                        <a:rPr lang="en-US" sz="1600" kern="100" dirty="0">
                          <a:effectLst/>
                        </a:rPr>
                        <a:t>[M]</a:t>
                      </a:r>
                      <a:r>
                        <a:rPr lang="zh-CN" sz="1600" kern="100" dirty="0">
                          <a:effectLst/>
                        </a:rPr>
                        <a:t>．北京：人民邮电出版社，</a:t>
                      </a:r>
                      <a:r>
                        <a:rPr lang="en-US" sz="1600" kern="100" dirty="0">
                          <a:effectLst/>
                        </a:rPr>
                        <a:t>2013</a:t>
                      </a:r>
                      <a:r>
                        <a:rPr lang="zh-CN" sz="1600" kern="100" dirty="0">
                          <a:effectLst/>
                        </a:rPr>
                        <a:t>．</a:t>
                      </a: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[2] </a:t>
                      </a:r>
                      <a:r>
                        <a:rPr lang="zh-CN" sz="1600" kern="100" dirty="0">
                          <a:effectLst/>
                        </a:rPr>
                        <a:t>张继军，董卫</a:t>
                      </a:r>
                      <a:r>
                        <a:rPr lang="en-US" sz="1600" kern="100" dirty="0">
                          <a:effectLst/>
                        </a:rPr>
                        <a:t>. Java Web</a:t>
                      </a:r>
                      <a:r>
                        <a:rPr lang="zh-CN" sz="1600" kern="100" dirty="0">
                          <a:effectLst/>
                        </a:rPr>
                        <a:t>应用开发技术与案例教程</a:t>
                      </a:r>
                      <a:r>
                        <a:rPr lang="en-US" sz="1600" kern="100" dirty="0">
                          <a:effectLst/>
                        </a:rPr>
                        <a:t>[M]</a:t>
                      </a:r>
                      <a:r>
                        <a:rPr lang="zh-CN" sz="1600" kern="100" dirty="0">
                          <a:effectLst/>
                        </a:rPr>
                        <a:t>．北京：机械工业出版社，</a:t>
                      </a:r>
                      <a:r>
                        <a:rPr lang="en-US" sz="1600" kern="100" dirty="0">
                          <a:effectLst/>
                        </a:rPr>
                        <a:t>2013.9.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[3] </a:t>
                      </a:r>
                      <a:r>
                        <a:rPr lang="zh-CN" sz="1600" kern="100" dirty="0">
                          <a:effectLst/>
                        </a:rPr>
                        <a:t>宋娟</a:t>
                      </a:r>
                      <a:r>
                        <a:rPr lang="en-US" sz="1600" kern="100" dirty="0">
                          <a:effectLst/>
                        </a:rPr>
                        <a:t>. Java </a:t>
                      </a:r>
                      <a:r>
                        <a:rPr lang="zh-CN" sz="1600" kern="100" dirty="0">
                          <a:effectLst/>
                        </a:rPr>
                        <a:t>常用算法手册（第</a:t>
                      </a:r>
                      <a:r>
                        <a:rPr lang="en-US" sz="1600" kern="100" dirty="0">
                          <a:effectLst/>
                        </a:rPr>
                        <a:t>3</a:t>
                      </a:r>
                      <a:r>
                        <a:rPr lang="zh-CN" sz="1600" kern="100" dirty="0">
                          <a:effectLst/>
                        </a:rPr>
                        <a:t>版）</a:t>
                      </a:r>
                      <a:r>
                        <a:rPr lang="en-US" sz="1600" kern="100" dirty="0">
                          <a:effectLst/>
                        </a:rPr>
                        <a:t>[M]</a:t>
                      </a:r>
                      <a:r>
                        <a:rPr lang="zh-CN" sz="1600" kern="100" dirty="0">
                          <a:effectLst/>
                        </a:rPr>
                        <a:t>．北京：中国铁道出版社，</a:t>
                      </a:r>
                      <a:r>
                        <a:rPr lang="en-US" sz="1600" kern="100" dirty="0">
                          <a:effectLst/>
                        </a:rPr>
                        <a:t>2016.5.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[4] </a:t>
                      </a:r>
                      <a:r>
                        <a:rPr lang="zh-CN" sz="1600" kern="100" dirty="0">
                          <a:effectLst/>
                        </a:rPr>
                        <a:t>杨克昌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r>
                        <a:rPr lang="zh-CN" sz="1600" kern="100" dirty="0">
                          <a:effectLst/>
                        </a:rPr>
                        <a:t>计算机常用算法与程序设计案例教程</a:t>
                      </a:r>
                      <a:r>
                        <a:rPr lang="en-US" sz="1600" kern="100" dirty="0">
                          <a:effectLst/>
                        </a:rPr>
                        <a:t>[M]</a:t>
                      </a:r>
                      <a:r>
                        <a:rPr lang="zh-CN" sz="1600" kern="100" dirty="0">
                          <a:effectLst/>
                        </a:rPr>
                        <a:t>．北京：清华大学出版社，</a:t>
                      </a:r>
                      <a:r>
                        <a:rPr lang="en-US" sz="1600" kern="100" dirty="0">
                          <a:effectLst/>
                        </a:rPr>
                        <a:t>2011.7.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[5] </a:t>
                      </a:r>
                      <a:r>
                        <a:rPr lang="zh-CN" sz="1600" kern="100" dirty="0">
                          <a:effectLst/>
                        </a:rPr>
                        <a:t>陆惠恩</a:t>
                      </a:r>
                      <a:r>
                        <a:rPr lang="en-US" sz="1600" kern="100" dirty="0">
                          <a:effectLst/>
                        </a:rPr>
                        <a:t>. </a:t>
                      </a:r>
                      <a:r>
                        <a:rPr lang="zh-CN" sz="1600" kern="100" dirty="0">
                          <a:effectLst/>
                        </a:rPr>
                        <a:t>实用软件工程（第</a:t>
                      </a:r>
                      <a:r>
                        <a:rPr lang="en-US" sz="1600" kern="100" dirty="0">
                          <a:effectLst/>
                        </a:rPr>
                        <a:t>3</a:t>
                      </a:r>
                      <a:r>
                        <a:rPr lang="zh-CN" sz="1600" kern="100" dirty="0">
                          <a:effectLst/>
                        </a:rPr>
                        <a:t>版）</a:t>
                      </a:r>
                      <a:r>
                        <a:rPr lang="en-US" sz="1600" kern="100" dirty="0">
                          <a:effectLst/>
                        </a:rPr>
                        <a:t>[M]</a:t>
                      </a:r>
                      <a:r>
                        <a:rPr lang="zh-CN" sz="1600" kern="100" dirty="0">
                          <a:effectLst/>
                        </a:rPr>
                        <a:t>．北京：清华大学出版社，</a:t>
                      </a:r>
                      <a:r>
                        <a:rPr lang="en-US" sz="1600" kern="100" dirty="0">
                          <a:effectLst/>
                        </a:rPr>
                        <a:t>2015.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266700" indent="-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[6] </a:t>
                      </a:r>
                      <a:r>
                        <a:rPr lang="zh-CN" sz="1600" kern="100" dirty="0">
                          <a:effectLst/>
                        </a:rPr>
                        <a:t>王飞飞，崔洋，贺亚茹</a:t>
                      </a:r>
                      <a:r>
                        <a:rPr lang="en-US" sz="1600" kern="100" dirty="0">
                          <a:effectLst/>
                        </a:rPr>
                        <a:t>. MySQL</a:t>
                      </a:r>
                      <a:r>
                        <a:rPr lang="zh-CN" sz="1600" kern="100" dirty="0">
                          <a:effectLst/>
                        </a:rPr>
                        <a:t>数据库应用从入门到精通（第二版）</a:t>
                      </a:r>
                      <a:r>
                        <a:rPr lang="en-US" sz="1600" kern="100" dirty="0">
                          <a:effectLst/>
                        </a:rPr>
                        <a:t>[M]</a:t>
                      </a:r>
                      <a:r>
                        <a:rPr lang="zh-CN" sz="1600" kern="100" dirty="0">
                          <a:effectLst/>
                        </a:rPr>
                        <a:t>．北京：中国铁道出</a:t>
                      </a:r>
                    </a:p>
                    <a:p>
                      <a:pPr marL="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版社，</a:t>
                      </a:r>
                      <a:r>
                        <a:rPr lang="en-US" sz="1600" kern="100" dirty="0">
                          <a:effectLst/>
                        </a:rPr>
                        <a:t>2014.4.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[7] Robert </a:t>
                      </a:r>
                      <a:r>
                        <a:rPr lang="en-US" sz="1600" kern="100" dirty="0" err="1">
                          <a:effectLst/>
                        </a:rPr>
                        <a:t>L.Kruse</a:t>
                      </a:r>
                      <a:r>
                        <a:rPr lang="zh-CN" sz="1600" kern="100" dirty="0">
                          <a:effectLst/>
                        </a:rPr>
                        <a:t>，</a:t>
                      </a:r>
                      <a:r>
                        <a:rPr lang="en-US" sz="1600" kern="100" dirty="0">
                          <a:effectLst/>
                        </a:rPr>
                        <a:t>Alexander </a:t>
                      </a:r>
                      <a:r>
                        <a:rPr lang="en-US" sz="1600" kern="100" dirty="0" err="1">
                          <a:effectLst/>
                        </a:rPr>
                        <a:t>J.Ryba</a:t>
                      </a:r>
                      <a:r>
                        <a:rPr lang="en-US" sz="1600" kern="100" dirty="0">
                          <a:effectLst/>
                        </a:rPr>
                        <a:t>. </a:t>
                      </a:r>
                      <a:r>
                        <a:rPr lang="zh-CN" sz="1600" kern="100" dirty="0">
                          <a:effectLst/>
                        </a:rPr>
                        <a:t>数据结构与程序设计</a:t>
                      </a:r>
                      <a:r>
                        <a:rPr lang="en-US" sz="1600" kern="100" dirty="0">
                          <a:effectLst/>
                        </a:rPr>
                        <a:t>[M]</a:t>
                      </a:r>
                      <a:r>
                        <a:rPr lang="zh-CN" sz="1600" kern="100" dirty="0">
                          <a:effectLst/>
                        </a:rPr>
                        <a:t>．北京：高等教育出版社，</a:t>
                      </a:r>
                      <a:r>
                        <a:rPr lang="en-US" sz="1600" kern="100" dirty="0">
                          <a:effectLst/>
                        </a:rPr>
                        <a:t>2001.</a:t>
                      </a:r>
                      <a:endParaRPr lang="zh-CN" sz="1600" kern="1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[8] Cay </a:t>
                      </a:r>
                      <a:r>
                        <a:rPr lang="en-US" sz="1600" kern="100" dirty="0" err="1">
                          <a:effectLst/>
                        </a:rPr>
                        <a:t>S.Horstmann</a:t>
                      </a:r>
                      <a:r>
                        <a:rPr lang="en-US" sz="1600" kern="100" dirty="0">
                          <a:effectLst/>
                        </a:rPr>
                        <a:t>. Java</a:t>
                      </a:r>
                      <a:r>
                        <a:rPr lang="zh-CN" sz="1600" kern="100" dirty="0">
                          <a:effectLst/>
                        </a:rPr>
                        <a:t>核心技术卷</a:t>
                      </a:r>
                      <a:r>
                        <a:rPr lang="en-US" sz="1600" kern="100" dirty="0">
                          <a:effectLst/>
                        </a:rPr>
                        <a:t>II</a:t>
                      </a:r>
                      <a:r>
                        <a:rPr lang="zh-CN" sz="1600" kern="100" dirty="0">
                          <a:effectLst/>
                        </a:rPr>
                        <a:t>：高级特性</a:t>
                      </a:r>
                      <a:r>
                        <a:rPr lang="en-US" sz="1600" kern="100" dirty="0">
                          <a:effectLst/>
                        </a:rPr>
                        <a:t>[M]</a:t>
                      </a:r>
                      <a:r>
                        <a:rPr lang="zh-CN" sz="1600" kern="100" dirty="0">
                          <a:effectLst/>
                        </a:rPr>
                        <a:t>．北京：机械工业出版社，</a:t>
                      </a:r>
                      <a:r>
                        <a:rPr lang="en-US" sz="1600" kern="100" dirty="0">
                          <a:effectLst/>
                        </a:rPr>
                        <a:t>2017.9.</a:t>
                      </a:r>
                      <a:endParaRPr lang="zh-CN" sz="16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[9] </a:t>
                      </a:r>
                      <a:r>
                        <a:rPr lang="zh-CN" sz="1600" kern="100" dirty="0">
                          <a:effectLst/>
                        </a:rPr>
                        <a:t>吴翰清</a:t>
                      </a:r>
                      <a:r>
                        <a:rPr lang="en-US" sz="1600" kern="100" dirty="0">
                          <a:effectLst/>
                        </a:rPr>
                        <a:t>. </a:t>
                      </a:r>
                      <a:r>
                        <a:rPr lang="zh-CN" sz="1600" kern="100" dirty="0">
                          <a:effectLst/>
                        </a:rPr>
                        <a:t>白帽子讲</a:t>
                      </a:r>
                      <a:r>
                        <a:rPr lang="en-US" sz="1600" kern="100" dirty="0">
                          <a:effectLst/>
                        </a:rPr>
                        <a:t>Web</a:t>
                      </a:r>
                      <a:r>
                        <a:rPr lang="zh-CN" sz="1600" kern="100" dirty="0">
                          <a:effectLst/>
                        </a:rPr>
                        <a:t>安全（纪念版）</a:t>
                      </a:r>
                      <a:r>
                        <a:rPr lang="en-US" sz="1600" kern="100" dirty="0">
                          <a:effectLst/>
                        </a:rPr>
                        <a:t>[M]</a:t>
                      </a:r>
                      <a:r>
                        <a:rPr lang="zh-CN" sz="1600" kern="100" dirty="0">
                          <a:effectLst/>
                        </a:rPr>
                        <a:t>．北京：电子工业出版社，</a:t>
                      </a:r>
                      <a:r>
                        <a:rPr lang="en-US" sz="1600" kern="100" dirty="0">
                          <a:effectLst/>
                        </a:rPr>
                        <a:t>2014.6.</a:t>
                      </a:r>
                      <a:endParaRPr lang="zh-CN" sz="16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[10] Bruce </a:t>
                      </a:r>
                      <a:r>
                        <a:rPr lang="en-US" sz="1600" kern="100" dirty="0" err="1">
                          <a:effectLst/>
                        </a:rPr>
                        <a:t>Eckel</a:t>
                      </a:r>
                      <a:r>
                        <a:rPr lang="en-US" sz="1600" kern="100" dirty="0">
                          <a:effectLst/>
                        </a:rPr>
                        <a:t>. Java</a:t>
                      </a:r>
                      <a:r>
                        <a:rPr lang="zh-CN" sz="1600" kern="100" dirty="0">
                          <a:effectLst/>
                        </a:rPr>
                        <a:t>编程思想（第</a:t>
                      </a:r>
                      <a:r>
                        <a:rPr lang="en-US" sz="1600" kern="100" dirty="0">
                          <a:effectLst/>
                        </a:rPr>
                        <a:t>4</a:t>
                      </a:r>
                      <a:r>
                        <a:rPr lang="zh-CN" sz="1600" kern="100" dirty="0">
                          <a:effectLst/>
                        </a:rPr>
                        <a:t>版）</a:t>
                      </a:r>
                      <a:r>
                        <a:rPr lang="en-US" sz="1600" kern="100" dirty="0">
                          <a:effectLst/>
                        </a:rPr>
                        <a:t>[M]</a:t>
                      </a:r>
                      <a:r>
                        <a:rPr lang="zh-CN" sz="1600" kern="100" dirty="0">
                          <a:effectLst/>
                        </a:rPr>
                        <a:t>．北京：机械工业出版社，</a:t>
                      </a:r>
                      <a:r>
                        <a:rPr lang="en-US" sz="1600" kern="100" dirty="0">
                          <a:effectLst/>
                        </a:rPr>
                        <a:t>2007.6.</a:t>
                      </a:r>
                      <a:endParaRPr lang="zh-CN" sz="1600" dirty="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[11]</a:t>
                      </a:r>
                      <a:r>
                        <a:rPr lang="zh-CN" sz="1600" kern="100" dirty="0">
                          <a:effectLst/>
                        </a:rPr>
                        <a:t>（美）福达</a:t>
                      </a:r>
                      <a:r>
                        <a:rPr lang="en-US" sz="1600" kern="100" dirty="0">
                          <a:effectLst/>
                        </a:rPr>
                        <a:t>. SQL</a:t>
                      </a:r>
                      <a:r>
                        <a:rPr lang="zh-CN" sz="1600" kern="100" dirty="0">
                          <a:effectLst/>
                        </a:rPr>
                        <a:t>必知必会（第</a:t>
                      </a:r>
                      <a:r>
                        <a:rPr lang="en-US" sz="1600" kern="100" dirty="0">
                          <a:effectLst/>
                        </a:rPr>
                        <a:t>4</a:t>
                      </a:r>
                      <a:r>
                        <a:rPr lang="zh-CN" sz="1600" kern="100" dirty="0">
                          <a:effectLst/>
                        </a:rPr>
                        <a:t>版）</a:t>
                      </a:r>
                      <a:r>
                        <a:rPr lang="en-US" sz="1600" kern="100" dirty="0">
                          <a:effectLst/>
                        </a:rPr>
                        <a:t>[M]</a:t>
                      </a:r>
                      <a:r>
                        <a:rPr lang="zh-CN" sz="1600" kern="100" dirty="0">
                          <a:effectLst/>
                        </a:rPr>
                        <a:t>．北京：人民邮电出版社，</a:t>
                      </a:r>
                      <a:r>
                        <a:rPr lang="en-US" sz="1600" kern="100" dirty="0">
                          <a:effectLst/>
                        </a:rPr>
                        <a:t>2013.5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266700" indent="-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[12] </a:t>
                      </a:r>
                      <a:r>
                        <a:rPr lang="zh-CN" sz="1600" kern="100" dirty="0">
                          <a:effectLst/>
                        </a:rPr>
                        <a:t>郑步芹，姜利群，张瑜慧</a:t>
                      </a:r>
                      <a:r>
                        <a:rPr lang="en-US" sz="1600" kern="100" dirty="0">
                          <a:effectLst/>
                        </a:rPr>
                        <a:t>. </a:t>
                      </a:r>
                      <a:r>
                        <a:rPr lang="zh-CN" sz="1600" kern="100" dirty="0">
                          <a:effectLst/>
                        </a:rPr>
                        <a:t>基于</a:t>
                      </a:r>
                      <a:r>
                        <a:rPr lang="en-US" sz="1600" kern="100" dirty="0">
                          <a:effectLst/>
                        </a:rPr>
                        <a:t> SSH </a:t>
                      </a:r>
                      <a:r>
                        <a:rPr lang="zh-CN" sz="1600" kern="100" dirty="0">
                          <a:effectLst/>
                        </a:rPr>
                        <a:t>的网上超市系统的研究</a:t>
                      </a:r>
                      <a:r>
                        <a:rPr lang="en-US" sz="1600" kern="100" dirty="0">
                          <a:effectLst/>
                        </a:rPr>
                        <a:t>[J]</a:t>
                      </a:r>
                      <a:r>
                        <a:rPr lang="zh-CN" sz="1600" kern="100" dirty="0">
                          <a:effectLst/>
                        </a:rPr>
                        <a:t>．电脑知识与技术，</a:t>
                      </a:r>
                      <a:r>
                        <a:rPr lang="en-US" sz="1600" kern="100" dirty="0">
                          <a:effectLst/>
                        </a:rPr>
                        <a:t>2009</a:t>
                      </a:r>
                      <a:r>
                        <a:rPr lang="zh-CN" sz="1600" kern="100" dirty="0">
                          <a:effectLst/>
                        </a:rPr>
                        <a:t>，</a:t>
                      </a:r>
                      <a:r>
                        <a:rPr lang="en-US" sz="1600" kern="100" dirty="0">
                          <a:effectLst/>
                        </a:rPr>
                        <a:t>5 </a:t>
                      </a:r>
                      <a:r>
                        <a:rPr lang="zh-CN" sz="1600" kern="100" dirty="0">
                          <a:effectLst/>
                        </a:rPr>
                        <a:t>（</a:t>
                      </a:r>
                      <a:r>
                        <a:rPr lang="en-US" sz="1600" kern="100" dirty="0">
                          <a:effectLst/>
                        </a:rPr>
                        <a:t>35</a:t>
                      </a:r>
                      <a:r>
                        <a:rPr lang="zh-CN" sz="1600" kern="100" dirty="0">
                          <a:effectLst/>
                        </a:rPr>
                        <a:t>）：</a:t>
                      </a:r>
                      <a:r>
                        <a:rPr lang="en-US" sz="1600" kern="100" dirty="0">
                          <a:effectLst/>
                        </a:rPr>
                        <a:t>9957-9959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266700" indent="-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[13] </a:t>
                      </a:r>
                      <a:r>
                        <a:rPr lang="zh-CN" sz="1600" kern="100" dirty="0">
                          <a:effectLst/>
                        </a:rPr>
                        <a:t>刘邦凯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r>
                        <a:rPr lang="zh-CN" sz="1600" kern="100" dirty="0">
                          <a:effectLst/>
                        </a:rPr>
                        <a:t>超市系统前端收银软件设计与实现</a:t>
                      </a:r>
                      <a:r>
                        <a:rPr lang="en-US" sz="1600" kern="100" dirty="0">
                          <a:effectLst/>
                        </a:rPr>
                        <a:t>[D].</a:t>
                      </a:r>
                      <a:r>
                        <a:rPr lang="zh-CN" sz="1600" kern="100" dirty="0">
                          <a:effectLst/>
                        </a:rPr>
                        <a:t>成都：电子科技大学，</a:t>
                      </a:r>
                      <a:r>
                        <a:rPr lang="en-US" sz="1600" kern="100" dirty="0">
                          <a:effectLst/>
                        </a:rPr>
                        <a:t>2016.12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1-72.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266700" indent="-2667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[14] </a:t>
                      </a:r>
                      <a:r>
                        <a:rPr lang="zh-CN" sz="1600" kern="100" dirty="0">
                          <a:effectLst/>
                        </a:rPr>
                        <a:t>王双波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r>
                        <a:rPr lang="zh-CN" sz="1600" kern="100" dirty="0">
                          <a:effectLst/>
                        </a:rPr>
                        <a:t>基于</a:t>
                      </a:r>
                      <a:r>
                        <a:rPr lang="en-US" sz="1600" kern="100" dirty="0">
                          <a:effectLst/>
                        </a:rPr>
                        <a:t>JSP</a:t>
                      </a:r>
                      <a:r>
                        <a:rPr lang="zh-CN" sz="1600" kern="100" dirty="0">
                          <a:effectLst/>
                        </a:rPr>
                        <a:t>的网上图书超市系统的设计与实现</a:t>
                      </a:r>
                      <a:r>
                        <a:rPr lang="en-US" sz="1600" kern="100" dirty="0">
                          <a:effectLst/>
                        </a:rPr>
                        <a:t>[D].</a:t>
                      </a:r>
                      <a:r>
                        <a:rPr lang="zh-CN" sz="1600" kern="100" dirty="0">
                          <a:effectLst/>
                        </a:rPr>
                        <a:t>哈尔滨：哈尔滨工业大学，</a:t>
                      </a:r>
                      <a:r>
                        <a:rPr lang="en-US" sz="1600" kern="100" dirty="0">
                          <a:effectLst/>
                        </a:rPr>
                        <a:t>2015.10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1-69</a:t>
                      </a:r>
                      <a:r>
                        <a:rPr lang="en-US" sz="1600" kern="100" dirty="0" smtClean="0">
                          <a:effectLst/>
                        </a:rPr>
                        <a:t>.</a:t>
                      </a:r>
                      <a:endParaRPr lang="zh-CN" sz="1600" kern="100" dirty="0">
                        <a:effectLst/>
                      </a:endParaRPr>
                    </a:p>
                  </a:txBody>
                  <a:tcPr marL="40193" marR="40193" marT="0" marB="0"/>
                </a:tc>
                <a:extLst>
                  <a:ext uri="{0D108BD9-81ED-4DB2-BD59-A6C34878D82A}">
                    <a16:rowId xmlns:a16="http://schemas.microsoft.com/office/drawing/2014/main" val="4270586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117960" y="2403566"/>
            <a:ext cx="10096501" cy="3429543"/>
          </a:xfrm>
        </p:spPr>
        <p:txBody>
          <a:bodyPr/>
          <a:lstStyle/>
          <a:p>
            <a:r>
              <a:rPr lang="zh-CN" altLang="zh-CN" b="1" dirty="0"/>
              <a:t>第一阶段，开</a:t>
            </a:r>
            <a:r>
              <a:rPr lang="zh-CN" altLang="zh-CN" b="1" dirty="0" smtClean="0"/>
              <a:t>题论证</a:t>
            </a:r>
            <a:r>
              <a:rPr lang="zh-CN" altLang="zh-CN" b="1" dirty="0"/>
              <a:t>阶段</a:t>
            </a:r>
            <a:r>
              <a:rPr lang="zh-CN" altLang="zh-CN" dirty="0"/>
              <a:t>（</a:t>
            </a:r>
            <a:r>
              <a:rPr lang="en-US" altLang="zh-CN" dirty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2</a:t>
            </a:r>
            <a:r>
              <a:rPr lang="zh-CN" altLang="zh-CN" dirty="0"/>
              <a:t>日——</a:t>
            </a:r>
            <a:r>
              <a:rPr lang="en-US" altLang="zh-CN" dirty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3</a:t>
            </a:r>
            <a:r>
              <a:rPr lang="zh-CN" altLang="zh-CN" dirty="0"/>
              <a:t>月</a:t>
            </a:r>
            <a:r>
              <a:rPr lang="en-US" altLang="zh-CN" dirty="0"/>
              <a:t>5</a:t>
            </a:r>
            <a:r>
              <a:rPr lang="zh-CN" altLang="zh-CN" dirty="0"/>
              <a:t>日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b="1" dirty="0"/>
              <a:t>第二</a:t>
            </a:r>
            <a:r>
              <a:rPr lang="zh-CN" altLang="zh-CN" b="1" dirty="0" smtClean="0"/>
              <a:t>阶段</a:t>
            </a:r>
            <a:r>
              <a:rPr lang="zh-CN" altLang="en-US" b="1" dirty="0"/>
              <a:t>，</a:t>
            </a:r>
            <a:r>
              <a:rPr lang="zh-CN" altLang="zh-CN" b="1" dirty="0" smtClean="0"/>
              <a:t>需要</a:t>
            </a:r>
            <a:r>
              <a:rPr lang="zh-CN" altLang="zh-CN" b="1" dirty="0"/>
              <a:t>分析与系统设计</a:t>
            </a:r>
            <a:r>
              <a:rPr lang="zh-CN" altLang="zh-CN" dirty="0"/>
              <a:t>（</a:t>
            </a:r>
            <a:r>
              <a:rPr lang="en-US" altLang="zh-CN" dirty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3</a:t>
            </a:r>
            <a:r>
              <a:rPr lang="zh-CN" altLang="zh-CN" dirty="0"/>
              <a:t>月</a:t>
            </a:r>
            <a:r>
              <a:rPr lang="en-US" altLang="zh-CN" dirty="0"/>
              <a:t>6</a:t>
            </a:r>
            <a:r>
              <a:rPr lang="zh-CN" altLang="zh-CN" dirty="0"/>
              <a:t>日至</a:t>
            </a:r>
            <a:r>
              <a:rPr lang="en-US" altLang="zh-CN" dirty="0"/>
              <a:t>3</a:t>
            </a:r>
            <a:r>
              <a:rPr lang="zh-CN" altLang="zh-CN" dirty="0"/>
              <a:t>月</a:t>
            </a:r>
            <a:r>
              <a:rPr lang="en-US" altLang="zh-CN" dirty="0"/>
              <a:t>16</a:t>
            </a:r>
            <a:r>
              <a:rPr lang="zh-CN" altLang="zh-CN" dirty="0"/>
              <a:t>日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b="1" dirty="0"/>
              <a:t>第三</a:t>
            </a:r>
            <a:r>
              <a:rPr lang="zh-CN" altLang="zh-CN" b="1" dirty="0" smtClean="0"/>
              <a:t>阶段</a:t>
            </a:r>
            <a:r>
              <a:rPr lang="zh-CN" altLang="en-US" b="1" dirty="0"/>
              <a:t>，</a:t>
            </a:r>
            <a:r>
              <a:rPr lang="zh-CN" altLang="zh-CN" b="1" dirty="0" smtClean="0"/>
              <a:t>系统</a:t>
            </a:r>
            <a:r>
              <a:rPr lang="zh-CN" altLang="zh-CN" b="1" dirty="0"/>
              <a:t>实现、测试与调试</a:t>
            </a:r>
            <a:r>
              <a:rPr lang="zh-CN" altLang="zh-CN" dirty="0"/>
              <a:t>（</a:t>
            </a:r>
            <a:r>
              <a:rPr lang="en-US" altLang="zh-CN" dirty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3</a:t>
            </a:r>
            <a:r>
              <a:rPr lang="zh-CN" altLang="zh-CN" dirty="0"/>
              <a:t>月</a:t>
            </a:r>
            <a:r>
              <a:rPr lang="en-US" altLang="zh-CN" dirty="0"/>
              <a:t>17</a:t>
            </a:r>
            <a:r>
              <a:rPr lang="zh-CN" altLang="zh-CN" dirty="0"/>
              <a:t>日至</a:t>
            </a:r>
            <a:r>
              <a:rPr lang="en-US" altLang="zh-CN" dirty="0"/>
              <a:t>5</a:t>
            </a:r>
            <a:r>
              <a:rPr lang="zh-CN" altLang="zh-CN" dirty="0"/>
              <a:t>月</a:t>
            </a:r>
            <a:r>
              <a:rPr lang="en-US" altLang="zh-CN" dirty="0"/>
              <a:t>11</a:t>
            </a:r>
            <a:r>
              <a:rPr lang="zh-CN" altLang="zh-CN" dirty="0"/>
              <a:t>日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b="1" dirty="0"/>
              <a:t>第四阶段，论文撰写</a:t>
            </a:r>
            <a:r>
              <a:rPr lang="zh-CN" altLang="zh-CN" dirty="0"/>
              <a:t>（</a:t>
            </a:r>
            <a:r>
              <a:rPr lang="en-US" altLang="zh-CN" dirty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3</a:t>
            </a:r>
            <a:r>
              <a:rPr lang="zh-CN" altLang="zh-CN" dirty="0"/>
              <a:t>月</a:t>
            </a:r>
            <a:r>
              <a:rPr lang="en-US" altLang="zh-CN" dirty="0"/>
              <a:t>12</a:t>
            </a:r>
            <a:r>
              <a:rPr lang="zh-CN" altLang="zh-CN" dirty="0"/>
              <a:t>日至</a:t>
            </a:r>
            <a:r>
              <a:rPr lang="en-US" altLang="zh-CN" dirty="0"/>
              <a:t>5</a:t>
            </a:r>
            <a:r>
              <a:rPr lang="zh-CN" altLang="zh-CN" dirty="0"/>
              <a:t>月</a:t>
            </a:r>
            <a:r>
              <a:rPr lang="en-US" altLang="zh-CN" dirty="0"/>
              <a:t>15</a:t>
            </a:r>
            <a:r>
              <a:rPr lang="zh-CN" altLang="zh-CN" dirty="0"/>
              <a:t>日）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5131" y="1149531"/>
            <a:ext cx="3788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工作计划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4873beb7-5857-4685-be1f-d57550cc96c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518</Words>
  <Application>Microsoft Office PowerPoint</Application>
  <PresentationFormat>宽屏</PresentationFormat>
  <Paragraphs>40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Euphemia</vt:lpstr>
      <vt:lpstr>Wingdings</vt:lpstr>
      <vt:lpstr>学术文献 16x9</vt:lpstr>
      <vt:lpstr>支持人脸识别的超市收银系统研发 </vt:lpstr>
      <vt:lpstr>主要功能</vt:lpstr>
      <vt:lpstr>主要功能</vt:lpstr>
      <vt:lpstr>主要功能</vt:lpstr>
      <vt:lpstr>主要功能</vt:lpstr>
      <vt:lpstr>参考文献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2018-01-16T05:34:53Z</dcterms:created>
  <dcterms:modified xsi:type="dcterms:W3CDTF">2018-01-16T08:06:28Z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