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8"/>
  </p:handoutMasterIdLst>
  <p:sldIdLst>
    <p:sldId id="256" r:id="rId2"/>
    <p:sldId id="288" r:id="rId3"/>
    <p:sldId id="280" r:id="rId4"/>
    <p:sldId id="289" r:id="rId5"/>
    <p:sldId id="291" r:id="rId6"/>
    <p:sldId id="257" r:id="rId7"/>
    <p:sldId id="281" r:id="rId8"/>
    <p:sldId id="282" r:id="rId9"/>
    <p:sldId id="258" r:id="rId10"/>
    <p:sldId id="259" r:id="rId11"/>
    <p:sldId id="293" r:id="rId12"/>
    <p:sldId id="313" r:id="rId13"/>
    <p:sldId id="292" r:id="rId14"/>
    <p:sldId id="314" r:id="rId15"/>
    <p:sldId id="260" r:id="rId16"/>
    <p:sldId id="261" r:id="rId17"/>
    <p:sldId id="294" r:id="rId18"/>
    <p:sldId id="295" r:id="rId19"/>
    <p:sldId id="262" r:id="rId20"/>
    <p:sldId id="263" r:id="rId21"/>
    <p:sldId id="264" r:id="rId22"/>
    <p:sldId id="265" r:id="rId23"/>
    <p:sldId id="296" r:id="rId24"/>
    <p:sldId id="297" r:id="rId25"/>
    <p:sldId id="266" r:id="rId26"/>
    <p:sldId id="298" r:id="rId27"/>
    <p:sldId id="268" r:id="rId28"/>
    <p:sldId id="267" r:id="rId29"/>
    <p:sldId id="315" r:id="rId30"/>
    <p:sldId id="269" r:id="rId31"/>
    <p:sldId id="271" r:id="rId32"/>
    <p:sldId id="272" r:id="rId33"/>
    <p:sldId id="273" r:id="rId34"/>
    <p:sldId id="299" r:id="rId35"/>
    <p:sldId id="301" r:id="rId36"/>
    <p:sldId id="302" r:id="rId37"/>
    <p:sldId id="303" r:id="rId38"/>
    <p:sldId id="310" r:id="rId39"/>
    <p:sldId id="311" r:id="rId40"/>
    <p:sldId id="316" r:id="rId41"/>
    <p:sldId id="274" r:id="rId42"/>
    <p:sldId id="279" r:id="rId43"/>
    <p:sldId id="275" r:id="rId44"/>
    <p:sldId id="286" r:id="rId45"/>
    <p:sldId id="287" r:id="rId46"/>
    <p:sldId id="276" r:id="rId47"/>
    <p:sldId id="277" r:id="rId48"/>
    <p:sldId id="278" r:id="rId49"/>
    <p:sldId id="285" r:id="rId50"/>
    <p:sldId id="290" r:id="rId51"/>
    <p:sldId id="304" r:id="rId52"/>
    <p:sldId id="305" r:id="rId53"/>
    <p:sldId id="306" r:id="rId54"/>
    <p:sldId id="307" r:id="rId55"/>
    <p:sldId id="309" r:id="rId56"/>
    <p:sldId id="312" r:id="rId57"/>
  </p:sldIdLst>
  <p:sldSz cx="9144000" cy="6858000" type="screen4x3"/>
  <p:notesSz cx="9236075" cy="6950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48711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F33C3049-F673-421E-B65E-EFCAF0ED98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01365"/>
            <a:ext cx="4002299" cy="348710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497B799-89B7-40FB-B74C-C5DAE976F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5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8ACA-E079-4EA0-885E-E2AC302B43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DA55-7819-418E-BBBE-547653FC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8ACA-E079-4EA0-885E-E2AC302B43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DA55-7819-418E-BBBE-547653FC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6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8ACA-E079-4EA0-885E-E2AC302B43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DA55-7819-418E-BBBE-547653FC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8ACA-E079-4EA0-885E-E2AC302B43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DA55-7819-418E-BBBE-547653FC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8ACA-E079-4EA0-885E-E2AC302B43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DA55-7819-418E-BBBE-547653FC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8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8ACA-E079-4EA0-885E-E2AC302B43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DA55-7819-418E-BBBE-547653FC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8ACA-E079-4EA0-885E-E2AC302B43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DA55-7819-418E-BBBE-547653FC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7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8ACA-E079-4EA0-885E-E2AC302B43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DA55-7819-418E-BBBE-547653FC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8ACA-E079-4EA0-885E-E2AC302B43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DA55-7819-418E-BBBE-547653FC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3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8ACA-E079-4EA0-885E-E2AC302B43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DA55-7819-418E-BBBE-547653FC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5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C8ACA-E079-4EA0-885E-E2AC302B43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1DA55-7819-418E-BBBE-547653FC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4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C8ACA-E079-4EA0-885E-E2AC302B43C5}" type="datetimeFigureOut">
              <a:rPr lang="en-US" smtClean="0"/>
              <a:t>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DA55-7819-418E-BBBE-547653FC4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okbook-r.com/Graph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Median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5/03/ggplot2-cheatsheet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Simple data visualization </a:t>
            </a:r>
            <a:r>
              <a:rPr lang="en-US" dirty="0"/>
              <a:t>with ggplot2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Benjamin Soibam, PhD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CS 5301 – Programming Foundations for Data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0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8372"/>
            <a:ext cx="9144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head(mpg)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6 × 11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manufacturer model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year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trans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1.8  1999     4   auto(l5)     f    18    29     p compact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1.8  1999     4 manual(m5)     f    21    29     p compact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2.0  2008     4 manual(m6)     f    20    31     p compact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2.0  2008     4   auto(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    f    21    30     p compact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2.8  1999     6   auto(l5)     f    16    26     p compact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a4   2.8  1999     6 manual(m5)     f    18    26     p compact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40993" y="318372"/>
            <a:ext cx="132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 of cars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536264" y="653143"/>
            <a:ext cx="864158" cy="341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0387" y="4527427"/>
            <a:ext cx="94755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table(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mpg$class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2seater    compact    midsize    minivan     pickup subcompact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suv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5         47         41         11         33         35         62 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5543" y="3997743"/>
            <a:ext cx="45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of cars for each car class in table format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95270" y="4367075"/>
            <a:ext cx="391886" cy="16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5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2735"/>
            <a:ext cx="90736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(data=mpg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displ,y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("engine displacement")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("highway mpg")+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(c(0,6))+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(c(0,30))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93665" y="565115"/>
            <a:ext cx="3810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Limit the range on the x and y-axis 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08" y="2579927"/>
            <a:ext cx="5504319" cy="39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2735"/>
            <a:ext cx="90736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(data=mpg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displ,y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("engine displacement") 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("highway mpg")+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(c(0,6))+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(c(0,30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("mtcars.pdf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("mtcars.png")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382" y="469364"/>
            <a:ext cx="7166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Saving a plot to an image file using </a:t>
            </a:r>
            <a:r>
              <a:rPr lang="en-US" sz="3200" dirty="0" err="1" smtClean="0"/>
              <a:t>ggsave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08" y="2579927"/>
            <a:ext cx="5504319" cy="39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0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2735"/>
            <a:ext cx="90736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Allows to provide Custom size image with custom resolution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ggsave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(filename, width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? 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units = c("in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dpi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382" y="469364"/>
            <a:ext cx="7166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Saving a plot to an image file using </a:t>
            </a:r>
            <a:r>
              <a:rPr lang="en-US" sz="3200" dirty="0" err="1" smtClean="0"/>
              <a:t>ggsave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9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62735"/>
            <a:ext cx="90736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3382" y="469364"/>
            <a:ext cx="7166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Saving a plot to an image file using </a:t>
            </a:r>
            <a:r>
              <a:rPr lang="en-US" sz="3200" dirty="0" err="1" smtClean="0"/>
              <a:t>ggsave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270" y="1596003"/>
            <a:ext cx="5176107" cy="4826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4052" y="2828649"/>
            <a:ext cx="2301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Save using the </a:t>
            </a:r>
          </a:p>
          <a:p>
            <a:r>
              <a:rPr lang="en-US" sz="2400" dirty="0" smtClean="0"/>
              <a:t>interactive mode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0193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90736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mpg)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= 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435" y="2399225"/>
            <a:ext cx="4636636" cy="41797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61768" y="363126"/>
            <a:ext cx="59126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Color based on the class   the car belongs</a:t>
            </a: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(has to be a </a:t>
            </a:r>
            <a:r>
              <a:rPr lang="en-US" sz="2400" dirty="0" smtClean="0">
                <a:solidFill>
                  <a:srgbClr val="FF0000"/>
                </a:solidFill>
              </a:rPr>
              <a:t>factor for some R Studio versions)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69280" y="1191510"/>
            <a:ext cx="787791" cy="46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38221" y="4001294"/>
            <a:ext cx="25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Color based on the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 class   the car belongs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457071" y="4001294"/>
            <a:ext cx="281354" cy="8098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9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948" y="82503"/>
            <a:ext cx="858129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#size of points based on the class of the car belongs to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= class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#transparency of points based on the class   the car belongs</a:t>
            </a:r>
            <a:endParaRPr lang="en-US" dirty="0" smtClean="0"/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 = class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#Shape of the points based on the class   the car belongs </a:t>
            </a:r>
            <a:endParaRPr lang="en-US" dirty="0" smtClean="0"/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 = class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#color of all points = blue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= mpg) +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= “</a:t>
            </a:r>
            <a:r>
              <a:rPr lang="en-US" sz="1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blue”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,size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en-US" sz="1400" dirty="0" smtClean="0"/>
              <a:t>)</a:t>
            </a:r>
          </a:p>
          <a:p>
            <a:endParaRPr lang="en-US" sz="1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1" y="2552027"/>
            <a:ext cx="3369903" cy="2049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614" y="2490635"/>
            <a:ext cx="4329490" cy="2110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48" y="4730505"/>
            <a:ext cx="4236901" cy="20654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51661" y="2552027"/>
            <a:ext cx="568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size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57676" y="2552027"/>
            <a:ext cx="1539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transparency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1428" y="4730505"/>
            <a:ext cx="806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shape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792" y="4730505"/>
            <a:ext cx="3193768" cy="19420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009228" y="4823252"/>
            <a:ext cx="1439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Color = blue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(data=mpg) 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("engine displacement")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("highway mpg")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30" y="2663104"/>
            <a:ext cx="5303894" cy="37884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1176" y="2865095"/>
            <a:ext cx="3132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Lines connecting (</a:t>
            </a:r>
            <a:r>
              <a:rPr lang="en-US" sz="2000" dirty="0" err="1" smtClean="0">
                <a:solidFill>
                  <a:srgbClr val="FF0000"/>
                </a:solidFill>
              </a:rPr>
              <a:t>x,y</a:t>
            </a:r>
            <a:r>
              <a:rPr lang="en-US" sz="2000" dirty="0" smtClean="0">
                <a:solidFill>
                  <a:srgbClr val="FF0000"/>
                </a:solidFill>
              </a:rPr>
              <a:t>) points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Line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02" y="142858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(data=mpg)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displ,y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displ,y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("engine displacement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")+ 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("highway mpg")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84" y="2754146"/>
            <a:ext cx="5507371" cy="3933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89640" y="3061038"/>
            <a:ext cx="350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Lines and </a:t>
            </a:r>
            <a:r>
              <a:rPr lang="en-US" sz="2000" dirty="0" err="1" smtClean="0">
                <a:solidFill>
                  <a:srgbClr val="FF0000"/>
                </a:solidFill>
              </a:rPr>
              <a:t>xy</a:t>
            </a:r>
            <a:r>
              <a:rPr lang="en-US" sz="2000" dirty="0" smtClean="0">
                <a:solidFill>
                  <a:srgbClr val="FF0000"/>
                </a:solidFill>
              </a:rPr>
              <a:t> scatter plot overlay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Facets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079" y="2326383"/>
            <a:ext cx="6680676" cy="40623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1455080"/>
            <a:ext cx="8095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MinionPro-Regular"/>
              </a:rPr>
              <a:t>U</a:t>
            </a:r>
            <a:r>
              <a:rPr lang="en-US" sz="2000" b="0" i="0" u="none" strike="noStrike" baseline="0" dirty="0" smtClean="0">
                <a:latin typeface="MinionPro-Regular"/>
              </a:rPr>
              <a:t>seful for categorical variables, is to split your plot into</a:t>
            </a:r>
          </a:p>
          <a:p>
            <a:pPr algn="ctr"/>
            <a:r>
              <a:rPr lang="en-US" sz="2000" b="0" i="1" u="none" strike="noStrike" baseline="0" dirty="0" smtClean="0">
                <a:latin typeface="MinionPro-It"/>
              </a:rPr>
              <a:t>facets</a:t>
            </a:r>
            <a:r>
              <a:rPr lang="en-US" sz="2000" b="0" i="0" u="none" strike="noStrike" baseline="0" dirty="0" smtClean="0">
                <a:latin typeface="MinionPro-Regular"/>
              </a:rPr>
              <a:t>, subplots that each display one subset of the data.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157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 for the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Chapters 1 of </a:t>
            </a:r>
            <a:r>
              <a:rPr lang="en-US" i="1" dirty="0" smtClean="0">
                <a:solidFill>
                  <a:srgbClr val="FF0000"/>
                </a:solidFill>
              </a:rPr>
              <a:t>R for Data Science Book </a:t>
            </a:r>
            <a:r>
              <a:rPr lang="en-US" dirty="0"/>
              <a:t>Hadley Wickham and Garrett </a:t>
            </a:r>
            <a:r>
              <a:rPr lang="en-US" dirty="0" err="1" smtClean="0"/>
              <a:t>Grolemund</a:t>
            </a:r>
            <a:endParaRPr lang="en-US" dirty="0" smtClean="0"/>
          </a:p>
          <a:p>
            <a:r>
              <a:rPr lang="en-US" dirty="0">
                <a:hlinkClick r:id="rId2"/>
              </a:rPr>
              <a:t>http://www.cookbook-r.com/Graphs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Ben Soibam, CS5301- Prog. Found. for Data Analytic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CFD7A-ED2C-4A20-8A2D-A9E59206F9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 </a:t>
            </a:r>
            <a:r>
              <a:rPr lang="en-US" dirty="0" err="1" smtClean="0"/>
              <a:t>facet_wrap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4094" y="1989739"/>
            <a:ext cx="7928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 class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9098" y="3298122"/>
            <a:ext cx="738580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class     </a:t>
            </a:r>
            <a:r>
              <a:rPr lang="en-US" sz="2000" dirty="0" smtClean="0">
                <a:cs typeface="Courier New" panose="02070309020205020404" pitchFamily="49" charset="0"/>
              </a:rPr>
              <a:t>is a formula (which is name of a data structure in R)</a:t>
            </a:r>
          </a:p>
          <a:p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cs typeface="Courier New" panose="02070309020205020404" pitchFamily="49" charset="0"/>
              </a:rPr>
              <a:t>is the name of column you want to use to create subplots </a:t>
            </a:r>
          </a:p>
          <a:p>
            <a:r>
              <a:rPr lang="en-US" sz="2000" dirty="0" smtClean="0">
                <a:cs typeface="Courier New" panose="02070309020205020404" pitchFamily="49" charset="0"/>
              </a:rPr>
              <a:t>(it should be categorical)</a:t>
            </a:r>
          </a:p>
          <a:p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solidFill>
                  <a:srgbClr val="0070C0"/>
                </a:solidFill>
                <a:cs typeface="Courier New" panose="02070309020205020404" pitchFamily="49" charset="0"/>
              </a:rPr>
              <a:t>nrow</a:t>
            </a:r>
            <a:r>
              <a:rPr lang="en-US" sz="2000" dirty="0" smtClean="0">
                <a:cs typeface="Courier New" panose="02070309020205020404" pitchFamily="49" charset="0"/>
              </a:rPr>
              <a:t> is the number of rows of subplots you want to use.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13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61" y="2248783"/>
            <a:ext cx="6828077" cy="41520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7806" y="836799"/>
            <a:ext cx="7928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= mpg) +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(~ class,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9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facet </a:t>
            </a:r>
            <a:r>
              <a:rPr lang="en-US" sz="3200" dirty="0"/>
              <a:t>your plot on the combination of two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43578" y="2114145"/>
            <a:ext cx="81090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err="1" smtClean="0">
                <a:solidFill>
                  <a:srgbClr val="CD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0000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b="0" i="0" u="none" strike="noStrike" baseline="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i="0" u="none" strike="noStrike" baseline="0" dirty="0" smtClean="0">
                <a:solidFill>
                  <a:srgbClr val="0000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0" i="0" u="none" strike="noStrike" baseline="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b="0" i="0" u="none" strike="noStrike" baseline="0" dirty="0" err="1" smtClean="0">
                <a:solidFill>
                  <a:srgbClr val="CD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 smtClean="0">
                <a:solidFill>
                  <a:srgbClr val="CD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smtClean="0">
                <a:solidFill>
                  <a:srgbClr val="0000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b="0" i="0" u="none" strike="noStrike" baseline="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i="0" u="none" strike="noStrike" baseline="0" dirty="0" err="1" smtClean="0">
                <a:solidFill>
                  <a:srgbClr val="0000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0" i="0" u="none" strike="noStrike" baseline="0" dirty="0" smtClean="0">
                <a:solidFill>
                  <a:srgbClr val="0000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b="0" i="0" u="none" strike="noStrike" baseline="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0" i="0" u="none" strike="noStrike" baseline="0" dirty="0" err="1" smtClean="0">
                <a:solidFill>
                  <a:srgbClr val="0000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b="0" i="0" u="none" strike="noStrike" baseline="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b="0" i="0" u="none" strike="noStrike" baseline="0" dirty="0" err="1" smtClean="0">
                <a:solidFill>
                  <a:srgbClr val="CD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0" i="0" u="none" strike="noStrike" baseline="0" dirty="0" err="1" smtClean="0">
                <a:solidFill>
                  <a:srgbClr val="0000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r>
              <a:rPr lang="en-US" b="0" i="0" u="none" strike="noStrike" baseline="0" dirty="0" smtClean="0">
                <a:solidFill>
                  <a:srgbClr val="0000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u="none" strike="noStrike" baseline="0" dirty="0" smtClean="0">
                <a:solidFill>
                  <a:srgbClr val="5555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 </a:t>
            </a:r>
            <a:r>
              <a:rPr lang="en-US" b="0" i="0" u="none" strike="noStrike" baseline="0" dirty="0" err="1" smtClean="0">
                <a:solidFill>
                  <a:srgbClr val="0000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43578" y="1490869"/>
            <a:ext cx="7886700" cy="725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 smtClean="0"/>
              <a:t>Use </a:t>
            </a:r>
            <a:r>
              <a:rPr lang="en-US" sz="2000" dirty="0" err="1" smtClean="0"/>
              <a:t>facet_grid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308" y="3938798"/>
            <a:ext cx="4383450" cy="26654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49286" y="3117607"/>
            <a:ext cx="559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Subplots using all possible combinations using </a:t>
            </a:r>
            <a:r>
              <a:rPr lang="en-US" b="1" dirty="0" err="1" smtClean="0">
                <a:solidFill>
                  <a:srgbClr val="FF0000"/>
                </a:solidFill>
              </a:rPr>
              <a:t>drv</a:t>
            </a:r>
            <a:r>
              <a:rPr lang="en-US" dirty="0" smtClean="0"/>
              <a:t> and </a:t>
            </a:r>
            <a:r>
              <a:rPr lang="en-US" b="1" dirty="0" err="1" smtClean="0">
                <a:solidFill>
                  <a:srgbClr val="FF0000"/>
                </a:solidFill>
              </a:rPr>
              <a:t>cyl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852530" y="2909454"/>
            <a:ext cx="19879" cy="2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507565" y="3406066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cyl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981410" y="5086876"/>
            <a:ext cx="500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drv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16200000">
            <a:off x="5353121" y="1693839"/>
            <a:ext cx="308888" cy="4311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7772333" y="4003791"/>
            <a:ext cx="222978" cy="23473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2471" y="3832370"/>
            <a:ext cx="18251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&gt; table(</a:t>
            </a:r>
            <a:r>
              <a:rPr lang="en-US" dirty="0" err="1" smtClean="0">
                <a:solidFill>
                  <a:srgbClr val="FF0000"/>
                </a:solidFill>
              </a:rPr>
              <a:t>mpg$cyl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4    5    6      8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81   4   79    70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&gt; table(</a:t>
            </a:r>
            <a:r>
              <a:rPr lang="en-US" dirty="0" err="1" smtClean="0">
                <a:solidFill>
                  <a:srgbClr val="FF0000"/>
                </a:solidFill>
              </a:rPr>
              <a:t>mpg$drv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  4       f      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103 106  25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Can you create the following plot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226" y="1690688"/>
            <a:ext cx="5826060" cy="4161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5160579"/>
            <a:ext cx="222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Subplot for each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2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Can you create the following plot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19437" y="6130636"/>
            <a:ext cx="308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color depends on car class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28" y="1690689"/>
            <a:ext cx="6215926" cy="44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4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transformations: bar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diamonds dataset comes in </a:t>
            </a:r>
            <a:r>
              <a:rPr lang="en-US" sz="2200" b="1" dirty="0" smtClean="0"/>
              <a:t>ggplot2 </a:t>
            </a:r>
            <a:r>
              <a:rPr lang="en-US" sz="2200" dirty="0" smtClean="0"/>
              <a:t>and </a:t>
            </a:r>
            <a:r>
              <a:rPr lang="en-US" sz="2200" dirty="0"/>
              <a:t>contains information about ~54,000 diamonds, including </a:t>
            </a:r>
            <a:r>
              <a:rPr lang="en-US" sz="2200" dirty="0" smtClean="0"/>
              <a:t>the price</a:t>
            </a:r>
            <a:r>
              <a:rPr lang="en-US" sz="2200" dirty="0"/>
              <a:t>, carat, color, clarity, and cut of each diamond.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85" y="2972183"/>
            <a:ext cx="869823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(diamonds)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Classes ‘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tbl_df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’, ‘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 and 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	53940 obs. of  10 variables: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carat  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0.23 0.21 0.23 0.29 0.31 0.24 0.24 0.26 0.22 0.23 ...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cut    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w/ 5 levels "Fair"&lt;"Good"&lt;..: 5 4 2 4 2 3 3 3 1 3 ...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color  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w/ 7 levels "D"&lt;"E"&lt;"F"&lt;"G"&lt;..: 2 2 2 6 7 7 6 5 2 5 ...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clarity: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Ord.factor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w/ 8 levels "I1"&lt;"SI2"&lt;"SI1"&lt;..: 2 3 5 4 2 6 7 3 4 5 ...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depth  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61.5 59.8 56.9 62.4 63.3 62.8 62.3 61.9 65.1 59.4 ...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table  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55 61 65 58 58 57 57 55 61 61 ...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price  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326 326 327 334 335 336 336 337 337 338 ...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x      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3.95 3.89 4.05 4.2 4.34 3.94 3.95 4.07 3.87 4 ...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y      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3.98 3.84 4.07 4.23 4.35 3.96 3.98 4.11 3.78 4.05 ...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 z      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2.43 2.31 2.31 2.63 2.75 2.48 2.47 2.53 2.49 2.39 ...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dim(diamonds)</a:t>
            </a:r>
          </a:p>
          <a:p>
            <a:r>
              <a:rPr lang="en-US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53940    10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transformations: 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8740587" cy="4615516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 smtClean="0"/>
              <a:t>Let’s use the diamonds data</a:t>
            </a:r>
          </a:p>
          <a:p>
            <a:pPr marL="0" indent="0">
              <a:buNone/>
            </a:pPr>
            <a:endParaRPr lang="en-US" sz="4200" dirty="0" smtClean="0"/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head(diamonds)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# A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: 6 x 10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  carat cut       color clarity depth table price     x     y     z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 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1 0.23  Ideal     E     SI2      61.5    55   326  3.95  3.98  2.43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2 0.21  Premium   E     SI1      59.8    61   326  3.89  3.84  2.31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3 0.23  Good      E     VS1      56.9    65   327  4.05  4.07  2.31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4 0.290 Premium   I     VS2      62.4    58   334  4.2   4.23  2.63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5 0.31  Good      J     SI2      63.3    58   335  4.34  4.35  2.75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6 0.24  Very Good J     VVS2     62.8    57   336  3.94  3.96  2.48</a:t>
            </a:r>
          </a:p>
        </p:txBody>
      </p:sp>
    </p:spTree>
    <p:extLst>
      <p:ext uri="{BB962C8B-B14F-4D97-AF65-F5344CB8AC3E}">
        <p14:creationId xmlns:p14="http://schemas.microsoft.com/office/powerpoint/2010/main" val="39687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 transformations: bar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Display the frequency </a:t>
            </a:r>
            <a:r>
              <a:rPr lang="en-US" sz="2200" dirty="0" smtClean="0"/>
              <a:t>of </a:t>
            </a:r>
            <a:r>
              <a:rPr lang="en-US" sz="2200" dirty="0" smtClean="0"/>
              <a:t>diamonds for each type of ‘cut’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628650" y="2677902"/>
            <a:ext cx="8063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cut))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33" y="4034447"/>
            <a:ext cx="4186177" cy="2550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77317" y="3182170"/>
            <a:ext cx="4651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 x-axis display cut (a variable from diamonds)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geom_bar</a:t>
            </a:r>
            <a:r>
              <a:rPr lang="en-US" dirty="0" smtClean="0">
                <a:solidFill>
                  <a:srgbClr val="FF0000"/>
                </a:solidFill>
              </a:rPr>
              <a:t>: to create frequency/histogram plots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27" y="2357920"/>
            <a:ext cx="8520546" cy="318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Extract statistical transformed data from </a:t>
            </a:r>
            <a:r>
              <a:rPr lang="en-US" sz="3600" dirty="0" err="1" smtClean="0"/>
              <a:t>ggplot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326" y="1825625"/>
            <a:ext cx="903767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 = cut))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ggplot_build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pg$data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y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prop x PANEL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ymin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fill size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linetype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alpha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1  1610  1610    1 1     1     1    0  1610 0.55 1.45     NA grey35  0.5        1    NA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2  4906  4906    1 2     1     2    0  4906 1.55 2.45     NA grey35  0.5        1    NA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3 12082 12082    1 3     1     3    0 12082 2.55 3.45     NA grey35  0.5        1    NA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4 13791 13791    1 4     1     4    0 13791 3.55 4.45     NA grey35  0.5        1    NA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5 21551 21551    1 5     1     5    0 21551 4.55 5.45     NA grey35  0.5        1    NA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558" y="4089661"/>
            <a:ext cx="4322401" cy="26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6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 package to for graphics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gplot2</a:t>
            </a:r>
          </a:p>
          <a:p>
            <a:r>
              <a:rPr lang="en-US" dirty="0" smtClean="0"/>
              <a:t>How to install it ?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("ggplot2")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You need to load  it before using it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&gt;library("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ggplot2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If you install “</a:t>
            </a:r>
            <a:r>
              <a:rPr lang="en-US" dirty="0" err="1" smtClean="0">
                <a:cs typeface="Courier New" panose="02070309020205020404" pitchFamily="49" charset="0"/>
              </a:rPr>
              <a:t>tidyverse</a:t>
            </a:r>
            <a:r>
              <a:rPr lang="en-US" dirty="0" smtClean="0">
                <a:cs typeface="Courier New" panose="02070309020205020404" pitchFamily="49" charset="0"/>
              </a:rPr>
              <a:t>” package, ggplot2 comes with it</a:t>
            </a: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1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geom_bar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proportion instead of frequency count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cut, </a:t>
            </a:r>
            <a:r>
              <a:rPr lang="en-US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..prop..,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= 1))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42" y="3584267"/>
            <a:ext cx="4462237" cy="27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140311"/>
          </a:xfrm>
        </p:spPr>
        <p:txBody>
          <a:bodyPr/>
          <a:lstStyle/>
          <a:p>
            <a:pPr algn="ctr"/>
            <a:r>
              <a:rPr lang="en-US" dirty="0" smtClean="0"/>
              <a:t>Stacked bars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1741" y="1095503"/>
            <a:ext cx="8420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cut,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 = clarity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94" y="3788673"/>
            <a:ext cx="4642086" cy="282868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1740" y="1833757"/>
            <a:ext cx="8534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MinionPro-Regular"/>
              </a:rPr>
              <a:t>Count the number of diamonds for all possible combinations for </a:t>
            </a:r>
            <a:r>
              <a:rPr lang="en-US" b="1" dirty="0" smtClean="0">
                <a:solidFill>
                  <a:srgbClr val="FF0000"/>
                </a:solidFill>
                <a:latin typeface="MinionPro-Regular"/>
              </a:rPr>
              <a:t>“cut” </a:t>
            </a:r>
            <a:r>
              <a:rPr lang="en-US" dirty="0" smtClean="0">
                <a:latin typeface="MinionPro-Regular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MinionPro-Regular"/>
              </a:rPr>
              <a:t>“clarity”. </a:t>
            </a:r>
            <a:r>
              <a:rPr lang="en-US" dirty="0"/>
              <a:t>The stacking is performed automatically by the </a:t>
            </a:r>
            <a:r>
              <a:rPr lang="en-US" i="1" dirty="0"/>
              <a:t>position </a:t>
            </a:r>
            <a:r>
              <a:rPr lang="en-US" i="1" dirty="0" smtClean="0"/>
              <a:t>adjustment </a:t>
            </a:r>
            <a:r>
              <a:rPr lang="en-US" dirty="0" smtClean="0"/>
              <a:t>specified </a:t>
            </a:r>
            <a:r>
              <a:rPr lang="en-US" dirty="0"/>
              <a:t>by the position argument</a:t>
            </a:r>
            <a:endParaRPr lang="en-US" b="1" i="0" u="none" strike="noStrike" baseline="0" dirty="0" smtClean="0">
              <a:solidFill>
                <a:srgbClr val="FF0000"/>
              </a:solidFill>
              <a:latin typeface="MinionPro-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6858" y="2792540"/>
            <a:ext cx="84205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above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same as this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cut, fill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clarity,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=“stacked”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0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If you don’t want stacked bars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three options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position=“identity” </a:t>
            </a:r>
            <a:r>
              <a:rPr lang="en-US" dirty="0" smtClean="0"/>
              <a:t>will place each object exactly where it falls in the context of the graph. This is not very useful for bars, because it overlaps them.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position=“dodge” </a:t>
            </a:r>
            <a:r>
              <a:rPr lang="en-US" dirty="0" smtClean="0"/>
              <a:t>places </a:t>
            </a:r>
            <a:r>
              <a:rPr lang="en-US" dirty="0"/>
              <a:t>overlapping objects directly </a:t>
            </a:r>
            <a:r>
              <a:rPr lang="en-US" i="1" dirty="0" smtClean="0"/>
              <a:t>beside </a:t>
            </a:r>
            <a:r>
              <a:rPr lang="en-US" dirty="0" smtClean="0"/>
              <a:t>one </a:t>
            </a:r>
            <a:r>
              <a:rPr lang="en-US" dirty="0"/>
              <a:t>another. This makes it easier to compare individual values: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position=“fill” </a:t>
            </a:r>
            <a:r>
              <a:rPr lang="en-US" dirty="0"/>
              <a:t>works like stacking, but makes each set </a:t>
            </a:r>
            <a:r>
              <a:rPr lang="en-US" dirty="0" smtClean="0"/>
              <a:t>of stacked </a:t>
            </a:r>
            <a:r>
              <a:rPr lang="en-US" dirty="0"/>
              <a:t>bars the same height. This makes it easier to </a:t>
            </a:r>
            <a:r>
              <a:rPr lang="en-US" dirty="0" smtClean="0"/>
              <a:t>compare proportions </a:t>
            </a:r>
            <a:r>
              <a:rPr lang="en-US" dirty="0"/>
              <a:t>across </a:t>
            </a:r>
            <a:r>
              <a:rPr lang="en-US" dirty="0" smtClean="0"/>
              <a:t>groups.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17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272" y="3021650"/>
            <a:ext cx="4217990" cy="2570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50" y="3021650"/>
            <a:ext cx="4217992" cy="25702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6750" y="1529751"/>
            <a:ext cx="4312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mapping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cut, fill = clarity),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= "fill")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1858" y="1529751"/>
            <a:ext cx="4312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geom_bar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mapping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cut, fill = clarity),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= "dodge")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Histogram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6000" dirty="0"/>
              <a:t>Working with </a:t>
            </a:r>
            <a:r>
              <a:rPr lang="en-US" sz="6000" dirty="0" err="1"/>
              <a:t>continous</a:t>
            </a:r>
            <a:r>
              <a:rPr lang="en-US" sz="6000" dirty="0"/>
              <a:t> data. In the diamonds data, carat column is real numbers not </a:t>
            </a:r>
            <a:r>
              <a:rPr lang="en-US" sz="6000" dirty="0" smtClean="0"/>
              <a:t>categorical </a:t>
            </a:r>
            <a:r>
              <a:rPr lang="en-US" sz="6000" dirty="0"/>
              <a:t>like diamond cut. </a:t>
            </a:r>
            <a:endParaRPr lang="en-US" sz="6000" dirty="0" smtClean="0"/>
          </a:p>
          <a:p>
            <a:pPr marL="0" indent="0">
              <a:buNone/>
            </a:pPr>
            <a:endParaRPr lang="en-US" sz="5000" dirty="0" smtClean="0"/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head(diamonds)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# A 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: 6 x 10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  carat cut       color clarity depth table price     x     y     z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 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 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 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1 0.23  Ideal     E     SI2      61.5    55   326  3.95  3.98  2.43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2 0.21  Premium   E     SI1      59.8    61   326  3.89  3.84  2.31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3 0.23  Good      E     VS1      56.9    65   327  4.05  4.07  2.31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4 0.290 Premium   I     VS2      62.4    58   334  4.2   4.23  2.63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5 0.31  Good      J     SI2      63.3    58   335  4.34  4.35  2.75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## 6 0.24  Very Good J     VVS2     62.8    57   336  3.94  3.96  2.48</a:t>
            </a:r>
          </a:p>
        </p:txBody>
      </p:sp>
    </p:spTree>
    <p:extLst>
      <p:ext uri="{BB962C8B-B14F-4D97-AF65-F5344CB8AC3E}">
        <p14:creationId xmlns:p14="http://schemas.microsoft.com/office/powerpoint/2010/main" val="220257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Histogram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162" y="1559811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(x=carat),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('histogram of carat')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130" y="3187611"/>
            <a:ext cx="4908951" cy="35063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9674" y="2399347"/>
            <a:ext cx="7858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Visualize </a:t>
            </a:r>
            <a:r>
              <a:rPr lang="en-US" sz="2400" dirty="0"/>
              <a:t>the distribution of a single </a:t>
            </a:r>
            <a:r>
              <a:rPr lang="en-US" sz="2400" dirty="0" smtClean="0"/>
              <a:t>continuous variable </a:t>
            </a:r>
            <a:r>
              <a:rPr lang="en-US" sz="2400" dirty="0"/>
              <a:t>by dividing the x axis into bins and counting the number of observations in each bin</a:t>
            </a:r>
          </a:p>
        </p:txBody>
      </p:sp>
    </p:spTree>
    <p:extLst>
      <p:ext uri="{BB962C8B-B14F-4D97-AF65-F5344CB8AC3E}">
        <p14:creationId xmlns:p14="http://schemas.microsoft.com/office/powerpoint/2010/main" val="377259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Histogram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34612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Calibri "/>
                <a:cs typeface="Courier New" panose="02070309020205020404" pitchFamily="49" charset="0"/>
              </a:rPr>
              <a:t>Can also change  bin width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diamonds)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(x=carat),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('histogram of carat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(x=carat),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('histogram of carat')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93" y="3710281"/>
            <a:ext cx="3915508" cy="2796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707" y="3710281"/>
            <a:ext cx="3966365" cy="28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Histogram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343" y="1496015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Calibri "/>
                <a:cs typeface="Courier New" panose="02070309020205020404" pitchFamily="49" charset="0"/>
              </a:rPr>
              <a:t>Histogram subplots for each diamond cut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(x=carat))+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(~cut)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('histogram of carat')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22" y="2853382"/>
            <a:ext cx="5099538" cy="364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Histogram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Calibri "/>
                <a:cs typeface="Courier New" panose="02070309020205020404" pitchFamily="49" charset="0"/>
              </a:rPr>
              <a:t>Histogram density plot for carat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carat,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=..density..))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('histogram density of carat')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807" y="3086534"/>
            <a:ext cx="4863998" cy="34742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2890" y="3086534"/>
            <a:ext cx="34649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density of a bin =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bin_count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total_count</a:t>
            </a:r>
            <a:r>
              <a:rPr lang="en-US" sz="2000" dirty="0">
                <a:solidFill>
                  <a:srgbClr val="FF0000"/>
                </a:solidFill>
              </a:rPr>
              <a:t>)/</a:t>
            </a:r>
            <a:r>
              <a:rPr lang="en-US" sz="2000" dirty="0" err="1" smtClean="0">
                <a:solidFill>
                  <a:srgbClr val="FF0000"/>
                </a:solidFill>
              </a:rPr>
              <a:t>bin_width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Density of a bin is not the same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as frequency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54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Histogram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Calibri "/>
                <a:cs typeface="Courier New" panose="02070309020205020404" pitchFamily="49" charset="0"/>
              </a:rPr>
              <a:t>Histogram density plot overlay with smooth line for carat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carat,y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=..density..)) 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geom_density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(x=carat))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('histogram density overlay with smooth line')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50" y="3760904"/>
            <a:ext cx="34649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density of a bin =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bin_count</a:t>
            </a:r>
            <a:r>
              <a:rPr lang="en-US" sz="2000" dirty="0">
                <a:solidFill>
                  <a:srgbClr val="FF0000"/>
                </a:solidFill>
              </a:rPr>
              <a:t>/</a:t>
            </a:r>
            <a:r>
              <a:rPr lang="en-US" sz="2000" dirty="0" err="1">
                <a:solidFill>
                  <a:srgbClr val="FF0000"/>
                </a:solidFill>
              </a:rPr>
              <a:t>total_count</a:t>
            </a:r>
            <a:r>
              <a:rPr lang="en-US" sz="2000" dirty="0">
                <a:solidFill>
                  <a:srgbClr val="FF0000"/>
                </a:solidFill>
              </a:rPr>
              <a:t>)/</a:t>
            </a:r>
            <a:r>
              <a:rPr lang="en-US" sz="2000" dirty="0" err="1" smtClean="0">
                <a:solidFill>
                  <a:srgbClr val="FF0000"/>
                </a:solidFill>
              </a:rPr>
              <a:t>bin_width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Density of a bin is not the same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as frequency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67" y="3484906"/>
            <a:ext cx="3957790" cy="28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3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Need for visualization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58855" y="6488668"/>
            <a:ext cx="5991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https://www.autodeskresearch.com/publications/samestats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15153" y="5362224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333333"/>
                </a:solidFill>
              </a:rPr>
              <a:t>These 13 datasets (the </a:t>
            </a:r>
            <a:r>
              <a:rPr lang="en-US" sz="2000" b="1" dirty="0" err="1">
                <a:solidFill>
                  <a:srgbClr val="333333"/>
                </a:solidFill>
              </a:rPr>
              <a:t>Datasaurus</a:t>
            </a:r>
            <a:r>
              <a:rPr lang="en-US" sz="2000" b="1" dirty="0">
                <a:solidFill>
                  <a:srgbClr val="333333"/>
                </a:solidFill>
              </a:rPr>
              <a:t>, plus 12 others) each have the same summary statistics (x/y mean, x/y standard deviation, and Pearson's correlation) to two decimal places, while being drastically different in appearance.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93" y="1314171"/>
            <a:ext cx="5672814" cy="40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9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Histogram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latin typeface="Calibri "/>
                <a:cs typeface="Courier New" panose="02070309020205020404" pitchFamily="49" charset="0"/>
              </a:rPr>
              <a:t>Proportion plot 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inwidth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0.5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diamonds) 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carat,y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*..density..),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binwidth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bindiwth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('histogram density overlay with smooth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778" y="3521922"/>
            <a:ext cx="4169445" cy="31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3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oxplot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30062" y="6165559"/>
            <a:ext cx="5568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http://www.physics.csbsju.edu/stats/box2.html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934" y="1536503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box plot is a quick way of examining one or more sets of data graphically.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021509" y="456509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first quartile (</a:t>
            </a:r>
            <a:r>
              <a:rPr lang="en-US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b="0" i="0" baseline="-25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is defined as the middle number between the smallest number and the </a:t>
            </a:r>
            <a:r>
              <a:rPr lang="en-US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Median"/>
              </a:rPr>
              <a:t>median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of the data set.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7546" y="46513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third quartile (</a:t>
            </a:r>
            <a:r>
              <a:rPr lang="en-US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en-US" b="0" i="0" baseline="-25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is the middle value between the median and the highest value of the data set.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130062" y="6423996"/>
            <a:ext cx="37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https://en.wikipedia.org/wiki/Quartile</a:t>
            </a:r>
            <a:endParaRPr lang="en-US" dirty="0"/>
          </a:p>
        </p:txBody>
      </p:sp>
      <p:pic>
        <p:nvPicPr>
          <p:cNvPr id="5122" name="Picture 2" descr="Image result for boxplot with outli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71" y="2048646"/>
            <a:ext cx="6715125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67585" y="2016610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cxnSp>
        <p:nvCxnSpPr>
          <p:cNvPr id="10" name="Straight Arrow Connector 9"/>
          <p:cNvCxnSpPr>
            <a:stCxn id="3" idx="2"/>
          </p:cNvCxnSpPr>
          <p:nvPr/>
        </p:nvCxnSpPr>
        <p:spPr>
          <a:xfrm>
            <a:off x="4119793" y="2385942"/>
            <a:ext cx="101333" cy="49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97789" y="2259807"/>
            <a:ext cx="41175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40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</a:t>
            </a:r>
            <a:r>
              <a:rPr lang="en-US" dirty="0" smtClean="0"/>
              <a:t>oxplot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3" y="1774253"/>
            <a:ext cx="8921140" cy="428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</a:t>
            </a:r>
            <a:r>
              <a:rPr lang="en-US" dirty="0" err="1" smtClean="0"/>
              <a:t>eom_boxplot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&gt;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mpg)+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class,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120" y="2646947"/>
            <a:ext cx="4072163" cy="3670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42021" y="6317808"/>
            <a:ext cx="216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class of cars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343282" y="4148113"/>
            <a:ext cx="5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hwy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615" y="3353728"/>
            <a:ext cx="3517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box plots of “</a:t>
            </a:r>
            <a:r>
              <a:rPr lang="en-US" sz="2400" dirty="0" err="1" smtClean="0"/>
              <a:t>hwy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for different classes of cars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6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</a:t>
            </a:r>
            <a:r>
              <a:rPr lang="en-US" dirty="0" err="1" smtClean="0"/>
              <a:t>eom_boxplot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&gt;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mpg)+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class,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outlier.shape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2021" y="6317808"/>
            <a:ext cx="216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class of cars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343282" y="4148113"/>
            <a:ext cx="5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hwy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8800" y="3260178"/>
            <a:ext cx="3517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box plots of “</a:t>
            </a:r>
            <a:r>
              <a:rPr lang="en-US" sz="2400" dirty="0" err="1" smtClean="0"/>
              <a:t>hwy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for different classes of cars</a:t>
            </a:r>
          </a:p>
          <a:p>
            <a:endParaRPr lang="en-US" sz="2400" dirty="0"/>
          </a:p>
          <a:p>
            <a:r>
              <a:rPr lang="en-US" sz="2400" dirty="0" smtClean="0"/>
              <a:t>DON’T SHOW outliers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33" y="2633401"/>
            <a:ext cx="4511417" cy="340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1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</a:t>
            </a:r>
            <a:r>
              <a:rPr lang="en-US" dirty="0" err="1" smtClean="0"/>
              <a:t>eom_boxplot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class,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NA,na.rm=TRUE) + </a:t>
            </a:r>
            <a:r>
              <a:rPr 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scale_y_continuous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(limits = c(10,38))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2021" y="6317808"/>
            <a:ext cx="216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class of cars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343282" y="4148113"/>
            <a:ext cx="5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hwy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615" y="3178617"/>
            <a:ext cx="35174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box plots of “</a:t>
            </a:r>
            <a:r>
              <a:rPr lang="en-US" sz="2400" dirty="0" err="1" smtClean="0"/>
              <a:t>hwy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for different classes of cars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DON’T SHOW outliers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Control the Y-AXIS limits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83" y="2807360"/>
            <a:ext cx="4281177" cy="32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</a:t>
            </a:r>
            <a:r>
              <a:rPr lang="en-US" dirty="0" err="1" smtClean="0"/>
              <a:t>eom_boxplot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&gt;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mpg)+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 = class, 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coord_flip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2995260" y="4205242"/>
            <a:ext cx="216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Different class of cars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87978" y="6148137"/>
            <a:ext cx="5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hwy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904" y="3309227"/>
            <a:ext cx="3517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 box plots of “</a:t>
            </a:r>
            <a:r>
              <a:rPr lang="en-US" sz="2400" dirty="0" err="1" smtClean="0"/>
              <a:t>hwy</a:t>
            </a:r>
            <a:r>
              <a:rPr lang="en-US" sz="2400" dirty="0" smtClean="0"/>
              <a:t>”</a:t>
            </a:r>
          </a:p>
          <a:p>
            <a:r>
              <a:rPr lang="en-US" sz="2400" dirty="0" smtClean="0"/>
              <a:t>for different classes of cars</a:t>
            </a:r>
          </a:p>
          <a:p>
            <a:endParaRPr lang="en-US" sz="2400" dirty="0"/>
          </a:p>
          <a:p>
            <a:r>
              <a:rPr lang="en-US" sz="2400" dirty="0"/>
              <a:t>w</a:t>
            </a:r>
            <a:r>
              <a:rPr lang="en-US" sz="2400" dirty="0" smtClean="0"/>
              <a:t>ith a flipped coordinate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539" y="2631681"/>
            <a:ext cx="3924408" cy="35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grouped boxplots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0262" y="1506023"/>
            <a:ext cx="8515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cut, y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price,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=color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666" y="2152354"/>
            <a:ext cx="4451684" cy="40129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262" y="2412584"/>
            <a:ext cx="3997248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sz="2400" dirty="0" smtClean="0"/>
              <a:t>Generate boxplots of price for </a:t>
            </a:r>
          </a:p>
          <a:p>
            <a:r>
              <a:rPr lang="en-US" sz="2400" dirty="0"/>
              <a:t>d</a:t>
            </a:r>
            <a:r>
              <a:rPr lang="en-US" sz="2400" dirty="0" smtClean="0"/>
              <a:t>iamonds for different </a:t>
            </a:r>
            <a:endParaRPr lang="en-US" sz="2400" dirty="0" smtClean="0"/>
          </a:p>
          <a:p>
            <a:r>
              <a:rPr lang="en-US" sz="2400" dirty="0" smtClean="0"/>
              <a:t>combinations </a:t>
            </a:r>
            <a:r>
              <a:rPr lang="en-US" sz="2400" dirty="0" smtClean="0"/>
              <a:t>of </a:t>
            </a:r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cuts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FF0000"/>
                </a:solidFill>
              </a:rPr>
              <a:t>color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589" y="6173073"/>
            <a:ext cx="7637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cut is in each axis. For each cut type, there are boxplots for each color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85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793" y="8840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rouped boxplots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43" y="2526631"/>
            <a:ext cx="4525562" cy="40795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801020"/>
            <a:ext cx="9962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 = diamonds)+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= color, y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price,</a:t>
            </a:r>
            <a:r>
              <a:rPr lang="en-US" sz="1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sz="1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691" y="1238159"/>
            <a:ext cx="7374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</a:t>
            </a:r>
            <a:r>
              <a:rPr lang="en-US" b="1" dirty="0" smtClean="0">
                <a:solidFill>
                  <a:srgbClr val="FF0000"/>
                </a:solidFill>
              </a:rPr>
              <a:t>color is in each axis</a:t>
            </a:r>
            <a:r>
              <a:rPr lang="en-US" dirty="0" smtClean="0"/>
              <a:t>. For each color, there are boxplots for </a:t>
            </a:r>
            <a:r>
              <a:rPr lang="en-US" b="1" dirty="0" smtClean="0">
                <a:solidFill>
                  <a:srgbClr val="002060"/>
                </a:solidFill>
              </a:rPr>
              <a:t>each cut type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37874" y="1573767"/>
            <a:ext cx="3284621" cy="22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47547" y="1538948"/>
            <a:ext cx="675707" cy="262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5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9" y="869106"/>
            <a:ext cx="7260980" cy="5486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3129" y="38109"/>
            <a:ext cx="67766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Can you come up with a plot like this ?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Subplots represent different colors of the diamonds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87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Code to produce the plot in previous slide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Calibri "/>
                <a:cs typeface="Courier New" panose="02070309020205020404" pitchFamily="49" charset="0"/>
              </a:rPr>
              <a:t>Don’t worry about the code at this point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library(ggplot2)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'C:\\Users\\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soibamb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\\Dropbox\\Teaching\\CS5301/Visualizations\\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SameStatsDataAndImages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\\datasets\\DatasaurusDozen.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t",header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(data=data)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=y))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(~dataset)</a:t>
            </a:r>
          </a:p>
        </p:txBody>
      </p:sp>
    </p:spTree>
    <p:extLst>
      <p:ext uri="{BB962C8B-B14F-4D97-AF65-F5344CB8AC3E}">
        <p14:creationId xmlns:p14="http://schemas.microsoft.com/office/powerpoint/2010/main" val="92020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Alternatives to Box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>
                <a:latin typeface="Calibri "/>
                <a:cs typeface="Courier New" panose="02070309020205020404" pitchFamily="49" charset="0"/>
              </a:rPr>
              <a:t>Read the file </a:t>
            </a:r>
            <a:r>
              <a:rPr lang="en-US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BoxPlots.tsv</a:t>
            </a:r>
            <a:r>
              <a:rPr lang="en-US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smtClean="0">
                <a:latin typeface="Calibri "/>
                <a:cs typeface="Courier New" panose="02070309020205020404" pitchFamily="49" charset="0"/>
              </a:rPr>
              <a:t>with five columns</a:t>
            </a:r>
          </a:p>
          <a:p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'C:\\Users\\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soibamb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Dropbox\\Teaching\\CS5301\\Visualizations\\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SameStatsDataAndImages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datasets\\BoxPlots.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="\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t",header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TRUE,row.names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head(data)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       left     lines normal     right     split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0 -9.769107 -9.766561  -9.76 -9.760000 -9.766412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1 -9.763145 -9.740994  -9.72 -9.053335 -9.769702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2 -9.747123 -9.766780  -9.68 -8.508799 -9.769886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3 -9.766589 -9.769112  -9.64 -8.239064 -9.766518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4 -9.762826 -9.767437  -9.60 -8.824667 -9.769776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## 5 -9.766694 -9.763220  -9.56 -8.070533 -9.755486</a:t>
            </a:r>
          </a:p>
        </p:txBody>
      </p:sp>
    </p:spTree>
    <p:extLst>
      <p:ext uri="{BB962C8B-B14F-4D97-AF65-F5344CB8AC3E}">
        <p14:creationId xmlns:p14="http://schemas.microsoft.com/office/powerpoint/2010/main" val="36638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Median look similar across the column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" y="1690689"/>
            <a:ext cx="881253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summary(data)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 left              lines               normal          right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Min.   :-9.76964   Min.   :-9.769575   Min.   :-9.76   Min.   :-9.760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1st Qu.:-2.68999   1st Qu.:-2.689993   1st Qu.:-2.68   1st Qu.:-2.680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 Median :-0.00999   Median :-0.007132   Median : 0.00   Median : 0.000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Mean   :-1.17780   Mean   :-0.831733   Mean   : 0.00   Mean   : 1.174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3rd Qu.: 2.67007   3rd Qu.: 2.670236   3rd Qu.: 2.68   3rd Qu.: 2.680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Max.   : 9.75025   Max.   : 9.756001   Max.   : 9.76   Max.   : 9.760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    split  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Min.   :-9.769886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1st Qu.:-2.689989 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 Median :-0.003099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Mean   :-0.003060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3rd Qu.: 2.680000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Max.   : 9.760000</a:t>
            </a:r>
          </a:p>
        </p:txBody>
      </p:sp>
    </p:spTree>
    <p:extLst>
      <p:ext uri="{BB962C8B-B14F-4D97-AF65-F5344CB8AC3E}">
        <p14:creationId xmlns:p14="http://schemas.microsoft.com/office/powerpoint/2010/main" val="85640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Prepare data in a right form to be usable by ggplot2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735" y="1690689"/>
            <a:ext cx="881253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library(reshape2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melt(data)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## No id variables; using all as measure variables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  </a:t>
            </a:r>
            <a:r>
              <a:rPr lang="en-US" sz="1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1     left -9.769107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2     left -9.763145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3     left -9.747123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4     left -9.766589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5     left -9.762826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## 6     left -9.766694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852" y="4512446"/>
            <a:ext cx="5261736" cy="19797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06712" y="6488668"/>
            <a:ext cx="166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 format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37660" y="4754880"/>
            <a:ext cx="4737928" cy="251460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37660" y="5006340"/>
            <a:ext cx="4737928" cy="1482328"/>
          </a:xfrm>
          <a:prstGeom prst="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Elbow Connector 26"/>
          <p:cNvCxnSpPr/>
          <p:nvPr/>
        </p:nvCxnSpPr>
        <p:spPr>
          <a:xfrm rot="10800000">
            <a:off x="3511176" y="3960060"/>
            <a:ext cx="3061075" cy="703381"/>
          </a:xfrm>
          <a:prstGeom prst="bentConnector3">
            <a:avLst>
              <a:gd name="adj1" fmla="val -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95048" y="2670970"/>
            <a:ext cx="44233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 names from original format in variable</a:t>
            </a:r>
          </a:p>
          <a:p>
            <a:r>
              <a:rPr lang="en-US" dirty="0" smtClean="0"/>
              <a:t>column of new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Corresponding values in original format in</a:t>
            </a:r>
          </a:p>
          <a:p>
            <a:r>
              <a:rPr lang="en-US" dirty="0" smtClean="0"/>
              <a:t>Value column of new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9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Boxplot can be misleading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Boxplot show all five data are similar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=value),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outlier.shape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147" y="3356332"/>
            <a:ext cx="4137795" cy="29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3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Boxplot can be misleading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a jitter plot to the box plot to show distribution</a:t>
            </a:r>
          </a:p>
          <a:p>
            <a:r>
              <a:rPr lang="en-US" sz="2000" dirty="0" smtClean="0">
                <a:latin typeface="Calibri "/>
                <a:cs typeface="Courier New" panose="02070309020205020404" pitchFamily="49" charset="0"/>
              </a:rPr>
              <a:t>Data look different now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=value),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outlier.shape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NA)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geom_jitter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=value),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position=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position_jitter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(width=.1, height=0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Within each variable, </a:t>
            </a:r>
            <a:endParaRPr lang="en-US" sz="2400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horizontal </a:t>
            </a: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Locations of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points are randomized </a:t>
            </a:r>
            <a:endParaRPr lang="en-US" sz="2400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between</a:t>
            </a:r>
            <a:endParaRPr lang="en-US" sz="2400" dirty="0" smtClean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-width and +width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19" y="3781565"/>
            <a:ext cx="4148859" cy="296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Boxplot can be misleading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Violin plot + overlay a box plot with small width</a:t>
            </a:r>
            <a:endParaRPr lang="en-US" sz="2000" dirty="0" smtClean="0">
              <a:latin typeface="Calibri "/>
              <a:cs typeface="Courier New" panose="02070309020205020404" pitchFamily="49" charset="0"/>
            </a:endParaRPr>
          </a:p>
          <a:p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(data=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geom_violin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variable,y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=value))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geom_boxplot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variable,y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=value),width=0.1)</a:t>
            </a:r>
          </a:p>
          <a:p>
            <a:endParaRPr lang="en-US" sz="2000" dirty="0" smtClean="0">
              <a:latin typeface="Calibri 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169" y="3585622"/>
            <a:ext cx="4398450" cy="3141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73323" y="4572000"/>
            <a:ext cx="222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 density of points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3502908" y="4674550"/>
            <a:ext cx="1265645" cy="821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34180" y="4756666"/>
            <a:ext cx="1209304" cy="28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</p:cNvCxnSpPr>
          <p:nvPr/>
        </p:nvCxnSpPr>
        <p:spPr>
          <a:xfrm>
            <a:off x="3502908" y="4756666"/>
            <a:ext cx="1240576" cy="567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04595" y="5090745"/>
            <a:ext cx="218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Low density of points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 flipV="1">
            <a:off x="3490001" y="5193295"/>
            <a:ext cx="1309824" cy="8211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65452" y="4832304"/>
            <a:ext cx="1314197" cy="44310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</p:cNvCxnSpPr>
          <p:nvPr/>
        </p:nvCxnSpPr>
        <p:spPr>
          <a:xfrm>
            <a:off x="3490001" y="5275411"/>
            <a:ext cx="1420920" cy="30069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9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Changing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(data=mpg)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theme_bw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("white background")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(data=mpg)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displ,y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+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theme_classic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ggtitle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("white background - no background lines")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67" y="3344375"/>
            <a:ext cx="4154534" cy="2967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184" y="3371913"/>
            <a:ext cx="4115979" cy="29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1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Installing </a:t>
            </a:r>
            <a:r>
              <a:rPr lang="en-US" dirty="0" err="1" smtClean="0"/>
              <a:t>tidyverse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&gt;library(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cs typeface="Courier New" panose="02070309020205020404" pitchFamily="49" charset="0"/>
              </a:rPr>
              <a:t>There is a data frame (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  <a:r>
              <a:rPr lang="en-US" sz="1800" dirty="0" smtClean="0">
                <a:cs typeface="Courier New" panose="02070309020205020404" pitchFamily="49" charset="0"/>
              </a:rPr>
              <a:t>) that comes with this library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mpg</a:t>
            </a:r>
          </a:p>
          <a:p>
            <a:pPr marL="0" indent="0">
              <a:buNone/>
            </a:pP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#&gt; # A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: 234 × 11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#&gt; </a:t>
            </a:r>
            <a:r>
              <a:rPr 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manufacturer model </a:t>
            </a:r>
            <a:r>
              <a:rPr lang="en-US" sz="18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 </a:t>
            </a:r>
            <a:r>
              <a:rPr lang="en-US" sz="18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cyl</a:t>
            </a:r>
            <a:r>
              <a:rPr lang="en-US" sz="1800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trans </a:t>
            </a:r>
            <a:r>
              <a:rPr lang="en-US" sz="1800" b="1" i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drv</a:t>
            </a:r>
            <a:endParaRPr lang="en-US" sz="18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#&gt; &lt;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dbl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#&gt; 1 </a:t>
            </a:r>
            <a:r>
              <a:rPr lang="en-US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</a:t>
            </a:r>
            <a:r>
              <a:rPr lang="en-US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 a4 1.8 1999 4 auto(l5) f</a:t>
            </a:r>
          </a:p>
          <a:p>
            <a:pPr marL="0" indent="0">
              <a:buNone/>
            </a:pPr>
            <a:r>
              <a:rPr lang="pt-B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#&gt; 2 audi a4 1.8 1999 4 manual(m5) </a:t>
            </a:r>
            <a:r>
              <a:rPr lang="pt-B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marL="0" indent="0">
              <a:buNone/>
            </a:pPr>
            <a:r>
              <a:rPr lang="pt-B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87183" y="326849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Columns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274340" y="3579779"/>
            <a:ext cx="466928" cy="398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2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gplot2 cheat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www.rstudio.com/wp-content/uploads/2015/03/ggplot2-cheatsheet.pdf</a:t>
            </a:r>
            <a:endParaRPr lang="en-US" sz="2400" dirty="0" smtClean="0"/>
          </a:p>
          <a:p>
            <a:r>
              <a:rPr lang="en-US" sz="2400" dirty="0" smtClean="0"/>
              <a:t>Reference available here http</a:t>
            </a:r>
            <a:r>
              <a:rPr lang="en-US" sz="2400" dirty="0"/>
              <a:t>://ggplot2.tidyverse.org/reference/</a:t>
            </a:r>
          </a:p>
        </p:txBody>
      </p:sp>
    </p:spTree>
    <p:extLst>
      <p:ext uri="{BB962C8B-B14F-4D97-AF65-F5344CB8AC3E}">
        <p14:creationId xmlns:p14="http://schemas.microsoft.com/office/powerpoint/2010/main" val="407646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</a:t>
            </a:r>
            <a:r>
              <a:rPr lang="en-US" dirty="0" smtClean="0"/>
              <a:t>gplot2 basic idea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975" y="1645271"/>
            <a:ext cx="4583196" cy="2003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975" y="3964861"/>
            <a:ext cx="4583196" cy="20185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829" y="1488947"/>
            <a:ext cx="37366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Draw a graph using the </a:t>
            </a:r>
          </a:p>
          <a:p>
            <a:r>
              <a:rPr lang="en-US" sz="2400" b="1" dirty="0" smtClean="0"/>
              <a:t>basic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geoms</a:t>
            </a:r>
            <a:r>
              <a:rPr lang="en-US" sz="2400" dirty="0" smtClean="0"/>
              <a:t>: visual marks that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represent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Coordinate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3297" y="3964861"/>
            <a:ext cx="40216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Display</a:t>
            </a:r>
          </a:p>
          <a:p>
            <a:r>
              <a:rPr lang="en-US" sz="2400" dirty="0" smtClean="0"/>
              <a:t>Map variables in the data set</a:t>
            </a:r>
          </a:p>
          <a:p>
            <a:r>
              <a:rPr lang="en-US" sz="2400" dirty="0" smtClean="0"/>
              <a:t>To aesthetic properties such as</a:t>
            </a:r>
            <a:endParaRPr lang="en-US" sz="2400" dirty="0"/>
          </a:p>
          <a:p>
            <a:r>
              <a:rPr lang="en-US" sz="2400" b="1" dirty="0" smtClean="0"/>
              <a:t>size, color </a:t>
            </a:r>
            <a:r>
              <a:rPr lang="en-US" sz="2400" dirty="0" smtClean="0"/>
              <a:t>and </a:t>
            </a:r>
            <a:r>
              <a:rPr lang="en-US" sz="2400" b="1" dirty="0" smtClean="0"/>
              <a:t>x, y </a:t>
            </a:r>
            <a:r>
              <a:rPr lang="en-US" sz="2400" dirty="0" smtClean="0"/>
              <a:t>locations</a:t>
            </a:r>
          </a:p>
        </p:txBody>
      </p:sp>
    </p:spTree>
    <p:extLst>
      <p:ext uri="{BB962C8B-B14F-4D97-AF65-F5344CB8AC3E}">
        <p14:creationId xmlns:p14="http://schemas.microsoft.com/office/powerpoint/2010/main" val="18840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60835"/>
            <a:ext cx="7886700" cy="1325563"/>
          </a:xfrm>
        </p:spPr>
        <p:txBody>
          <a:bodyPr/>
          <a:lstStyle/>
          <a:p>
            <a:pPr algn="ctr"/>
            <a:r>
              <a:rPr lang="en-US" dirty="0" smtClean="0"/>
              <a:t>XY scatter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38" y="1155606"/>
            <a:ext cx="883271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cs typeface="Courier New" panose="02070309020205020404" pitchFamily="49" charset="0"/>
              </a:rPr>
              <a:t>Plot </a:t>
            </a:r>
            <a:r>
              <a:rPr lang="en-US" sz="2000" b="1" dirty="0" err="1" smtClean="0">
                <a:cs typeface="Courier New" panose="02070309020205020404" pitchFamily="49" charset="0"/>
              </a:rPr>
              <a:t>displ</a:t>
            </a:r>
            <a:r>
              <a:rPr lang="en-US" sz="2000" b="1" dirty="0" smtClean="0">
                <a:cs typeface="Courier New" panose="02070309020205020404" pitchFamily="49" charset="0"/>
              </a:rPr>
              <a:t> (X-Axis) </a:t>
            </a:r>
            <a:r>
              <a:rPr lang="en-US" sz="2000" dirty="0" smtClean="0">
                <a:cs typeface="Courier New" panose="02070309020205020404" pitchFamily="49" charset="0"/>
              </a:rPr>
              <a:t>and </a:t>
            </a:r>
            <a:r>
              <a:rPr lang="en-US" sz="2000" b="1" dirty="0" err="1" smtClean="0">
                <a:cs typeface="Courier New" panose="02070309020205020404" pitchFamily="49" charset="0"/>
              </a:rPr>
              <a:t>hwy</a:t>
            </a:r>
            <a:r>
              <a:rPr lang="en-US" sz="2000" b="1" dirty="0" smtClean="0">
                <a:cs typeface="Courier New" panose="02070309020205020404" pitchFamily="49" charset="0"/>
              </a:rPr>
              <a:t> (Y-Axis)</a:t>
            </a:r>
          </a:p>
          <a:p>
            <a:pPr marL="0" indent="0">
              <a:buNone/>
            </a:pPr>
            <a:endParaRPr lang="en-US" sz="1800" b="1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 = mpg)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hwy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78" y="3976452"/>
            <a:ext cx="4416057" cy="26853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67" y="4303225"/>
            <a:ext cx="29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Shows a negative relationship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653925"/>
            <a:ext cx="1898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Creates a </a:t>
            </a:r>
          </a:p>
          <a:p>
            <a:pPr algn="ctr"/>
            <a:r>
              <a:rPr lang="en-US" dirty="0" smtClean="0"/>
              <a:t>coordinate system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3578" y="2300256"/>
            <a:ext cx="120580" cy="352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8610" y="2052254"/>
            <a:ext cx="122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frame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88075" y="2399098"/>
            <a:ext cx="32610" cy="31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259" y="1910145"/>
            <a:ext cx="325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Specify what to go in x and y axis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572000" y="2279477"/>
            <a:ext cx="1276141" cy="373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/>
          <p:cNvSpPr/>
          <p:nvPr/>
        </p:nvSpPr>
        <p:spPr>
          <a:xfrm rot="5400000">
            <a:off x="1325890" y="1967840"/>
            <a:ext cx="287837" cy="22453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 rot="5400000">
            <a:off x="4954181" y="1000403"/>
            <a:ext cx="287837" cy="429352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3722" y="3248524"/>
            <a:ext cx="120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Empty plot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1999" y="3248524"/>
            <a:ext cx="15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new layer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425440" y="197709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Display as points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519551" y="2300256"/>
            <a:ext cx="463271" cy="43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18561" y="4385853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You can add more layers</a:t>
            </a:r>
          </a:p>
          <a:p>
            <a:pPr algn="ctr"/>
            <a:r>
              <a:rPr lang="en-US" b="1" dirty="0" smtClean="0"/>
              <a:t>After this </a:t>
            </a:r>
            <a:endParaRPr lang="en-US" b="1" dirty="0"/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H="1" flipV="1">
            <a:off x="7494539" y="2946587"/>
            <a:ext cx="374525" cy="143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7473</TotalTime>
  <Words>3115</Words>
  <Application>Microsoft Office PowerPoint</Application>
  <PresentationFormat>On-screen Show (4:3)</PresentationFormat>
  <Paragraphs>404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</vt:lpstr>
      <vt:lpstr>Calibri Light</vt:lpstr>
      <vt:lpstr>Courier New</vt:lpstr>
      <vt:lpstr>MinionPro-It</vt:lpstr>
      <vt:lpstr>MinionPro-Regular</vt:lpstr>
      <vt:lpstr>Office Theme</vt:lpstr>
      <vt:lpstr>Simple data visualization with ggplot2 </vt:lpstr>
      <vt:lpstr>Reference for the slides</vt:lpstr>
      <vt:lpstr>R package to for graphics plots</vt:lpstr>
      <vt:lpstr>Need for visualization</vt:lpstr>
      <vt:lpstr>Code to produce the plot in previous slide</vt:lpstr>
      <vt:lpstr>Installing tidyverse</vt:lpstr>
      <vt:lpstr>ggplot2 cheat sheet</vt:lpstr>
      <vt:lpstr>ggplot2 basic idea</vt:lpstr>
      <vt:lpstr>XY scatter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 plots</vt:lpstr>
      <vt:lpstr>Line plots</vt:lpstr>
      <vt:lpstr>Facets</vt:lpstr>
      <vt:lpstr>Use facet_wrap</vt:lpstr>
      <vt:lpstr>PowerPoint Presentation</vt:lpstr>
      <vt:lpstr>facet your plot on the combination of two variables</vt:lpstr>
      <vt:lpstr>Can you create the following plot</vt:lpstr>
      <vt:lpstr>Can you create the following plot</vt:lpstr>
      <vt:lpstr>Statistical transformations: bar graphs</vt:lpstr>
      <vt:lpstr>Statistical transformations: bar graphs</vt:lpstr>
      <vt:lpstr>Statistical transformations: bar graphs</vt:lpstr>
      <vt:lpstr>geom_bar()</vt:lpstr>
      <vt:lpstr>Extract statistical transformed data from ggplot</vt:lpstr>
      <vt:lpstr>geom_bar()</vt:lpstr>
      <vt:lpstr>Stacked bars</vt:lpstr>
      <vt:lpstr>If you don’t want stacked bars</vt:lpstr>
      <vt:lpstr>PowerPoint Presentation</vt:lpstr>
      <vt:lpstr>Histogram plots</vt:lpstr>
      <vt:lpstr>Histogram plots</vt:lpstr>
      <vt:lpstr>Histogram plots</vt:lpstr>
      <vt:lpstr>Histogram plots</vt:lpstr>
      <vt:lpstr>Histogram plots</vt:lpstr>
      <vt:lpstr>Histogram plots</vt:lpstr>
      <vt:lpstr>Histogram plots</vt:lpstr>
      <vt:lpstr>Boxplot</vt:lpstr>
      <vt:lpstr>Boxplot</vt:lpstr>
      <vt:lpstr>geom_boxplot</vt:lpstr>
      <vt:lpstr>geom_boxplot</vt:lpstr>
      <vt:lpstr>geom_boxplot</vt:lpstr>
      <vt:lpstr>geom_boxplot</vt:lpstr>
      <vt:lpstr>grouped boxplots</vt:lpstr>
      <vt:lpstr>grouped boxplots</vt:lpstr>
      <vt:lpstr>PowerPoint Presentation</vt:lpstr>
      <vt:lpstr>Alternatives to Box plots</vt:lpstr>
      <vt:lpstr>Median look similar across the column</vt:lpstr>
      <vt:lpstr>Prepare data in a right form to be usable by ggplot2</vt:lpstr>
      <vt:lpstr>Boxplot can be misleading</vt:lpstr>
      <vt:lpstr>Boxplot can be misleading (2)</vt:lpstr>
      <vt:lpstr>Boxplot can be misleading (3)</vt:lpstr>
      <vt:lpstr>Changing background</vt:lpstr>
    </vt:vector>
  </TitlesOfParts>
  <Company>University of Houston-Downtown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Soibam, Benjamin</dc:creator>
  <cp:lastModifiedBy>Soibam, Benjamin</cp:lastModifiedBy>
  <cp:revision>98</cp:revision>
  <dcterms:created xsi:type="dcterms:W3CDTF">2017-06-20T20:37:28Z</dcterms:created>
  <dcterms:modified xsi:type="dcterms:W3CDTF">2020-02-12T22:41:28Z</dcterms:modified>
</cp:coreProperties>
</file>