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24" r:id="rId3"/>
    <p:sldId id="325" r:id="rId4"/>
    <p:sldId id="314" r:id="rId5"/>
    <p:sldId id="283" r:id="rId6"/>
    <p:sldId id="284" r:id="rId7"/>
    <p:sldId id="347" r:id="rId8"/>
    <p:sldId id="285" r:id="rId9"/>
    <p:sldId id="286" r:id="rId10"/>
    <p:sldId id="288" r:id="rId11"/>
    <p:sldId id="295" r:id="rId12"/>
    <p:sldId id="326" r:id="rId13"/>
    <p:sldId id="342" r:id="rId14"/>
    <p:sldId id="328" r:id="rId15"/>
    <p:sldId id="331" r:id="rId16"/>
    <p:sldId id="343" r:id="rId17"/>
    <p:sldId id="329" r:id="rId18"/>
    <p:sldId id="333" r:id="rId19"/>
    <p:sldId id="344" r:id="rId20"/>
    <p:sldId id="348" r:id="rId21"/>
    <p:sldId id="345" r:id="rId22"/>
    <p:sldId id="349" r:id="rId23"/>
    <p:sldId id="346" r:id="rId24"/>
    <p:sldId id="296" r:id="rId25"/>
    <p:sldId id="321" r:id="rId26"/>
    <p:sldId id="323" r:id="rId27"/>
    <p:sldId id="322" r:id="rId28"/>
    <p:sldId id="350" r:id="rId29"/>
    <p:sldId id="351" r:id="rId30"/>
    <p:sldId id="334" r:id="rId31"/>
    <p:sldId id="336" r:id="rId32"/>
    <p:sldId id="340" r:id="rId33"/>
    <p:sldId id="335" r:id="rId34"/>
    <p:sldId id="337" r:id="rId35"/>
    <p:sldId id="338" r:id="rId36"/>
    <p:sldId id="339" r:id="rId37"/>
    <p:sldId id="341" r:id="rId38"/>
    <p:sldId id="32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F14D-D04F-4603-AFA1-9668C0BA7B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F91-8E56-4607-BD4A-53B6C113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54A2-5D47-4166-B41B-F6EA36341826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7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42B2-8213-43F5-BA6F-08248E1EB8D6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BD34-5AA2-4E2B-A521-5E48657F9AD2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DA8D-E9F1-42C4-8908-15108FE68F2A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F325-41A4-4AAA-A1E5-D164E3FD55FA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5E37-D0F4-4FAC-9C9F-F7FFF9778F23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2174-D25A-4461-B682-ECA9BB6D5376}" type="datetime1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6BA0-CD14-4B77-9843-F43D98C26C29}" type="datetime1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965-297C-43BD-8CE4-042F6CCA493D}" type="datetime1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A1A-0FE5-42A9-B517-45865F0D0C53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A40E-C0BC-47A6-B27D-37A28C2D446E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FB03-6113-460A-9437-A75EB175353C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FD7A-ED2C-4A20-8A2D-A9E59206F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Loops/Iterations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Benjamin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Soibam, PhD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CS 5301 – Programming Foundations for Data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loop: </a:t>
            </a:r>
            <a:r>
              <a:rPr lang="en-US" dirty="0" err="1" smtClean="0"/>
              <a:t>seq_along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78" y="1587440"/>
            <a:ext cx="78867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Instead of using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c(1:ncol(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you can also use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eq_along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seq_along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cs typeface="Courier New" panose="02070309020205020404" pitchFamily="49" charset="0"/>
              </a:rPr>
              <a:t>simply creates a vector  starting at   1 to the number of columns in the data frame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loop: </a:t>
            </a:r>
            <a:r>
              <a:rPr lang="en-US" dirty="0" err="1" smtClean="0"/>
              <a:t>seq_along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66"/>
            <a:ext cx="78867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Instead of using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c(1:ncol(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you can also use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eq_along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edian_result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(0,ncol(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))# vector to store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 i 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each column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median_result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 = median(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6978" cy="4351338"/>
          </a:xfrm>
        </p:spPr>
        <p:txBody>
          <a:bodyPr>
            <a:normAutofit/>
          </a:bodyPr>
          <a:lstStyle/>
          <a:p>
            <a:r>
              <a:rPr lang="en-US" dirty="0"/>
              <a:t>Write for </a:t>
            </a:r>
            <a:r>
              <a:rPr lang="en-US" dirty="0" smtClean="0"/>
              <a:t>loop </a:t>
            </a:r>
            <a:r>
              <a:rPr lang="en-US" dirty="0"/>
              <a:t>to </a:t>
            </a:r>
            <a:r>
              <a:rPr lang="en-US" dirty="0" smtClean="0"/>
              <a:t>compute the mean of every column in data frame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))# vector to store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each column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mean(data[,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number of unique values in each column of </a:t>
            </a:r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(col1=sample(1:10,10,replace=TRUE),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col2=sample(1:10,10,replace=TRUE),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col3=sample(1:10,10,replace=TRUE))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uniq_count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rep(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NA,ncol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1:ncol(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uniq_count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length(unique(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uniq_count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Sometimes for-loops </a:t>
            </a:r>
            <a:r>
              <a:rPr lang="en-US" sz="3600" dirty="0" smtClean="0"/>
              <a:t>can be replaced by existing R functions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09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(col1=sample(1:100,10,replace=TRUE),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col2=sample(1:100,10,replace=TRUE),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col3=sample(1:100,10,replace=TRUE))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176963"/>
            <a:ext cx="2057400" cy="365125"/>
          </a:xfrm>
        </p:spPr>
        <p:txBody>
          <a:bodyPr/>
          <a:lstStyle/>
          <a:p>
            <a:fld id="{522CFD7A-ED2C-4A20-8A2D-A9E59206F96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586" y="3499633"/>
            <a:ext cx="413582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rep(1,nrow(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]&lt;- 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4471" y="4001294"/>
            <a:ext cx="41358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row_means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021" y="3021673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loop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12070" y="304664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Without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Sometimes for-loops can be replaced by existing R functions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09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sample(1:100,20,replace=TRUE)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176963"/>
            <a:ext cx="2057400" cy="365125"/>
          </a:xfrm>
        </p:spPr>
        <p:txBody>
          <a:bodyPr/>
          <a:lstStyle/>
          <a:p>
            <a:fld id="{522CFD7A-ED2C-4A20-8A2D-A9E59206F96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31" y="3509057"/>
            <a:ext cx="5106058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1:length(x))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 mean(x))^2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/(length(x)-1))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4566" y="4001294"/>
            <a:ext cx="324572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021" y="3021673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loop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12070" y="304664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Without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1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Populating a vector </a:t>
            </a:r>
            <a:r>
              <a:rPr lang="en-US" sz="3600" dirty="0" smtClean="0"/>
              <a:t>inside </a:t>
            </a:r>
            <a:r>
              <a:rPr lang="en-US" sz="3600" dirty="0" smtClean="0"/>
              <a:t>a for-loop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669669"/>
            <a:ext cx="8410247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(col1=sample(1:100,1000,replace=TRUE),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col2=sample(1:100,1000,replace=TRUE),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col3=sample(1:100,1000,replace=TRUE),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col4=sample(1:100,1000,replace=TRUE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Vector is not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 allocated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before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mean_result,mean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print(length(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6030" y="5231904"/>
            <a:ext cx="6458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 of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2400" dirty="0" smtClean="0"/>
              <a:t> is changing inside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1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Populating a vector inside a for-loop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90" y="1467624"/>
            <a:ext cx="8410247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(col1=sample(1:100,1000,replace=TRUE),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col2=sample(1:100,1000,replace=TRUE),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col3=sample(1:100,1000,replace=TRUE),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col4=sample(1:100,1000,replace=TRUE),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col5=sample(1:100,1000,replace=TRUE),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col6=sample(1:100,1000,replace=TRUE),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col7=sample(1:100,1000,replace=TRUE),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col8=sample(1:100,1000,replace=TRUE))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Find the mean of the each column using a loop.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2400" dirty="0" smtClean="0">
                <a:cs typeface="Courier New" panose="02070309020205020404" pitchFamily="49" charset="0"/>
              </a:rPr>
              <a:t> is pre-located before the loop)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rep(1,ncol(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mean(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end_time-start_time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0.00900197 secs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75890" y="5001072"/>
            <a:ext cx="312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Find computing time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83527" y="4639669"/>
            <a:ext cx="2192363" cy="4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8950" y="5255173"/>
            <a:ext cx="2446940" cy="5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1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Populating a vector inside a for-loop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" y="1669669"/>
            <a:ext cx="8410247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Find the mean of the each column using a loop.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2400" dirty="0">
                <a:cs typeface="Courier New" panose="02070309020205020404" pitchFamily="49" charset="0"/>
              </a:rPr>
              <a:t> is </a:t>
            </a:r>
            <a:r>
              <a:rPr lang="en-US" sz="2400" dirty="0" smtClean="0">
                <a:cs typeface="Courier New" panose="02070309020205020404" pitchFamily="49" charset="0"/>
              </a:rPr>
              <a:t>not pre-located </a:t>
            </a:r>
            <a:r>
              <a:rPr lang="en-US" sz="2400" dirty="0">
                <a:cs typeface="Courier New" panose="02070309020205020404" pitchFamily="49" charset="0"/>
              </a:rPr>
              <a:t>before the loop</a:t>
            </a:r>
            <a:r>
              <a:rPr lang="en-US" sz="2400" dirty="0" smtClean="0">
                <a:cs typeface="Courier New" panose="02070309020205020404" pitchFamily="49" charset="0"/>
              </a:rPr>
              <a:t>)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mean_result,mean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0.01797986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Pre-allocating makes the code run faster.</a:t>
            </a:r>
            <a:endParaRPr lang="en-US" sz="2400" u="sng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75890" y="3694847"/>
            <a:ext cx="312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Find computing time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16166" y="3300248"/>
            <a:ext cx="2259724" cy="4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8950" y="3948947"/>
            <a:ext cx="2446940" cy="5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Populating a </a:t>
            </a:r>
            <a:r>
              <a:rPr lang="en-US" sz="3600" dirty="0" smtClean="0">
                <a:latin typeface="+mn-lt"/>
              </a:rPr>
              <a:t>data frame </a:t>
            </a:r>
            <a:r>
              <a:rPr lang="en-US" sz="3600" dirty="0">
                <a:latin typeface="+mn-lt"/>
              </a:rPr>
              <a:t>inside a </a:t>
            </a:r>
            <a:r>
              <a:rPr lang="en-US" sz="3600" dirty="0" smtClean="0">
                <a:latin typeface="+mn-lt"/>
              </a:rPr>
              <a:t>for-loop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one row at a time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7651" y="2269194"/>
            <a:ext cx="6916189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=1000,ncol=10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1:1000)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,] &lt;- sample(1:10,10,replace=TRUE)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5235" y="4897547"/>
            <a:ext cx="3069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Takes </a:t>
            </a:r>
            <a:r>
              <a:rPr lang="en-US" sz="2400" dirty="0">
                <a:solidFill>
                  <a:srgbClr val="C00000"/>
                </a:solidFill>
              </a:rPr>
              <a:t>0.08975887 secs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4726" y="1791593"/>
            <a:ext cx="191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Pre-allocation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1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or loops</a:t>
            </a:r>
          </a:p>
          <a:p>
            <a:r>
              <a:rPr lang="en-US" dirty="0"/>
              <a:t>m</a:t>
            </a:r>
            <a:r>
              <a:rPr lang="en-US" dirty="0" smtClean="0"/>
              <a:t>ap 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Populating a </a:t>
            </a:r>
            <a:r>
              <a:rPr lang="en-US" sz="3600" dirty="0" smtClean="0">
                <a:latin typeface="+mn-lt"/>
              </a:rPr>
              <a:t>data frame </a:t>
            </a:r>
            <a:r>
              <a:rPr lang="en-US" sz="3600" dirty="0">
                <a:latin typeface="+mn-lt"/>
              </a:rPr>
              <a:t>inside a </a:t>
            </a:r>
            <a:r>
              <a:rPr lang="en-US" sz="3600" dirty="0" smtClean="0">
                <a:latin typeface="+mn-lt"/>
              </a:rPr>
              <a:t>for-loop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one row at a time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1228" y="2475544"/>
            <a:ext cx="560277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#empty data frame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1:1000)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d,sample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(1:10,10,replace=TRUE))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3232" y="4857676"/>
            <a:ext cx="275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Takes </a:t>
            </a:r>
            <a:r>
              <a:rPr lang="en-US" sz="2400" dirty="0">
                <a:solidFill>
                  <a:srgbClr val="C00000"/>
                </a:solidFill>
              </a:rPr>
              <a:t>0.194479  </a:t>
            </a:r>
            <a:r>
              <a:rPr lang="en-US" sz="2400" dirty="0">
                <a:solidFill>
                  <a:srgbClr val="C00000"/>
                </a:solidFill>
              </a:rPr>
              <a:t>secs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50596" y="2004112"/>
            <a:ext cx="234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 Pre-allocation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5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Populating a </a:t>
            </a:r>
            <a:r>
              <a:rPr lang="en-US" sz="3600" dirty="0" smtClean="0">
                <a:latin typeface="+mn-lt"/>
              </a:rPr>
              <a:t>data frame </a:t>
            </a:r>
            <a:r>
              <a:rPr lang="en-US" sz="3600" dirty="0">
                <a:latin typeface="+mn-lt"/>
              </a:rPr>
              <a:t>inside a </a:t>
            </a:r>
            <a:r>
              <a:rPr lang="en-US" sz="3600" dirty="0" smtClean="0">
                <a:latin typeface="+mn-lt"/>
              </a:rPr>
              <a:t>for-loop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one column at a time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2713" y="2269194"/>
            <a:ext cx="719882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d&lt;-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=1000,ncol=1000))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1:1000)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sample(1:10,1000,replace=TRUE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2435" y="4694358"/>
            <a:ext cx="275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Takes </a:t>
            </a:r>
            <a:r>
              <a:rPr lang="en-US" sz="2400" dirty="0">
                <a:solidFill>
                  <a:srgbClr val="C00000"/>
                </a:solidFill>
              </a:rPr>
              <a:t>0.183322 secs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28950" y="1807529"/>
            <a:ext cx="191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Pre-allocation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4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Populating a </a:t>
            </a:r>
            <a:r>
              <a:rPr lang="en-US" sz="3600" dirty="0" smtClean="0">
                <a:latin typeface="+mn-lt"/>
              </a:rPr>
              <a:t>data frame </a:t>
            </a:r>
            <a:r>
              <a:rPr lang="en-US" sz="3600" dirty="0">
                <a:latin typeface="+mn-lt"/>
              </a:rPr>
              <a:t>inside a </a:t>
            </a:r>
            <a:r>
              <a:rPr lang="en-US" sz="3600" dirty="0" smtClean="0">
                <a:latin typeface="+mn-lt"/>
              </a:rPr>
              <a:t>for-loop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one column at a time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776" y="2269194"/>
            <a:ext cx="6985620" cy="2431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# Create 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ata frame with one column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sample(1:100,1000,replace=TRUE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1:1000)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sample(1:10,1000,replace=TRUE)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8493" y="4635938"/>
            <a:ext cx="2914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Takes </a:t>
            </a:r>
            <a:r>
              <a:rPr lang="en-US" sz="2400" dirty="0">
                <a:solidFill>
                  <a:srgbClr val="C00000"/>
                </a:solidFill>
              </a:rPr>
              <a:t>0.4135451  </a:t>
            </a:r>
            <a:r>
              <a:rPr lang="en-US" sz="2400" dirty="0">
                <a:solidFill>
                  <a:srgbClr val="C00000"/>
                </a:solidFill>
              </a:rPr>
              <a:t>secs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8566" y="1749109"/>
            <a:ext cx="234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 Pre-allocation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9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Populating a </a:t>
            </a:r>
            <a:r>
              <a:rPr lang="en-US" sz="3600" dirty="0" smtClean="0">
                <a:latin typeface="+mn-lt"/>
              </a:rPr>
              <a:t>data frame </a:t>
            </a:r>
            <a:r>
              <a:rPr lang="en-US" sz="3600" dirty="0">
                <a:latin typeface="+mn-lt"/>
              </a:rPr>
              <a:t>inside a </a:t>
            </a:r>
            <a:r>
              <a:rPr lang="en-US" sz="3600" dirty="0" smtClean="0">
                <a:latin typeface="+mn-lt"/>
              </a:rPr>
              <a:t>for-loop </a:t>
            </a: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one column at a time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0427" y="2568452"/>
            <a:ext cx="614622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d&lt;- list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#empty list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1:1000)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d[[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sample(1:10,1000,replace=TRUE)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it to data frame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740" y="2048367"/>
            <a:ext cx="1524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Using a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Imagine you have a directory full of </a:t>
            </a:r>
            <a:r>
              <a:rPr lang="en-US" sz="2400" dirty="0" smtClean="0"/>
              <a:t>files </a:t>
            </a:r>
            <a:r>
              <a:rPr lang="en-US" sz="2400" dirty="0"/>
              <a:t>that you want </a:t>
            </a:r>
            <a:r>
              <a:rPr lang="en-US" sz="2400" dirty="0" smtClean="0"/>
              <a:t>to read.</a:t>
            </a:r>
          </a:p>
          <a:p>
            <a:endParaRPr lang="en-US" sz="2400" dirty="0"/>
          </a:p>
          <a:p>
            <a:r>
              <a:rPr lang="en-US" sz="2400" dirty="0" smtClean="0"/>
              <a:t>You can use R to get the names of all the files contained a folder and store the names in a vector.</a:t>
            </a:r>
          </a:p>
          <a:p>
            <a:endParaRPr lang="en-US" sz="2400" dirty="0"/>
          </a:p>
          <a:p>
            <a:r>
              <a:rPr lang="en-US" sz="2400" dirty="0" smtClean="0"/>
              <a:t>Then use a loop to go through the vector to process each file.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Getting the names of all the files in a folder using </a:t>
            </a:r>
            <a:r>
              <a:rPr lang="en-US" sz="5100" b="1" dirty="0" err="1" smtClean="0">
                <a:solidFill>
                  <a:srgbClr val="FF0000"/>
                </a:solidFill>
              </a:rPr>
              <a:t>dir</a:t>
            </a:r>
            <a:endParaRPr lang="en-US" sz="51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files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("C:/Users/soibamb/Dropbox/Teaching/CS5301/data/", </a:t>
            </a:r>
            <a:r>
              <a:rPr lang="en-US" sz="3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full.names</a:t>
            </a:r>
            <a:r>
              <a:rPr lang="en-US" sz="3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files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"C:/Users/soibamb/Dropbox/Teaching/CS5301/data/T1.txt"     "C:/Users/soibamb/Dropbox/Teaching/CS5301/data/T2.txt"   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[3] "C:/Users/soibamb/Dropbox/Teaching/CS5301/data/T3.txt"     "C:/Users/soibamb/Dropbox/Teaching/CS5301/data/T4.txt"   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[5] "C:/Users/soibamb/Dropbox/Teaching/CS5301/data/test1.csv"  "C:/Users/soibamb/Dropbox/Teaching/CS5301/data/TEST1.xlsx"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[7] "C:/Users/soibamb/Dropbox/Teaching/CS5301/data/test2.csv"  "C:/Users/soibamb/Dropbox/Teaching/CS5301/data/TEST2.xlsx"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[9] "C:/Users/soibamb/Dropbox/Teaching/CS5301/data/test3.csv"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a loop to go through the vector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1:length(files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print(files[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# name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//here you can process each file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Getting the names of all the </a:t>
            </a:r>
            <a:r>
              <a:rPr lang="en-US" sz="2900" b="1" dirty="0" smtClean="0">
                <a:solidFill>
                  <a:srgbClr val="FF0000"/>
                </a:solidFill>
              </a:rPr>
              <a:t>files that ends with a </a:t>
            </a:r>
            <a:r>
              <a:rPr lang="en-US" sz="2900" b="1" dirty="0" smtClean="0">
                <a:solidFill>
                  <a:srgbClr val="FF0000"/>
                </a:solidFill>
              </a:rPr>
              <a:t>‘.csv’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files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("C:/Users/soibamb/Dropbox/Teaching/CS5301/data/",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full.names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pattern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$")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"C:/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Users/soibamb/Dropbox/Teaching/CS5301/data/T1.txt"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"C:/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Users/soibamb/Dropbox/Teaching/CS5301/data/T2.txt"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 "C:/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Users/soibamb/Dropbox/Teaching/CS5301/data/T3.txt“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"C:/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Users/soibamb/Dropbox/Teaching/CS5301/data/T4.txt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33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Find the column mean for each csv file and store the results in a data frame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5074" y="6492875"/>
            <a:ext cx="3086100" cy="365125"/>
          </a:xfrm>
        </p:spPr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304" y="3270356"/>
            <a:ext cx="13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2,1,0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304" y="4413034"/>
            <a:ext cx="1434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0,-1,2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-1,0,0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04" y="5665998"/>
            <a:ext cx="130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0,0,0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5,4,6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731" y="2874707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est1.txt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8730" y="4000433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test2.txt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729" y="5312149"/>
            <a:ext cx="122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test3.txt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29432"/>
              </p:ext>
            </p:extLst>
          </p:nvPr>
        </p:nvGraphicFramePr>
        <p:xfrm>
          <a:off x="3262297" y="3336372"/>
          <a:ext cx="18665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91">
                  <a:extLst>
                    <a:ext uri="{9D8B030D-6E8A-4147-A177-3AD203B41FA5}">
                      <a16:colId xmlns:a16="http://schemas.microsoft.com/office/drawing/2014/main" val="3254298159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106732467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2999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9068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60739"/>
              </p:ext>
            </p:extLst>
          </p:nvPr>
        </p:nvGraphicFramePr>
        <p:xfrm>
          <a:off x="3262296" y="4646650"/>
          <a:ext cx="18665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91">
                  <a:extLst>
                    <a:ext uri="{9D8B030D-6E8A-4147-A177-3AD203B41FA5}">
                      <a16:colId xmlns:a16="http://schemas.microsoft.com/office/drawing/2014/main" val="3254298159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106732467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2999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1.6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9068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51767"/>
              </p:ext>
            </p:extLst>
          </p:nvPr>
        </p:nvGraphicFramePr>
        <p:xfrm>
          <a:off x="3262296" y="5803743"/>
          <a:ext cx="18665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91">
                  <a:extLst>
                    <a:ext uri="{9D8B030D-6E8A-4147-A177-3AD203B41FA5}">
                      <a16:colId xmlns:a16="http://schemas.microsoft.com/office/drawing/2014/main" val="3254298159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106732467"/>
                    </a:ext>
                  </a:extLst>
                </a:gridCol>
                <a:gridCol w="622191">
                  <a:extLst>
                    <a:ext uri="{9D8B030D-6E8A-4147-A177-3AD203B41FA5}">
                      <a16:colId xmlns:a16="http://schemas.microsoft.com/office/drawing/2014/main" val="12999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2.0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3.0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9068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54620" y="35935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54620" y="487469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22937" y="598916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280" y="2430961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Column </a:t>
            </a:r>
          </a:p>
          <a:p>
            <a:pPr algn="ctr"/>
            <a:r>
              <a:rPr lang="en-US" sz="2400" dirty="0" smtClean="0"/>
              <a:t>Mean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43903" y="478644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08010" y="2500720"/>
            <a:ext cx="157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frame</a:t>
            </a:r>
            <a:endParaRPr lang="en-US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03391"/>
              </p:ext>
            </p:extLst>
          </p:nvPr>
        </p:nvGraphicFramePr>
        <p:xfrm>
          <a:off x="6866520" y="4199629"/>
          <a:ext cx="17960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76">
                  <a:extLst>
                    <a:ext uri="{9D8B030D-6E8A-4147-A177-3AD203B41FA5}">
                      <a16:colId xmlns:a16="http://schemas.microsoft.com/office/drawing/2014/main" val="2582375181"/>
                    </a:ext>
                  </a:extLst>
                </a:gridCol>
                <a:gridCol w="598676">
                  <a:extLst>
                    <a:ext uri="{9D8B030D-6E8A-4147-A177-3AD203B41FA5}">
                      <a16:colId xmlns:a16="http://schemas.microsoft.com/office/drawing/2014/main" val="1586729833"/>
                    </a:ext>
                  </a:extLst>
                </a:gridCol>
                <a:gridCol w="598676">
                  <a:extLst>
                    <a:ext uri="{9D8B030D-6E8A-4147-A177-3AD203B41FA5}">
                      <a16:colId xmlns:a16="http://schemas.microsoft.com/office/drawing/2014/main" val="112789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4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0.3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1.6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8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2.0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3.0</a:t>
                      </a:r>
                      <a:endParaRPr lang="en-US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7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For-loop to 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33"/>
            <a:ext cx="78867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Find the column mean for each csv file and store the results in a data frame</a:t>
            </a:r>
            <a:endParaRPr lang="en-US" sz="3100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("C:/Users/soibamb/Dropbox/Teaching/CS5301/data/",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full.names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 pattern=".csv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$")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frame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MEANS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=length(files),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=3))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1:length(files))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file &lt;- files[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=",",header=FALSE)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MEANS[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,]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d_mean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populate the data frame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5074" y="6492875"/>
            <a:ext cx="3086100" cy="365125"/>
          </a:xfrm>
        </p:spPr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 for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from Section </a:t>
            </a:r>
            <a:r>
              <a:rPr lang="en-US" dirty="0" smtClean="0"/>
              <a:t>21 of </a:t>
            </a:r>
            <a:r>
              <a:rPr lang="en-US" i="1" dirty="0" smtClean="0">
                <a:solidFill>
                  <a:srgbClr val="C00000"/>
                </a:solidFill>
              </a:rPr>
              <a:t>R for Data Science </a:t>
            </a:r>
            <a:r>
              <a:rPr lang="en-US" dirty="0" smtClean="0"/>
              <a:t>Book.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Sometimes for-loops can be replaced by </a:t>
            </a:r>
            <a:r>
              <a:rPr lang="en-US" sz="4000" dirty="0" smtClean="0"/>
              <a:t>R mapping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functions, you will need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 smtClean="0"/>
              <a:t> package. </a:t>
            </a:r>
          </a:p>
          <a:p>
            <a:endParaRPr lang="en-US" dirty="0"/>
          </a:p>
          <a:p>
            <a:r>
              <a:rPr lang="en-US" dirty="0" smtClean="0"/>
              <a:t>Use of for-loop can be avoided sometimes by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functionalities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functionalities are 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 smtClean="0"/>
              <a:t> functionalities that come with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Sometimes for-loops can be replaced by R mapping functions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69238"/>
              </p:ext>
            </p:extLst>
          </p:nvPr>
        </p:nvGraphicFramePr>
        <p:xfrm>
          <a:off x="628650" y="2911000"/>
          <a:ext cx="21651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83">
                  <a:extLst>
                    <a:ext uri="{9D8B030D-6E8A-4147-A177-3AD203B41FA5}">
                      <a16:colId xmlns:a16="http://schemas.microsoft.com/office/drawing/2014/main" val="1361485077"/>
                    </a:ext>
                  </a:extLst>
                </a:gridCol>
                <a:gridCol w="541283">
                  <a:extLst>
                    <a:ext uri="{9D8B030D-6E8A-4147-A177-3AD203B41FA5}">
                      <a16:colId xmlns:a16="http://schemas.microsoft.com/office/drawing/2014/main" val="2019368344"/>
                    </a:ext>
                  </a:extLst>
                </a:gridCol>
                <a:gridCol w="541283">
                  <a:extLst>
                    <a:ext uri="{9D8B030D-6E8A-4147-A177-3AD203B41FA5}">
                      <a16:colId xmlns:a16="http://schemas.microsoft.com/office/drawing/2014/main" val="4282870741"/>
                    </a:ext>
                  </a:extLst>
                </a:gridCol>
                <a:gridCol w="541283">
                  <a:extLst>
                    <a:ext uri="{9D8B030D-6E8A-4147-A177-3AD203B41FA5}">
                      <a16:colId xmlns:a16="http://schemas.microsoft.com/office/drawing/2014/main" val="4059984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1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6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2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06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94649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1788" y="1500921"/>
            <a:ext cx="2568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Get mean for each </a:t>
            </a:r>
          </a:p>
          <a:p>
            <a:pPr algn="ctr"/>
            <a:r>
              <a:rPr lang="en-US" sz="2400" dirty="0" smtClean="0"/>
              <a:t>column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0746" y="2353304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 </a:t>
            </a:r>
            <a:r>
              <a:rPr lang="en-US" dirty="0" err="1" smtClean="0"/>
              <a:t>Mean</a:t>
            </a:r>
            <a:r>
              <a:rPr lang="en-US" dirty="0" smtClean="0"/>
              <a:t>  </a:t>
            </a:r>
            <a:r>
              <a:rPr lang="en-US" dirty="0" err="1" smtClean="0"/>
              <a:t>Mean</a:t>
            </a:r>
            <a:r>
              <a:rPr lang="en-US" dirty="0" smtClean="0"/>
              <a:t> </a:t>
            </a:r>
            <a:r>
              <a:rPr lang="en-US" dirty="0" err="1" smtClean="0"/>
              <a:t>Mean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82869" y="2638097"/>
            <a:ext cx="10510" cy="2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55683" y="2680367"/>
            <a:ext cx="5255" cy="2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28497" y="2680367"/>
            <a:ext cx="10510" cy="2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01311" y="2638189"/>
            <a:ext cx="10510" cy="2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44848" y="5318234"/>
            <a:ext cx="0" cy="2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827" y="5602014"/>
            <a:ext cx="26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 vector of length = </a:t>
            </a:r>
          </a:p>
          <a:p>
            <a:pPr algn="ctr"/>
            <a:r>
              <a:rPr lang="en-US" sz="2400" dirty="0" smtClean="0"/>
              <a:t>number of columns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36548" y="1501009"/>
            <a:ext cx="40262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1:ncol(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],na.rm=TRUE)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The for loop can be avoided 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With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(df,mean,na.rm=TRUE)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Here,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2400" dirty="0" smtClean="0">
                <a:cs typeface="Courier New" panose="02070309020205020404" pitchFamily="49" charset="0"/>
              </a:rPr>
              <a:t> applies mean 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Function to </a:t>
            </a:r>
            <a:r>
              <a:rPr lang="en-US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each </a:t>
            </a:r>
            <a:r>
              <a:rPr lang="en-US" sz="24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column of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US" sz="2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And gives a vector containing 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the means 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91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Other map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2785" y="177947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df,F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840574"/>
            <a:ext cx="2128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Frame, list</a:t>
            </a:r>
          </a:p>
          <a:p>
            <a:r>
              <a:rPr lang="en-US" sz="2400" dirty="0" smtClean="0"/>
              <a:t>Or a vector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16014" y="2179589"/>
            <a:ext cx="1002649" cy="7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09928" y="3153364"/>
            <a:ext cx="2776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function that takes</a:t>
            </a:r>
            <a:endParaRPr lang="en-US" sz="2400" dirty="0"/>
          </a:p>
          <a:p>
            <a:r>
              <a:rPr lang="en-US" sz="2400" dirty="0" smtClean="0"/>
              <a:t>a vector as input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03076" y="2188477"/>
            <a:ext cx="10512" cy="7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878317" y="2179589"/>
            <a:ext cx="1721727" cy="6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0043" y="2717573"/>
            <a:ext cx="3483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additional </a:t>
            </a:r>
            <a:r>
              <a:rPr lang="en-US" sz="2400" dirty="0" smtClean="0"/>
              <a:t>parameters</a:t>
            </a:r>
            <a:endParaRPr lang="en-US" sz="2400" dirty="0" smtClean="0"/>
          </a:p>
          <a:p>
            <a:r>
              <a:rPr lang="en-US" sz="2400" dirty="0" smtClean="0"/>
              <a:t>To the function F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" y="4616164"/>
            <a:ext cx="775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function F will be applied to each item in </a:t>
            </a:r>
            <a:r>
              <a:rPr lang="en-US" sz="2400" dirty="0" err="1" smtClean="0"/>
              <a:t>df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 can be an existing R function or a user defined function.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692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Sometimes for-loops can be replaced by R mapping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ibrary(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df,median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median for each column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df,sd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standard deviation for each column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df,max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max in each column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dbl,min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min in each column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dbl,unique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min in each column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Note that all functions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max, and min </a:t>
            </a:r>
            <a:r>
              <a:rPr lang="en-US" sz="2400" dirty="0" smtClean="0">
                <a:cs typeface="Courier New" panose="02070309020205020404" pitchFamily="49" charset="0"/>
              </a:rPr>
              <a:t>work on vectors. 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So you can use any function that works on a vector.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 smtClean="0">
                <a:cs typeface="Courier New" panose="02070309020205020404" pitchFamily="49" charset="0"/>
              </a:rPr>
              <a:t> will apply that function to every column in the data frame or list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Sometimes for-loops can be replaced by R mapping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list(a = sample(1:100,10),b=sample(1:100,5),c=sample(1:100,4))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Using a for loop to get length of each </a:t>
            </a:r>
            <a:r>
              <a:rPr lang="en-US" sz="2400" dirty="0" err="1" smtClean="0">
                <a:cs typeface="Courier New" panose="02070309020205020404" pitchFamily="49" charset="0"/>
              </a:rPr>
              <a:t>sublist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len_sublist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c(0,0,0)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len_sublist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len_sublist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#10 5  4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 smtClean="0">
                <a:cs typeface="Courier New" panose="02070309020205020404" pitchFamily="49" charset="0"/>
              </a:rPr>
              <a:t>map to </a:t>
            </a:r>
            <a:r>
              <a:rPr lang="en-US" sz="2400" dirty="0">
                <a:cs typeface="Courier New" panose="02070309020205020404" pitchFamily="49" charset="0"/>
              </a:rPr>
              <a:t>get length of each </a:t>
            </a:r>
            <a:r>
              <a:rPr lang="en-US" sz="2400" dirty="0" err="1">
                <a:cs typeface="Courier New" panose="02070309020205020404" pitchFamily="49" charset="0"/>
              </a:rPr>
              <a:t>sublist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ap_dbl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lst,length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#10 5 4 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map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80" y="2301109"/>
            <a:ext cx="6151670" cy="27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91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Other map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650" y="1093372"/>
            <a:ext cx="85028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list(a = sample(1:100,10),b=sample(1:100,5),c=sample(1:100,4))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lst,length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 b  c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10  5  4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(L1)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"double"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L2 &lt;-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lst,length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(L2)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"list"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8950" y="4466556"/>
            <a:ext cx="3595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Stores the length in a list </a:t>
            </a:r>
          </a:p>
          <a:p>
            <a:r>
              <a:rPr lang="en-US" sz="2400" dirty="0" smtClean="0"/>
              <a:t>instead of a numeric vector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2343807" y="4109545"/>
            <a:ext cx="472965" cy="1545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use the map functions on vectors that aren’t lists?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dirty="0" smtClean="0"/>
              <a:t>the following code do 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x&lt;-1:5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sum) </a:t>
            </a:r>
            <a:r>
              <a:rPr lang="en-US" sz="1800" dirty="0"/>
              <a:t>do? Why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nn-NO" sz="1800" dirty="0" smtClean="0"/>
              <a:t>        </a:t>
            </a: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 </a:t>
            </a:r>
          </a:p>
          <a:p>
            <a:pPr marL="0" indent="0"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[1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1 2 3 4 </a:t>
            </a: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n-NO" sz="2400" dirty="0" smtClean="0">
                <a:cs typeface="Courier New" panose="02070309020205020404" pitchFamily="49" charset="0"/>
              </a:rPr>
              <a:t> is applied to  each individual item in x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for-loops </a:t>
            </a:r>
            <a:r>
              <a:rPr lang="en-US" sz="3600" dirty="0"/>
              <a:t>can be replaced by </a:t>
            </a:r>
            <a:r>
              <a:rPr lang="en-US" sz="3600" dirty="0" smtClean="0"/>
              <a:t>functionalities in R 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times, R provides ways to complete tasks without using </a:t>
            </a:r>
            <a:r>
              <a:rPr lang="en-US" dirty="0" smtClean="0"/>
              <a:t>loops</a:t>
            </a:r>
            <a:r>
              <a:rPr lang="en-US" dirty="0" smtClean="0"/>
              <a:t>. We will come across </a:t>
            </a:r>
            <a:r>
              <a:rPr lang="en-US" dirty="0" smtClean="0"/>
              <a:t>more techniques </a:t>
            </a:r>
            <a:r>
              <a:rPr lang="en-US" dirty="0" smtClean="0"/>
              <a:t>once we start </a:t>
            </a:r>
            <a:r>
              <a:rPr lang="en-US" dirty="0" smtClean="0"/>
              <a:t>exploring more R 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Nevertheless </a:t>
            </a:r>
            <a:r>
              <a:rPr lang="en-US" dirty="0" smtClean="0"/>
              <a:t>its important to know these </a:t>
            </a:r>
            <a:r>
              <a:rPr lang="en-US" dirty="0" smtClean="0"/>
              <a:t>concepts of loops in R. 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 smtClean="0"/>
              <a:t>never know when you will need them.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Iterations 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oing </a:t>
            </a:r>
            <a:r>
              <a:rPr lang="en-US" dirty="0"/>
              <a:t>the same thing to multiple </a:t>
            </a:r>
            <a:r>
              <a:rPr lang="en-US" dirty="0" smtClean="0"/>
              <a:t>times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epeating an operation a specific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repeating </a:t>
            </a:r>
            <a:r>
              <a:rPr lang="en-US" dirty="0"/>
              <a:t>the same operation on different columns, or on different datasets.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399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Basic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(value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that){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do a bunch of things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4305" y="1943307"/>
            <a:ext cx="2564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This is a set of things</a:t>
            </a:r>
          </a:p>
          <a:p>
            <a:pPr algn="ctr"/>
            <a:r>
              <a:rPr lang="en-US" sz="2200" dirty="0" smtClean="0"/>
              <a:t> (usually a vector)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17532" y="2730009"/>
            <a:ext cx="158339" cy="75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03515" y="3025302"/>
            <a:ext cx="1345630" cy="4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1523" y="2375526"/>
            <a:ext cx="3461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smtClean="0"/>
              <a:t>The for-loop will</a:t>
            </a:r>
            <a:r>
              <a:rPr lang="en-US" sz="2400" b="0" i="0" u="none" strike="noStrike" dirty="0" smtClean="0"/>
              <a:t> </a:t>
            </a:r>
            <a:r>
              <a:rPr lang="en-US" sz="2400" b="0" i="0" u="none" strike="noStrike" baseline="0" dirty="0" smtClean="0"/>
              <a:t>create an </a:t>
            </a:r>
            <a:r>
              <a:rPr lang="en-US" sz="2400" b="0" i="0" u="sng" strike="noStrike" baseline="0" dirty="0" smtClean="0">
                <a:solidFill>
                  <a:srgbClr val="FF0000"/>
                </a:solidFill>
              </a:rPr>
              <a:t>object named value </a:t>
            </a:r>
            <a:r>
              <a:rPr lang="en-US" sz="2400" b="0" i="0" u="sng" strike="noStrike" dirty="0" smtClean="0">
                <a:solidFill>
                  <a:srgbClr val="FF0000"/>
                </a:solidFill>
              </a:rPr>
              <a:t> </a:t>
            </a:r>
            <a:r>
              <a:rPr lang="en-US" sz="2400" b="0" i="0" u="none" strike="noStrike" baseline="0" dirty="0" smtClean="0"/>
              <a:t>and assign it a new value on each run of the loop. The</a:t>
            </a:r>
            <a:r>
              <a:rPr lang="en-US" sz="2400" b="0" i="0" u="none" strike="noStrike" dirty="0" smtClean="0"/>
              <a:t> </a:t>
            </a:r>
            <a:r>
              <a:rPr lang="en-US" sz="2400" b="0" i="0" u="none" strike="noStrike" baseline="0" dirty="0" smtClean="0"/>
              <a:t>code in your loop can access this value by calling the value object.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461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c("My", "first", "for", "loop"))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("one run")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 "one run"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 "one run"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 "one run"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 "one 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4444106"/>
            <a:ext cx="77186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</a:t>
            </a:r>
            <a:r>
              <a:rPr lang="en-US" b="1" i="0" u="none" strike="noStrike" baseline="0" dirty="0" smtClean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"second"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"loop"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print(value)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"My"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"second"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"for"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"loop"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Displaying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4613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print to display within a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000164"/>
            <a:ext cx="7718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</a:t>
            </a:r>
            <a:r>
              <a:rPr lang="en-US" b="1" i="0" u="none" strike="noStrike" baseline="0" dirty="0" smtClean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"second"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CD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"loop"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print(value)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"My"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"second"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"for"</a:t>
            </a:r>
          </a:p>
          <a:p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"</a:t>
            </a:r>
            <a:r>
              <a:rPr lang="en-US" b="0" i="1" u="none" strike="noStrike" baseline="0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</a:t>
            </a:r>
            <a:r>
              <a:rPr lang="en-US" b="1" dirty="0">
                <a:solidFill>
                  <a:srgbClr val="0066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1:4)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print(value)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1</a:t>
            </a:r>
          </a:p>
          <a:p>
            <a:r>
              <a:rPr 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i="1" dirty="0" smtClean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i="1" dirty="0">
              <a:solidFill>
                <a:srgbClr val="35586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3</a:t>
            </a:r>
          </a:p>
          <a:p>
            <a:r>
              <a:rPr 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Ben Soibam, CS5301- </a:t>
            </a:r>
            <a:r>
              <a:rPr lang="en-US" dirty="0" err="1" smtClean="0"/>
              <a:t>Prog</a:t>
            </a:r>
            <a:r>
              <a:rPr lang="en-US" dirty="0" smtClean="0"/>
              <a:t>. Found. for Data Analytic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you have a data frame </a:t>
            </a:r>
            <a:r>
              <a:rPr lang="en-US" b="1" dirty="0" err="1" smtClean="0"/>
              <a:t>df</a:t>
            </a:r>
            <a:r>
              <a:rPr lang="en-US" b="1" dirty="0" smtClean="0"/>
              <a:t>  with columns a, b, c, d.</a:t>
            </a:r>
            <a:endParaRPr lang="en-US" b="1" dirty="0"/>
          </a:p>
          <a:p>
            <a:r>
              <a:rPr lang="en-US" dirty="0" smtClean="0"/>
              <a:t>If you want to compute the median of each column, you can do the following</a:t>
            </a:r>
          </a:p>
          <a:p>
            <a:pPr marL="457200" lvl="1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What if there are 1000 columns 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You can use a for-loop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66"/>
            <a:ext cx="7886700" cy="4908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cs typeface="Courier New" panose="02070309020205020404" pitchFamily="49" charset="0"/>
              </a:rPr>
              <a:t>Loop to find the median of each column in a data frame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i in c(1:ncol(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each column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print(median(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[,i]))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anose="02070309020205020404" pitchFamily="49" charset="0"/>
              </a:rPr>
              <a:t>What if you want to store all the medians in a vector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edian_result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rep(1,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))# vector to store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 i 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c(1:ncol(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each column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median_result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 = median(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2684838" y="1546697"/>
            <a:ext cx="272374" cy="16147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00791" y="1936283"/>
            <a:ext cx="484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vector which contains 1,2,3, …..till # of cols in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26860" y="2120949"/>
            <a:ext cx="5739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7283</TotalTime>
  <Words>2512</Words>
  <Application>Microsoft Office PowerPoint</Application>
  <PresentationFormat>On-screen Show (4:3)</PresentationFormat>
  <Paragraphs>515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Loops/Iterations in R</vt:lpstr>
      <vt:lpstr>Topics</vt:lpstr>
      <vt:lpstr>Reference for the slides</vt:lpstr>
      <vt:lpstr>Iterations or loops</vt:lpstr>
      <vt:lpstr>For Loops</vt:lpstr>
      <vt:lpstr>For loops example</vt:lpstr>
      <vt:lpstr>Displaying within a loop</vt:lpstr>
      <vt:lpstr>For loop</vt:lpstr>
      <vt:lpstr>For loop</vt:lpstr>
      <vt:lpstr>For loop: seq_along</vt:lpstr>
      <vt:lpstr>For loop: seq_along</vt:lpstr>
      <vt:lpstr>Examples(1)</vt:lpstr>
      <vt:lpstr>Example(2)</vt:lpstr>
      <vt:lpstr>Sometimes for-loops can be replaced by existing R functions </vt:lpstr>
      <vt:lpstr>Sometimes for-loops can be replaced by existing R functions </vt:lpstr>
      <vt:lpstr>Populating a vector inside a for-loop</vt:lpstr>
      <vt:lpstr>Populating a vector inside a for-loop</vt:lpstr>
      <vt:lpstr>Populating a vector inside a for-loop</vt:lpstr>
      <vt:lpstr>Populating a data frame inside a for-loop one row at a time</vt:lpstr>
      <vt:lpstr>Populating a data frame inside a for-loop one row at a time</vt:lpstr>
      <vt:lpstr>Populating a data frame inside a for-loop one column at a time</vt:lpstr>
      <vt:lpstr>Populating a data frame inside a for-loop one column at a time</vt:lpstr>
      <vt:lpstr>Populating a data frame inside a for-loop one column at a time</vt:lpstr>
      <vt:lpstr>For-loop to read files</vt:lpstr>
      <vt:lpstr>For-loop to read files</vt:lpstr>
      <vt:lpstr>For-loop to read files</vt:lpstr>
      <vt:lpstr>For-loop to read files</vt:lpstr>
      <vt:lpstr>For-loop to read files</vt:lpstr>
      <vt:lpstr>For-loop to read files</vt:lpstr>
      <vt:lpstr>Sometimes for-loops can be replaced by R mapping functions</vt:lpstr>
      <vt:lpstr>Sometimes for-loops can be replaced by R mapping functions</vt:lpstr>
      <vt:lpstr>Other map functions</vt:lpstr>
      <vt:lpstr>Sometimes for-loops can be replaced by R mapping functions</vt:lpstr>
      <vt:lpstr>Sometimes for-loops can be replaced by R mapping functions</vt:lpstr>
      <vt:lpstr>Other map functions</vt:lpstr>
      <vt:lpstr>Other map functions</vt:lpstr>
      <vt:lpstr>PowerPoint Presentation</vt:lpstr>
      <vt:lpstr>for-loops can be replaced by functionalities in R packages</vt:lpstr>
    </vt:vector>
  </TitlesOfParts>
  <Company>University of Houston-Downtown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Soibam, Benjamin</dc:creator>
  <cp:lastModifiedBy>Soibam, Benjamin</cp:lastModifiedBy>
  <cp:revision>179</cp:revision>
  <dcterms:created xsi:type="dcterms:W3CDTF">2017-06-27T14:43:55Z</dcterms:created>
  <dcterms:modified xsi:type="dcterms:W3CDTF">2020-02-26T20:33:08Z</dcterms:modified>
</cp:coreProperties>
</file>