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8c5058e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d18c5058e0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1b9c3ec8c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1b9c3ec8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18c5058e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d18c5058e0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18c5058e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d18c5058e0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1b9c3ec8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d1b9c3ec8c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18c5058e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d18c5058e0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18c5058e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d18c5058e0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1b9c3ec8c_5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1b9c3ec8c_5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1b9c3ec8c_5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b9c3ec8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b9c3ec8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b9c3ec8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b9c3ec8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ad554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1ad554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ad5545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ad5545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1ad5545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1ad5545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1b9c3ec8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d1b9c3ec8c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1b9c3ec8c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1b9c3ec8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b9c3ec8c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b9c3ec8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79525" y="1265800"/>
            <a:ext cx="52752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b="1" lang="en"/>
              <a:t>NYC </a:t>
            </a:r>
            <a:r>
              <a:rPr b="1" lang="en"/>
              <a:t>Airbnb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b="1" lang="en"/>
              <a:t>Price Analysis 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572000" y="3549400"/>
            <a:ext cx="47763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lang="en" sz="1520"/>
              <a:t>Presented by 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t/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lang="en" sz="1520"/>
              <a:t>Donghua Xiong,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lang="en" sz="1520"/>
              <a:t>Tiffany Chang,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lang="en" sz="1520"/>
              <a:t>Yilun Ma,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lang="en" sz="1520"/>
              <a:t>Yanfu Wang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t/>
            </a:r>
            <a:endParaRPr sz="52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0" y="87750"/>
            <a:ext cx="2345500" cy="48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" sz="2200"/>
              <a:t>Overview of Logistic Regression Models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67750" y="1511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Model segmentation based on price percentiles: 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we segmented our approach into three distinct logistic regression models. Each model is based on significant price thresholds identified through a statistical analysis of our dataset, specifically the 25th, 50th, and 75th percentiles. 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342900" rtl="0" algn="l">
              <a:spcBef>
                <a:spcPts val="24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they represent critical segments of the Airbnb market in NYC, which are $69, $106, and $175 respectively. </a:t>
            </a:r>
            <a:endParaRPr sz="1500">
              <a:highlight>
                <a:schemeClr val="dk1"/>
              </a:highlight>
            </a:endParaRPr>
          </a:p>
          <a:p>
            <a:pPr indent="-361950" lvl="0" marL="3429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sz="1600"/>
          </a:p>
          <a:p>
            <a:pPr indent="-36195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Impact of percentile-based models on pricing analysis: </a:t>
            </a:r>
            <a:r>
              <a:rPr lang="en" sz="1500"/>
              <a:t>By these models, we can have an overall understanding of the pricing strategy at NYC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" sz="2200"/>
              <a:t>Process and </a:t>
            </a:r>
            <a:r>
              <a:rPr lang="en" sz="2200"/>
              <a:t>Results for Model 1 (Price &gt; or &lt; $106)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252450" y="1333000"/>
            <a:ext cx="4491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1600"/>
              <a:t>We use Onehot encoder to turn categorical variables into numbers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1600"/>
              <a:t>We clean the dataset and give every data a categorical label</a:t>
            </a:r>
            <a:endParaRPr sz="16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eriod"/>
            </a:pPr>
            <a:r>
              <a:rPr lang="en" sz="1400"/>
              <a:t>We label all house price below the median as 0</a:t>
            </a:r>
            <a:endParaRPr sz="14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1400"/>
              <a:t>All houses with price above median as 1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1600"/>
              <a:t>We use a logistic regression model to simulate the distribution and try to predict the coefficient of each variable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1200"/>
              </a:spcAft>
              <a:buSzPts val="1800"/>
              <a:buAutoNum type="alphaLcPeriod"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670652" y="4480559"/>
            <a:ext cx="191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50" y="1417650"/>
            <a:ext cx="4114800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" sz="2200"/>
              <a:t>Analysis</a:t>
            </a:r>
            <a:r>
              <a:rPr lang="en" sz="2200"/>
              <a:t> for Model 1 (Price &gt; or &lt; $106)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5670652" y="4480559"/>
            <a:ext cx="191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275" y="1570038"/>
            <a:ext cx="3685490" cy="275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50" y="1570050"/>
            <a:ext cx="3950875" cy="27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220000" y="89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" sz="2200"/>
              <a:t>Results for Model Listings below $106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38700" y="893275"/>
            <a:ext cx="457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Effective prediction for lower-end listings: </a:t>
            </a:r>
            <a:r>
              <a:rPr lang="en" sz="1200"/>
              <a:t>Model's efficiency in predicting below $106 listings aids in strategic pricing decisions.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Importance of 25th percentile relation at $69: </a:t>
            </a:r>
            <a:r>
              <a:rPr lang="en" sz="1200"/>
              <a:t>Relating model performance to the 25th percentile enhances understanding of lower-priced market segments.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25" y="893263"/>
            <a:ext cx="4117122" cy="342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0" y="2304250"/>
            <a:ext cx="3413100" cy="27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213250" y="-845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" sz="2200"/>
              <a:t>Results for Model Listings above $106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242825" y="769225"/>
            <a:ext cx="4438500" cy="4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Model evaluation on listings above $106: </a:t>
            </a:r>
            <a:r>
              <a:rPr lang="en" sz="1200"/>
              <a:t>Examining model performance on high-priced listings reveals insights for luxury market.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Comparison to 75th percentile at $175: </a:t>
            </a:r>
            <a:r>
              <a:rPr lang="en" sz="1200"/>
              <a:t>Relating model performance to the 75th percentile highlights predictive power for premium listings.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491" y="1160150"/>
            <a:ext cx="4157810" cy="34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25" y="2305025"/>
            <a:ext cx="3252875" cy="27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904832" y="2074613"/>
            <a:ext cx="7334325" cy="9942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7614957" y="4767263"/>
            <a:ext cx="1243350" cy="27382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What We Have Done </a:t>
            </a:r>
            <a:endParaRPr sz="2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in the Midterm Presentation</a:t>
            </a:r>
            <a:endParaRPr sz="2622"/>
          </a:p>
        </p:txBody>
      </p:sp>
      <p:sp>
        <p:nvSpPr>
          <p:cNvPr id="147" name="Google Shape;147;p15"/>
          <p:cNvSpPr txBox="1"/>
          <p:nvPr/>
        </p:nvSpPr>
        <p:spPr>
          <a:xfrm>
            <a:off x="1297500" y="1522100"/>
            <a:ext cx="61398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filled missing data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dropped duplicated data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removed the following columns: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host_name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last_review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host_id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reviews_per_month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number_of_reviews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</a:t>
            </a:r>
            <a:r>
              <a:rPr lang="en" sz="2300"/>
              <a:t>roblem Statement</a:t>
            </a:r>
            <a:endParaRPr sz="2300"/>
          </a:p>
        </p:txBody>
      </p:sp>
      <p:sp>
        <p:nvSpPr>
          <p:cNvPr id="153" name="Google Shape;153;p16"/>
          <p:cNvSpPr txBox="1"/>
          <p:nvPr/>
        </p:nvSpPr>
        <p:spPr>
          <a:xfrm>
            <a:off x="1297500" y="1724775"/>
            <a:ext cx="63363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a Machine Learning Model to Predict Airbnb Price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Price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Selection Hypothesis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neighbourhood_group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neighbourhood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room_type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minimum_nights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reviews_per_month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availability_365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longitude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93500" y="1235775"/>
            <a:ext cx="8048400" cy="29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OneHot</a:t>
            </a:r>
            <a:r>
              <a:rPr lang="en"/>
              <a:t>Encoder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50" y="1585139"/>
            <a:ext cx="7227500" cy="178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38" y="3593975"/>
            <a:ext cx="893451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 Map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00" y="1969225"/>
            <a:ext cx="3238799" cy="21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4733000" y="2702350"/>
            <a:ext cx="8940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0" y="2029750"/>
            <a:ext cx="4313349" cy="20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50" y="2078950"/>
            <a:ext cx="2415475" cy="22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450" y="2078950"/>
            <a:ext cx="2659776" cy="29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875" y="1417650"/>
            <a:ext cx="1251925" cy="1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266425" y="490175"/>
            <a:ext cx="38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	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982838" y="608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52" y="1311400"/>
            <a:ext cx="4539076" cy="4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" sz="2200"/>
              <a:t>Feature Engineering: Continuous Data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Normalization for continuous data:</a:t>
            </a:r>
            <a:endParaRPr sz="1200"/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t/>
            </a:r>
            <a:endParaRPr sz="12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25" y="2199597"/>
            <a:ext cx="6915924" cy="18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Discrete Data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Ordinal Encoding relative to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63" y="1997488"/>
            <a:ext cx="79152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5" y="1642900"/>
            <a:ext cx="3449024" cy="25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225" y="1330650"/>
            <a:ext cx="325755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768" y="1417650"/>
            <a:ext cx="2737280" cy="34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