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6"/>
  </p:notesMasterIdLst>
  <p:sldIdLst>
    <p:sldId id="257" r:id="rId2"/>
    <p:sldId id="258" r:id="rId3"/>
    <p:sldId id="259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5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Daytona" panose="020B060403050004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2660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99411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17383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4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5875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7F47CF-67C9-420C-80A5-E2069FF0C2DF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17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5081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3810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9024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323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8567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9327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83374D-9EA7-4E1A-B621-AC981791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" y="132081"/>
            <a:ext cx="9141714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44" y="1906765"/>
            <a:ext cx="7338060" cy="1131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Simulation using ARIMA and CART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15D8D-1B59-4E9C-9940-56A9913EF2D4}"/>
              </a:ext>
            </a:extLst>
          </p:cNvPr>
          <p:cNvSpPr txBox="1"/>
          <p:nvPr/>
        </p:nvSpPr>
        <p:spPr>
          <a:xfrm>
            <a:off x="1094195" y="365488"/>
            <a:ext cx="691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altLang="zh-CN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Presentation</a:t>
            </a:r>
            <a:endParaRPr lang="en-US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0CD90-6591-4B32-9A11-19B90D03A527}"/>
              </a:ext>
            </a:extLst>
          </p:cNvPr>
          <p:cNvSpPr txBox="1"/>
          <p:nvPr/>
        </p:nvSpPr>
        <p:spPr>
          <a:xfrm>
            <a:off x="863600" y="3338945"/>
            <a:ext cx="2382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aytona" panose="020F0502020204030204" pitchFamily="34" charset="0"/>
              </a:rPr>
              <a:t>5-31-2024</a:t>
            </a:r>
          </a:p>
          <a:p>
            <a:r>
              <a:rPr lang="en-US" sz="1400" dirty="0">
                <a:latin typeface="Daytona" panose="020F0502020204030204" pitchFamily="34" charset="0"/>
              </a:rPr>
              <a:t>Yilun (Aaron) Ma, </a:t>
            </a:r>
          </a:p>
          <a:p>
            <a:r>
              <a:rPr lang="en-US" sz="1400" dirty="0" err="1">
                <a:latin typeface="Daytona" panose="020F0502020204030204" pitchFamily="34" charset="0"/>
              </a:rPr>
              <a:t>Shuhan</a:t>
            </a:r>
            <a:r>
              <a:rPr lang="en-US" sz="1400" dirty="0">
                <a:latin typeface="Daytona" panose="020F0502020204030204" pitchFamily="34" charset="0"/>
              </a:rPr>
              <a:t> (Susan) Yi,</a:t>
            </a:r>
          </a:p>
          <a:p>
            <a:r>
              <a:rPr lang="en-US" sz="1400" dirty="0">
                <a:latin typeface="Daytona" panose="020F0502020204030204" pitchFamily="34" charset="0"/>
              </a:rPr>
              <a:t>Jason (</a:t>
            </a:r>
            <a:r>
              <a:rPr lang="en-US" sz="1400" dirty="0" err="1">
                <a:latin typeface="Daytona" panose="020F0502020204030204" pitchFamily="34" charset="0"/>
              </a:rPr>
              <a:t>Zikai</a:t>
            </a:r>
            <a:r>
              <a:rPr lang="en-US" sz="1400" dirty="0">
                <a:latin typeface="Daytona" panose="020F0502020204030204" pitchFamily="34" charset="0"/>
              </a:rPr>
              <a:t>) Fang,</a:t>
            </a:r>
          </a:p>
          <a:p>
            <a:r>
              <a:rPr lang="en-US" sz="1400" dirty="0">
                <a:latin typeface="Daytona" panose="020F0502020204030204" pitchFamily="34" charset="0"/>
              </a:rPr>
              <a:t>Bowen (Lucas) Lu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40862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first build our model by defining our node value and our measure of error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Next, we define how we split the data and use the functions to find the best split which minimize the error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ith those functions, we build a decision tree by keep splitting at the best point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After that,  we prune our tree to prevent overfitting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Lastly, we use this tree model to forecast the result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model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D161BB-6507-7A01-956B-25C2D863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48" y="122413"/>
            <a:ext cx="4117951" cy="2356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D177D5-C9FB-8457-4903-0B7C6219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47" y="2480143"/>
            <a:ext cx="4117952" cy="26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69506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30685-461B-264B-803D-04490DEA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17" y="1601488"/>
            <a:ext cx="4594966" cy="29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599" y="1508670"/>
            <a:ext cx="8074891" cy="452175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ARIMA model seems to be able to explain most of the fluctuation, but further tests shows that there are still some flaws that cannot be explained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The decision tree model may be a better idea which may also explains more. However, it seems that it is showing more classification result other than regression result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This only predicts the data, but not provide an algorithm for trading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594360" lvl="1">
              <a:spcAft>
                <a:spcPts val="800"/>
              </a:spcAft>
              <a:buSzPct val="100000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Future Steps: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Try to revise the ARIMA model</a:t>
            </a:r>
          </a:p>
          <a:p>
            <a:pPr marL="1337310" lvl="2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Idea from Susan: SARIMAX(Seasonal Autoregressive Integrated Moving Average with Exogenous Regressors)?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Turn the CART model into a regression model?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Apply these methods to calculate the Bollinger Band, which can be utilized for a trading algorithm()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1092199" y="456215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Mid-term Reflection and future plan</a:t>
            </a:r>
          </a:p>
        </p:txBody>
      </p:sp>
    </p:spTree>
    <p:extLst>
      <p:ext uri="{BB962C8B-B14F-4D97-AF65-F5344CB8AC3E}">
        <p14:creationId xmlns:p14="http://schemas.microsoft.com/office/powerpoint/2010/main" val="371780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-554182" y="1679542"/>
            <a:ext cx="4276438" cy="371127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Try to revise the ARIMA model</a:t>
            </a:r>
          </a:p>
          <a:p>
            <a:pPr marL="1337310" lvl="2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Idea from Susan: SARIMAX(Seasonal Autoregressive Integrated Moving Average with Exogenous Regressors)?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Turn the CART model into a regression model?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Apply these methods to calculate the Bollinger Band, which can be utilized for a trading algorithm()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165099" y="338773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41B6D-D4E2-F61F-2D62-371A2305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41" y="239823"/>
            <a:ext cx="2285089" cy="2720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D8D43-5D7E-7FEA-5C3F-49B1A274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30" y="204365"/>
            <a:ext cx="2862509" cy="2761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B641E0-D6B8-BC79-1285-21F777AF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7" y="3190029"/>
            <a:ext cx="3097861" cy="1749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84B409-76CC-9ADB-0555-E7BBAD088979}"/>
              </a:ext>
            </a:extLst>
          </p:cNvPr>
          <p:cNvSpPr txBox="1"/>
          <p:nvPr/>
        </p:nvSpPr>
        <p:spPr>
          <a:xfrm>
            <a:off x="5421746" y="3001655"/>
            <a:ext cx="2446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Daytona" panose="020B0604030500040204" pitchFamily="34" charset="0"/>
                <a:cs typeface="Times New Roman" panose="02020603050405020304" pitchFamily="18" charset="0"/>
              </a:rPr>
              <a:t>Ongoing Codes and Graphs  contributed by Teammates</a:t>
            </a:r>
          </a:p>
        </p:txBody>
      </p:sp>
    </p:spTree>
    <p:extLst>
      <p:ext uri="{BB962C8B-B14F-4D97-AF65-F5344CB8AC3E}">
        <p14:creationId xmlns:p14="http://schemas.microsoft.com/office/powerpoint/2010/main" val="73435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" y="132081"/>
            <a:ext cx="9141714" cy="4898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23E9-32F8-B311-E9CD-18638F185427}"/>
              </a:ext>
            </a:extLst>
          </p:cNvPr>
          <p:cNvSpPr>
            <a:spLocks/>
          </p:cNvSpPr>
          <p:nvPr/>
        </p:nvSpPr>
        <p:spPr>
          <a:xfrm>
            <a:off x="1067668" y="1317198"/>
            <a:ext cx="7007102" cy="3082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3350" algn="ctr" defTabSz="480060">
              <a:spcAft>
                <a:spcPts val="600"/>
              </a:spcAft>
            </a:pPr>
            <a:r>
              <a:rPr lang="en-US" sz="6300" kern="1200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 so much for you listening!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3443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342401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Objective: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endParaRPr lang="en-US" sz="1300" b="0" i="0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dirty="0">
                <a:solidFill>
                  <a:srgbClr val="616161"/>
                </a:solidFill>
                <a:latin typeface="Proxima Nova"/>
              </a:rPr>
              <a:t>Use different methods, including traditional regression models like ARIMA and more advanced machine learning models like Decision Trees to simulate and explain the change of stock returns every day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0" i="0" dirty="0">
                <a:solidFill>
                  <a:srgbClr val="616161"/>
                </a:solidFill>
                <a:latin typeface="Proxima Nova"/>
              </a:rPr>
              <a:t>Compare the difference of the two and potentially d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evelop a trading algorithm based on simulations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Datasets:</a:t>
            </a: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 </a:t>
            </a:r>
          </a:p>
          <a:p>
            <a:pPr marL="685800" lvl="2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300" dirty="0" err="1">
                <a:solidFill>
                  <a:srgbClr val="616161"/>
                </a:solidFill>
                <a:latin typeface="Proxima Nova"/>
              </a:rPr>
              <a:t>yfinance</a:t>
            </a:r>
            <a:endParaRPr lang="en-US" sz="130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Tools:</a:t>
            </a:r>
          </a:p>
          <a:p>
            <a:pPr marL="685800" lvl="2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300" dirty="0" err="1">
                <a:solidFill>
                  <a:srgbClr val="616161"/>
                </a:solidFill>
                <a:latin typeface="Proxima Nova"/>
              </a:rPr>
              <a:t>Juypter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 Notebook</a:t>
            </a:r>
          </a:p>
          <a:p>
            <a:pPr marL="685800" lvl="2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300" i="0" dirty="0" err="1">
                <a:solidFill>
                  <a:srgbClr val="616161"/>
                </a:solidFill>
                <a:latin typeface="Proxima Nova"/>
              </a:rPr>
              <a:t>Github</a:t>
            </a:r>
            <a:endParaRPr lang="en-US" sz="1300" i="0" dirty="0">
              <a:solidFill>
                <a:srgbClr val="616161"/>
              </a:solidFill>
              <a:latin typeface="Proxima Nova"/>
            </a:endParaRPr>
          </a:p>
          <a:p>
            <a:pPr marL="685800" lvl="2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300" i="0" dirty="0" err="1">
                <a:solidFill>
                  <a:srgbClr val="616161"/>
                </a:solidFill>
                <a:latin typeface="Proxima Nova"/>
              </a:rPr>
              <a:t>Numpy</a:t>
            </a:r>
            <a:r>
              <a:rPr lang="en-US" sz="130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lang="en-US" sz="1300" dirty="0" err="1">
                <a:solidFill>
                  <a:srgbClr val="616161"/>
                </a:solidFill>
                <a:latin typeface="Proxima Nova"/>
              </a:rPr>
              <a:t>Statsmodels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, </a:t>
            </a:r>
            <a:r>
              <a:rPr lang="en-US" sz="1300" dirty="0" err="1">
                <a:solidFill>
                  <a:srgbClr val="616161"/>
                </a:solidFill>
                <a:latin typeface="Proxima Nova"/>
              </a:rPr>
              <a:t>sklearn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, </a:t>
            </a:r>
            <a:r>
              <a:rPr lang="en-US" sz="1300" dirty="0" err="1">
                <a:solidFill>
                  <a:srgbClr val="616161"/>
                </a:solidFill>
                <a:latin typeface="Proxima Nova"/>
              </a:rPr>
              <a:t>etc</a:t>
            </a:r>
            <a:endParaRPr lang="en-US" sz="130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0316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 err="1">
                <a:solidFill>
                  <a:srgbClr val="616161"/>
                </a:solidFill>
                <a:latin typeface="Proxima Nova"/>
              </a:rPr>
              <a:t>Yfinance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is a powerful package on python that allow us to get the price information for almost every stock at NYSE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We use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yfinance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to get the adjusted closing price of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Aaple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(AAPL), and turn the price into return rate so that the data are stationary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Lastly, we clean the data and make a set of analysis plots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92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9C6B8C-3A21-F2D3-5E60-9CC1A5AF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26" y="314035"/>
            <a:ext cx="4132183" cy="2316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B5A91C-5B54-9BF1-6A5D-228E6AE5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26" y="2630894"/>
            <a:ext cx="4132182" cy="2393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0316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 err="1">
                <a:solidFill>
                  <a:srgbClr val="616161"/>
                </a:solidFill>
                <a:latin typeface="Proxima Nova"/>
              </a:rPr>
              <a:t>Yfinance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is a powerful package on python that allow us to get the price information for almost every stock at NYSE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We use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yfinance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to get the adjusted closing price of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Aaple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(AAPL), and turn the price into return rate so that the data are stationary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Lastly, we clean the data and make a set of analysis plots</a:t>
            </a:r>
            <a:endParaRPr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4518" y="842364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C5A29-52C5-88AC-5A87-F0F66605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749883"/>
            <a:ext cx="4618220" cy="36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0851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split the data into two parts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    80% old data used to train the model</a:t>
            </a:r>
          </a:p>
          <a:p>
            <a:pPr marL="880110" lvl="1" indent="-285750"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20% more recent data used to test the model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Now we can use the ARIMA model in </a:t>
            </a:r>
            <a:r>
              <a:rPr lang="en-US" sz="1300" b="1" i="0" dirty="0" err="1">
                <a:solidFill>
                  <a:srgbClr val="616161"/>
                </a:solidFill>
                <a:latin typeface="Proxima Nova"/>
              </a:rPr>
              <a:t>statsmodel</a:t>
            </a: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 to fit our data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To find the ideal model, we use a for loop to iterate and find the best model based on Akaike information criterion(AIC)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8DD5-3789-18EB-93FB-82B2AA96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91"/>
          <a:stretch/>
        </p:blipFill>
        <p:spPr>
          <a:xfrm>
            <a:off x="5004786" y="1695003"/>
            <a:ext cx="3953275" cy="2910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4A20-B18F-4371-E417-FA8B19967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4724400" y="315783"/>
            <a:ext cx="42487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411651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draw the analysis plots based on the model’s residual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The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AutoCorrelation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and Partial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AutoCorrelation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is low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However, the residual are still not no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rmal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Then we test our best model with the test data set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Remind that we use a rolling forecast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use the 1</a:t>
            </a:r>
            <a:r>
              <a:rPr lang="en-US" sz="1300" b="1" i="0" baseline="30000" dirty="0">
                <a:solidFill>
                  <a:srgbClr val="616161"/>
                </a:solidFill>
                <a:latin typeface="Proxima Nova"/>
              </a:rPr>
              <a:t>st</a:t>
            </a: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 to kth data to predict the return on the next first date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Then use 2</a:t>
            </a:r>
            <a:r>
              <a:rPr lang="en-US" sz="1300" b="1" baseline="30000" dirty="0">
                <a:solidFill>
                  <a:srgbClr val="616161"/>
                </a:solidFill>
                <a:latin typeface="Proxima Nova"/>
              </a:rPr>
              <a:t>nd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to kth data and the prediction on the (k+1)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th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data to predict the return on the next data with the same model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…</a:t>
            </a: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4BEEF4-901F-C10C-AB6E-B0EBD43EBE6A}"/>
              </a:ext>
            </a:extLst>
          </p:cNvPr>
          <p:cNvGrpSpPr/>
          <p:nvPr/>
        </p:nvGrpSpPr>
        <p:grpSpPr>
          <a:xfrm>
            <a:off x="4756727" y="367497"/>
            <a:ext cx="4158672" cy="4543705"/>
            <a:chOff x="4448370" y="367497"/>
            <a:chExt cx="4467029" cy="45437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C1D122-0F56-76B2-AC30-35FF58DE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8370" y="367497"/>
              <a:ext cx="4467029" cy="314830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86B6A9-D3C5-0856-E092-EA323646D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827"/>
            <a:stretch/>
          </p:blipFill>
          <p:spPr>
            <a:xfrm>
              <a:off x="7176920" y="3515806"/>
              <a:ext cx="1738479" cy="13953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4834B1-0452-A271-54DC-BCBEE8EEE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370" y="3515806"/>
              <a:ext cx="2728549" cy="1395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5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431656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draw the analysis plots based on the model’s residual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The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AutoCorrelation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and Partial 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AutoCorrelation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is low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However, the residual are still not no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rmal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Then we test our best model with the test data set, which gives us a satisfying result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Remind that we use a rolling forecast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use the 1</a:t>
            </a:r>
            <a:r>
              <a:rPr lang="en-US" sz="1300" b="1" i="0" baseline="30000" dirty="0">
                <a:solidFill>
                  <a:srgbClr val="616161"/>
                </a:solidFill>
                <a:latin typeface="Proxima Nova"/>
              </a:rPr>
              <a:t>st</a:t>
            </a: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 to kth data to predict the return on the next first date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Then use 2</a:t>
            </a:r>
            <a:r>
              <a:rPr lang="en-US" sz="1300" b="1" baseline="30000" dirty="0">
                <a:solidFill>
                  <a:srgbClr val="616161"/>
                </a:solidFill>
                <a:latin typeface="Proxima Nova"/>
              </a:rPr>
              <a:t>nd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to kth data and the prediction on the (k+1)</a:t>
            </a:r>
            <a:r>
              <a:rPr lang="en-US" sz="1300" b="1" dirty="0" err="1">
                <a:solidFill>
                  <a:srgbClr val="616161"/>
                </a:solidFill>
                <a:latin typeface="Proxima Nova"/>
              </a:rPr>
              <a:t>th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 data to predict the return on the next data with the same model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…</a:t>
            </a: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92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34381-0B2B-E3FC-C1FA-97150218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2692"/>
            <a:ext cx="4378035" cy="250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658AC2-CFAE-0CC1-4B54-FC7C37A3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958615"/>
            <a:ext cx="4378035" cy="4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0846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Now we use the stock price of Tesla(TSLA) as our dataset for CART Model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make an additional column “Prediction” as our target of the model</a:t>
            </a:r>
          </a:p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We then clean the dataset and use the split function to split the dataset into two parts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80% for training</a:t>
            </a: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20% for testing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Selection/Cleaning/Splitting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2820C-5E65-A6D5-1F4C-DBBB81F5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1632"/>
            <a:ext cx="3095660" cy="2632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EB3E61-4162-966C-6ADB-5B6DF6EF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2901059"/>
            <a:ext cx="4190999" cy="17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8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199" y="1391808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40862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We first build our model by defining our node value and our measure of error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Next, we define how we split the data and use the functions to find the best split which minimize the error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W</a:t>
            </a: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ith those functions, we build a decision tree by keep splitting at the best point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i="0" dirty="0">
                <a:solidFill>
                  <a:srgbClr val="616161"/>
                </a:solidFill>
                <a:latin typeface="Proxima Nova"/>
              </a:rPr>
              <a:t>After that,  we prune our tree to prevent overfitting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en-US" sz="1300" b="1" dirty="0">
                <a:solidFill>
                  <a:srgbClr val="616161"/>
                </a:solidFill>
                <a:latin typeface="Proxima Nova"/>
              </a:rPr>
              <a:t>Lastly, we use this tree model to forecast the result</a:t>
            </a:r>
            <a:endParaRPr lang="en-US" sz="1300" b="1" i="0" dirty="0">
              <a:solidFill>
                <a:srgbClr val="616161"/>
              </a:solidFill>
              <a:latin typeface="Proxima Nova"/>
            </a:endParaRPr>
          </a:p>
          <a:p>
            <a:pPr marL="594360" lvl="1">
              <a:spcAft>
                <a:spcPts val="800"/>
              </a:spcAft>
              <a:buSzPct val="100000"/>
            </a:pPr>
            <a:endParaRPr lang="en-US" sz="1300" b="1" dirty="0">
              <a:solidFill>
                <a:srgbClr val="616161"/>
              </a:solidFill>
              <a:latin typeface="Proxima Nova"/>
            </a:endParaRPr>
          </a:p>
          <a:p>
            <a:pPr marL="685800" lvl="1" indent="-91440">
              <a:spcAft>
                <a:spcPts val="800"/>
              </a:spcAft>
              <a:buSzPct val="100000"/>
              <a:buFont typeface="Arial"/>
              <a:buChar char="•"/>
            </a:pPr>
            <a:endParaRPr lang="en-US" sz="1300" b="1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8710-BB1B-0E12-B4CD-AAC39E65E586}"/>
              </a:ext>
            </a:extLst>
          </p:cNvPr>
          <p:cNvSpPr txBox="1"/>
          <p:nvPr/>
        </p:nvSpPr>
        <p:spPr>
          <a:xfrm>
            <a:off x="475673" y="160522"/>
            <a:ext cx="665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4D26-6810-56A5-8B26-0C30731C8B0B}"/>
              </a:ext>
            </a:extLst>
          </p:cNvPr>
          <p:cNvSpPr txBox="1"/>
          <p:nvPr/>
        </p:nvSpPr>
        <p:spPr>
          <a:xfrm>
            <a:off x="475673" y="862159"/>
            <a:ext cx="354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model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7CD7D-5FAB-F517-70C8-12DA175B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74" y="148389"/>
            <a:ext cx="3465763" cy="1495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40E95C-27AE-4FEB-180D-BEE2CE97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73" y="1638980"/>
            <a:ext cx="3282973" cy="24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4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</TotalTime>
  <Words>907</Words>
  <Application>Microsoft Office PowerPoint</Application>
  <PresentationFormat>On-screen Show (16:9)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Times New Roman</vt:lpstr>
      <vt:lpstr>Daytona</vt:lpstr>
      <vt:lpstr>Corbel</vt:lpstr>
      <vt:lpstr>Arial</vt:lpstr>
      <vt:lpstr>Proxima Nova</vt:lpstr>
      <vt:lpstr>Banded</vt:lpstr>
      <vt:lpstr>Stock Price Simulation using ARIMA and CART Models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Simulation using ARIMA and CART Models</dc:title>
  <cp:lastModifiedBy>MaAaron</cp:lastModifiedBy>
  <cp:revision>2</cp:revision>
  <dcterms:modified xsi:type="dcterms:W3CDTF">2024-05-31T23:51:30Z</dcterms:modified>
</cp:coreProperties>
</file>