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8" r:id="rId3"/>
    <p:sldId id="260" r:id="rId4"/>
    <p:sldId id="261" r:id="rId5"/>
    <p:sldId id="259" r:id="rId6"/>
    <p:sldId id="262" r:id="rId7"/>
    <p:sldId id="263" r:id="rId8"/>
    <p:sldId id="264"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2" name="Нижний колонтитул 1"/>
          <p:cNvSpPr>
            <a:spLocks noGrp="1"/>
          </p:cNvSpPr>
          <p:nvPr>
            <p:ph type="ftr" sz="quarter" idx="11"/>
          </p:nvPr>
        </p:nvSpPr>
        <p:spPr/>
        <p:txBody>
          <a:bodyPr/>
          <a:lstStyle/>
          <a:p>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Содержимое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11" name="Нижний колонтитул 10"/>
          <p:cNvSpPr>
            <a:spLocks noGrp="1"/>
          </p:cNvSpPr>
          <p:nvPr>
            <p:ph type="ftr" sz="quarter" idx="11"/>
          </p:nvPr>
        </p:nvSpPr>
        <p:spPr/>
        <p:txBody>
          <a:bodyPr/>
          <a:lstStyle/>
          <a:p>
            <a:endParaRPr lang="ru-RU"/>
          </a:p>
        </p:txBody>
      </p:sp>
      <p:sp>
        <p:nvSpPr>
          <p:cNvPr id="16" name="Номер слайда 15"/>
          <p:cNvSpPr>
            <a:spLocks noGrp="1"/>
          </p:cNvSpPr>
          <p:nvPr>
            <p:ph type="sldNum" sz="quarter" idx="12"/>
          </p:nvPr>
        </p:nvSpPr>
        <p:spPr/>
        <p:txBody>
          <a:bodyPr/>
          <a:lstStyle/>
          <a:p>
            <a:fld id="{725C68B6-61C2-468F-89AB-4B9F7531AA68}" type="slidenum">
              <a:rPr lang="ru-RU" smtClean="0"/>
              <a:pPr/>
              <a:t>‹#›</a:t>
            </a:fld>
            <a:endParaRPr lang="ru-RU"/>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Содержимое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10" name="Нижний колонтитул 9"/>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Содержимое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Содержимое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725C68B6-61C2-468F-89AB-4B9F7531AA68}" type="slidenum">
              <a:rPr lang="ru-RU" smtClean="0"/>
              <a:pPr/>
              <a:t>‹#›</a:t>
            </a:fld>
            <a:endParaRPr lang="ru-RU"/>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21" name="Нижний колонтитул 20"/>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24" name="Нижний колонтитул 23"/>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Содержимое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29" name="Нижний колонтитул 28"/>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5B106E36-FD25-4E2D-B0AA-010F637433A0}" type="datetimeFigureOut">
              <a:rPr lang="ru-RU" smtClean="0"/>
              <a:pPr/>
              <a:t>22.06.2022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725C68B6-61C2-468F-89AB-4B9F7531AA68}" type="slidenum">
              <a:rPr lang="ru-RU" smtClean="0"/>
              <a:pPr/>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B106E36-FD25-4E2D-B0AA-010F637433A0}" type="datetimeFigureOut">
              <a:rPr lang="ru-RU" smtClean="0"/>
              <a:pPr/>
              <a:t>22.06.2022</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25C68B6-61C2-468F-89AB-4B9F7531AA68}" type="slidenum">
              <a:rPr lang="ru-RU" smtClean="0"/>
              <a:pPr/>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 Id="rId9" Type="http://schemas.openxmlformats.org/officeDocument/2006/relationships/image" Target="../media/image23.jpeg"/></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8.jpeg"/><Relationship Id="rId7" Type="http://schemas.openxmlformats.org/officeDocument/2006/relationships/image" Target="../media/image30.jpeg"/><Relationship Id="rId2" Type="http://schemas.openxmlformats.org/officeDocument/2006/relationships/image" Target="../media/image27.jpeg"/><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5.jpeg"/><Relationship Id="rId4" Type="http://schemas.openxmlformats.org/officeDocument/2006/relationships/image" Target="../media/image29.jpe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144000" cy="6858000"/>
          </a:xfrm>
        </p:spPr>
        <p:txBody>
          <a:bodyPr/>
          <a:lstStyle/>
          <a:p>
            <a:r>
              <a:rPr lang="ru-RU" dirty="0" smtClean="0"/>
              <a:t>   </a:t>
            </a:r>
            <a:br>
              <a:rPr lang="ru-RU" dirty="0" smtClean="0"/>
            </a:br>
            <a:r>
              <a:rPr lang="ru-RU" dirty="0" smtClean="0"/>
              <a:t>          </a:t>
            </a:r>
            <a:r>
              <a:rPr lang="en-US" sz="4400" b="1" dirty="0" err="1" smtClean="0">
                <a:solidFill>
                  <a:srgbClr val="00CC00"/>
                </a:solidFill>
              </a:rPr>
              <a:t>mazvu</a:t>
            </a:r>
            <a:r>
              <a:rPr lang="en-US" sz="4400" b="1" dirty="0" smtClean="0">
                <a:solidFill>
                  <a:srgbClr val="00CC00"/>
                </a:solidFill>
              </a:rPr>
              <a:t>:  </a:t>
            </a:r>
            <a:r>
              <a:rPr lang="en-US" sz="4400" b="1" dirty="0" err="1" smtClean="0">
                <a:solidFill>
                  <a:srgbClr val="00CC00"/>
                </a:solidFill>
              </a:rPr>
              <a:t>sabzavotlar</a:t>
            </a:r>
            <a:endParaRPr lang="ru-RU" dirty="0"/>
          </a:p>
        </p:txBody>
      </p:sp>
      <p:pic>
        <p:nvPicPr>
          <p:cNvPr id="1026" name="Picture 2" descr="D:\Mp3\Documents\Desktop\дошколка_фото\sabzavotlar\1.jpg"/>
          <p:cNvPicPr>
            <a:picLocks noChangeAspect="1" noChangeArrowheads="1"/>
          </p:cNvPicPr>
          <p:nvPr/>
        </p:nvPicPr>
        <p:blipFill>
          <a:blip r:embed="rId2"/>
          <a:srcRect/>
          <a:stretch>
            <a:fillRect/>
          </a:stretch>
        </p:blipFill>
        <p:spPr bwMode="auto">
          <a:xfrm>
            <a:off x="1357290" y="1962150"/>
            <a:ext cx="6000792" cy="403861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144000" cy="6858000"/>
          </a:xfrm>
        </p:spPr>
        <p:txBody>
          <a:bodyPr>
            <a:normAutofit fontScale="90000"/>
          </a:bodyPr>
          <a:lstStyle/>
          <a:p>
            <a:r>
              <a:rPr lang="en-US" sz="2400" dirty="0" err="1" smtClean="0">
                <a:solidFill>
                  <a:srgbClr val="00CC00"/>
                </a:solidFill>
              </a:rPr>
              <a:t>Sabzavotlar</a:t>
            </a:r>
            <a:r>
              <a:rPr lang="en-US" sz="2400" dirty="0" smtClean="0">
                <a:solidFill>
                  <a:srgbClr val="00CC00"/>
                </a:solidFill>
              </a:rPr>
              <a:t> </a:t>
            </a:r>
            <a:r>
              <a:rPr lang="en-US" sz="2400" dirty="0" err="1" smtClean="0">
                <a:solidFill>
                  <a:srgbClr val="00CC00"/>
                </a:solidFill>
              </a:rPr>
              <a:t>tomorqada</a:t>
            </a:r>
            <a:r>
              <a:rPr lang="en-US" sz="2400" dirty="0" smtClean="0">
                <a:solidFill>
                  <a:srgbClr val="00CC00"/>
                </a:solidFill>
              </a:rPr>
              <a:t> </a:t>
            </a:r>
            <a:r>
              <a:rPr lang="en-US" sz="2400" dirty="0" err="1" smtClean="0">
                <a:solidFill>
                  <a:srgbClr val="00CC00"/>
                </a:solidFill>
              </a:rPr>
              <a:t>o’sadigan</a:t>
            </a:r>
            <a:r>
              <a:rPr lang="en-US" sz="2400" dirty="0" smtClean="0">
                <a:solidFill>
                  <a:srgbClr val="00CC00"/>
                </a:solidFill>
              </a:rPr>
              <a:t> </a:t>
            </a:r>
            <a:r>
              <a:rPr lang="en-US" sz="2400" dirty="0" err="1" smtClean="0">
                <a:solidFill>
                  <a:srgbClr val="00CC00"/>
                </a:solidFill>
              </a:rPr>
              <a:t>oziq-ovqat</a:t>
            </a:r>
            <a:r>
              <a:rPr lang="en-US" sz="2400" dirty="0" smtClean="0">
                <a:solidFill>
                  <a:srgbClr val="00CC00"/>
                </a:solidFill>
              </a:rPr>
              <a:t> </a:t>
            </a:r>
            <a:r>
              <a:rPr lang="en-US" sz="2400" dirty="0" err="1" smtClean="0">
                <a:solidFill>
                  <a:srgbClr val="00CC00"/>
                </a:solidFill>
              </a:rPr>
              <a:t>hisoblanadi</a:t>
            </a:r>
            <a:r>
              <a:rPr lang="en-US" sz="2400" dirty="0" smtClean="0">
                <a:solidFill>
                  <a:srgbClr val="00CC00"/>
                </a:solidFill>
              </a:rPr>
              <a:t>. </a:t>
            </a:r>
            <a:r>
              <a:rPr lang="en-US" sz="2400" dirty="0" smtClean="0">
                <a:solidFill>
                  <a:srgbClr val="FF0000"/>
                </a:solidFill>
              </a:rPr>
              <a:t>“</a:t>
            </a:r>
            <a:r>
              <a:rPr lang="en-US" sz="2400" dirty="0" err="1" smtClean="0">
                <a:solidFill>
                  <a:srgbClr val="FF0000"/>
                </a:solidFill>
              </a:rPr>
              <a:t>qaysi</a:t>
            </a:r>
            <a:r>
              <a:rPr lang="en-US" sz="2400" dirty="0" smtClean="0">
                <a:solidFill>
                  <a:srgbClr val="FF0000"/>
                </a:solidFill>
              </a:rPr>
              <a:t> </a:t>
            </a:r>
            <a:r>
              <a:rPr lang="en-US" sz="2400" dirty="0" err="1" smtClean="0">
                <a:solidFill>
                  <a:srgbClr val="FF0000"/>
                </a:solidFill>
              </a:rPr>
              <a:t>biri</a:t>
            </a:r>
            <a:r>
              <a:rPr lang="en-US" sz="2400" dirty="0" smtClean="0">
                <a:solidFill>
                  <a:srgbClr val="FF0000"/>
                </a:solidFill>
              </a:rPr>
              <a:t> </a:t>
            </a:r>
            <a:r>
              <a:rPr lang="en-US" sz="2400" dirty="0" err="1" smtClean="0">
                <a:solidFill>
                  <a:srgbClr val="FF0000"/>
                </a:solidFill>
              </a:rPr>
              <a:t>bog’da</a:t>
            </a:r>
            <a:r>
              <a:rPr lang="en-US" sz="2400" dirty="0" smtClean="0">
                <a:solidFill>
                  <a:srgbClr val="FF0000"/>
                </a:solidFill>
              </a:rPr>
              <a:t>, </a:t>
            </a:r>
            <a:r>
              <a:rPr lang="en-US" sz="2400" dirty="0" err="1" smtClean="0">
                <a:solidFill>
                  <a:srgbClr val="FF0000"/>
                </a:solidFill>
              </a:rPr>
              <a:t>qaysi</a:t>
            </a:r>
            <a:r>
              <a:rPr lang="en-US" sz="2400" dirty="0" smtClean="0">
                <a:solidFill>
                  <a:srgbClr val="FF0000"/>
                </a:solidFill>
              </a:rPr>
              <a:t> </a:t>
            </a:r>
            <a:r>
              <a:rPr lang="en-US" sz="2400" dirty="0" err="1" smtClean="0">
                <a:solidFill>
                  <a:srgbClr val="FF0000"/>
                </a:solidFill>
              </a:rPr>
              <a:t>biri</a:t>
            </a:r>
            <a:r>
              <a:rPr lang="en-US" sz="2400" dirty="0" smtClean="0">
                <a:solidFill>
                  <a:srgbClr val="FF0000"/>
                </a:solidFill>
              </a:rPr>
              <a:t> </a:t>
            </a:r>
            <a:r>
              <a:rPr lang="en-US" sz="2400" dirty="0" err="1" smtClean="0">
                <a:solidFill>
                  <a:srgbClr val="FF0000"/>
                </a:solidFill>
              </a:rPr>
              <a:t>tomorqada</a:t>
            </a:r>
            <a:r>
              <a:rPr lang="en-US" sz="2400" dirty="0" smtClean="0">
                <a:solidFill>
                  <a:srgbClr val="FF0000"/>
                </a:solidFill>
              </a:rPr>
              <a:t> </a:t>
            </a:r>
            <a:r>
              <a:rPr lang="en-US" sz="2400" dirty="0" err="1" smtClean="0">
                <a:solidFill>
                  <a:srgbClr val="FF0000"/>
                </a:solidFill>
              </a:rPr>
              <a:t>o’sadi</a:t>
            </a:r>
            <a:r>
              <a:rPr lang="en-US" sz="2400" dirty="0" smtClean="0">
                <a:solidFill>
                  <a:srgbClr val="FF0000"/>
                </a:solidFill>
              </a:rPr>
              <a:t>?”</a:t>
            </a:r>
            <a:r>
              <a:rPr lang="en-US" sz="2400" dirty="0" smtClean="0">
                <a:solidFill>
                  <a:srgbClr val="00CC00"/>
                </a:solidFill>
              </a:rPr>
              <a:t>2 </a:t>
            </a:r>
            <a:r>
              <a:rPr lang="en-US" sz="2400" dirty="0" err="1" smtClean="0">
                <a:solidFill>
                  <a:srgbClr val="00CC00"/>
                </a:solidFill>
              </a:rPr>
              <a:t>guruhga</a:t>
            </a:r>
            <a:r>
              <a:rPr lang="en-US" sz="2400" dirty="0" smtClean="0">
                <a:solidFill>
                  <a:srgbClr val="00CC00"/>
                </a:solidFill>
              </a:rPr>
              <a:t> </a:t>
            </a:r>
            <a:r>
              <a:rPr lang="en-US" sz="2400" dirty="0" err="1" smtClean="0">
                <a:solidFill>
                  <a:srgbClr val="00CC00"/>
                </a:solidFill>
              </a:rPr>
              <a:t>ajrating</a:t>
            </a:r>
            <a:r>
              <a:rPr lang="en-US" sz="2400" dirty="0" smtClean="0">
                <a:solidFill>
                  <a:srgbClr val="00CC00"/>
                </a:solidFill>
              </a:rPr>
              <a:t/>
            </a:r>
            <a:br>
              <a:rPr lang="en-US" sz="2400" dirty="0" smtClean="0">
                <a:solidFill>
                  <a:srgbClr val="00CC00"/>
                </a:solidFill>
              </a:rPr>
            </a:br>
            <a:r>
              <a:rPr lang="en-US" sz="2400" dirty="0" smtClean="0">
                <a:solidFill>
                  <a:srgbClr val="00CC00"/>
                </a:solidFill>
              </a:rPr>
              <a:t>                         </a:t>
            </a:r>
            <a:br>
              <a:rPr lang="en-US" sz="2400" dirty="0" smtClean="0">
                <a:solidFill>
                  <a:srgbClr val="00CC00"/>
                </a:solidFill>
              </a:rPr>
            </a:br>
            <a:r>
              <a:rPr lang="en-US" sz="2400" dirty="0" smtClean="0">
                <a:solidFill>
                  <a:srgbClr val="00CC00"/>
                </a:solidFill>
              </a:rPr>
              <a:t>                         </a:t>
            </a:r>
            <a:r>
              <a:rPr lang="en-US" sz="1600" b="1" dirty="0" err="1" smtClean="0">
                <a:solidFill>
                  <a:schemeClr val="tx1"/>
                </a:solidFill>
              </a:rPr>
              <a:t>jigar</a:t>
            </a:r>
            <a:r>
              <a:rPr lang="en-US" sz="1600" b="1" dirty="0" smtClean="0">
                <a:solidFill>
                  <a:schemeClr val="tx1"/>
                </a:solidFill>
              </a:rPr>
              <a:t> </a:t>
            </a:r>
            <a:r>
              <a:rPr lang="en-US" sz="1600" b="1" dirty="0" err="1" smtClean="0">
                <a:solidFill>
                  <a:schemeClr val="tx1"/>
                </a:solidFill>
              </a:rPr>
              <a:t>emas</a:t>
            </a:r>
            <a:r>
              <a:rPr lang="en-US" sz="1600" b="1" dirty="0" smtClean="0">
                <a:solidFill>
                  <a:schemeClr val="tx1"/>
                </a:solidFill>
              </a:rPr>
              <a:t> </a:t>
            </a:r>
            <a:r>
              <a:rPr lang="en-US" sz="1600" b="1" dirty="0" err="1" smtClean="0">
                <a:solidFill>
                  <a:schemeClr val="tx1"/>
                </a:solidFill>
              </a:rPr>
              <a:t>jigarrang</a:t>
            </a:r>
            <a:r>
              <a:rPr lang="en-US" sz="1600" b="1" dirty="0" smtClean="0">
                <a:solidFill>
                  <a:schemeClr val="tx1"/>
                </a:solidFill>
              </a:rPr>
              <a:t>                                                                        men </a:t>
            </a:r>
            <a:r>
              <a:rPr lang="en-US" sz="1600" b="1" dirty="0" err="1" smtClean="0">
                <a:solidFill>
                  <a:schemeClr val="tx1"/>
                </a:solidFill>
              </a:rPr>
              <a:t>gilosman</a:t>
            </a:r>
            <a:r>
              <a:rPr lang="en-US" sz="1600" b="1" dirty="0" smtClean="0">
                <a:solidFill>
                  <a:schemeClr val="tx1"/>
                </a:solidFill>
              </a:rPr>
              <a:t> </a:t>
            </a:r>
            <a:r>
              <a:rPr lang="en-US" sz="1600" b="1" dirty="0" err="1" smtClean="0">
                <a:solidFill>
                  <a:schemeClr val="tx1"/>
                </a:solidFill>
              </a:rPr>
              <a:t>gilosman</a:t>
            </a: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bodring</a:t>
            </a:r>
            <a:r>
              <a:rPr lang="en-US" sz="1600" b="1" dirty="0" smtClean="0">
                <a:solidFill>
                  <a:schemeClr val="tx1"/>
                </a:solidFill>
              </a:rPr>
              <a:t> </a:t>
            </a:r>
            <a:r>
              <a:rPr lang="en-US" sz="1600" b="1" dirty="0" err="1" smtClean="0">
                <a:solidFill>
                  <a:schemeClr val="tx1"/>
                </a:solidFill>
              </a:rPr>
              <a:t>kabi</a:t>
            </a:r>
            <a:r>
              <a:rPr lang="en-US" sz="1600" b="1" dirty="0" smtClean="0">
                <a:solidFill>
                  <a:schemeClr val="tx1"/>
                </a:solidFill>
              </a:rPr>
              <a:t> </a:t>
            </a:r>
            <a:r>
              <a:rPr lang="en-US" sz="1600" b="1" dirty="0" err="1" smtClean="0">
                <a:solidFill>
                  <a:schemeClr val="tx1"/>
                </a:solidFill>
              </a:rPr>
              <a:t>ko’p</a:t>
            </a:r>
            <a:r>
              <a:rPr lang="en-US" sz="1600" b="1" dirty="0" smtClean="0">
                <a:solidFill>
                  <a:schemeClr val="tx1"/>
                </a:solidFill>
              </a:rPr>
              <a:t> </a:t>
            </a:r>
            <a:r>
              <a:rPr lang="en-US" sz="1600" b="1" dirty="0" err="1" smtClean="0">
                <a:solidFill>
                  <a:schemeClr val="tx1"/>
                </a:solidFill>
              </a:rPr>
              <a:t>tarang</a:t>
            </a:r>
            <a:r>
              <a:rPr lang="en-US" sz="2400" dirty="0" smtClean="0">
                <a:solidFill>
                  <a:srgbClr val="00CC00"/>
                </a:solidFill>
              </a:rPr>
              <a:t>      </a:t>
            </a:r>
            <a:r>
              <a:rPr lang="en-US" sz="1600" b="1" dirty="0" smtClean="0">
                <a:solidFill>
                  <a:schemeClr val="tx1"/>
                </a:solidFill>
              </a:rPr>
              <a:t>                                                       </a:t>
            </a:r>
            <a:r>
              <a:rPr lang="en-US" sz="1600" b="1" dirty="0" err="1" smtClean="0">
                <a:solidFill>
                  <a:schemeClr val="tx1"/>
                </a:solidFill>
              </a:rPr>
              <a:t>qulog’ingga</a:t>
            </a:r>
            <a:r>
              <a:rPr lang="en-US" sz="1600" b="1" dirty="0" smtClean="0">
                <a:solidFill>
                  <a:schemeClr val="tx1"/>
                </a:solidFill>
              </a:rPr>
              <a:t> </a:t>
            </a:r>
            <a:r>
              <a:rPr lang="en-US" sz="1600" b="1" dirty="0" err="1" smtClean="0">
                <a:solidFill>
                  <a:schemeClr val="tx1"/>
                </a:solidFill>
              </a:rPr>
              <a:t>quyib</a:t>
            </a:r>
            <a:r>
              <a:rPr lang="en-US" sz="1600" b="1" dirty="0" smtClean="0">
                <a:solidFill>
                  <a:schemeClr val="tx1"/>
                </a:solidFill>
              </a:rPr>
              <a:t> </a:t>
            </a:r>
            <a:r>
              <a:rPr lang="en-US" sz="1600" b="1" dirty="0" err="1" smtClean="0">
                <a:solidFill>
                  <a:schemeClr val="tx1"/>
                </a:solidFill>
              </a:rPr>
              <a:t>ol</a:t>
            </a:r>
            <a:r>
              <a:rPr lang="en-US" sz="1600" b="1" dirty="0" smtClean="0">
                <a:solidFill>
                  <a:schemeClr val="tx1"/>
                </a:solidFill>
              </a:rPr>
              <a:t>          </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topsang</a:t>
            </a:r>
            <a:r>
              <a:rPr lang="en-US" sz="1600" b="1" dirty="0" smtClean="0">
                <a:solidFill>
                  <a:schemeClr val="tx1"/>
                </a:solidFill>
              </a:rPr>
              <a:t> </a:t>
            </a:r>
            <a:r>
              <a:rPr lang="en-US" sz="1600" b="1" dirty="0" err="1" smtClean="0">
                <a:solidFill>
                  <a:schemeClr val="tx1"/>
                </a:solidFill>
              </a:rPr>
              <a:t>qo’shalog’imni</a:t>
            </a: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qulog’ingga</a:t>
            </a:r>
            <a:r>
              <a:rPr lang="en-US" sz="1600" b="1" dirty="0" smtClean="0">
                <a:solidFill>
                  <a:schemeClr val="tx1"/>
                </a:solidFill>
              </a:rPr>
              <a:t> </a:t>
            </a:r>
            <a:r>
              <a:rPr lang="en-US" sz="1600" b="1" dirty="0" err="1" smtClean="0">
                <a:solidFill>
                  <a:schemeClr val="tx1"/>
                </a:solidFill>
              </a:rPr>
              <a:t>taqib</a:t>
            </a:r>
            <a:r>
              <a:rPr lang="en-US" sz="1600" b="1" dirty="0" smtClean="0">
                <a:solidFill>
                  <a:schemeClr val="tx1"/>
                </a:solidFill>
              </a:rPr>
              <a:t> </a:t>
            </a:r>
            <a:r>
              <a:rPr lang="en-US" sz="1600" b="1" dirty="0" err="1" smtClean="0">
                <a:solidFill>
                  <a:schemeClr val="tx1"/>
                </a:solidFill>
              </a:rPr>
              <a:t>ol</a:t>
            </a: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to’nlarini</a:t>
            </a:r>
            <a:r>
              <a:rPr lang="en-US" sz="1600" b="1" dirty="0" smtClean="0">
                <a:solidFill>
                  <a:schemeClr val="tx1"/>
                </a:solidFill>
              </a:rPr>
              <a:t> </a:t>
            </a:r>
            <a:r>
              <a:rPr lang="en-US" sz="1600" b="1" dirty="0" err="1" smtClean="0">
                <a:solidFill>
                  <a:schemeClr val="tx1"/>
                </a:solidFill>
              </a:rPr>
              <a:t>tashladi</a:t>
            </a:r>
            <a:r>
              <a:rPr lang="en-US" sz="1600" b="1" dirty="0" smtClean="0">
                <a:solidFill>
                  <a:schemeClr val="tx1"/>
                </a:solidFill>
              </a:rPr>
              <a:t> </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ko’zlarimni</a:t>
            </a:r>
            <a:r>
              <a:rPr lang="en-US" sz="1600" b="1" dirty="0" smtClean="0">
                <a:solidFill>
                  <a:schemeClr val="tx1"/>
                </a:solidFill>
              </a:rPr>
              <a:t> </a:t>
            </a:r>
            <a:r>
              <a:rPr lang="en-US" sz="1600" b="1" dirty="0" err="1" smtClean="0">
                <a:solidFill>
                  <a:schemeClr val="tx1"/>
                </a:solidFill>
              </a:rPr>
              <a:t>yoshladi</a:t>
            </a: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pishmagani</a:t>
            </a:r>
            <a:r>
              <a:rPr lang="en-US" sz="1600" b="1" dirty="0" smtClean="0">
                <a:solidFill>
                  <a:schemeClr val="tx1"/>
                </a:solidFill>
              </a:rPr>
              <a:t> </a:t>
            </a:r>
            <a:r>
              <a:rPr lang="en-US" sz="1600" b="1" dirty="0" err="1" smtClean="0">
                <a:solidFill>
                  <a:schemeClr val="tx1"/>
                </a:solidFill>
              </a:rPr>
              <a:t>mazza</a:t>
            </a: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pishgani</a:t>
            </a:r>
            <a:r>
              <a:rPr lang="en-US" sz="1600" b="1" dirty="0" smtClean="0">
                <a:solidFill>
                  <a:schemeClr val="tx1"/>
                </a:solidFill>
              </a:rPr>
              <a:t> </a:t>
            </a:r>
            <a:r>
              <a:rPr lang="en-US" sz="1600" b="1" dirty="0" err="1" smtClean="0">
                <a:solidFill>
                  <a:schemeClr val="tx1"/>
                </a:solidFill>
              </a:rPr>
              <a:t>bemaza</a:t>
            </a:r>
            <a:r>
              <a:rPr lang="en-US" sz="1600" b="1" dirty="0" smtClean="0">
                <a:solidFill>
                  <a:schemeClr val="tx1"/>
                </a:solidFill>
              </a:rPr>
              <a:t>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err="1" smtClean="0">
                <a:solidFill>
                  <a:schemeClr val="tx1"/>
                </a:solidFill>
              </a:rPr>
              <a:t>kalta</a:t>
            </a:r>
            <a:r>
              <a:rPr lang="en-US" sz="1600" b="1" dirty="0" smtClean="0">
                <a:solidFill>
                  <a:schemeClr val="tx1"/>
                </a:solidFill>
              </a:rPr>
              <a:t> </a:t>
            </a:r>
            <a:r>
              <a:rPr lang="en-US" sz="1600" b="1" dirty="0" err="1" smtClean="0">
                <a:solidFill>
                  <a:schemeClr val="tx1"/>
                </a:solidFill>
              </a:rPr>
              <a:t>bobom</a:t>
            </a:r>
            <a:r>
              <a:rPr lang="en-US" sz="1600" b="1" dirty="0" smtClean="0">
                <a:solidFill>
                  <a:schemeClr val="tx1"/>
                </a:solidFill>
              </a:rPr>
              <a:t> </a:t>
            </a:r>
            <a:r>
              <a:rPr lang="en-US" sz="1600" b="1" dirty="0" err="1" smtClean="0">
                <a:solidFill>
                  <a:schemeClr val="tx1"/>
                </a:solidFill>
              </a:rPr>
              <a:t>ichkarida</a:t>
            </a:r>
            <a:r>
              <a:rPr lang="en-US" sz="1600" b="1" dirty="0" smtClean="0">
                <a:solidFill>
                  <a:schemeClr val="tx1"/>
                </a:solidFill>
              </a:rPr>
              <a:t>,</a:t>
            </a:r>
            <a:br>
              <a:rPr lang="en-US" sz="1600" b="1" dirty="0" smtClean="0">
                <a:solidFill>
                  <a:schemeClr val="tx1"/>
                </a:solidFill>
              </a:rPr>
            </a:br>
            <a:r>
              <a:rPr lang="en-US" sz="1600" b="1" dirty="0" err="1" smtClean="0">
                <a:solidFill>
                  <a:schemeClr val="tx1"/>
                </a:solidFill>
              </a:rPr>
              <a:t>quloqlari</a:t>
            </a:r>
            <a:r>
              <a:rPr lang="en-US" sz="1600" b="1" dirty="0" smtClean="0">
                <a:solidFill>
                  <a:schemeClr val="tx1"/>
                </a:solidFill>
              </a:rPr>
              <a:t> </a:t>
            </a:r>
            <a:r>
              <a:rPr lang="en-US" sz="1600" b="1" dirty="0" err="1" smtClean="0">
                <a:solidFill>
                  <a:schemeClr val="tx1"/>
                </a:solidFill>
              </a:rPr>
              <a:t>tashqarida</a:t>
            </a:r>
            <a:r>
              <a:rPr lang="en-US" sz="1600" b="1" dirty="0" smtClean="0">
                <a:solidFill>
                  <a:schemeClr val="tx1"/>
                </a:solidFill>
              </a:rPr>
              <a:t>                                                              </a:t>
            </a:r>
            <a:r>
              <a:rPr lang="en-US" sz="1600" b="1" dirty="0" err="1" smtClean="0">
                <a:solidFill>
                  <a:schemeClr val="tx1"/>
                </a:solidFill>
              </a:rPr>
              <a:t>olovrangdir</a:t>
            </a:r>
            <a:r>
              <a:rPr lang="en-US" sz="1600" b="1" dirty="0" smtClean="0">
                <a:solidFill>
                  <a:schemeClr val="tx1"/>
                </a:solidFill>
              </a:rPr>
              <a:t> </a:t>
            </a:r>
            <a:r>
              <a:rPr lang="en-US" sz="1600" b="1" dirty="0" err="1" smtClean="0">
                <a:solidFill>
                  <a:schemeClr val="tx1"/>
                </a:solidFill>
              </a:rPr>
              <a:t>tanasi</a:t>
            </a: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koptokchag</a:t>
            </a:r>
            <a:r>
              <a:rPr lang="en-US" sz="1600" b="1" dirty="0" smtClean="0">
                <a:solidFill>
                  <a:schemeClr val="tx1"/>
                </a:solidFill>
              </a:rPr>
              <a:t> </a:t>
            </a:r>
            <a:r>
              <a:rPr lang="en-US" sz="1600" b="1" dirty="0" err="1" smtClean="0">
                <a:solidFill>
                  <a:schemeClr val="tx1"/>
                </a:solidFill>
              </a:rPr>
              <a:t>o’xshaydi</a:t>
            </a:r>
            <a:r>
              <a:rPr lang="en-US" sz="1600" b="1" dirty="0" smtClean="0">
                <a:solidFill>
                  <a:schemeClr val="tx1"/>
                </a:solidFill>
              </a:rPr>
              <a:t>    </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limondan</a:t>
            </a:r>
            <a:r>
              <a:rPr lang="en-US" sz="1600" b="1" dirty="0" smtClean="0">
                <a:solidFill>
                  <a:schemeClr val="tx1"/>
                </a:solidFill>
              </a:rPr>
              <a:t> </a:t>
            </a:r>
            <a:r>
              <a:rPr lang="en-US" sz="1600" b="1" dirty="0" err="1" smtClean="0">
                <a:solidFill>
                  <a:schemeClr val="tx1"/>
                </a:solidFill>
              </a:rPr>
              <a:t>farqi</a:t>
            </a:r>
            <a:r>
              <a:rPr lang="en-US" sz="1600" b="1" dirty="0" smtClean="0">
                <a:solidFill>
                  <a:schemeClr val="tx1"/>
                </a:solidFill>
              </a:rPr>
              <a:t> </a:t>
            </a:r>
            <a:r>
              <a:rPr lang="en-US" sz="1600" b="1" dirty="0" err="1" smtClean="0">
                <a:solidFill>
                  <a:schemeClr val="tx1"/>
                </a:solidFill>
              </a:rPr>
              <a:t>shuki</a:t>
            </a: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t>
            </a:r>
            <a:r>
              <a:rPr lang="en-US" sz="1600" b="1" dirty="0" err="1" smtClean="0">
                <a:solidFill>
                  <a:schemeClr val="tx1"/>
                </a:solidFill>
              </a:rPr>
              <a:t>juda</a:t>
            </a:r>
            <a:r>
              <a:rPr lang="en-US" sz="1600" b="1" dirty="0" smtClean="0">
                <a:solidFill>
                  <a:schemeClr val="tx1"/>
                </a:solidFill>
              </a:rPr>
              <a:t> </a:t>
            </a:r>
            <a:r>
              <a:rPr lang="en-US" sz="1600" b="1" dirty="0" err="1" smtClean="0">
                <a:solidFill>
                  <a:schemeClr val="tx1"/>
                </a:solidFill>
              </a:rPr>
              <a:t>mazali</a:t>
            </a:r>
            <a:r>
              <a:rPr lang="en-US" sz="1600" b="1" dirty="0" smtClean="0">
                <a:solidFill>
                  <a:schemeClr val="tx1"/>
                </a:solidFill>
              </a:rPr>
              <a:t> </a:t>
            </a:r>
            <a:r>
              <a:rPr lang="en-US" sz="1600" b="1" dirty="0" err="1" smtClean="0">
                <a:solidFill>
                  <a:schemeClr val="tx1"/>
                </a:solidFill>
              </a:rPr>
              <a:t>va</a:t>
            </a:r>
            <a:r>
              <a:rPr lang="en-US" sz="1600" b="1" dirty="0" smtClean="0">
                <a:solidFill>
                  <a:schemeClr val="tx1"/>
                </a:solidFill>
              </a:rPr>
              <a:t> </a:t>
            </a:r>
            <a:r>
              <a:rPr lang="en-US" sz="1600" b="1" dirty="0" err="1" smtClean="0">
                <a:solidFill>
                  <a:schemeClr val="tx1"/>
                </a:solidFill>
              </a:rPr>
              <a:t>totli</a:t>
            </a:r>
            <a:r>
              <a:rPr lang="en-US" sz="1600" b="1" dirty="0" smtClean="0">
                <a:solidFill>
                  <a:schemeClr val="tx1"/>
                </a:solidFill>
              </a:rPr>
              <a:t/>
            </a:r>
            <a:br>
              <a:rPr lang="en-US" sz="1600" b="1" dirty="0" smtClean="0">
                <a:solidFill>
                  <a:schemeClr val="tx1"/>
                </a:solidFill>
              </a:rPr>
            </a:br>
            <a:r>
              <a:rPr lang="en-US" sz="1600" b="1" dirty="0" err="1" smtClean="0">
                <a:solidFill>
                  <a:schemeClr val="tx1"/>
                </a:solidFill>
              </a:rPr>
              <a:t>mayda</a:t>
            </a:r>
            <a:r>
              <a:rPr lang="en-US" sz="1600" b="1" dirty="0" smtClean="0">
                <a:solidFill>
                  <a:schemeClr val="tx1"/>
                </a:solidFill>
              </a:rPr>
              <a:t> </a:t>
            </a:r>
            <a:r>
              <a:rPr lang="en-US" sz="1600" b="1" dirty="0" err="1" smtClean="0">
                <a:solidFill>
                  <a:schemeClr val="tx1"/>
                </a:solidFill>
              </a:rPr>
              <a:t>yoqutde</a:t>
            </a:r>
            <a:r>
              <a:rPr lang="en-US" sz="1600" b="1" dirty="0" smtClean="0">
                <a:solidFill>
                  <a:schemeClr val="tx1"/>
                </a:solidFill>
              </a:rPr>
              <a:t> k </a:t>
            </a:r>
            <a:r>
              <a:rPr lang="en-US" sz="1600" b="1" dirty="0" err="1" smtClean="0">
                <a:solidFill>
                  <a:schemeClr val="tx1"/>
                </a:solidFill>
              </a:rPr>
              <a:t>qizil</a:t>
            </a:r>
            <a:r>
              <a:rPr lang="en-US" sz="1600" b="1" dirty="0" smtClean="0">
                <a:solidFill>
                  <a:schemeClr val="tx1"/>
                </a:solidFill>
              </a:rPr>
              <a:t>,                                                                                                               u </a:t>
            </a:r>
            <a:r>
              <a:rPr lang="en-US" sz="1600" b="1" dirty="0" err="1" smtClean="0">
                <a:solidFill>
                  <a:schemeClr val="tx1"/>
                </a:solidFill>
              </a:rPr>
              <a:t>juda</a:t>
            </a:r>
            <a:r>
              <a:rPr lang="en-US" sz="1600" b="1" dirty="0" smtClean="0">
                <a:solidFill>
                  <a:schemeClr val="tx1"/>
                </a:solidFill>
              </a:rPr>
              <a:t> ham </a:t>
            </a:r>
            <a:r>
              <a:rPr lang="en-US" sz="1600" b="1" dirty="0" err="1" smtClean="0">
                <a:solidFill>
                  <a:schemeClr val="tx1"/>
                </a:solidFill>
              </a:rPr>
              <a:t>nordondir</a:t>
            </a:r>
            <a:r>
              <a:rPr lang="en-US" sz="1600" b="1" dirty="0" smtClean="0">
                <a:solidFill>
                  <a:schemeClr val="tx1"/>
                </a:solidFill>
              </a:rPr>
              <a:t/>
            </a:r>
            <a:br>
              <a:rPr lang="en-US" sz="1600" b="1" dirty="0" smtClean="0">
                <a:solidFill>
                  <a:schemeClr val="tx1"/>
                </a:solidFill>
              </a:rPr>
            </a:br>
            <a:r>
              <a:rPr lang="en-US" sz="1600" b="1" dirty="0" err="1" smtClean="0">
                <a:solidFill>
                  <a:schemeClr val="tx1"/>
                </a:solidFill>
              </a:rPr>
              <a:t>shirin</a:t>
            </a:r>
            <a:r>
              <a:rPr lang="en-US" sz="1600" b="1" dirty="0" smtClean="0">
                <a:solidFill>
                  <a:schemeClr val="tx1"/>
                </a:solidFill>
              </a:rPr>
              <a:t> , </a:t>
            </a:r>
            <a:r>
              <a:rPr lang="en-US" sz="1600" b="1" dirty="0" err="1" smtClean="0">
                <a:solidFill>
                  <a:schemeClr val="tx1"/>
                </a:solidFill>
              </a:rPr>
              <a:t>nordon</a:t>
            </a:r>
            <a:r>
              <a:rPr lang="en-US" sz="1600" b="1" dirty="0" smtClean="0">
                <a:solidFill>
                  <a:schemeClr val="tx1"/>
                </a:solidFill>
              </a:rPr>
              <a:t> </a:t>
            </a:r>
            <a:r>
              <a:rPr lang="en-US" sz="1600" b="1" dirty="0" err="1" smtClean="0">
                <a:solidFill>
                  <a:schemeClr val="tx1"/>
                </a:solidFill>
              </a:rPr>
              <a:t>xilma</a:t>
            </a:r>
            <a:r>
              <a:rPr lang="en-US" sz="1600" b="1" dirty="0" smtClean="0">
                <a:solidFill>
                  <a:schemeClr val="tx1"/>
                </a:solidFill>
              </a:rPr>
              <a:t> </a:t>
            </a:r>
            <a:r>
              <a:rPr lang="en-US" sz="1600" b="1" dirty="0" err="1" smtClean="0">
                <a:solidFill>
                  <a:schemeClr val="tx1"/>
                </a:solidFill>
              </a:rPr>
              <a:t>xil</a:t>
            </a:r>
            <a:r>
              <a:rPr lang="en-US" sz="1600" b="1" dirty="0" smtClean="0">
                <a:solidFill>
                  <a:schemeClr val="tx1"/>
                </a:solidFill>
              </a:rPr>
              <a:t>                                                                                                   </a:t>
            </a:r>
            <a:r>
              <a:rPr lang="en-US" sz="1600" b="1" dirty="0" err="1" smtClean="0">
                <a:solidFill>
                  <a:schemeClr val="tx1"/>
                </a:solidFill>
              </a:rPr>
              <a:t>shamollashga</a:t>
            </a:r>
            <a:r>
              <a:rPr lang="en-US" sz="1600" b="1" dirty="0" smtClean="0">
                <a:solidFill>
                  <a:schemeClr val="tx1"/>
                </a:solidFill>
              </a:rPr>
              <a:t> </a:t>
            </a:r>
            <a:r>
              <a:rPr lang="en-US" sz="1600" b="1" dirty="0" err="1" smtClean="0">
                <a:solidFill>
                  <a:schemeClr val="tx1"/>
                </a:solidFill>
              </a:rPr>
              <a:t>darmondir</a:t>
            </a: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r>
            <a:br>
              <a:rPr lang="en-US" sz="1600" b="1" dirty="0" smtClean="0">
                <a:solidFill>
                  <a:schemeClr val="tx1"/>
                </a:solidFill>
              </a:rPr>
            </a:br>
            <a:r>
              <a:rPr lang="en-US" sz="1600" b="1" dirty="0" smtClean="0">
                <a:solidFill>
                  <a:schemeClr val="tx1"/>
                </a:solidFill>
              </a:rPr>
              <a:t> </a:t>
            </a:r>
            <a:r>
              <a:rPr lang="en-US" sz="2800" dirty="0" smtClean="0">
                <a:solidFill>
                  <a:srgbClr val="00CC00"/>
                </a:solidFill>
              </a:rPr>
              <a:t/>
            </a:r>
            <a:br>
              <a:rPr lang="en-US" sz="2800" dirty="0" smtClean="0">
                <a:solidFill>
                  <a:srgbClr val="00CC00"/>
                </a:solidFill>
              </a:rPr>
            </a:br>
            <a:endParaRPr lang="ru-RU" sz="2800" dirty="0">
              <a:solidFill>
                <a:srgbClr val="00CC00"/>
              </a:solidFill>
            </a:endParaRPr>
          </a:p>
        </p:txBody>
      </p:sp>
      <p:sp>
        <p:nvSpPr>
          <p:cNvPr id="4" name="Подзаголовок 3"/>
          <p:cNvSpPr>
            <a:spLocks noGrp="1"/>
          </p:cNvSpPr>
          <p:nvPr>
            <p:ph type="subTitle" idx="1"/>
          </p:nvPr>
        </p:nvSpPr>
        <p:spPr>
          <a:xfrm>
            <a:off x="-32" y="3886200"/>
            <a:ext cx="8458200" cy="914400"/>
          </a:xfrm>
        </p:spPr>
        <p:txBody>
          <a:bodyPr/>
          <a:lstStyle/>
          <a:p>
            <a:r>
              <a:rPr lang="en-US" dirty="0" smtClean="0"/>
              <a:t>     </a:t>
            </a:r>
            <a:endParaRPr lang="ru-RU" dirty="0"/>
          </a:p>
        </p:txBody>
      </p:sp>
      <p:pic>
        <p:nvPicPr>
          <p:cNvPr id="1027" name="Picture 3" descr="D:\Mp3\Documents\Desktop\дошколка_фото\sabzavotlar\images (7).jpeg"/>
          <p:cNvPicPr>
            <a:picLocks noChangeAspect="1" noChangeArrowheads="1"/>
          </p:cNvPicPr>
          <p:nvPr/>
        </p:nvPicPr>
        <p:blipFill>
          <a:blip r:embed="rId2"/>
          <a:srcRect/>
          <a:stretch>
            <a:fillRect/>
          </a:stretch>
        </p:blipFill>
        <p:spPr bwMode="auto">
          <a:xfrm>
            <a:off x="6786578" y="2786058"/>
            <a:ext cx="1928826" cy="1714512"/>
          </a:xfrm>
          <a:prstGeom prst="rect">
            <a:avLst/>
          </a:prstGeom>
          <a:noFill/>
        </p:spPr>
      </p:pic>
      <p:pic>
        <p:nvPicPr>
          <p:cNvPr id="8" name="Рисунок 7"/>
          <p:cNvPicPr/>
          <p:nvPr/>
        </p:nvPicPr>
        <p:blipFill>
          <a:blip r:embed="rId3" cstate="print"/>
          <a:srcRect/>
          <a:stretch>
            <a:fillRect/>
          </a:stretch>
        </p:blipFill>
        <p:spPr bwMode="auto">
          <a:xfrm rot="7350286">
            <a:off x="4933732" y="1206596"/>
            <a:ext cx="1725373" cy="1634914"/>
          </a:xfrm>
          <a:prstGeom prst="rect">
            <a:avLst/>
          </a:prstGeom>
          <a:noFill/>
          <a:ln w="9525">
            <a:noFill/>
            <a:miter lim="800000"/>
            <a:headEnd/>
            <a:tailEnd/>
          </a:ln>
        </p:spPr>
      </p:pic>
      <p:pic>
        <p:nvPicPr>
          <p:cNvPr id="9" name="Picture 16"/>
          <p:cNvPicPr>
            <a:picLocks noChangeAspect="1" noChangeArrowheads="1"/>
          </p:cNvPicPr>
          <p:nvPr/>
        </p:nvPicPr>
        <p:blipFill>
          <a:blip r:embed="rId4">
            <a:clrChange>
              <a:clrFrom>
                <a:srgbClr val="FFFFFF"/>
              </a:clrFrom>
              <a:clrTo>
                <a:srgbClr val="FFFFFF">
                  <a:alpha val="0"/>
                </a:srgbClr>
              </a:clrTo>
            </a:clrChange>
          </a:blip>
          <a:srcRect r="7608" b="13045"/>
          <a:stretch>
            <a:fillRect/>
          </a:stretch>
        </p:blipFill>
        <p:spPr bwMode="auto">
          <a:xfrm>
            <a:off x="4500562" y="3929066"/>
            <a:ext cx="2125663" cy="1500188"/>
          </a:xfrm>
          <a:prstGeom prst="rect">
            <a:avLst/>
          </a:prstGeom>
          <a:noFill/>
          <a:ln w="9525">
            <a:noFill/>
            <a:miter lim="800000"/>
            <a:headEnd/>
            <a:tailEnd/>
          </a:ln>
        </p:spPr>
      </p:pic>
      <p:pic>
        <p:nvPicPr>
          <p:cNvPr id="10" name="Picture 1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143768" y="5214950"/>
            <a:ext cx="1619250" cy="1214438"/>
          </a:xfrm>
          <a:prstGeom prst="rect">
            <a:avLst/>
          </a:prstGeom>
          <a:noFill/>
          <a:ln w="9525">
            <a:noFill/>
            <a:miter lim="800000"/>
            <a:headEnd/>
            <a:tailEnd/>
          </a:ln>
        </p:spPr>
      </p:pic>
      <p:pic>
        <p:nvPicPr>
          <p:cNvPr id="11" name="Picture 12">
            <a:hlinkClick r:id="rId6" action="ppaction://hlinksldjump"/>
          </p:cNvPr>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857488" y="5170488"/>
            <a:ext cx="1500187" cy="1687512"/>
          </a:xfrm>
          <a:prstGeom prst="rect">
            <a:avLst/>
          </a:prstGeom>
          <a:noFill/>
          <a:ln w="9525">
            <a:noFill/>
            <a:miter lim="800000"/>
            <a:headEnd/>
            <a:tailEnd/>
          </a:ln>
        </p:spPr>
      </p:pic>
      <p:pic>
        <p:nvPicPr>
          <p:cNvPr id="12" name="Picture 10"/>
          <p:cNvPicPr>
            <a:picLocks noChangeAspect="1" noChangeArrowheads="1"/>
          </p:cNvPicPr>
          <p:nvPr/>
        </p:nvPicPr>
        <p:blipFill>
          <a:blip r:embed="rId8">
            <a:clrChange>
              <a:clrFrom>
                <a:srgbClr val="FFFFFF"/>
              </a:clrFrom>
              <a:clrTo>
                <a:srgbClr val="FFFFFF">
                  <a:alpha val="0"/>
                </a:srgbClr>
              </a:clrTo>
            </a:clrChange>
          </a:blip>
          <a:srcRect l="19000" t="6667" r="13499" b="6667"/>
          <a:stretch>
            <a:fillRect/>
          </a:stretch>
        </p:blipFill>
        <p:spPr bwMode="auto">
          <a:xfrm>
            <a:off x="2571736" y="2285992"/>
            <a:ext cx="1857375" cy="1609725"/>
          </a:xfrm>
          <a:prstGeom prst="rect">
            <a:avLst/>
          </a:prstGeom>
          <a:noFill/>
          <a:ln w="9525">
            <a:noFill/>
            <a:miter lim="800000"/>
            <a:headEnd/>
            <a:tailEnd/>
          </a:ln>
        </p:spPr>
      </p:pic>
      <p:pic>
        <p:nvPicPr>
          <p:cNvPr id="1030" name="Picture 6" descr="D:\Mp3\Documents\Desktop\дошколка_фото\sabzavotlar\шолгом 1.jpg"/>
          <p:cNvPicPr>
            <a:picLocks noChangeAspect="1" noChangeArrowheads="1"/>
          </p:cNvPicPr>
          <p:nvPr/>
        </p:nvPicPr>
        <p:blipFill>
          <a:blip r:embed="rId9" cstate="print"/>
          <a:srcRect/>
          <a:stretch>
            <a:fillRect/>
          </a:stretch>
        </p:blipFill>
        <p:spPr bwMode="auto">
          <a:xfrm>
            <a:off x="0" y="3571876"/>
            <a:ext cx="2019280" cy="1566849"/>
          </a:xfrm>
          <a:prstGeom prst="rect">
            <a:avLst/>
          </a:prstGeom>
          <a:noFill/>
        </p:spPr>
      </p:pic>
      <p:pic>
        <p:nvPicPr>
          <p:cNvPr id="1031" name="Picture 7"/>
          <p:cNvPicPr>
            <a:picLocks noChangeAspect="1" noChangeArrowheads="1"/>
          </p:cNvPicPr>
          <p:nvPr/>
        </p:nvPicPr>
        <p:blipFill>
          <a:blip r:embed="rId10"/>
          <a:srcRect/>
          <a:stretch>
            <a:fillRect/>
          </a:stretch>
        </p:blipFill>
        <p:spPr bwMode="auto">
          <a:xfrm>
            <a:off x="0" y="1357298"/>
            <a:ext cx="1714480" cy="128588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144000" cy="6858000"/>
          </a:xfrm>
        </p:spPr>
        <p:txBody>
          <a:bodyPr/>
          <a:lstStyle/>
          <a:p>
            <a:r>
              <a:rPr lang="en-US" b="1" dirty="0" err="1" smtClean="0">
                <a:solidFill>
                  <a:srgbClr val="00CC00"/>
                </a:solidFill>
              </a:rPr>
              <a:t>Sabzavotlarni</a:t>
            </a:r>
            <a:r>
              <a:rPr lang="en-US" b="1" dirty="0" smtClean="0">
                <a:solidFill>
                  <a:srgbClr val="00CC00"/>
                </a:solidFill>
              </a:rPr>
              <a:t> </a:t>
            </a:r>
            <a:r>
              <a:rPr lang="en-US" b="1" dirty="0" err="1" smtClean="0">
                <a:solidFill>
                  <a:srgbClr val="00CC00"/>
                </a:solidFill>
              </a:rPr>
              <a:t>shakli</a:t>
            </a:r>
            <a:r>
              <a:rPr lang="en-US" b="1" dirty="0" smtClean="0">
                <a:solidFill>
                  <a:srgbClr val="00CC00"/>
                </a:solidFill>
              </a:rPr>
              <a:t> </a:t>
            </a:r>
            <a:r>
              <a:rPr lang="en-US" b="1" dirty="0" err="1" smtClean="0">
                <a:solidFill>
                  <a:srgbClr val="00CC00"/>
                </a:solidFill>
              </a:rPr>
              <a:t>bo’yicha</a:t>
            </a:r>
            <a:r>
              <a:rPr lang="en-US" b="1" dirty="0" smtClean="0">
                <a:solidFill>
                  <a:srgbClr val="00CC00"/>
                </a:solidFill>
              </a:rPr>
              <a:t> </a:t>
            </a:r>
            <a:r>
              <a:rPr lang="en-US" b="1" dirty="0" err="1" smtClean="0">
                <a:solidFill>
                  <a:srgbClr val="00CC00"/>
                </a:solidFill>
              </a:rPr>
              <a:t>joylashtiring</a:t>
            </a:r>
            <a:endParaRPr lang="ru-RU" dirty="0"/>
          </a:p>
        </p:txBody>
      </p:sp>
      <p:sp>
        <p:nvSpPr>
          <p:cNvPr id="4" name="Подзаголовок 3"/>
          <p:cNvSpPr>
            <a:spLocks noGrp="1"/>
          </p:cNvSpPr>
          <p:nvPr>
            <p:ph type="subTitle" idx="1"/>
          </p:nvPr>
        </p:nvSpPr>
        <p:spPr/>
        <p:txBody>
          <a:bodyPr/>
          <a:lstStyle/>
          <a:p>
            <a:endParaRPr lang="ru-RU" dirty="0"/>
          </a:p>
        </p:txBody>
      </p:sp>
      <p:pic>
        <p:nvPicPr>
          <p:cNvPr id="5" name="Picture 5" descr="D:\Mp3\Documents\Desktop\дошколка_фото\sabzavotlar\794369df34ea614275932ff147e0bd9f.jpg"/>
          <p:cNvPicPr>
            <a:picLocks noChangeAspect="1" noChangeArrowheads="1"/>
          </p:cNvPicPr>
          <p:nvPr/>
        </p:nvPicPr>
        <p:blipFill>
          <a:blip r:embed="rId2"/>
          <a:srcRect/>
          <a:stretch>
            <a:fillRect/>
          </a:stretch>
        </p:blipFill>
        <p:spPr bwMode="auto">
          <a:xfrm>
            <a:off x="7415211" y="1857364"/>
            <a:ext cx="1728789" cy="1857373"/>
          </a:xfrm>
          <a:prstGeom prst="rect">
            <a:avLst/>
          </a:prstGeom>
          <a:noFill/>
        </p:spPr>
      </p:pic>
      <p:pic>
        <p:nvPicPr>
          <p:cNvPr id="3074" name="Picture 2" descr="D:\Mp3\Documents\Desktop\дошколка_фото\sabzavotlar\images (7).jpeg"/>
          <p:cNvPicPr>
            <a:picLocks noChangeAspect="1" noChangeArrowheads="1"/>
          </p:cNvPicPr>
          <p:nvPr/>
        </p:nvPicPr>
        <p:blipFill>
          <a:blip r:embed="rId3"/>
          <a:srcRect/>
          <a:stretch>
            <a:fillRect/>
          </a:stretch>
        </p:blipFill>
        <p:spPr bwMode="auto">
          <a:xfrm>
            <a:off x="5715008" y="2000240"/>
            <a:ext cx="1619243" cy="1671637"/>
          </a:xfrm>
          <a:prstGeom prst="rect">
            <a:avLst/>
          </a:prstGeom>
          <a:noFill/>
        </p:spPr>
      </p:pic>
      <p:pic>
        <p:nvPicPr>
          <p:cNvPr id="3075" name="Picture 3" descr="D:\Mp3\Documents\Desktop\дошколка_фото\sabzavotlar\репа 2.jpg"/>
          <p:cNvPicPr>
            <a:picLocks noChangeAspect="1" noChangeArrowheads="1"/>
          </p:cNvPicPr>
          <p:nvPr/>
        </p:nvPicPr>
        <p:blipFill>
          <a:blip r:embed="rId4"/>
          <a:srcRect/>
          <a:stretch>
            <a:fillRect/>
          </a:stretch>
        </p:blipFill>
        <p:spPr bwMode="auto">
          <a:xfrm>
            <a:off x="3786182" y="2071678"/>
            <a:ext cx="1881184" cy="1714512"/>
          </a:xfrm>
          <a:prstGeom prst="rect">
            <a:avLst/>
          </a:prstGeom>
          <a:noFill/>
        </p:spPr>
      </p:pic>
      <p:pic>
        <p:nvPicPr>
          <p:cNvPr id="3076" name="Picture 4" descr="D:\Mp3\Documents\Desktop\дошколка_фото\sabzavotlar\лук 5.png"/>
          <p:cNvPicPr>
            <a:picLocks noChangeAspect="1" noChangeArrowheads="1"/>
          </p:cNvPicPr>
          <p:nvPr/>
        </p:nvPicPr>
        <p:blipFill>
          <a:blip r:embed="rId5"/>
          <a:srcRect/>
          <a:stretch>
            <a:fillRect/>
          </a:stretch>
        </p:blipFill>
        <p:spPr bwMode="auto">
          <a:xfrm>
            <a:off x="2214546" y="2143116"/>
            <a:ext cx="1444625" cy="1524000"/>
          </a:xfrm>
          <a:prstGeom prst="rect">
            <a:avLst/>
          </a:prstGeom>
          <a:noFill/>
        </p:spPr>
      </p:pic>
      <p:pic>
        <p:nvPicPr>
          <p:cNvPr id="3077" name="Picture 5" descr="D:\Mp3\Documents\Desktop\дошколка_фото\sabzavotlar\перец 4.jpg"/>
          <p:cNvPicPr>
            <a:picLocks noChangeAspect="1" noChangeArrowheads="1"/>
          </p:cNvPicPr>
          <p:nvPr/>
        </p:nvPicPr>
        <p:blipFill>
          <a:blip r:embed="rId6" cstate="print"/>
          <a:srcRect/>
          <a:stretch>
            <a:fillRect/>
          </a:stretch>
        </p:blipFill>
        <p:spPr bwMode="auto">
          <a:xfrm>
            <a:off x="0" y="1928802"/>
            <a:ext cx="1857324" cy="1857388"/>
          </a:xfrm>
          <a:prstGeom prst="rect">
            <a:avLst/>
          </a:prstGeom>
          <a:noFill/>
        </p:spPr>
      </p:pic>
      <p:sp>
        <p:nvSpPr>
          <p:cNvPr id="9" name="Овал 8"/>
          <p:cNvSpPr/>
          <p:nvPr/>
        </p:nvSpPr>
        <p:spPr>
          <a:xfrm>
            <a:off x="1142976" y="4857760"/>
            <a:ext cx="1500198" cy="157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Равнобедренный треугольник 9"/>
          <p:cNvSpPr/>
          <p:nvPr/>
        </p:nvSpPr>
        <p:spPr>
          <a:xfrm>
            <a:off x="4143372" y="4286256"/>
            <a:ext cx="1071570" cy="21431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rot="2520200">
            <a:off x="5929322" y="5072074"/>
            <a:ext cx="2571768"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144000" cy="6858000"/>
          </a:xfrm>
        </p:spPr>
        <p:txBody>
          <a:bodyPr>
            <a:normAutofit/>
          </a:bodyPr>
          <a:lstStyle/>
          <a:p>
            <a:r>
              <a:rPr lang="en-US" sz="2800" b="1" dirty="0" smtClean="0">
                <a:solidFill>
                  <a:srgbClr val="00CC00"/>
                </a:solidFill>
              </a:rPr>
              <a:t>“</a:t>
            </a:r>
            <a:r>
              <a:rPr lang="en-US" sz="2800" b="1" dirty="0" err="1" smtClean="0">
                <a:solidFill>
                  <a:srgbClr val="00CC00"/>
                </a:solidFill>
              </a:rPr>
              <a:t>to’rtinchisi</a:t>
            </a:r>
            <a:r>
              <a:rPr lang="en-US" sz="2800" b="1" dirty="0" smtClean="0">
                <a:solidFill>
                  <a:srgbClr val="00CC00"/>
                </a:solidFill>
              </a:rPr>
              <a:t> </a:t>
            </a:r>
            <a:r>
              <a:rPr lang="en-US" sz="2800" b="1" dirty="0" err="1" smtClean="0">
                <a:solidFill>
                  <a:srgbClr val="00CC00"/>
                </a:solidFill>
              </a:rPr>
              <a:t>ortiqcha</a:t>
            </a:r>
            <a:r>
              <a:rPr lang="en-US" sz="2800" b="1" dirty="0" smtClean="0">
                <a:solidFill>
                  <a:srgbClr val="00CC00"/>
                </a:solidFill>
              </a:rPr>
              <a:t>” </a:t>
            </a:r>
            <a:endParaRPr lang="ru-RU" sz="2800" b="1" dirty="0">
              <a:solidFill>
                <a:srgbClr val="00CC00"/>
              </a:solidFill>
            </a:endParaRPr>
          </a:p>
        </p:txBody>
      </p:sp>
      <p:sp>
        <p:nvSpPr>
          <p:cNvPr id="4" name="Подзаголовок 3"/>
          <p:cNvSpPr>
            <a:spLocks noGrp="1"/>
          </p:cNvSpPr>
          <p:nvPr>
            <p:ph type="subTitle" idx="1"/>
          </p:nvPr>
        </p:nvSpPr>
        <p:spPr/>
        <p:txBody>
          <a:bodyPr/>
          <a:lstStyle/>
          <a:p>
            <a:endParaRPr lang="ru-RU" dirty="0"/>
          </a:p>
        </p:txBody>
      </p:sp>
      <p:pic>
        <p:nvPicPr>
          <p:cNvPr id="4098" name="Picture 2" descr="D:\Mp3\Documents\Desktop\дошколка_фото\sabzavotlar\Капуста 4.png.jpg"/>
          <p:cNvPicPr>
            <a:picLocks noChangeAspect="1" noChangeArrowheads="1"/>
          </p:cNvPicPr>
          <p:nvPr/>
        </p:nvPicPr>
        <p:blipFill>
          <a:blip r:embed="rId2"/>
          <a:srcRect/>
          <a:stretch>
            <a:fillRect/>
          </a:stretch>
        </p:blipFill>
        <p:spPr bwMode="auto">
          <a:xfrm>
            <a:off x="0" y="928670"/>
            <a:ext cx="1643042" cy="1858964"/>
          </a:xfrm>
          <a:prstGeom prst="rect">
            <a:avLst/>
          </a:prstGeom>
          <a:noFill/>
        </p:spPr>
      </p:pic>
      <p:pic>
        <p:nvPicPr>
          <p:cNvPr id="4099" name="Picture 3" descr="D:\Mp3\Documents\Desktop\дошколка_фото\sabzavotlar\Болгарский 7.jpg"/>
          <p:cNvPicPr>
            <a:picLocks noChangeAspect="1" noChangeArrowheads="1"/>
          </p:cNvPicPr>
          <p:nvPr/>
        </p:nvPicPr>
        <p:blipFill>
          <a:blip r:embed="rId3" cstate="print"/>
          <a:srcRect/>
          <a:stretch>
            <a:fillRect/>
          </a:stretch>
        </p:blipFill>
        <p:spPr bwMode="auto">
          <a:xfrm>
            <a:off x="2071670" y="857232"/>
            <a:ext cx="1857387" cy="2000264"/>
          </a:xfrm>
          <a:prstGeom prst="rect">
            <a:avLst/>
          </a:prstGeom>
          <a:noFill/>
        </p:spPr>
      </p:pic>
      <p:pic>
        <p:nvPicPr>
          <p:cNvPr id="4100" name="Picture 4" descr="D:\Mp3\Documents\Desktop\дошколка_фото\sabzavotlar\Редиска 2.png"/>
          <p:cNvPicPr>
            <a:picLocks noChangeAspect="1" noChangeArrowheads="1"/>
          </p:cNvPicPr>
          <p:nvPr/>
        </p:nvPicPr>
        <p:blipFill>
          <a:blip r:embed="rId4" cstate="print"/>
          <a:srcRect/>
          <a:stretch>
            <a:fillRect/>
          </a:stretch>
        </p:blipFill>
        <p:spPr bwMode="auto">
          <a:xfrm>
            <a:off x="4429124" y="785794"/>
            <a:ext cx="1631945" cy="1911344"/>
          </a:xfrm>
          <a:prstGeom prst="rect">
            <a:avLst/>
          </a:prstGeom>
          <a:noFill/>
        </p:spPr>
      </p:pic>
      <p:pic>
        <p:nvPicPr>
          <p:cNvPr id="7" name="Рисунок 6"/>
          <p:cNvPicPr/>
          <p:nvPr/>
        </p:nvPicPr>
        <p:blipFill>
          <a:blip r:embed="rId5" cstate="print"/>
          <a:srcRect/>
          <a:stretch>
            <a:fillRect/>
          </a:stretch>
        </p:blipFill>
        <p:spPr bwMode="auto">
          <a:xfrm>
            <a:off x="6572264" y="928670"/>
            <a:ext cx="1682432" cy="1630392"/>
          </a:xfrm>
          <a:prstGeom prst="rect">
            <a:avLst/>
          </a:prstGeom>
          <a:noFill/>
          <a:ln w="9525">
            <a:noFill/>
            <a:miter lim="800000"/>
            <a:headEnd/>
            <a:tailEnd/>
          </a:ln>
        </p:spPr>
      </p:pic>
      <p:pic>
        <p:nvPicPr>
          <p:cNvPr id="4102" name="Picture 6"/>
          <p:cNvPicPr>
            <a:picLocks noChangeAspect="1" noChangeArrowheads="1"/>
          </p:cNvPicPr>
          <p:nvPr/>
        </p:nvPicPr>
        <p:blipFill>
          <a:blip r:embed="rId6"/>
          <a:srcRect/>
          <a:stretch>
            <a:fillRect/>
          </a:stretch>
        </p:blipFill>
        <p:spPr bwMode="auto">
          <a:xfrm>
            <a:off x="0" y="4572008"/>
            <a:ext cx="2214546" cy="1857388"/>
          </a:xfrm>
          <a:prstGeom prst="rect">
            <a:avLst/>
          </a:prstGeom>
          <a:noFill/>
          <a:ln w="9525">
            <a:noFill/>
            <a:miter lim="800000"/>
            <a:headEnd/>
            <a:tailEnd/>
          </a:ln>
          <a:effectLst/>
        </p:spPr>
      </p:pic>
      <p:pic>
        <p:nvPicPr>
          <p:cNvPr id="11" name="Рисунок 10"/>
          <p:cNvPicPr/>
          <p:nvPr/>
        </p:nvPicPr>
        <p:blipFill>
          <a:blip r:embed="rId7" cstate="print"/>
          <a:srcRect/>
          <a:stretch>
            <a:fillRect/>
          </a:stretch>
        </p:blipFill>
        <p:spPr bwMode="auto">
          <a:xfrm>
            <a:off x="2357422" y="4572008"/>
            <a:ext cx="1847582" cy="1857388"/>
          </a:xfrm>
          <a:prstGeom prst="rect">
            <a:avLst/>
          </a:prstGeom>
          <a:noFill/>
          <a:ln w="9525">
            <a:noFill/>
            <a:miter lim="800000"/>
            <a:headEnd/>
            <a:tailEnd/>
          </a:ln>
        </p:spPr>
      </p:pic>
      <p:pic>
        <p:nvPicPr>
          <p:cNvPr id="4103" name="Picture 7" descr="D:\Mp3\Documents\Desktop\дошколка_фото\sabzavotlar\шолгом 2.jpg"/>
          <p:cNvPicPr>
            <a:picLocks noChangeAspect="1" noChangeArrowheads="1"/>
          </p:cNvPicPr>
          <p:nvPr/>
        </p:nvPicPr>
        <p:blipFill>
          <a:blip r:embed="rId8"/>
          <a:srcRect/>
          <a:stretch>
            <a:fillRect/>
          </a:stretch>
        </p:blipFill>
        <p:spPr bwMode="auto">
          <a:xfrm>
            <a:off x="4429124" y="4572008"/>
            <a:ext cx="2214578" cy="1800225"/>
          </a:xfrm>
          <a:prstGeom prst="rect">
            <a:avLst/>
          </a:prstGeom>
          <a:noFill/>
        </p:spPr>
      </p:pic>
      <p:pic>
        <p:nvPicPr>
          <p:cNvPr id="13" name="Picture 3" descr="D:\Mp3\Documents\Desktop\дошколка_фото\sabzavotlar\Помидор 2.jpg"/>
          <p:cNvPicPr>
            <a:picLocks noChangeAspect="1" noChangeArrowheads="1"/>
          </p:cNvPicPr>
          <p:nvPr/>
        </p:nvPicPr>
        <p:blipFill>
          <a:blip r:embed="rId9" cstate="print"/>
          <a:srcRect/>
          <a:stretch>
            <a:fillRect/>
          </a:stretch>
        </p:blipFill>
        <p:spPr bwMode="auto">
          <a:xfrm>
            <a:off x="6858016" y="4357694"/>
            <a:ext cx="1928826" cy="200026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144000" cy="6858000"/>
          </a:xfrm>
        </p:spPr>
        <p:txBody>
          <a:bodyPr>
            <a:normAutofit/>
          </a:bodyPr>
          <a:lstStyle/>
          <a:p>
            <a:r>
              <a:rPr lang="en-US" sz="3200" b="1" dirty="0" err="1" smtClean="0">
                <a:solidFill>
                  <a:srgbClr val="00CC00"/>
                </a:solidFill>
              </a:rPr>
              <a:t>Sabzavotlarni</a:t>
            </a:r>
            <a:r>
              <a:rPr lang="en-US" sz="3200" b="1" dirty="0" smtClean="0">
                <a:solidFill>
                  <a:srgbClr val="00CC00"/>
                </a:solidFill>
              </a:rPr>
              <a:t> </a:t>
            </a:r>
            <a:r>
              <a:rPr lang="en-US" sz="3200" b="1" dirty="0" err="1" smtClean="0">
                <a:solidFill>
                  <a:srgbClr val="00CC00"/>
                </a:solidFill>
              </a:rPr>
              <a:t>rangi</a:t>
            </a:r>
            <a:r>
              <a:rPr lang="en-US" sz="3200" b="1" dirty="0" smtClean="0">
                <a:solidFill>
                  <a:srgbClr val="00CC00"/>
                </a:solidFill>
              </a:rPr>
              <a:t> </a:t>
            </a:r>
            <a:r>
              <a:rPr lang="en-US" sz="3200" b="1" dirty="0" err="1" smtClean="0">
                <a:solidFill>
                  <a:srgbClr val="00CC00"/>
                </a:solidFill>
              </a:rPr>
              <a:t>bo’yicha</a:t>
            </a:r>
            <a:r>
              <a:rPr lang="en-US" sz="3200" b="1" dirty="0" smtClean="0">
                <a:solidFill>
                  <a:srgbClr val="00CC00"/>
                </a:solidFill>
              </a:rPr>
              <a:t> </a:t>
            </a:r>
            <a:r>
              <a:rPr lang="en-US" sz="3200" b="1" dirty="0" err="1" smtClean="0">
                <a:solidFill>
                  <a:srgbClr val="00CC00"/>
                </a:solidFill>
              </a:rPr>
              <a:t>joylashtiring</a:t>
            </a:r>
            <a:endParaRPr lang="ru-RU" sz="3200" b="1" dirty="0">
              <a:solidFill>
                <a:srgbClr val="00CC00"/>
              </a:solidFill>
            </a:endParaRPr>
          </a:p>
        </p:txBody>
      </p:sp>
      <p:sp>
        <p:nvSpPr>
          <p:cNvPr id="4" name="Подзаголовок 3"/>
          <p:cNvSpPr>
            <a:spLocks noGrp="1"/>
          </p:cNvSpPr>
          <p:nvPr>
            <p:ph type="subTitle" idx="1"/>
          </p:nvPr>
        </p:nvSpPr>
        <p:spPr/>
        <p:txBody>
          <a:bodyPr/>
          <a:lstStyle/>
          <a:p>
            <a:endParaRPr lang="ru-RU" dirty="0"/>
          </a:p>
        </p:txBody>
      </p:sp>
      <p:pic>
        <p:nvPicPr>
          <p:cNvPr id="2050" name="Picture 2" descr="D:\Mp3\Documents\Desktop\дошколка_фото\sabzavotlar\Болгарский 5.jpg"/>
          <p:cNvPicPr>
            <a:picLocks noChangeAspect="1" noChangeArrowheads="1"/>
          </p:cNvPicPr>
          <p:nvPr/>
        </p:nvPicPr>
        <p:blipFill>
          <a:blip r:embed="rId2"/>
          <a:srcRect/>
          <a:stretch>
            <a:fillRect/>
          </a:stretch>
        </p:blipFill>
        <p:spPr bwMode="auto">
          <a:xfrm>
            <a:off x="0" y="1142984"/>
            <a:ext cx="2159000" cy="2286000"/>
          </a:xfrm>
          <a:prstGeom prst="rect">
            <a:avLst/>
          </a:prstGeom>
          <a:noFill/>
        </p:spPr>
      </p:pic>
      <p:pic>
        <p:nvPicPr>
          <p:cNvPr id="2051" name="Picture 3" descr="D:\Mp3\Documents\Desktop\дошколка_фото\sabzavotlar\Помидор 2.jpg"/>
          <p:cNvPicPr>
            <a:picLocks noChangeAspect="1" noChangeArrowheads="1"/>
          </p:cNvPicPr>
          <p:nvPr/>
        </p:nvPicPr>
        <p:blipFill>
          <a:blip r:embed="rId3" cstate="print"/>
          <a:srcRect/>
          <a:stretch>
            <a:fillRect/>
          </a:stretch>
        </p:blipFill>
        <p:spPr bwMode="auto">
          <a:xfrm>
            <a:off x="2214546" y="1214422"/>
            <a:ext cx="2214578" cy="2347916"/>
          </a:xfrm>
          <a:prstGeom prst="rect">
            <a:avLst/>
          </a:prstGeom>
          <a:noFill/>
        </p:spPr>
      </p:pic>
      <p:pic>
        <p:nvPicPr>
          <p:cNvPr id="2052" name="Picture 4" descr="D:\Mp3\Documents\Desktop\дошколка_фото\sabzavotlar\Огурцы 2.png"/>
          <p:cNvPicPr>
            <a:picLocks noChangeAspect="1" noChangeArrowheads="1"/>
          </p:cNvPicPr>
          <p:nvPr/>
        </p:nvPicPr>
        <p:blipFill>
          <a:blip r:embed="rId4" cstate="print"/>
          <a:srcRect/>
          <a:stretch>
            <a:fillRect/>
          </a:stretch>
        </p:blipFill>
        <p:spPr bwMode="auto">
          <a:xfrm>
            <a:off x="4429124" y="1714488"/>
            <a:ext cx="2214578" cy="1571636"/>
          </a:xfrm>
          <a:prstGeom prst="rect">
            <a:avLst/>
          </a:prstGeom>
          <a:noFill/>
        </p:spPr>
      </p:pic>
      <p:pic>
        <p:nvPicPr>
          <p:cNvPr id="2053" name="Picture 5" descr="D:\Mp3\Documents\Desktop\дошколка_фото\sabzavotlar\794369df34ea614275932ff147e0bd9f.jpg"/>
          <p:cNvPicPr>
            <a:picLocks noChangeAspect="1" noChangeArrowheads="1"/>
          </p:cNvPicPr>
          <p:nvPr/>
        </p:nvPicPr>
        <p:blipFill>
          <a:blip r:embed="rId5"/>
          <a:srcRect/>
          <a:stretch>
            <a:fillRect/>
          </a:stretch>
        </p:blipFill>
        <p:spPr bwMode="auto">
          <a:xfrm>
            <a:off x="6715140" y="1357298"/>
            <a:ext cx="2157417" cy="2357439"/>
          </a:xfrm>
          <a:prstGeom prst="rect">
            <a:avLst/>
          </a:prstGeom>
          <a:noFill/>
        </p:spPr>
      </p:pic>
      <p:sp>
        <p:nvSpPr>
          <p:cNvPr id="8" name="Овал 7"/>
          <p:cNvSpPr/>
          <p:nvPr/>
        </p:nvSpPr>
        <p:spPr>
          <a:xfrm>
            <a:off x="214282" y="4429132"/>
            <a:ext cx="1643074" cy="24288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2357422" y="4429132"/>
            <a:ext cx="1643074" cy="242886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4714876" y="4429132"/>
            <a:ext cx="1643074" cy="2428868"/>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6786578" y="4429132"/>
            <a:ext cx="1643074" cy="2428868"/>
          </a:xfrm>
          <a:prstGeom prst="ellipse">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3"/>
          <p:cNvSpPr>
            <a:spLocks noGrp="1"/>
          </p:cNvSpPr>
          <p:nvPr>
            <p:ph type="subTitle" idx="1"/>
          </p:nvPr>
        </p:nvSpPr>
        <p:spPr/>
        <p:txBody>
          <a:bodyPr/>
          <a:lstStyle/>
          <a:p>
            <a:endParaRPr lang="ru-RU" dirty="0"/>
          </a:p>
        </p:txBody>
      </p:sp>
      <p:sp>
        <p:nvSpPr>
          <p:cNvPr id="5" name="Улыбающееся лицо 1"/>
          <p:cNvSpPr>
            <a:spLocks noGrp="1" noChangeArrowheads="1"/>
          </p:cNvSpPr>
          <p:nvPr>
            <p:ph type="ctrTitle"/>
          </p:nvPr>
        </p:nvSpPr>
        <p:spPr bwMode="auto">
          <a:xfrm>
            <a:off x="2214546" y="857232"/>
            <a:ext cx="4572000" cy="3857628"/>
          </a:xfrm>
          <a:prstGeom prst="smileyFace">
            <a:avLst>
              <a:gd name="adj" fmla="val 4653"/>
            </a:avLst>
          </a:prstGeom>
          <a:solidFill>
            <a:srgbClr val="FFFF00"/>
          </a:solidFill>
          <a:ln w="9525" algn="ctr">
            <a:solidFill>
              <a:schemeClr val="tx1"/>
            </a:solidFill>
            <a:round/>
            <a:headEnd/>
            <a:tailEnd/>
          </a:ln>
        </p:spPr>
        <p:txBody>
          <a:bodyPr/>
          <a:lstStyle/>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144000" cy="6858000"/>
          </a:xfrm>
        </p:spPr>
        <p:txBody>
          <a:bodyPr>
            <a:normAutofit/>
          </a:bodyPr>
          <a:lstStyle/>
          <a:p>
            <a:r>
              <a:rPr lang="en-US" sz="2800" b="1" dirty="0" err="1" smtClean="0">
                <a:solidFill>
                  <a:srgbClr val="00CC00"/>
                </a:solidFill>
              </a:rPr>
              <a:t>Ko’plikdagi</a:t>
            </a:r>
            <a:r>
              <a:rPr lang="en-US" sz="2800" b="1" dirty="0" smtClean="0">
                <a:solidFill>
                  <a:srgbClr val="00CC00"/>
                </a:solidFill>
              </a:rPr>
              <a:t> </a:t>
            </a:r>
            <a:r>
              <a:rPr lang="en-US" sz="2800" b="1" dirty="0" err="1" smtClean="0">
                <a:solidFill>
                  <a:srgbClr val="00CC00"/>
                </a:solidFill>
              </a:rPr>
              <a:t>va</a:t>
            </a:r>
            <a:r>
              <a:rPr lang="en-US" sz="2800" b="1" dirty="0" smtClean="0">
                <a:solidFill>
                  <a:srgbClr val="00CC00"/>
                </a:solidFill>
              </a:rPr>
              <a:t> </a:t>
            </a:r>
            <a:r>
              <a:rPr lang="en-US" sz="2800" b="1" dirty="0" err="1" smtClean="0">
                <a:solidFill>
                  <a:srgbClr val="00CC00"/>
                </a:solidFill>
              </a:rPr>
              <a:t>birlikdagi</a:t>
            </a:r>
            <a:r>
              <a:rPr lang="en-US" sz="2800" b="1" dirty="0" smtClean="0">
                <a:solidFill>
                  <a:srgbClr val="00CC00"/>
                </a:solidFill>
              </a:rPr>
              <a:t> </a:t>
            </a:r>
            <a:r>
              <a:rPr lang="en-US" sz="2800" b="1" dirty="0" err="1" smtClean="0">
                <a:solidFill>
                  <a:srgbClr val="00CC00"/>
                </a:solidFill>
              </a:rPr>
              <a:t>sabzavotlarni</a:t>
            </a:r>
            <a:r>
              <a:rPr lang="en-US" sz="2800" b="1" dirty="0" smtClean="0">
                <a:solidFill>
                  <a:srgbClr val="00CC00"/>
                </a:solidFill>
              </a:rPr>
              <a:t> 2 </a:t>
            </a:r>
            <a:r>
              <a:rPr lang="en-US" sz="2800" b="1" dirty="0" err="1" smtClean="0">
                <a:solidFill>
                  <a:srgbClr val="00CC00"/>
                </a:solidFill>
              </a:rPr>
              <a:t>guruhga</a:t>
            </a:r>
            <a:r>
              <a:rPr lang="en-US" sz="2800" b="1" dirty="0" smtClean="0">
                <a:solidFill>
                  <a:srgbClr val="00CC00"/>
                </a:solidFill>
              </a:rPr>
              <a:t> </a:t>
            </a:r>
            <a:r>
              <a:rPr lang="en-US" sz="2800" b="1" dirty="0" err="1" smtClean="0">
                <a:solidFill>
                  <a:srgbClr val="00CC00"/>
                </a:solidFill>
              </a:rPr>
              <a:t>ajrating</a:t>
            </a:r>
            <a:r>
              <a:rPr lang="en-US" sz="2800" b="1" dirty="0" smtClean="0">
                <a:solidFill>
                  <a:srgbClr val="00CC00"/>
                </a:solidFill>
              </a:rPr>
              <a:t/>
            </a:r>
            <a:br>
              <a:rPr lang="en-US" sz="2800" b="1" dirty="0" smtClean="0">
                <a:solidFill>
                  <a:srgbClr val="00CC00"/>
                </a:solidFill>
              </a:rPr>
            </a:br>
            <a:endParaRPr lang="ru-RU" sz="2800" b="1" dirty="0">
              <a:solidFill>
                <a:srgbClr val="00CC00"/>
              </a:solidFill>
            </a:endParaRPr>
          </a:p>
        </p:txBody>
      </p:sp>
      <p:sp>
        <p:nvSpPr>
          <p:cNvPr id="4" name="Подзаголовок 3"/>
          <p:cNvSpPr>
            <a:spLocks noGrp="1"/>
          </p:cNvSpPr>
          <p:nvPr>
            <p:ph type="subTitle" idx="1"/>
          </p:nvPr>
        </p:nvSpPr>
        <p:spPr/>
        <p:txBody>
          <a:bodyPr/>
          <a:lstStyle/>
          <a:p>
            <a:endParaRPr lang="ru-RU" dirty="0"/>
          </a:p>
        </p:txBody>
      </p:sp>
      <p:pic>
        <p:nvPicPr>
          <p:cNvPr id="5" name="Picture 2" descr="D:\Mp3\Documents\Desktop\дошколка_фото\sabzavotlar\images (5).jpeg"/>
          <p:cNvPicPr>
            <a:picLocks noChangeAspect="1" noChangeArrowheads="1"/>
          </p:cNvPicPr>
          <p:nvPr/>
        </p:nvPicPr>
        <p:blipFill>
          <a:blip r:embed="rId2"/>
          <a:srcRect/>
          <a:stretch>
            <a:fillRect/>
          </a:stretch>
        </p:blipFill>
        <p:spPr bwMode="auto">
          <a:xfrm>
            <a:off x="1" y="1428736"/>
            <a:ext cx="2214546" cy="1847850"/>
          </a:xfrm>
          <a:prstGeom prst="rect">
            <a:avLst/>
          </a:prstGeom>
          <a:noFill/>
        </p:spPr>
      </p:pic>
      <p:pic>
        <p:nvPicPr>
          <p:cNvPr id="6146" name="Picture 2" descr="D:\Mp3\Documents\Desktop\дошколка_фото\sabzavotlar\1366281647_morkov.jpg"/>
          <p:cNvPicPr>
            <a:picLocks noChangeAspect="1" noChangeArrowheads="1"/>
          </p:cNvPicPr>
          <p:nvPr/>
        </p:nvPicPr>
        <p:blipFill>
          <a:blip r:embed="rId3"/>
          <a:srcRect/>
          <a:stretch>
            <a:fillRect/>
          </a:stretch>
        </p:blipFill>
        <p:spPr bwMode="auto">
          <a:xfrm>
            <a:off x="0" y="3929066"/>
            <a:ext cx="2090730" cy="2228849"/>
          </a:xfrm>
          <a:prstGeom prst="rect">
            <a:avLst/>
          </a:prstGeom>
          <a:noFill/>
        </p:spPr>
      </p:pic>
      <p:pic>
        <p:nvPicPr>
          <p:cNvPr id="6147" name="Picture 3" descr="D:\Mp3\Documents\Desktop\дошколка_фото\sabzavotlar\images (6).jpeg"/>
          <p:cNvPicPr>
            <a:picLocks noChangeAspect="1" noChangeArrowheads="1"/>
          </p:cNvPicPr>
          <p:nvPr/>
        </p:nvPicPr>
        <p:blipFill>
          <a:blip r:embed="rId4"/>
          <a:srcRect/>
          <a:stretch>
            <a:fillRect/>
          </a:stretch>
        </p:blipFill>
        <p:spPr bwMode="auto">
          <a:xfrm>
            <a:off x="6677025" y="5010150"/>
            <a:ext cx="2466975" cy="1847850"/>
          </a:xfrm>
          <a:prstGeom prst="rect">
            <a:avLst/>
          </a:prstGeom>
          <a:noFill/>
        </p:spPr>
      </p:pic>
      <p:pic>
        <p:nvPicPr>
          <p:cNvPr id="8" name="Picture 5" descr="D:\Mp3\Documents\Desktop\дошколка_фото\sabzavotlar\перец 4.jpg"/>
          <p:cNvPicPr>
            <a:picLocks noChangeAspect="1" noChangeArrowheads="1"/>
          </p:cNvPicPr>
          <p:nvPr/>
        </p:nvPicPr>
        <p:blipFill>
          <a:blip r:embed="rId5" cstate="print"/>
          <a:srcRect/>
          <a:stretch>
            <a:fillRect/>
          </a:stretch>
        </p:blipFill>
        <p:spPr bwMode="auto">
          <a:xfrm>
            <a:off x="4786314" y="1785926"/>
            <a:ext cx="1857324" cy="1857388"/>
          </a:xfrm>
          <a:prstGeom prst="rect">
            <a:avLst/>
          </a:prstGeom>
          <a:noFill/>
        </p:spPr>
      </p:pic>
      <p:pic>
        <p:nvPicPr>
          <p:cNvPr id="10" name="Picture 5" descr="D:\Mp3\Documents\Desktop\дошколка_фото\sabzavotlar\794369df34ea614275932ff147e0bd9f.jpg"/>
          <p:cNvPicPr>
            <a:picLocks noChangeAspect="1" noChangeArrowheads="1"/>
          </p:cNvPicPr>
          <p:nvPr/>
        </p:nvPicPr>
        <p:blipFill>
          <a:blip r:embed="rId6"/>
          <a:srcRect/>
          <a:stretch>
            <a:fillRect/>
          </a:stretch>
        </p:blipFill>
        <p:spPr bwMode="auto">
          <a:xfrm>
            <a:off x="4714876" y="4286256"/>
            <a:ext cx="1728789" cy="2357439"/>
          </a:xfrm>
          <a:prstGeom prst="rect">
            <a:avLst/>
          </a:prstGeom>
          <a:noFill/>
        </p:spPr>
      </p:pic>
      <p:pic>
        <p:nvPicPr>
          <p:cNvPr id="11" name="Picture 3" descr="D:\Mp3\Documents\Desktop\дошколка_фото\sabzavotlar\Помидор 2.jpg"/>
          <p:cNvPicPr>
            <a:picLocks noChangeAspect="1" noChangeArrowheads="1"/>
          </p:cNvPicPr>
          <p:nvPr/>
        </p:nvPicPr>
        <p:blipFill>
          <a:blip r:embed="rId7" cstate="print"/>
          <a:srcRect/>
          <a:stretch>
            <a:fillRect/>
          </a:stretch>
        </p:blipFill>
        <p:spPr bwMode="auto">
          <a:xfrm>
            <a:off x="2428860" y="1928802"/>
            <a:ext cx="1928826" cy="1704974"/>
          </a:xfrm>
          <a:prstGeom prst="rect">
            <a:avLst/>
          </a:prstGeom>
          <a:noFill/>
        </p:spPr>
      </p:pic>
      <p:pic>
        <p:nvPicPr>
          <p:cNvPr id="12" name="Picture 2" descr="D:\Mp3\Documents\Desktop\дошколка_фото\sabzavotlar\Болгарский 5.jpg"/>
          <p:cNvPicPr>
            <a:picLocks noChangeAspect="1" noChangeArrowheads="1"/>
          </p:cNvPicPr>
          <p:nvPr/>
        </p:nvPicPr>
        <p:blipFill>
          <a:blip r:embed="rId8"/>
          <a:srcRect/>
          <a:stretch>
            <a:fillRect/>
          </a:stretch>
        </p:blipFill>
        <p:spPr bwMode="auto">
          <a:xfrm>
            <a:off x="6715140" y="1714488"/>
            <a:ext cx="2159000" cy="2071686"/>
          </a:xfrm>
          <a:prstGeom prst="rect">
            <a:avLst/>
          </a:prstGeom>
          <a:noFill/>
        </p:spPr>
      </p:pic>
      <p:pic>
        <p:nvPicPr>
          <p:cNvPr id="6149" name="Picture 5"/>
          <p:cNvPicPr>
            <a:picLocks noChangeAspect="1" noChangeArrowheads="1"/>
          </p:cNvPicPr>
          <p:nvPr/>
        </p:nvPicPr>
        <p:blipFill>
          <a:blip r:embed="rId9" cstate="print"/>
          <a:srcRect/>
          <a:stretch>
            <a:fillRect/>
          </a:stretch>
        </p:blipFill>
        <p:spPr bwMode="auto">
          <a:xfrm>
            <a:off x="2214546" y="4714884"/>
            <a:ext cx="2357455" cy="171451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144000" cy="6858000"/>
          </a:xfrm>
        </p:spPr>
        <p:txBody>
          <a:bodyPr>
            <a:normAutofit/>
          </a:bodyPr>
          <a:lstStyle/>
          <a:p>
            <a:pPr algn="ctr"/>
            <a:r>
              <a:rPr lang="en-US" sz="4400" b="1" dirty="0" smtClean="0">
                <a:solidFill>
                  <a:srgbClr val="00CC00"/>
                </a:solidFill>
              </a:rPr>
              <a:t/>
            </a:r>
            <a:br>
              <a:rPr lang="en-US" sz="4400" b="1" dirty="0" smtClean="0">
                <a:solidFill>
                  <a:srgbClr val="00CC00"/>
                </a:solidFill>
              </a:rPr>
            </a:br>
            <a:r>
              <a:rPr lang="en-US" sz="4400" b="1" dirty="0" smtClean="0">
                <a:solidFill>
                  <a:srgbClr val="00CC00"/>
                </a:solidFill>
              </a:rPr>
              <a:t/>
            </a:r>
            <a:br>
              <a:rPr lang="en-US" sz="4400" b="1" dirty="0" smtClean="0">
                <a:solidFill>
                  <a:srgbClr val="00CC00"/>
                </a:solidFill>
              </a:rPr>
            </a:br>
            <a:r>
              <a:rPr lang="en-US" sz="4400" b="1" dirty="0" smtClean="0">
                <a:solidFill>
                  <a:srgbClr val="00CC00"/>
                </a:solidFill>
              </a:rPr>
              <a:t>    </a:t>
            </a:r>
            <a:r>
              <a:rPr lang="en-US" sz="4400" b="1" dirty="0" err="1" smtClean="0">
                <a:solidFill>
                  <a:srgbClr val="00CC00"/>
                </a:solidFill>
              </a:rPr>
              <a:t>e’tiboringiz</a:t>
            </a:r>
            <a:r>
              <a:rPr lang="en-US" sz="4400" b="1" dirty="0" smtClean="0">
                <a:solidFill>
                  <a:srgbClr val="00CC00"/>
                </a:solidFill>
              </a:rPr>
              <a:t> </a:t>
            </a:r>
            <a:r>
              <a:rPr lang="en-US" sz="4400" b="1" dirty="0" err="1" smtClean="0">
                <a:solidFill>
                  <a:srgbClr val="00CC00"/>
                </a:solidFill>
              </a:rPr>
              <a:t>uchun</a:t>
            </a:r>
            <a:r>
              <a:rPr lang="en-US" sz="4400" b="1" dirty="0" smtClean="0">
                <a:solidFill>
                  <a:srgbClr val="00CC00"/>
                </a:solidFill>
              </a:rPr>
              <a:t> </a:t>
            </a:r>
            <a:r>
              <a:rPr lang="en-US" sz="4400" b="1" dirty="0" err="1" smtClean="0">
                <a:solidFill>
                  <a:srgbClr val="00CC00"/>
                </a:solidFill>
              </a:rPr>
              <a:t>rahmat</a:t>
            </a:r>
            <a:r>
              <a:rPr lang="en-US" sz="4400" b="1" dirty="0" smtClean="0">
                <a:solidFill>
                  <a:srgbClr val="00CC00"/>
                </a:solidFill>
              </a:rPr>
              <a:t>!!!</a:t>
            </a:r>
            <a:endParaRPr lang="ru-RU" sz="4400" b="1" dirty="0">
              <a:solidFill>
                <a:srgbClr val="00CC00"/>
              </a:solidFill>
            </a:endParaRPr>
          </a:p>
        </p:txBody>
      </p:sp>
      <p:sp>
        <p:nvSpPr>
          <p:cNvPr id="4" name="Подзаголовок 3"/>
          <p:cNvSpPr>
            <a:spLocks noGrp="1"/>
          </p:cNvSpPr>
          <p:nvPr>
            <p:ph type="subTitle" idx="1"/>
          </p:nvPr>
        </p:nvSpPr>
        <p:spPr/>
        <p:txBody>
          <a:bodyPr/>
          <a:lstStyle/>
          <a:p>
            <a:endParaRPr lang="ru-RU"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78</TotalTime>
  <Words>40</Words>
  <Application>Microsoft Office PowerPoint</Application>
  <PresentationFormat>Экран (4:3)</PresentationFormat>
  <Paragraphs>8</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Franklin Gothic Book</vt:lpstr>
      <vt:lpstr>Franklin Gothic Medium</vt:lpstr>
      <vt:lpstr>Wingdings 2</vt:lpstr>
      <vt:lpstr>Трек</vt:lpstr>
      <vt:lpstr>              mazvu:  sabzavotlar</vt:lpstr>
      <vt:lpstr>Sabzavotlar tomorqada o’sadigan oziq-ovqat hisoblanadi. “qaysi biri bog’da, qaysi biri tomorqada o’sadi?”2 guruhga ajrating                                                    jigar emas jigarrang                                                                        men gilosman gilosman                                        bodring kabi ko’p tarang                                                             qulog’ingga quyib ol                                                                                                                                                                    topsang qo’shalog’imni                                                                                                                                                          qulog’ingga taqib ol                                                                                                     to’nlarini tashladi                                                    ko’zlarimni yoshladi                                                                                                                                                                                                                                                                                                            pishmagani mazza                                                                                                                                                       pishgani bemaza   kalta bobom ichkarida, quloqlari tashqarida                                                              olovrangdir tanasi                                                                                                            koptokchag o’xshaydi                                                                                                                limondan farqi shuki                                                                                                             juda mazali va totli mayda yoqutde k qizil,                                                                                                               u juda ham nordondir shirin , nordon xilma xil                                                                                                   shamollashga darmondir                                                      </vt:lpstr>
      <vt:lpstr>Sabzavotlarni shakli bo’yicha joylashtiring</vt:lpstr>
      <vt:lpstr>“to’rtinchisi ortiqcha” </vt:lpstr>
      <vt:lpstr>Sabzavotlarni rangi bo’yicha joylashtiring</vt:lpstr>
      <vt:lpstr>Презентация PowerPoint</vt:lpstr>
      <vt:lpstr>Ko’plikdagi va birlikdagi sabzavotlarni 2 guruhga ajrating </vt:lpstr>
      <vt:lpstr>      e’tiboringiz uchun rahmat!!!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mazvu:  sabzavotlar</dc:title>
  <dc:creator>User</dc:creator>
  <cp:lastModifiedBy>Akbar</cp:lastModifiedBy>
  <cp:revision>12</cp:revision>
  <dcterms:created xsi:type="dcterms:W3CDTF">2014-06-19T04:09:09Z</dcterms:created>
  <dcterms:modified xsi:type="dcterms:W3CDTF">2022-06-22T05:29:54Z</dcterms:modified>
</cp:coreProperties>
</file>