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1146" r:id="rId2"/>
    <p:sldId id="1148" r:id="rId3"/>
    <p:sldId id="1149" r:id="rId4"/>
    <p:sldId id="1168" r:id="rId5"/>
    <p:sldId id="1150" r:id="rId6"/>
    <p:sldId id="1156" r:id="rId7"/>
    <p:sldId id="1174" r:id="rId8"/>
    <p:sldId id="1151" r:id="rId9"/>
    <p:sldId id="1164" r:id="rId10"/>
    <p:sldId id="1175" r:id="rId11"/>
    <p:sldId id="1157" r:id="rId12"/>
    <p:sldId id="1173" r:id="rId13"/>
    <p:sldId id="1169" r:id="rId14"/>
    <p:sldId id="1171" r:id="rId15"/>
    <p:sldId id="116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22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7801A0AD-A4D9-2B48-AB5E-2388481E37AE}"/>
              </a:ext>
            </a:extLst>
          </p:cNvPr>
          <p:cNvGrpSpPr/>
          <p:nvPr userDrawn="1"/>
        </p:nvGrpSpPr>
        <p:grpSpPr>
          <a:xfrm>
            <a:off x="599225" y="1736370"/>
            <a:ext cx="10993549" cy="1903301"/>
            <a:chOff x="599225" y="1921565"/>
            <a:chExt cx="10993549" cy="1903301"/>
          </a:xfrm>
        </p:grpSpPr>
        <p:sp>
          <p:nvSpPr>
            <p:cNvPr id="22" name="矩形 21">
              <a:extLst>
                <a:ext uri="{FF2B5EF4-FFF2-40B4-BE49-F238E27FC236}">
                  <a16:creationId xmlns:a16="http://schemas.microsoft.com/office/drawing/2014/main" id="{47A9D506-C91D-DF44-8641-48F37CD3C15A}"/>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sp>
          <p:nvSpPr>
            <p:cNvPr id="18" name="半闭框 17">
              <a:extLst>
                <a:ext uri="{FF2B5EF4-FFF2-40B4-BE49-F238E27FC236}">
                  <a16:creationId xmlns:a16="http://schemas.microsoft.com/office/drawing/2014/main" id="{A1E2328B-A4C4-764E-ACC8-998B2E63C537}"/>
                </a:ext>
              </a:extLst>
            </p:cNvPr>
            <p:cNvSpPr/>
            <p:nvPr userDrawn="1"/>
          </p:nvSpPr>
          <p:spPr>
            <a:xfrm>
              <a:off x="599225" y="1921565"/>
              <a:ext cx="821803" cy="867934"/>
            </a:xfrm>
            <a:prstGeom prst="halfFrame">
              <a:avLst>
                <a:gd name="adj1" fmla="val 23474"/>
                <a:gd name="adj2" fmla="val 2347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p:txBody>
        </p:sp>
        <p:sp>
          <p:nvSpPr>
            <p:cNvPr id="24" name="矩形 23">
              <a:extLst>
                <a:ext uri="{FF2B5EF4-FFF2-40B4-BE49-F238E27FC236}">
                  <a16:creationId xmlns:a16="http://schemas.microsoft.com/office/drawing/2014/main" id="{0533506A-6FCC-464D-8406-9673E74408CF}"/>
                </a:ext>
              </a:extLst>
            </p:cNvPr>
            <p:cNvSpPr/>
            <p:nvPr userDrawn="1"/>
          </p:nvSpPr>
          <p:spPr>
            <a:xfrm>
              <a:off x="10161778" y="3614195"/>
              <a:ext cx="1430996" cy="2106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grpSp>
      <p:pic>
        <p:nvPicPr>
          <p:cNvPr id="8" name="图片 7">
            <a:extLst>
              <a:ext uri="{FF2B5EF4-FFF2-40B4-BE49-F238E27FC236}">
                <a16:creationId xmlns:a16="http://schemas.microsoft.com/office/drawing/2014/main" id="{194A483F-9AA2-A24C-BA23-AD5256267A43}"/>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28351" y="399605"/>
            <a:ext cx="2538904" cy="1074418"/>
          </a:xfrm>
          <a:prstGeom prst="rect">
            <a:avLst/>
          </a:prstGeom>
        </p:spPr>
      </p:pic>
      <p:sp>
        <p:nvSpPr>
          <p:cNvPr id="12" name="Title 1">
            <a:extLst>
              <a:ext uri="{FF2B5EF4-FFF2-40B4-BE49-F238E27FC236}">
                <a16:creationId xmlns:a16="http://schemas.microsoft.com/office/drawing/2014/main" id="{43FE9298-60C2-9548-BC1E-E8694904B371}"/>
              </a:ext>
            </a:extLst>
          </p:cNvPr>
          <p:cNvSpPr>
            <a:spLocks noGrp="1"/>
          </p:cNvSpPr>
          <p:nvPr>
            <p:ph type="ctrTitle"/>
          </p:nvPr>
        </p:nvSpPr>
        <p:spPr>
          <a:xfrm>
            <a:off x="963169" y="2028084"/>
            <a:ext cx="10265664" cy="1356406"/>
          </a:xfrm>
          <a:prstGeom prst="rect">
            <a:avLst/>
          </a:prstGeom>
          <a:effectLst/>
        </p:spPr>
        <p:txBody>
          <a:bodyPr anchor="b">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13" name="Subtitle 2">
            <a:extLst>
              <a:ext uri="{FF2B5EF4-FFF2-40B4-BE49-F238E27FC236}">
                <a16:creationId xmlns:a16="http://schemas.microsoft.com/office/drawing/2014/main" id="{103A73B5-4CCB-264A-803E-B46FEDFF9626}"/>
              </a:ext>
            </a:extLst>
          </p:cNvPr>
          <p:cNvSpPr>
            <a:spLocks noGrp="1"/>
          </p:cNvSpPr>
          <p:nvPr>
            <p:ph type="subTitle" idx="1"/>
          </p:nvPr>
        </p:nvSpPr>
        <p:spPr>
          <a:xfrm>
            <a:off x="963169" y="3819054"/>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 name="日期占位符 1">
            <a:extLst>
              <a:ext uri="{FF2B5EF4-FFF2-40B4-BE49-F238E27FC236}">
                <a16:creationId xmlns:a16="http://schemas.microsoft.com/office/drawing/2014/main" id="{1EFB8BDD-FC0A-384D-B32A-D2CC0933A7E8}"/>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2023/1/6</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3" name="页脚占位符 2">
            <a:extLst>
              <a:ext uri="{FF2B5EF4-FFF2-40B4-BE49-F238E27FC236}">
                <a16:creationId xmlns:a16="http://schemas.microsoft.com/office/drawing/2014/main" id="{84A11234-2E12-B147-A4FF-3B49897981CE}"/>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7" name="灯片编号占位符 6">
            <a:extLst>
              <a:ext uri="{FF2B5EF4-FFF2-40B4-BE49-F238E27FC236}">
                <a16:creationId xmlns:a16="http://schemas.microsoft.com/office/drawing/2014/main" id="{5EFFF194-7BE9-7440-90F5-0BA3D1B448B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2841951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395677"/>
            <a:ext cx="11029616" cy="566738"/>
          </a:xfrm>
          <a:prstGeom prst="rect">
            <a:avLst/>
          </a:prstGeo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4962417"/>
            <a:ext cx="11029617" cy="598671"/>
          </a:xfrm>
        </p:spPr>
        <p:txBody>
          <a:bodyPr>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2023/1/6</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9" name="图片 8">
            <a:extLst>
              <a:ext uri="{FF2B5EF4-FFF2-40B4-BE49-F238E27FC236}">
                <a16:creationId xmlns:a16="http://schemas.microsoft.com/office/drawing/2014/main" id="{BC31443F-5E2C-E54C-9450-204B550B7026}"/>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05546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2023/1/6</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 name="标题 1">
            <a:extLst>
              <a:ext uri="{FF2B5EF4-FFF2-40B4-BE49-F238E27FC236}">
                <a16:creationId xmlns:a16="http://schemas.microsoft.com/office/drawing/2014/main" id="{FD92ADC6-CE60-BE46-B46D-E72C08A66F9E}"/>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2718239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BC0A53C-150C-A541-93A8-A5B4C7EFDD96}"/>
              </a:ext>
            </a:extLst>
          </p:cNvPr>
          <p:cNvSpPr>
            <a:spLocks noChangeAspect="1"/>
          </p:cNvSpPr>
          <p:nvPr userDrawn="1"/>
        </p:nvSpPr>
        <p:spPr>
          <a:xfrm>
            <a:off x="8884030" y="675726"/>
            <a:ext cx="88976" cy="7918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Vertical Title 1">
            <a:extLst>
              <a:ext uri="{FF2B5EF4-FFF2-40B4-BE49-F238E27FC236}">
                <a16:creationId xmlns:a16="http://schemas.microsoft.com/office/drawing/2014/main" id="{9D3F700B-2D07-A448-9622-360F28D96C56}"/>
              </a:ext>
            </a:extLst>
          </p:cNvPr>
          <p:cNvSpPr>
            <a:spLocks noGrp="1"/>
          </p:cNvSpPr>
          <p:nvPr>
            <p:ph type="title" orient="vert"/>
          </p:nvPr>
        </p:nvSpPr>
        <p:spPr>
          <a:xfrm>
            <a:off x="9169649" y="675726"/>
            <a:ext cx="1899496" cy="5183073"/>
          </a:xfrm>
          <a:prstGeom prst="rect">
            <a:avLst/>
          </a:prstGeom>
        </p:spPr>
        <p:txBody>
          <a:bodyPr vert="eaVert" anchor="b"/>
          <a:lstStyle/>
          <a:p>
            <a:r>
              <a:rPr lang="zh-CN" altLang="en-US" dirty="0"/>
              <a:t>单击此处编辑母版标题样式</a:t>
            </a:r>
            <a:endParaRPr lang="en-US" dirty="0"/>
          </a:p>
        </p:txBody>
      </p:sp>
      <p:sp>
        <p:nvSpPr>
          <p:cNvPr id="12" name="Vertical Text Placeholder 2">
            <a:extLst>
              <a:ext uri="{FF2B5EF4-FFF2-40B4-BE49-F238E27FC236}">
                <a16:creationId xmlns:a16="http://schemas.microsoft.com/office/drawing/2014/main" id="{5F0B6C42-B8E7-1C45-A053-18F7FE5B2B9E}"/>
              </a:ext>
            </a:extLst>
          </p:cNvPr>
          <p:cNvSpPr>
            <a:spLocks noGrp="1"/>
          </p:cNvSpPr>
          <p:nvPr>
            <p:ph type="body" orient="vert" idx="1"/>
          </p:nvPr>
        </p:nvSpPr>
        <p:spPr>
          <a:xfrm>
            <a:off x="774923" y="675726"/>
            <a:ext cx="7791611"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日期占位符 1">
            <a:extLst>
              <a:ext uri="{FF2B5EF4-FFF2-40B4-BE49-F238E27FC236}">
                <a16:creationId xmlns:a16="http://schemas.microsoft.com/office/drawing/2014/main" id="{1EC89D33-28DC-B746-AE7D-E6085CC305CC}"/>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2023/1/6</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3" name="页脚占位符 2">
            <a:extLst>
              <a:ext uri="{FF2B5EF4-FFF2-40B4-BE49-F238E27FC236}">
                <a16:creationId xmlns:a16="http://schemas.microsoft.com/office/drawing/2014/main" id="{3EE1EF53-0E9B-E243-B4F1-B1C7F0BD2A8C}"/>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4" name="灯片编号占位符 3">
            <a:extLst>
              <a:ext uri="{FF2B5EF4-FFF2-40B4-BE49-F238E27FC236}">
                <a16:creationId xmlns:a16="http://schemas.microsoft.com/office/drawing/2014/main" id="{F03DA247-823F-034B-AEC0-494674B6040C}"/>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13" name="图片 12">
            <a:extLst>
              <a:ext uri="{FF2B5EF4-FFF2-40B4-BE49-F238E27FC236}">
                <a16:creationId xmlns:a16="http://schemas.microsoft.com/office/drawing/2014/main" id="{0564E91E-AD25-E84D-B251-2B169689F71C}"/>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05017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377" y="2180498"/>
            <a:ext cx="10521387" cy="36783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标题 9">
            <a:extLst>
              <a:ext uri="{FF2B5EF4-FFF2-40B4-BE49-F238E27FC236}">
                <a16:creationId xmlns:a16="http://schemas.microsoft.com/office/drawing/2014/main" id="{B3414000-0475-7845-9508-337FFFC1B7E8}"/>
              </a:ext>
            </a:extLst>
          </p:cNvPr>
          <p:cNvSpPr>
            <a:spLocks noGrp="1"/>
          </p:cNvSpPr>
          <p:nvPr>
            <p:ph type="title"/>
          </p:nvPr>
        </p:nvSpPr>
        <p:spPr/>
        <p:txBody>
          <a:bodyPr/>
          <a:lstStyle/>
          <a:p>
            <a:r>
              <a:rPr kumimoji="1" lang="zh-CN" altLang="en-US"/>
              <a:t>单击此处编辑母版标题样式</a:t>
            </a:r>
          </a:p>
        </p:txBody>
      </p:sp>
      <p:sp>
        <p:nvSpPr>
          <p:cNvPr id="11" name="日期占位符 10">
            <a:extLst>
              <a:ext uri="{FF2B5EF4-FFF2-40B4-BE49-F238E27FC236}">
                <a16:creationId xmlns:a16="http://schemas.microsoft.com/office/drawing/2014/main" id="{2265DA69-D9B6-384B-91FC-5C225D983B6A}"/>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2023/1/6</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12" name="页脚占位符 11">
            <a:extLst>
              <a:ext uri="{FF2B5EF4-FFF2-40B4-BE49-F238E27FC236}">
                <a16:creationId xmlns:a16="http://schemas.microsoft.com/office/drawing/2014/main" id="{198CD9FF-6143-0B4F-B35B-FC5B48F32263}"/>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13" name="灯片编号占位符 12">
            <a:extLst>
              <a:ext uri="{FF2B5EF4-FFF2-40B4-BE49-F238E27FC236}">
                <a16:creationId xmlns:a16="http://schemas.microsoft.com/office/drawing/2014/main" id="{B99E00C6-785E-8740-9B07-6D282AB5379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1414396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6727754-C851-C341-8EC8-C90F9BC75713}"/>
              </a:ext>
            </a:extLst>
          </p:cNvPr>
          <p:cNvSpPr>
            <a:spLocks noGrp="1"/>
          </p:cNvSpPr>
          <p:nvPr>
            <p:ph idx="1"/>
          </p:nvPr>
        </p:nvSpPr>
        <p:spPr>
          <a:xfrm>
            <a:off x="1431883" y="2118167"/>
            <a:ext cx="10178926" cy="3602477"/>
          </a:xfrm>
        </p:spPr>
        <p:txBody>
          <a:bodyPr anchor="ctr">
            <a:normAutofit/>
          </a:bodyPr>
          <a:lstStyle>
            <a:lvl1pPr algn="l">
              <a:defRPr sz="3200"/>
            </a:lvl1pPr>
            <a:lvl2pPr algn="l">
              <a:defRPr sz="2800"/>
            </a:lvl2pPr>
            <a:lvl3pPr algn="l">
              <a:defRPr sz="2400"/>
            </a:lvl3pPr>
            <a:lvl4pPr algn="l">
              <a:defRPr sz="2000"/>
            </a:lvl4pPr>
            <a:lvl5pPr algn="l">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3" name="Date Placeholder 3">
            <a:extLst>
              <a:ext uri="{FF2B5EF4-FFF2-40B4-BE49-F238E27FC236}">
                <a16:creationId xmlns:a16="http://schemas.microsoft.com/office/drawing/2014/main" id="{83F81271-2815-9B4A-9DE1-54434A60C989}"/>
              </a:ext>
            </a:extLst>
          </p:cNvPr>
          <p:cNvSpPr>
            <a:spLocks noGrp="1"/>
          </p:cNvSpPr>
          <p:nvPr>
            <p:ph type="dt" sz="half" idx="10"/>
          </p:nvPr>
        </p:nvSpPr>
        <p:spPr>
          <a:xfrm>
            <a:off x="7605951" y="5597317"/>
            <a:ext cx="2844799"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2023/1/6</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16" name="Footer Placeholder 4">
            <a:extLst>
              <a:ext uri="{FF2B5EF4-FFF2-40B4-BE49-F238E27FC236}">
                <a16:creationId xmlns:a16="http://schemas.microsoft.com/office/drawing/2014/main" id="{A57A6457-265E-454A-8DEA-AC0A1AAC3647}"/>
              </a:ext>
            </a:extLst>
          </p:cNvPr>
          <p:cNvSpPr>
            <a:spLocks noGrp="1"/>
          </p:cNvSpPr>
          <p:nvPr>
            <p:ph type="ftr" sz="quarter" idx="11"/>
          </p:nvPr>
        </p:nvSpPr>
        <p:spPr>
          <a:xfrm>
            <a:off x="1431882" y="5592991"/>
            <a:ext cx="6066519"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17" name="Slide Number Placeholder 5">
            <a:extLst>
              <a:ext uri="{FF2B5EF4-FFF2-40B4-BE49-F238E27FC236}">
                <a16:creationId xmlns:a16="http://schemas.microsoft.com/office/drawing/2014/main" id="{17055F7E-60B7-6A43-A3E4-C6F9DC89FA56}"/>
              </a:ext>
            </a:extLst>
          </p:cNvPr>
          <p:cNvSpPr>
            <a:spLocks noGrp="1"/>
          </p:cNvSpPr>
          <p:nvPr>
            <p:ph type="sldNum" sz="quarter" idx="12"/>
          </p:nvPr>
        </p:nvSpPr>
        <p:spPr>
          <a:xfrm>
            <a:off x="10558300" y="5597317"/>
            <a:ext cx="1052508"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18" name="Title 1">
            <a:extLst>
              <a:ext uri="{FF2B5EF4-FFF2-40B4-BE49-F238E27FC236}">
                <a16:creationId xmlns:a16="http://schemas.microsoft.com/office/drawing/2014/main" id="{4D989D6D-F1B5-F54E-813A-CCB6A463D717}"/>
              </a:ext>
            </a:extLst>
          </p:cNvPr>
          <p:cNvSpPr>
            <a:spLocks noGrp="1"/>
          </p:cNvSpPr>
          <p:nvPr>
            <p:ph type="title"/>
          </p:nvPr>
        </p:nvSpPr>
        <p:spPr>
          <a:xfrm>
            <a:off x="1431882" y="490438"/>
            <a:ext cx="10178925" cy="1351451"/>
          </a:xfrm>
          <a:prstGeom prst="rect">
            <a:avLst/>
          </a:prstGeom>
        </p:spPr>
        <p:txBody>
          <a:bodyPr anchor="ctr">
            <a:normAutofit/>
          </a:bodyPr>
          <a:lstStyle>
            <a:lvl1pPr algn="l">
              <a:defRPr sz="3600"/>
            </a:lvl1pPr>
          </a:lstStyle>
          <a:p>
            <a:r>
              <a:rPr lang="zh-CN" altLang="en-US" dirty="0"/>
              <a:t>单击此处编辑母版标题样式</a:t>
            </a:r>
            <a:endParaRPr lang="en-US" dirty="0"/>
          </a:p>
        </p:txBody>
      </p:sp>
      <p:sp>
        <p:nvSpPr>
          <p:cNvPr id="21" name="Rectangle 8">
            <a:extLst>
              <a:ext uri="{FF2B5EF4-FFF2-40B4-BE49-F238E27FC236}">
                <a16:creationId xmlns:a16="http://schemas.microsoft.com/office/drawing/2014/main" id="{23D49990-DD79-AF4A-809C-C7A68D94B066}"/>
              </a:ext>
            </a:extLst>
          </p:cNvPr>
          <p:cNvSpPr/>
          <p:nvPr userDrawn="1"/>
        </p:nvSpPr>
        <p:spPr>
          <a:xfrm rot="5400000">
            <a:off x="-2692137" y="3263038"/>
            <a:ext cx="6858000" cy="3319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9" name="图片 8">
            <a:extLst>
              <a:ext uri="{FF2B5EF4-FFF2-40B4-BE49-F238E27FC236}">
                <a16:creationId xmlns:a16="http://schemas.microsoft.com/office/drawing/2014/main" id="{5486C05D-29C6-DD43-A707-AAD5F66C1615}"/>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2254013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EA6CC6FD-0536-1042-94FB-7B29BCD323E4}"/>
              </a:ext>
            </a:extLst>
          </p:cNvPr>
          <p:cNvGrpSpPr/>
          <p:nvPr userDrawn="1"/>
        </p:nvGrpSpPr>
        <p:grpSpPr>
          <a:xfrm>
            <a:off x="599225" y="1736370"/>
            <a:ext cx="10993549" cy="1903301"/>
            <a:chOff x="599225" y="1921565"/>
            <a:chExt cx="10993549" cy="1903301"/>
          </a:xfrm>
        </p:grpSpPr>
        <p:sp>
          <p:nvSpPr>
            <p:cNvPr id="10" name="矩形 9">
              <a:extLst>
                <a:ext uri="{FF2B5EF4-FFF2-40B4-BE49-F238E27FC236}">
                  <a16:creationId xmlns:a16="http://schemas.microsoft.com/office/drawing/2014/main" id="{4BB59113-F03A-6147-A467-92DB82160BCD}"/>
                </a:ext>
              </a:extLst>
            </p:cNvPr>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sp>
          <p:nvSpPr>
            <p:cNvPr id="12" name="矩形 11">
              <a:extLst>
                <a:ext uri="{FF2B5EF4-FFF2-40B4-BE49-F238E27FC236}">
                  <a16:creationId xmlns:a16="http://schemas.microsoft.com/office/drawing/2014/main" id="{7C3E5866-268A-1A4A-BD63-7247C0C32E7C}"/>
                </a:ext>
              </a:extLst>
            </p:cNvPr>
            <p:cNvSpPr/>
            <p:nvPr userDrawn="1"/>
          </p:nvSpPr>
          <p:spPr>
            <a:xfrm>
              <a:off x="599227" y="1921566"/>
              <a:ext cx="192900" cy="1903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grpSp>
      <p:sp>
        <p:nvSpPr>
          <p:cNvPr id="24" name="Title 1">
            <a:extLst>
              <a:ext uri="{FF2B5EF4-FFF2-40B4-BE49-F238E27FC236}">
                <a16:creationId xmlns:a16="http://schemas.microsoft.com/office/drawing/2014/main" id="{B3AEDE27-05BC-DA44-AA23-81C54830A0F4}"/>
              </a:ext>
            </a:extLst>
          </p:cNvPr>
          <p:cNvSpPr>
            <a:spLocks noGrp="1"/>
          </p:cNvSpPr>
          <p:nvPr>
            <p:ph type="ctrTitle"/>
          </p:nvPr>
        </p:nvSpPr>
        <p:spPr>
          <a:xfrm>
            <a:off x="963169" y="2028083"/>
            <a:ext cx="10265664" cy="1376851"/>
          </a:xfrm>
          <a:prstGeom prst="rect">
            <a:avLst/>
          </a:prstGeom>
          <a:effectLst/>
        </p:spPr>
        <p:txBody>
          <a:bodyPr anchor="ctr">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25" name="Subtitle 2">
            <a:extLst>
              <a:ext uri="{FF2B5EF4-FFF2-40B4-BE49-F238E27FC236}">
                <a16:creationId xmlns:a16="http://schemas.microsoft.com/office/drawing/2014/main" id="{8DDB4CB7-B75A-CF44-8C12-E3DE32CE3152}"/>
              </a:ext>
            </a:extLst>
          </p:cNvPr>
          <p:cNvSpPr>
            <a:spLocks noGrp="1"/>
          </p:cNvSpPr>
          <p:nvPr>
            <p:ph type="subTitle" idx="1"/>
          </p:nvPr>
        </p:nvSpPr>
        <p:spPr>
          <a:xfrm>
            <a:off x="963169" y="3830629"/>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7" name="日期占位符 10">
            <a:extLst>
              <a:ext uri="{FF2B5EF4-FFF2-40B4-BE49-F238E27FC236}">
                <a16:creationId xmlns:a16="http://schemas.microsoft.com/office/drawing/2014/main" id="{2D4038F2-9086-4849-856C-3F44B96DA1AE}"/>
              </a:ext>
            </a:extLst>
          </p:cNvPr>
          <p:cNvSpPr>
            <a:spLocks noGrp="1"/>
          </p:cNvSpPr>
          <p:nvPr>
            <p:ph type="dt" sz="half" idx="10"/>
          </p:nvPr>
        </p:nvSpPr>
        <p:spPr>
          <a:xfrm>
            <a:off x="7523545" y="5597323"/>
            <a:ext cx="252328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2023/1/6</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8" name="页脚占位符 11">
            <a:extLst>
              <a:ext uri="{FF2B5EF4-FFF2-40B4-BE49-F238E27FC236}">
                <a16:creationId xmlns:a16="http://schemas.microsoft.com/office/drawing/2014/main" id="{0ED79189-463D-A34A-93FE-02DAF3CA4425}"/>
              </a:ext>
            </a:extLst>
          </p:cNvPr>
          <p:cNvSpPr>
            <a:spLocks noGrp="1"/>
          </p:cNvSpPr>
          <p:nvPr>
            <p:ph type="ftr" sz="quarter" idx="11"/>
          </p:nvPr>
        </p:nvSpPr>
        <p:spPr>
          <a:xfrm>
            <a:off x="833377" y="5592997"/>
            <a:ext cx="65855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9" name="灯片编号占位符 12">
            <a:extLst>
              <a:ext uri="{FF2B5EF4-FFF2-40B4-BE49-F238E27FC236}">
                <a16:creationId xmlns:a16="http://schemas.microsoft.com/office/drawing/2014/main" id="{81D88334-B4F7-F340-8AA4-0865A0C0CF25}"/>
              </a:ext>
            </a:extLst>
          </p:cNvPr>
          <p:cNvSpPr>
            <a:spLocks noGrp="1"/>
          </p:cNvSpPr>
          <p:nvPr>
            <p:ph type="sldNum" sz="quarter" idx="12"/>
          </p:nvPr>
        </p:nvSpPr>
        <p:spPr>
          <a:xfrm>
            <a:off x="10151493" y="5597323"/>
            <a:ext cx="1203271"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11" name="图片 10">
            <a:extLst>
              <a:ext uri="{FF2B5EF4-FFF2-40B4-BE49-F238E27FC236}">
                <a16:creationId xmlns:a16="http://schemas.microsoft.com/office/drawing/2014/main" id="{0B9F3DE6-D971-6546-AD7E-4FD54F33CDE7}"/>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963192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4"/>
            <a:ext cx="5422391"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2023/1/6</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 name="标题 1">
            <a:extLst>
              <a:ext uri="{FF2B5EF4-FFF2-40B4-BE49-F238E27FC236}">
                <a16:creationId xmlns:a16="http://schemas.microsoft.com/office/drawing/2014/main" id="{590C7D26-A2BB-CE43-BB2A-2808F22C4FD2}"/>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71069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2023/1/6</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 name="标题 1">
            <a:extLst>
              <a:ext uri="{FF2B5EF4-FFF2-40B4-BE49-F238E27FC236}">
                <a16:creationId xmlns:a16="http://schemas.microsoft.com/office/drawing/2014/main" id="{395155F9-0BCA-F049-9D40-4CF28F90A407}"/>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25359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2023/1/6</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2" name="标题 1">
            <a:extLst>
              <a:ext uri="{FF2B5EF4-FFF2-40B4-BE49-F238E27FC236}">
                <a16:creationId xmlns:a16="http://schemas.microsoft.com/office/drawing/2014/main" id="{DC31502A-7294-9848-AFF1-6116ACE1419B}"/>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881570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2023/1/6</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6" name="图片 5">
            <a:extLst>
              <a:ext uri="{FF2B5EF4-FFF2-40B4-BE49-F238E27FC236}">
                <a16:creationId xmlns:a16="http://schemas.microsoft.com/office/drawing/2014/main" id="{4D9AF46F-872C-C04A-AF83-BC1E8674B16A}"/>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338678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D0108F8-765A-DF43-9CAF-934132882EE3}"/>
              </a:ext>
            </a:extLst>
          </p:cNvPr>
          <p:cNvSpPr>
            <a:spLocks noChangeAspect="1"/>
          </p:cNvSpPr>
          <p:nvPr userDrawn="1"/>
        </p:nvSpPr>
        <p:spPr>
          <a:xfrm>
            <a:off x="447816" y="4914808"/>
            <a:ext cx="385561" cy="10322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21463" y="4928762"/>
            <a:ext cx="10333301" cy="653148"/>
          </a:xfrm>
          <a:prstGeom prst="rect">
            <a:avLst/>
          </a:prstGeom>
        </p:spPr>
        <p:txBody>
          <a:bodyPr anchor="ctr">
            <a:normAutofit/>
          </a:bodyPr>
          <a:lstStyle>
            <a:lvl1pPr algn="l">
              <a:defRPr sz="2400" b="0">
                <a:solidFill>
                  <a:srgbClr val="5C307D"/>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1463" y="5581910"/>
            <a:ext cx="10333301" cy="365126"/>
          </a:xfrm>
        </p:spPr>
        <p:txBody>
          <a:bodyPr anchor="ctr">
            <a:normAutofit/>
          </a:bodyPr>
          <a:lstStyle>
            <a:lvl1pPr marL="0" indent="0" algn="l">
              <a:buNone/>
              <a:defRPr sz="1600">
                <a:solidFill>
                  <a:srgbClr val="5C307D"/>
                </a:solidFill>
              </a:defRPr>
            </a:lvl1pPr>
            <a:lvl2pPr marL="457189" indent="0">
              <a:buNone/>
              <a:defRPr sz="11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a:xfrm>
            <a:off x="7523545" y="6060170"/>
            <a:ext cx="2523280" cy="365125"/>
          </a:xfrm>
        </p:spPr>
        <p:txBody>
          <a:bodyPr/>
          <a:lstStyle>
            <a:lvl1pPr>
              <a:defRPr>
                <a:solidFill>
                  <a:schemeClr val="accent1">
                    <a:lumMod val="75000"/>
                    <a:lumOff val="2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B2F7C">
                    <a:lumMod val="75000"/>
                    <a:lumOff val="25000"/>
                  </a:srgbClr>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2023/1/6</a:t>
            </a:fld>
            <a:endParaRPr kumimoji="1" lang="zh-CN" altLang="en-US" sz="900" b="0" i="0" u="none" strike="noStrike" kern="1200" cap="none" spc="0" normalizeH="0" baseline="0" noProof="0">
              <a:ln>
                <a:noFill/>
              </a:ln>
              <a:solidFill>
                <a:srgbClr val="5B2F7C">
                  <a:lumMod val="75000"/>
                  <a:lumOff val="25000"/>
                </a:srgbClr>
              </a:solidFill>
              <a:effectLst/>
              <a:uLnTx/>
              <a:uFillTx/>
              <a:latin typeface="Gill Sans MT" panose="020B0502020104020203"/>
              <a:ea typeface="华文中宋" panose="02010600040101010101" pitchFamily="2" charset="-122"/>
              <a:cs typeface="+mn-cs"/>
            </a:endParaRPr>
          </a:p>
        </p:txBody>
      </p:sp>
      <p:sp>
        <p:nvSpPr>
          <p:cNvPr id="6" name="Footer Placeholder 5"/>
          <p:cNvSpPr>
            <a:spLocks noGrp="1"/>
          </p:cNvSpPr>
          <p:nvPr>
            <p:ph type="ftr" sz="quarter" idx="11"/>
          </p:nvPr>
        </p:nvSpPr>
        <p:spPr>
          <a:xfrm>
            <a:off x="833377" y="6055844"/>
            <a:ext cx="6585500" cy="365125"/>
          </a:xfrm>
        </p:spPr>
        <p:txBody>
          <a:bodyPr/>
          <a:lstStyle>
            <a:lvl1pPr>
              <a:defRPr>
                <a:solidFill>
                  <a:schemeClr val="accent1">
                    <a:lumMod val="75000"/>
                    <a:lumOff val="2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a:ln>
                <a:noFill/>
              </a:ln>
              <a:solidFill>
                <a:srgbClr val="5B2F7C">
                  <a:lumMod val="75000"/>
                  <a:lumOff val="25000"/>
                </a:srgbClr>
              </a:solidFill>
              <a:effectLst/>
              <a:uLnTx/>
              <a:uFillTx/>
              <a:latin typeface="Gill Sans MT" panose="020B0502020104020203"/>
              <a:ea typeface="华文中宋" panose="02010600040101010101" pitchFamily="2" charset="-122"/>
              <a:cs typeface="+mn-cs"/>
            </a:endParaRPr>
          </a:p>
        </p:txBody>
      </p:sp>
      <p:sp>
        <p:nvSpPr>
          <p:cNvPr id="7" name="Slide Number Placeholder 6"/>
          <p:cNvSpPr>
            <a:spLocks noGrp="1"/>
          </p:cNvSpPr>
          <p:nvPr>
            <p:ph type="sldNum" sz="quarter" idx="12"/>
          </p:nvPr>
        </p:nvSpPr>
        <p:spPr>
          <a:xfrm>
            <a:off x="10151493" y="6060170"/>
            <a:ext cx="1203271" cy="365125"/>
          </a:xfrm>
        </p:spPr>
        <p:txBody>
          <a:bodyPr/>
          <a:lstStyle>
            <a:lvl1pPr>
              <a:defRPr>
                <a:solidFill>
                  <a:schemeClr val="accent1">
                    <a:lumMod val="75000"/>
                    <a:lumOff val="2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B2F7C">
                    <a:lumMod val="75000"/>
                    <a:lumOff val="25000"/>
                  </a:srgbClr>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B2F7C">
                  <a:lumMod val="75000"/>
                  <a:lumOff val="25000"/>
                </a:srgbClr>
              </a:solidFill>
              <a:effectLst/>
              <a:uLnTx/>
              <a:uFillTx/>
              <a:latin typeface="Gill Sans MT" panose="020B0502020104020203"/>
              <a:ea typeface="华文中宋" panose="02010600040101010101" pitchFamily="2" charset="-122"/>
              <a:cs typeface="+mn-cs"/>
            </a:endParaRPr>
          </a:p>
        </p:txBody>
      </p:sp>
      <p:pic>
        <p:nvPicPr>
          <p:cNvPr id="11" name="图片 10">
            <a:extLst>
              <a:ext uri="{FF2B5EF4-FFF2-40B4-BE49-F238E27FC236}">
                <a16:creationId xmlns:a16="http://schemas.microsoft.com/office/drawing/2014/main" id="{F025F6F4-386D-EB45-974E-2539ED6C5D65}"/>
              </a:ext>
            </a:extLst>
          </p:cNvPr>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Tree>
    <p:extLst>
      <p:ext uri="{BB962C8B-B14F-4D97-AF65-F5344CB8AC3E}">
        <p14:creationId xmlns:p14="http://schemas.microsoft.com/office/powerpoint/2010/main" val="3630742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6">
            <a:extLst>
              <a:ext uri="{FF2B5EF4-FFF2-40B4-BE49-F238E27FC236}">
                <a16:creationId xmlns:a16="http://schemas.microsoft.com/office/drawing/2014/main" id="{386CB2C2-B0CA-6B4C-9D67-BC3A516A2E6A}"/>
              </a:ext>
            </a:extLst>
          </p:cNvPr>
          <p:cNvSpPr>
            <a:spLocks noGrp="1"/>
          </p:cNvSpPr>
          <p:nvPr>
            <p:ph type="title"/>
          </p:nvPr>
        </p:nvSpPr>
        <p:spPr>
          <a:xfrm>
            <a:off x="835306" y="593424"/>
            <a:ext cx="10521388" cy="1015200"/>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Text Placeholder 2"/>
          <p:cNvSpPr>
            <a:spLocks noGrp="1"/>
          </p:cNvSpPr>
          <p:nvPr>
            <p:ph type="body" idx="1"/>
          </p:nvPr>
        </p:nvSpPr>
        <p:spPr>
          <a:xfrm>
            <a:off x="833376" y="2336003"/>
            <a:ext cx="10521388" cy="3154894"/>
          </a:xfrm>
          <a:prstGeom prst="rect">
            <a:avLst/>
          </a:prstGeom>
        </p:spPr>
        <p:txBody>
          <a:bodyPr vert="horz" lIns="91440" tIns="45720" rIns="91440" bIns="45720" rtlCol="0"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7523545" y="5597323"/>
            <a:ext cx="2523280" cy="365125"/>
          </a:xfrm>
          <a:prstGeom prst="rect">
            <a:avLst/>
          </a:prstGeom>
        </p:spPr>
        <p:txBody>
          <a:bodyPr vert="horz" lIns="91440" tIns="45720" rIns="91440" bIns="45720" rtlCol="0" anchor="ctr"/>
          <a:lstStyle>
            <a:lvl1pPr algn="r">
              <a:defRPr sz="900">
                <a:solidFill>
                  <a:schemeClr val="accent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E4551058-E5DB-324A-A8E9-6D3BEF243C3B}" type="datetimeFigureOut">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2023/1/6</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5" name="Footer Placeholder 4"/>
          <p:cNvSpPr>
            <a:spLocks noGrp="1"/>
          </p:cNvSpPr>
          <p:nvPr>
            <p:ph type="ftr" sz="quarter" idx="3"/>
          </p:nvPr>
        </p:nvSpPr>
        <p:spPr>
          <a:xfrm>
            <a:off x="833377" y="5592997"/>
            <a:ext cx="6585500" cy="365125"/>
          </a:xfrm>
          <a:prstGeom prst="rect">
            <a:avLst/>
          </a:prstGeom>
        </p:spPr>
        <p:txBody>
          <a:bodyPr vert="horz" lIns="91440" tIns="45720" rIns="91440" bIns="45720" rtlCol="0" anchor="ctr"/>
          <a:lstStyle>
            <a:lvl1pPr algn="l">
              <a:defRPr sz="900" cap="all">
                <a:solidFill>
                  <a:schemeClr val="accent2"/>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all" spc="0" normalizeH="0" baseline="0" noProof="0" dirty="0">
              <a:ln>
                <a:noFill/>
              </a:ln>
              <a:solidFill>
                <a:srgbClr val="5C2F7D"/>
              </a:solidFill>
              <a:effectLst/>
              <a:uLnTx/>
              <a:uFillTx/>
              <a:latin typeface="Gill Sans MT" panose="020B0502020104020203"/>
              <a:ea typeface="华文中宋" panose="02010600040101010101" pitchFamily="2" charset="-122"/>
              <a:cs typeface="+mn-cs"/>
            </a:endParaRPr>
          </a:p>
        </p:txBody>
      </p:sp>
      <p:sp>
        <p:nvSpPr>
          <p:cNvPr id="6" name="Slide Number Placeholder 5"/>
          <p:cNvSpPr>
            <a:spLocks noGrp="1"/>
          </p:cNvSpPr>
          <p:nvPr>
            <p:ph type="sldNum" sz="quarter" idx="4"/>
          </p:nvPr>
        </p:nvSpPr>
        <p:spPr>
          <a:xfrm>
            <a:off x="10151493" y="5597323"/>
            <a:ext cx="1203271" cy="365125"/>
          </a:xfrm>
          <a:prstGeom prst="rect">
            <a:avLst/>
          </a:prstGeom>
        </p:spPr>
        <p:txBody>
          <a:bodyPr vert="horz" lIns="91440" tIns="45720" rIns="91440" bIns="45720" rtlCol="0" anchor="ctr"/>
          <a:lstStyle>
            <a:lvl1pPr algn="r">
              <a:defRPr sz="900">
                <a:solidFill>
                  <a:schemeClr val="accent2"/>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977BA8E6-E826-B147-AA17-E3D76A29629C}" type="slidenum">
              <a:rPr kumimoji="1" lang="zh-CN" altLang="en-US" sz="900" b="0" i="0" u="none" strike="noStrike" kern="1200" cap="none" spc="0" normalizeH="0" baseline="0" noProof="0" smtClean="0">
                <a:ln>
                  <a:noFill/>
                </a:ln>
                <a:solidFill>
                  <a:srgbClr val="5C2F7D"/>
                </a:solidFill>
                <a:effectLst/>
                <a:uLnTx/>
                <a:uFillTx/>
                <a:latin typeface="Gill Sans MT" panose="020B0502020104020203"/>
                <a:ea typeface="华文中宋" panose="020106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zh-CN" altLang="en-US" sz="900" b="0" i="0" u="none" strike="noStrike" kern="1200" cap="none" spc="0" normalizeH="0" baseline="0" noProof="0">
              <a:ln>
                <a:noFill/>
              </a:ln>
              <a:solidFill>
                <a:srgbClr val="5C2F7D"/>
              </a:solidFill>
              <a:effectLst/>
              <a:uLnTx/>
              <a:uFillTx/>
              <a:latin typeface="Gill Sans MT" panose="020B0502020104020203"/>
              <a:ea typeface="华文中宋" panose="02010600040101010101" pitchFamily="2" charset="-122"/>
              <a:cs typeface="+mn-cs"/>
            </a:endParaRPr>
          </a:p>
        </p:txBody>
      </p:sp>
      <p:pic>
        <p:nvPicPr>
          <p:cNvPr id="11" name="图片 10">
            <a:extLst>
              <a:ext uri="{FF2B5EF4-FFF2-40B4-BE49-F238E27FC236}">
                <a16:creationId xmlns:a16="http://schemas.microsoft.com/office/drawing/2014/main" id="{5305D68B-2B7C-394A-9C3F-F982EDB21D95}"/>
              </a:ext>
            </a:extLst>
          </p:cNvPr>
          <p:cNvPicPr/>
          <p:nvPr userDrawn="1"/>
        </p:nvPicPr>
        <p:blipFill rotWithShape="1">
          <a:blip r:embed="rId14"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15">
                    <a14:imgEffect>
                      <a14:saturation sat="400000"/>
                    </a14:imgEffect>
                  </a14:imgLayer>
                </a14:imgProps>
              </a:ext>
              <a:ext uri="{28A0092B-C50C-407E-A947-70E740481C1C}">
                <a14:useLocalDpi xmlns:a14="http://schemas.microsoft.com/office/drawing/2010/main" val="0"/>
              </a:ext>
            </a:extLst>
          </a:blip>
          <a:srcRect/>
          <a:stretch/>
        </p:blipFill>
        <p:spPr>
          <a:xfrm>
            <a:off x="7418876" y="6054012"/>
            <a:ext cx="4191931" cy="475343"/>
          </a:xfrm>
          <a:prstGeom prst="rect">
            <a:avLst/>
          </a:prstGeom>
        </p:spPr>
      </p:pic>
      <p:sp>
        <p:nvSpPr>
          <p:cNvPr id="2" name="圆角矩形 1">
            <a:extLst>
              <a:ext uri="{FF2B5EF4-FFF2-40B4-BE49-F238E27FC236}">
                <a16:creationId xmlns:a16="http://schemas.microsoft.com/office/drawing/2014/main" id="{281EDAD2-3671-BF43-AEFB-C5625113F562}"/>
              </a:ext>
            </a:extLst>
          </p:cNvPr>
          <p:cNvSpPr/>
          <p:nvPr userDrawn="1"/>
        </p:nvSpPr>
        <p:spPr>
          <a:xfrm>
            <a:off x="586670" y="651024"/>
            <a:ext cx="80595" cy="900000"/>
          </a:xfrm>
          <a:prstGeom prst="roundRect">
            <a:avLst>
              <a:gd name="adj" fmla="val 0"/>
            </a:avLst>
          </a:prstGeom>
          <a:solidFill>
            <a:srgbClr val="5C30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2572894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189" rtl="0" eaLnBrk="1" latinLnBrk="0" hangingPunct="1">
        <a:spcBef>
          <a:spcPct val="0"/>
        </a:spcBef>
        <a:buNone/>
        <a:defRPr sz="2800" b="0" kern="1200" cap="all">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005E0-9377-9044-8967-57A41606517F}"/>
              </a:ext>
            </a:extLst>
          </p:cNvPr>
          <p:cNvSpPr>
            <a:spLocks noGrp="1"/>
          </p:cNvSpPr>
          <p:nvPr>
            <p:ph type="ctrTitle"/>
          </p:nvPr>
        </p:nvSpPr>
        <p:spPr/>
        <p:txBody>
          <a:bodyPr>
            <a:normAutofit/>
          </a:bodyPr>
          <a:lstStyle/>
          <a:p>
            <a:r>
              <a:rPr kumimoji="1" lang="zh-CN" altLang="en-US" sz="4400" b="1" dirty="0"/>
              <a:t>树状区块链的跨链操作的设计研究</a:t>
            </a:r>
            <a:br>
              <a:rPr kumimoji="1" lang="en-US" altLang="zh-CN" sz="4400" dirty="0"/>
            </a:br>
            <a:endParaRPr kumimoji="1" lang="zh-CN" altLang="en-US" dirty="0"/>
          </a:p>
        </p:txBody>
      </p:sp>
      <p:sp>
        <p:nvSpPr>
          <p:cNvPr id="3" name="副标题 2">
            <a:extLst>
              <a:ext uri="{FF2B5EF4-FFF2-40B4-BE49-F238E27FC236}">
                <a16:creationId xmlns:a16="http://schemas.microsoft.com/office/drawing/2014/main" id="{9456EDC8-6865-C043-9F52-A5101097FB22}"/>
              </a:ext>
            </a:extLst>
          </p:cNvPr>
          <p:cNvSpPr>
            <a:spLocks noGrp="1"/>
          </p:cNvSpPr>
          <p:nvPr>
            <p:ph type="subTitle" idx="1"/>
          </p:nvPr>
        </p:nvSpPr>
        <p:spPr/>
        <p:txBody>
          <a:bodyPr>
            <a:normAutofit/>
          </a:bodyPr>
          <a:lstStyle/>
          <a:p>
            <a:pPr algn="r"/>
            <a:r>
              <a:rPr lang="zh-CN" altLang="en-US" dirty="0"/>
              <a:t>答辩人：</a:t>
            </a:r>
            <a:r>
              <a:rPr kumimoji="1" lang="zh-CN" altLang="en-US" dirty="0"/>
              <a:t>狄永正</a:t>
            </a:r>
            <a:r>
              <a:rPr lang="zh-CN" altLang="en-US" dirty="0"/>
              <a:t>　　　导　师：向勇　　　时间：</a:t>
            </a:r>
            <a:r>
              <a:rPr lang="en-US" altLang="zh-CN" dirty="0"/>
              <a:t>2023/01/09</a:t>
            </a:r>
            <a:endParaRPr lang="zh-CN" altLang="en-US" dirty="0"/>
          </a:p>
          <a:p>
            <a:pPr algn="r"/>
            <a:endParaRPr kumimoji="1" lang="zh-CN" altLang="en-US" dirty="0"/>
          </a:p>
        </p:txBody>
      </p:sp>
    </p:spTree>
    <p:extLst>
      <p:ext uri="{BB962C8B-B14F-4D97-AF65-F5344CB8AC3E}">
        <p14:creationId xmlns:p14="http://schemas.microsoft.com/office/powerpoint/2010/main" val="2238763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142"/>
            <a:ext cx="10695634" cy="4766934"/>
          </a:xfrm>
        </p:spPr>
        <p:txBody>
          <a:bodyPr>
            <a:normAutofit/>
          </a:bodyPr>
          <a:lstStyle/>
          <a:p>
            <a:pPr>
              <a:lnSpc>
                <a:spcPct val="150000"/>
              </a:lnSpc>
            </a:pPr>
            <a:r>
              <a:rPr lang="zh-CN" altLang="en-US" sz="2400" b="1" dirty="0">
                <a:solidFill>
                  <a:schemeClr val="tx1"/>
                </a:solidFill>
                <a:latin typeface="+mn-ea"/>
                <a:cs typeface="Times New Roman" panose="02020603050405020304" pitchFamily="18" charset="0"/>
              </a:rPr>
              <a:t>调度系统的复现：</a:t>
            </a:r>
            <a:endParaRPr lang="en-US" altLang="zh-CN" sz="2400" b="1" dirty="0">
              <a:solidFill>
                <a:schemeClr val="tx1"/>
              </a:solidFill>
              <a:latin typeface="+mn-ea"/>
              <a:cs typeface="Times New Roman" panose="02020603050405020304" pitchFamily="18" charset="0"/>
            </a:endParaRPr>
          </a:p>
          <a:p>
            <a:pPr marL="0" indent="0">
              <a:lnSpc>
                <a:spcPct val="150000"/>
              </a:lnSpc>
              <a:buNone/>
            </a:pPr>
            <a:r>
              <a:rPr lang="en-US" altLang="zh-CN" spc="100" dirty="0">
                <a:latin typeface="+mn-ea"/>
              </a:rPr>
              <a:t>	</a:t>
            </a:r>
            <a:r>
              <a:rPr lang="zh-CN" altLang="en-US" spc="100" dirty="0">
                <a:latin typeface="+mn-ea"/>
              </a:rPr>
              <a:t>部署现有的调度系统合约，能够实现事件的正常交互与监听。能显示目前系统的用户界面，</a:t>
            </a:r>
            <a:r>
              <a:rPr lang="en-US" altLang="zh-CN" spc="100" dirty="0">
                <a:latin typeface="+mn-ea"/>
              </a:rPr>
              <a:t>	</a:t>
            </a:r>
            <a:r>
              <a:rPr lang="zh-CN" altLang="en-US" spc="100" dirty="0">
                <a:latin typeface="+mn-ea"/>
              </a:rPr>
              <a:t>且复现完整的调度逻辑</a:t>
            </a:r>
          </a:p>
          <a:p>
            <a:pPr>
              <a:lnSpc>
                <a:spcPct val="150000"/>
              </a:lnSpc>
            </a:pPr>
            <a:r>
              <a:rPr lang="zh-CN" altLang="en-US" sz="2400" b="1" dirty="0">
                <a:latin typeface="+mn-ea"/>
              </a:rPr>
              <a:t>传统方法的跨链连接：</a:t>
            </a:r>
            <a:endParaRPr lang="en-US" altLang="zh-CN" sz="2400" b="1" dirty="0">
              <a:latin typeface="+mn-ea"/>
            </a:endParaRPr>
          </a:p>
          <a:p>
            <a:pPr marL="0" indent="0">
              <a:lnSpc>
                <a:spcPct val="150000"/>
              </a:lnSpc>
              <a:buNone/>
            </a:pPr>
            <a:r>
              <a:rPr lang="en-US" altLang="zh-CN" sz="1900" dirty="0">
                <a:solidFill>
                  <a:schemeClr val="tx1"/>
                </a:solidFill>
                <a:latin typeface="+mn-ea"/>
                <a:cs typeface="Times New Roman" panose="02020603050405020304" pitchFamily="18" charset="0"/>
              </a:rPr>
              <a:t>	</a:t>
            </a:r>
            <a:r>
              <a:rPr lang="zh-CN" altLang="en-US" sz="1900" dirty="0">
                <a:solidFill>
                  <a:schemeClr val="tx1"/>
                </a:solidFill>
                <a:latin typeface="+mn-ea"/>
                <a:cs typeface="Times New Roman" panose="02020603050405020304" pitchFamily="18" charset="0"/>
              </a:rPr>
              <a:t>对原有数据结构进行拓展，尝试在树状区块链上复刻现阶段研究的跨链操作</a:t>
            </a:r>
            <a:endParaRPr lang="en-US" altLang="zh-CN" sz="1900" dirty="0">
              <a:latin typeface="+mn-ea"/>
            </a:endParaRPr>
          </a:p>
          <a:p>
            <a:pPr>
              <a:lnSpc>
                <a:spcPct val="150000"/>
              </a:lnSpc>
            </a:pPr>
            <a:r>
              <a:rPr lang="zh-CN" altLang="en-US" sz="2400" b="1" dirty="0">
                <a:solidFill>
                  <a:schemeClr val="tx1"/>
                </a:solidFill>
                <a:latin typeface="+mn-ea"/>
                <a:cs typeface="Times New Roman" panose="02020603050405020304" pitchFamily="18" charset="0"/>
              </a:rPr>
              <a:t>新的合约的研究：</a:t>
            </a:r>
            <a:endParaRPr lang="en-US" altLang="zh-CN" sz="2200" b="1" dirty="0">
              <a:solidFill>
                <a:schemeClr val="tx1"/>
              </a:solidFill>
              <a:latin typeface="+mn-ea"/>
              <a:cs typeface="Times New Roman" panose="02020603050405020304" pitchFamily="18" charset="0"/>
            </a:endParaRPr>
          </a:p>
          <a:p>
            <a:pPr marL="0" indent="0">
              <a:lnSpc>
                <a:spcPct val="150000"/>
              </a:lnSpc>
              <a:buNone/>
            </a:pPr>
            <a:r>
              <a:rPr lang="en-US" altLang="zh-CN" sz="2200" b="1" dirty="0">
                <a:solidFill>
                  <a:schemeClr val="tx1"/>
                </a:solidFill>
                <a:latin typeface="+mn-ea"/>
                <a:cs typeface="Times New Roman" panose="02020603050405020304" pitchFamily="18" charset="0"/>
              </a:rPr>
              <a:t>	</a:t>
            </a:r>
            <a:r>
              <a:rPr lang="zh-CN" altLang="en-US" dirty="0">
                <a:solidFill>
                  <a:schemeClr val="tx1"/>
                </a:solidFill>
                <a:latin typeface="+mn-ea"/>
                <a:cs typeface="Times New Roman" panose="02020603050405020304" pitchFamily="18" charset="0"/>
              </a:rPr>
              <a:t>希望可以在现有系统的基础上，尽可能的提高跨链交互的速度，并维护其安全性</a:t>
            </a:r>
            <a:endParaRPr lang="en-US" altLang="zh-CN" sz="24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dirty="0"/>
              <a:t>工作内容</a:t>
            </a:r>
            <a:endParaRPr lang="zh-CN" altLang="en-US" dirty="0"/>
          </a:p>
        </p:txBody>
      </p:sp>
    </p:spTree>
    <p:extLst>
      <p:ext uri="{BB962C8B-B14F-4D97-AF65-F5344CB8AC3E}">
        <p14:creationId xmlns:p14="http://schemas.microsoft.com/office/powerpoint/2010/main" val="1352823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142"/>
            <a:ext cx="10521388" cy="4766934"/>
          </a:xfrm>
        </p:spPr>
        <p:txBody>
          <a:bodyPr>
            <a:normAutofit/>
          </a:bodyPr>
          <a:lstStyle/>
          <a:p>
            <a:pPr>
              <a:lnSpc>
                <a:spcPct val="150000"/>
              </a:lnSpc>
            </a:pPr>
            <a:r>
              <a:rPr lang="zh-CN" altLang="en-US" sz="2400" b="1" dirty="0">
                <a:solidFill>
                  <a:schemeClr val="tx1"/>
                </a:solidFill>
                <a:latin typeface="+mn-ea"/>
                <a:cs typeface="Times New Roman" panose="02020603050405020304" pitchFamily="18" charset="0"/>
              </a:rPr>
              <a:t>进行实验测试效果</a:t>
            </a:r>
            <a:endParaRPr lang="en-US" altLang="zh-CN" sz="2400" b="1" dirty="0">
              <a:solidFill>
                <a:schemeClr val="tx1"/>
              </a:solidFill>
              <a:latin typeface="+mn-ea"/>
              <a:cs typeface="Times New Roman" panose="02020603050405020304" pitchFamily="18" charset="0"/>
            </a:endParaRPr>
          </a:p>
          <a:p>
            <a:pPr>
              <a:lnSpc>
                <a:spcPct val="150000"/>
              </a:lnSpc>
            </a:pPr>
            <a:r>
              <a:rPr lang="en-US" altLang="zh-CN" sz="1800" kern="0" dirty="0">
                <a:solidFill>
                  <a:srgbClr val="000000"/>
                </a:solidFill>
                <a:effectLst/>
                <a:latin typeface="+mn-ea"/>
              </a:rPr>
              <a:t>(1)</a:t>
            </a:r>
            <a:r>
              <a:rPr lang="zh-CN" altLang="zh-CN" sz="1800" kern="0" dirty="0">
                <a:solidFill>
                  <a:srgbClr val="000000"/>
                </a:solidFill>
                <a:effectLst/>
                <a:latin typeface="+mn-ea"/>
                <a:cs typeface="Times New Roman" panose="02020603050405020304" pitchFamily="18" charset="0"/>
              </a:rPr>
              <a:t>将相同内容和相同交易数量的时间作为构建时间，比较是否进行跨链操作所需要的时间成本。</a:t>
            </a:r>
            <a:endParaRPr lang="en-US" altLang="zh-CN" sz="1800" kern="0" dirty="0">
              <a:solidFill>
                <a:srgbClr val="000000"/>
              </a:solidFill>
              <a:effectLst/>
              <a:latin typeface="+mn-ea"/>
              <a:cs typeface="Times New Roman" panose="02020603050405020304" pitchFamily="18" charset="0"/>
            </a:endParaRPr>
          </a:p>
          <a:p>
            <a:pPr>
              <a:lnSpc>
                <a:spcPct val="150000"/>
              </a:lnSpc>
            </a:pPr>
            <a:r>
              <a:rPr lang="en-US" altLang="zh-CN" sz="1800" kern="0" dirty="0">
                <a:solidFill>
                  <a:srgbClr val="000000"/>
                </a:solidFill>
                <a:effectLst/>
                <a:latin typeface="+mn-ea"/>
              </a:rPr>
              <a:t>(2)</a:t>
            </a:r>
            <a:r>
              <a:rPr lang="zh-CN" altLang="zh-CN" sz="1800" kern="0" dirty="0">
                <a:solidFill>
                  <a:srgbClr val="000000"/>
                </a:solidFill>
                <a:effectLst/>
                <a:latin typeface="+mn-ea"/>
                <a:cs typeface="Times New Roman" panose="02020603050405020304" pitchFamily="18" charset="0"/>
              </a:rPr>
              <a:t>取写入区块链的内容相同、交易量相同的链上数据和本地数据量，比较是否进行跨链操作所需的空间成本。</a:t>
            </a:r>
            <a:endParaRPr lang="en-US" altLang="zh-CN" sz="2400" b="1"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dirty="0"/>
              <a:t>工作内容</a:t>
            </a:r>
            <a:endParaRPr lang="zh-CN" altLang="en-US" dirty="0"/>
          </a:p>
        </p:txBody>
      </p:sp>
    </p:spTree>
    <p:extLst>
      <p:ext uri="{BB962C8B-B14F-4D97-AF65-F5344CB8AC3E}">
        <p14:creationId xmlns:p14="http://schemas.microsoft.com/office/powerpoint/2010/main" val="1619854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142"/>
            <a:ext cx="7602112" cy="4766934"/>
          </a:xfrm>
        </p:spPr>
        <p:txBody>
          <a:bodyPr>
            <a:normAutofit/>
          </a:bodyPr>
          <a:lstStyle/>
          <a:p>
            <a:pPr>
              <a:lnSpc>
                <a:spcPct val="150000"/>
              </a:lnSpc>
            </a:pPr>
            <a:r>
              <a:rPr lang="zh-CN" altLang="en-US" sz="2200" dirty="0">
                <a:solidFill>
                  <a:schemeClr val="tx1"/>
                </a:solidFill>
                <a:latin typeface="+mn-ea"/>
                <a:cs typeface="Times New Roman" panose="02020603050405020304" pitchFamily="18" charset="0"/>
              </a:rPr>
              <a:t>本系统相较于传统区块链采用的是树状区跨链的方法，拓扑结构较为复杂，在复刻时需要维护更多，对确保跨链交易的原子性有更高的要求。</a:t>
            </a:r>
            <a:endParaRPr lang="en-US" altLang="zh-CN" sz="2200" dirty="0">
              <a:solidFill>
                <a:schemeClr val="tx1"/>
              </a:solidFill>
              <a:latin typeface="+mn-ea"/>
              <a:cs typeface="Times New Roman" panose="02020603050405020304" pitchFamily="18" charset="0"/>
            </a:endParaRPr>
          </a:p>
          <a:p>
            <a:pPr>
              <a:lnSpc>
                <a:spcPct val="150000"/>
              </a:lnSpc>
            </a:pPr>
            <a:r>
              <a:rPr lang="zh-CN" altLang="en-US" sz="2200" dirty="0">
                <a:solidFill>
                  <a:schemeClr val="tx1"/>
                </a:solidFill>
                <a:latin typeface="+mn-ea"/>
                <a:cs typeface="Times New Roman" panose="02020603050405020304" pitchFamily="18" charset="0"/>
              </a:rPr>
              <a:t>需要确保链之间信息独立安全的合约选择</a:t>
            </a:r>
            <a:endParaRPr lang="en-US" altLang="zh-CN" sz="2200" dirty="0">
              <a:solidFill>
                <a:schemeClr val="tx1"/>
              </a:solidFill>
              <a:latin typeface="+mn-ea"/>
              <a:cs typeface="Times New Roman" panose="02020603050405020304" pitchFamily="18" charset="0"/>
            </a:endParaRPr>
          </a:p>
          <a:p>
            <a:pPr>
              <a:lnSpc>
                <a:spcPct val="150000"/>
              </a:lnSpc>
            </a:pPr>
            <a:r>
              <a:rPr lang="zh-CN" altLang="en-US" sz="2200" dirty="0">
                <a:solidFill>
                  <a:schemeClr val="tx1"/>
                </a:solidFill>
                <a:latin typeface="+mn-ea"/>
                <a:cs typeface="Times New Roman" panose="02020603050405020304" pitchFamily="18" charset="0"/>
              </a:rPr>
              <a:t>探索树状区块链跨链操作的性能效果</a:t>
            </a:r>
            <a:endParaRPr lang="en-US" altLang="zh-CN" sz="2200" dirty="0">
              <a:solidFill>
                <a:schemeClr val="tx1"/>
              </a:solidFill>
              <a:latin typeface="+mn-ea"/>
              <a:cs typeface="Times New Roman" panose="02020603050405020304" pitchFamily="18" charset="0"/>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kumimoji="1" lang="zh-CN" altLang="en-US" dirty="0"/>
              <a:t>重点难点</a:t>
            </a:r>
            <a:endParaRPr lang="zh-CN" altLang="en-US" dirty="0"/>
          </a:p>
        </p:txBody>
      </p:sp>
    </p:spTree>
    <p:extLst>
      <p:ext uri="{BB962C8B-B14F-4D97-AF65-F5344CB8AC3E}">
        <p14:creationId xmlns:p14="http://schemas.microsoft.com/office/powerpoint/2010/main" val="486611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四、时间安排</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114347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6EE1F6-D73D-DCA7-F479-B9E979543FAE}"/>
              </a:ext>
            </a:extLst>
          </p:cNvPr>
          <p:cNvSpPr>
            <a:spLocks noGrp="1"/>
          </p:cNvSpPr>
          <p:nvPr>
            <p:ph idx="1"/>
          </p:nvPr>
        </p:nvSpPr>
        <p:spPr/>
        <p:txBody>
          <a:bodyPr/>
          <a:lstStyle/>
          <a:p>
            <a:pPr marL="342900" indent="-342900">
              <a:lnSpc>
                <a:spcPct val="150000"/>
              </a:lnSpc>
              <a:buFont typeface="Wingdings" panose="05000000000000000000" pitchFamily="2" charset="2"/>
              <a:buChar char="n"/>
            </a:pPr>
            <a:r>
              <a:rPr lang="zh-CN" altLang="en-US" sz="2000" dirty="0">
                <a:solidFill>
                  <a:schemeClr val="tx1"/>
                </a:solidFill>
                <a:latin typeface="+mn-ea"/>
                <a:cs typeface="Times New Roman" panose="02020603050405020304" pitchFamily="18" charset="0"/>
              </a:rPr>
              <a:t>分错的特征</a:t>
            </a:r>
            <a:endParaRPr lang="en-US" altLang="zh-CN" sz="2000" dirty="0">
              <a:solidFill>
                <a:schemeClr val="tx1"/>
              </a:solidFill>
              <a:latin typeface="+mn-ea"/>
              <a:cs typeface="Times New Roman" panose="02020603050405020304" pitchFamily="18" charset="0"/>
            </a:endParaRPr>
          </a:p>
          <a:p>
            <a:endParaRPr lang="zh-CN" altLang="en-US" dirty="0"/>
          </a:p>
        </p:txBody>
      </p:sp>
      <p:sp>
        <p:nvSpPr>
          <p:cNvPr id="3" name="标题 2">
            <a:extLst>
              <a:ext uri="{FF2B5EF4-FFF2-40B4-BE49-F238E27FC236}">
                <a16:creationId xmlns:a16="http://schemas.microsoft.com/office/drawing/2014/main" id="{D1231313-0329-94F7-64F0-C5A39F52673A}"/>
              </a:ext>
            </a:extLst>
          </p:cNvPr>
          <p:cNvSpPr>
            <a:spLocks noGrp="1"/>
          </p:cNvSpPr>
          <p:nvPr>
            <p:ph type="title"/>
          </p:nvPr>
        </p:nvSpPr>
        <p:spPr/>
        <p:txBody>
          <a:bodyPr/>
          <a:lstStyle/>
          <a:p>
            <a:r>
              <a:rPr kumimoji="1" lang="zh-CN" altLang="en-US" sz="2800" dirty="0"/>
              <a:t>时间安排</a:t>
            </a:r>
            <a:endParaRPr lang="zh-CN" altLang="en-US" dirty="0"/>
          </a:p>
        </p:txBody>
      </p:sp>
      <p:graphicFrame>
        <p:nvGraphicFramePr>
          <p:cNvPr id="4" name="表格 4">
            <a:extLst>
              <a:ext uri="{FF2B5EF4-FFF2-40B4-BE49-F238E27FC236}">
                <a16:creationId xmlns:a16="http://schemas.microsoft.com/office/drawing/2014/main" id="{20F7023D-C2B2-EB45-1AF9-386B1581949E}"/>
              </a:ext>
            </a:extLst>
          </p:cNvPr>
          <p:cNvGraphicFramePr>
            <a:graphicFrameLocks noGrp="1"/>
          </p:cNvGraphicFramePr>
          <p:nvPr>
            <p:extLst>
              <p:ext uri="{D42A27DB-BD31-4B8C-83A1-F6EECF244321}">
                <p14:modId xmlns:p14="http://schemas.microsoft.com/office/powerpoint/2010/main" val="3765495000"/>
              </p:ext>
            </p:extLst>
          </p:nvPr>
        </p:nvGraphicFramePr>
        <p:xfrm>
          <a:off x="833377" y="1608624"/>
          <a:ext cx="10834130" cy="4563444"/>
        </p:xfrm>
        <a:graphic>
          <a:graphicData uri="http://schemas.openxmlformats.org/drawingml/2006/table">
            <a:tbl>
              <a:tblPr firstRow="1" bandRow="1">
                <a:tableStyleId>{5C22544A-7EE6-4342-B048-85BDC9FD1C3A}</a:tableStyleId>
              </a:tblPr>
              <a:tblGrid>
                <a:gridCol w="2937040">
                  <a:extLst>
                    <a:ext uri="{9D8B030D-6E8A-4147-A177-3AD203B41FA5}">
                      <a16:colId xmlns:a16="http://schemas.microsoft.com/office/drawing/2014/main" val="4002552074"/>
                    </a:ext>
                  </a:extLst>
                </a:gridCol>
                <a:gridCol w="7897090">
                  <a:extLst>
                    <a:ext uri="{9D8B030D-6E8A-4147-A177-3AD203B41FA5}">
                      <a16:colId xmlns:a16="http://schemas.microsoft.com/office/drawing/2014/main" val="3828062433"/>
                    </a:ext>
                  </a:extLst>
                </a:gridCol>
              </a:tblGrid>
              <a:tr h="500781">
                <a:tc>
                  <a:txBody>
                    <a:bodyPr/>
                    <a:lstStyle/>
                    <a:p>
                      <a:pPr algn="ctr"/>
                      <a:r>
                        <a:rPr lang="zh-CN" altLang="en-US" dirty="0"/>
                        <a:t>时间</a:t>
                      </a:r>
                    </a:p>
                  </a:txBody>
                  <a:tcPr/>
                </a:tc>
                <a:tc>
                  <a:txBody>
                    <a:bodyPr/>
                    <a:lstStyle/>
                    <a:p>
                      <a:pPr algn="ctr"/>
                      <a:r>
                        <a:rPr lang="zh-CN" altLang="en-US" dirty="0"/>
                        <a:t>工作</a:t>
                      </a:r>
                    </a:p>
                  </a:txBody>
                  <a:tcPr/>
                </a:tc>
                <a:extLst>
                  <a:ext uri="{0D108BD9-81ED-4DB2-BD59-A6C34878D82A}">
                    <a16:rowId xmlns:a16="http://schemas.microsoft.com/office/drawing/2014/main" val="707824170"/>
                  </a:ext>
                </a:extLst>
              </a:tr>
              <a:tr h="500781">
                <a:tc>
                  <a:txBody>
                    <a:bodyPr/>
                    <a:lstStyle/>
                    <a:p>
                      <a:r>
                        <a:rPr lang="en-US" altLang="zh-CN" dirty="0"/>
                        <a:t>2022.12.1—2023.1.7</a:t>
                      </a:r>
                      <a:endParaRPr lang="zh-CN" altLang="en-US" dirty="0"/>
                    </a:p>
                  </a:txBody>
                  <a:tcPr/>
                </a:tc>
                <a:tc>
                  <a:txBody>
                    <a:bodyPr/>
                    <a:lstStyle/>
                    <a:p>
                      <a:r>
                        <a:rPr lang="zh-CN" altLang="en-US" dirty="0"/>
                        <a:t>参与选题，查阅文献，了解课题研究内容，确定毕设方向并完成开题报告</a:t>
                      </a:r>
                    </a:p>
                  </a:txBody>
                  <a:tcPr/>
                </a:tc>
                <a:extLst>
                  <a:ext uri="{0D108BD9-81ED-4DB2-BD59-A6C34878D82A}">
                    <a16:rowId xmlns:a16="http://schemas.microsoft.com/office/drawing/2014/main" val="3556502327"/>
                  </a:ext>
                </a:extLst>
              </a:tr>
              <a:tr h="500781">
                <a:tc>
                  <a:txBody>
                    <a:bodyPr/>
                    <a:lstStyle/>
                    <a:p>
                      <a:r>
                        <a:rPr lang="en-US" altLang="zh-CN" dirty="0"/>
                        <a:t>2023.1.7—2023.1.31</a:t>
                      </a:r>
                      <a:endParaRPr lang="zh-CN" altLang="en-US" dirty="0"/>
                    </a:p>
                  </a:txBody>
                  <a:tcPr/>
                </a:tc>
                <a:tc>
                  <a:txBody>
                    <a:bodyPr/>
                    <a:lstStyle/>
                    <a:p>
                      <a:r>
                        <a:rPr lang="zh-CN" altLang="en-US" dirty="0"/>
                        <a:t>继续框架的学习与研究，学习前辈的跨链实现，编写文档；同时研究传统区块链的跨链技术的实现</a:t>
                      </a:r>
                    </a:p>
                  </a:txBody>
                  <a:tcPr/>
                </a:tc>
                <a:extLst>
                  <a:ext uri="{0D108BD9-81ED-4DB2-BD59-A6C34878D82A}">
                    <a16:rowId xmlns:a16="http://schemas.microsoft.com/office/drawing/2014/main" val="85352621"/>
                  </a:ext>
                </a:extLst>
              </a:tr>
              <a:tr h="500781">
                <a:tc>
                  <a:txBody>
                    <a:bodyPr/>
                    <a:lstStyle/>
                    <a:p>
                      <a:r>
                        <a:rPr lang="en-US" altLang="zh-CN" dirty="0"/>
                        <a:t>2023.2.1—2023.3.1</a:t>
                      </a:r>
                      <a:endParaRPr lang="zh-CN" altLang="en-US" dirty="0"/>
                    </a:p>
                  </a:txBody>
                  <a:tcPr/>
                </a:tc>
                <a:tc>
                  <a:txBody>
                    <a:bodyPr/>
                    <a:lstStyle/>
                    <a:p>
                      <a:r>
                        <a:rPr lang="zh-CN" altLang="en-US" dirty="0"/>
                        <a:t>剖析基于地理位置的树状区块链的数据结构，用传统方法尝试实现跨链连接，同时研究新的合约</a:t>
                      </a:r>
                    </a:p>
                  </a:txBody>
                  <a:tcPr/>
                </a:tc>
                <a:extLst>
                  <a:ext uri="{0D108BD9-81ED-4DB2-BD59-A6C34878D82A}">
                    <a16:rowId xmlns:a16="http://schemas.microsoft.com/office/drawing/2014/main" val="1310651941"/>
                  </a:ext>
                </a:extLst>
              </a:tr>
              <a:tr h="500781">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altLang="zh-CN" dirty="0"/>
                        <a:t>2023.3.1—2023.4.1</a:t>
                      </a:r>
                      <a:endParaRPr lang="zh-CN" altLang="en-US" dirty="0"/>
                    </a:p>
                  </a:txBody>
                  <a:tcPr/>
                </a:tc>
                <a:tc>
                  <a:txBody>
                    <a:bodyPr/>
                    <a:lstStyle/>
                    <a:p>
                      <a:r>
                        <a:rPr lang="zh-CN" altLang="en-US" dirty="0"/>
                        <a:t>进行对比实验测试，研究哪项指标会影响到其性能同时测试指标参数对性能的影响情况，尝试基于该项目设定相应协议以提高交流速率</a:t>
                      </a:r>
                    </a:p>
                  </a:txBody>
                  <a:tcPr/>
                </a:tc>
                <a:extLst>
                  <a:ext uri="{0D108BD9-81ED-4DB2-BD59-A6C34878D82A}">
                    <a16:rowId xmlns:a16="http://schemas.microsoft.com/office/drawing/2014/main" val="3829606000"/>
                  </a:ext>
                </a:extLst>
              </a:tr>
              <a:tr h="500781">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altLang="zh-CN" dirty="0"/>
                        <a:t>2023.4.1—2023.5.1</a:t>
                      </a:r>
                      <a:endParaRPr lang="zh-CN" altLang="en-US" dirty="0"/>
                    </a:p>
                  </a:txBody>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针对性能测试进行优化，有可能的话对安全性进行维护的探索；进行总结并开始准备论文的编写</a:t>
                      </a:r>
                    </a:p>
                  </a:txBody>
                  <a:tcPr/>
                </a:tc>
                <a:extLst>
                  <a:ext uri="{0D108BD9-81ED-4DB2-BD59-A6C34878D82A}">
                    <a16:rowId xmlns:a16="http://schemas.microsoft.com/office/drawing/2014/main" val="2079259763"/>
                  </a:ext>
                </a:extLst>
              </a:tr>
              <a:tr h="500781">
                <a:tc>
                  <a:txBody>
                    <a:bodyPr/>
                    <a:lstStyle/>
                    <a:p>
                      <a:r>
                        <a:rPr lang="en-US" altLang="zh-CN" dirty="0"/>
                        <a:t>2023.5.1—2023.6</a:t>
                      </a:r>
                      <a:endParaRPr lang="zh-CN" altLang="en-US" dirty="0"/>
                    </a:p>
                  </a:txBody>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完成最终的毕业论文，参加答辩</a:t>
                      </a:r>
                    </a:p>
                  </a:txBody>
                  <a:tcPr/>
                </a:tc>
                <a:extLst>
                  <a:ext uri="{0D108BD9-81ED-4DB2-BD59-A6C34878D82A}">
                    <a16:rowId xmlns:a16="http://schemas.microsoft.com/office/drawing/2014/main" val="3008412726"/>
                  </a:ext>
                </a:extLst>
              </a:tr>
              <a:tr h="500781">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474915893"/>
                  </a:ext>
                </a:extLst>
              </a:tr>
            </a:tbl>
          </a:graphicData>
        </a:graphic>
      </p:graphicFrame>
    </p:spTree>
    <p:extLst>
      <p:ext uri="{BB962C8B-B14F-4D97-AF65-F5344CB8AC3E}">
        <p14:creationId xmlns:p14="http://schemas.microsoft.com/office/powerpoint/2010/main" val="78205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A6FF1-38C6-BF40-AA54-FC2C1268CA34}"/>
              </a:ext>
            </a:extLst>
          </p:cNvPr>
          <p:cNvSpPr>
            <a:spLocks noGrp="1"/>
          </p:cNvSpPr>
          <p:nvPr>
            <p:ph type="ctrTitle"/>
          </p:nvPr>
        </p:nvSpPr>
        <p:spPr/>
        <p:txBody>
          <a:bodyPr>
            <a:normAutofit/>
          </a:bodyPr>
          <a:lstStyle/>
          <a:p>
            <a:r>
              <a:rPr kumimoji="1" lang="en-US" altLang="zh-CN" sz="7200" dirty="0"/>
              <a:t>Thanks</a:t>
            </a:r>
            <a:r>
              <a:rPr kumimoji="1" lang="zh-CN" altLang="en-US" sz="7200" dirty="0"/>
              <a:t>！</a:t>
            </a:r>
          </a:p>
        </p:txBody>
      </p:sp>
      <p:sp>
        <p:nvSpPr>
          <p:cNvPr id="3" name="副标题 2">
            <a:extLst>
              <a:ext uri="{FF2B5EF4-FFF2-40B4-BE49-F238E27FC236}">
                <a16:creationId xmlns:a16="http://schemas.microsoft.com/office/drawing/2014/main" id="{0486DF19-DC1B-514A-8C02-64E0ECCD2C31}"/>
              </a:ext>
            </a:extLst>
          </p:cNvPr>
          <p:cNvSpPr>
            <a:spLocks noGrp="1"/>
          </p:cNvSpPr>
          <p:nvPr>
            <p:ph type="subTitle" idx="1"/>
          </p:nvPr>
        </p:nvSpPr>
        <p:spPr/>
        <p:txBody>
          <a:bodyPr/>
          <a:lstStyle/>
          <a:p>
            <a:pPr algn="r"/>
            <a:r>
              <a:rPr lang="zh-CN" altLang="en-US" dirty="0"/>
              <a:t>答辩人：</a:t>
            </a:r>
            <a:r>
              <a:rPr kumimoji="1" lang="zh-CN" altLang="en-US" dirty="0"/>
              <a:t>狄永正</a:t>
            </a:r>
            <a:r>
              <a:rPr lang="zh-CN" altLang="en-US" dirty="0"/>
              <a:t>　　　导师：向勇　　　</a:t>
            </a:r>
            <a:endParaRPr kumimoji="1" lang="zh-CN" altLang="en-US" dirty="0"/>
          </a:p>
        </p:txBody>
      </p:sp>
    </p:spTree>
    <p:extLst>
      <p:ext uri="{BB962C8B-B14F-4D97-AF65-F5344CB8AC3E}">
        <p14:creationId xmlns:p14="http://schemas.microsoft.com/office/powerpoint/2010/main" val="82974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6AA08-C32B-6F4E-8AB3-67AE085DA5BA}"/>
              </a:ext>
            </a:extLst>
          </p:cNvPr>
          <p:cNvSpPr>
            <a:spLocks noGrp="1"/>
          </p:cNvSpPr>
          <p:nvPr>
            <p:ph type="title"/>
          </p:nvPr>
        </p:nvSpPr>
        <p:spPr/>
        <p:txBody>
          <a:bodyPr>
            <a:normAutofit/>
          </a:bodyPr>
          <a:lstStyle/>
          <a:p>
            <a:r>
              <a:rPr kumimoji="1" lang="zh-CN" altLang="en-US" sz="4400" dirty="0"/>
              <a:t>结构大纲</a:t>
            </a:r>
          </a:p>
        </p:txBody>
      </p:sp>
      <p:sp>
        <p:nvSpPr>
          <p:cNvPr id="3" name="内容占位符 2">
            <a:extLst>
              <a:ext uri="{FF2B5EF4-FFF2-40B4-BE49-F238E27FC236}">
                <a16:creationId xmlns:a16="http://schemas.microsoft.com/office/drawing/2014/main" id="{E4B3B5DF-DAF7-B946-AB06-11AE7FF1176B}"/>
              </a:ext>
            </a:extLst>
          </p:cNvPr>
          <p:cNvSpPr>
            <a:spLocks noGrp="1"/>
          </p:cNvSpPr>
          <p:nvPr>
            <p:ph idx="1"/>
          </p:nvPr>
        </p:nvSpPr>
        <p:spPr>
          <a:xfrm>
            <a:off x="1431883" y="1841889"/>
            <a:ext cx="10178926" cy="3878755"/>
          </a:xfrm>
        </p:spPr>
        <p:txBody>
          <a:bodyPr/>
          <a:lstStyle/>
          <a:p>
            <a:r>
              <a:rPr kumimoji="1" lang="zh-CN" altLang="en-US" dirty="0"/>
              <a:t>一、课题背景</a:t>
            </a:r>
            <a:endParaRPr kumimoji="1" lang="en-US" altLang="zh-CN" dirty="0"/>
          </a:p>
          <a:p>
            <a:r>
              <a:rPr kumimoji="1" lang="zh-CN" altLang="en-US" dirty="0"/>
              <a:t>二、调研情况</a:t>
            </a:r>
            <a:endParaRPr kumimoji="1" lang="en-US" altLang="zh-CN" dirty="0"/>
          </a:p>
          <a:p>
            <a:r>
              <a:rPr kumimoji="1" lang="zh-CN" altLang="en-US" dirty="0"/>
              <a:t>三、工作内容</a:t>
            </a:r>
            <a:endParaRPr kumimoji="1" lang="en-US" altLang="zh-CN" dirty="0"/>
          </a:p>
          <a:p>
            <a:r>
              <a:rPr kumimoji="1" lang="zh-CN" altLang="en-US" dirty="0"/>
              <a:t>四、时间安排</a:t>
            </a:r>
          </a:p>
        </p:txBody>
      </p:sp>
    </p:spTree>
    <p:extLst>
      <p:ext uri="{BB962C8B-B14F-4D97-AF65-F5344CB8AC3E}">
        <p14:creationId xmlns:p14="http://schemas.microsoft.com/office/powerpoint/2010/main" val="76092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一、课题背景</a:t>
            </a:r>
            <a:endParaRPr kumimoji="1" lang="en-US" altLang="zh-CN"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99256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4B9D5-EEB5-ED1E-D5E8-68D326910308}"/>
              </a:ext>
            </a:extLst>
          </p:cNvPr>
          <p:cNvSpPr>
            <a:spLocks noGrp="1"/>
          </p:cNvSpPr>
          <p:nvPr>
            <p:ph type="title"/>
          </p:nvPr>
        </p:nvSpPr>
        <p:spPr/>
        <p:txBody>
          <a:bodyPr/>
          <a:lstStyle/>
          <a:p>
            <a:r>
              <a:rPr lang="zh-CN" altLang="en-US" sz="2800" dirty="0">
                <a:latin typeface="+mj-ea"/>
              </a:rPr>
              <a:t>课题背景</a:t>
            </a:r>
            <a:endParaRPr lang="zh-CN" altLang="en-US" dirty="0">
              <a:latin typeface="+mj-ea"/>
            </a:endParaRPr>
          </a:p>
        </p:txBody>
      </p:sp>
      <p:sp>
        <p:nvSpPr>
          <p:cNvPr id="4" name="文本框 3">
            <a:extLst>
              <a:ext uri="{FF2B5EF4-FFF2-40B4-BE49-F238E27FC236}">
                <a16:creationId xmlns:a16="http://schemas.microsoft.com/office/drawing/2014/main" id="{1E9AD513-9386-26ED-917B-7A584363BBFF}"/>
              </a:ext>
            </a:extLst>
          </p:cNvPr>
          <p:cNvSpPr txBox="1"/>
          <p:nvPr/>
        </p:nvSpPr>
        <p:spPr>
          <a:xfrm>
            <a:off x="835306" y="1608624"/>
            <a:ext cx="10859986" cy="3731855"/>
          </a:xfrm>
          <a:prstGeom prst="rect">
            <a:avLst/>
          </a:prstGeom>
          <a:noFill/>
        </p:spPr>
        <p:txBody>
          <a:bodyPr wrap="square">
            <a:spAutoFit/>
          </a:body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b="1" noProof="0" dirty="0">
                <a:ln>
                  <a:noFill/>
                </a:ln>
                <a:solidFill>
                  <a:srgbClr val="000000"/>
                </a:solidFill>
                <a:effectLst/>
                <a:uLnTx/>
                <a:uFillTx/>
                <a:latin typeface="+mn-ea"/>
                <a:sym typeface="+mn-ea"/>
              </a:rPr>
              <a:t>区块链</a:t>
            </a:r>
            <a:r>
              <a:rPr lang="zh-CN" altLang="en-US" sz="2200" noProof="0" dirty="0">
                <a:ln>
                  <a:noFill/>
                </a:ln>
                <a:solidFill>
                  <a:srgbClr val="000000"/>
                </a:solidFill>
                <a:effectLst/>
                <a:uLnTx/>
                <a:uFillTx/>
                <a:latin typeface="+mn-ea"/>
                <a:sym typeface="+mn-ea"/>
              </a:rPr>
              <a:t>去中心化、开放性、独立性、安全性、匿名性等特点保证了该技术的“诚实”与“透明”。由于该技术数据存储与流动不依赖额外第三方，去除了中心管制，这为打破数据垄断提供了必要的技术基础。我们可以利用区块链技术建立可信任、去中心化的数据库，创造共享式经济。</a:t>
            </a:r>
            <a:endParaRPr lang="en-US" altLang="zh-CN" sz="2200" noProof="0" dirty="0">
              <a:ln>
                <a:noFill/>
              </a:ln>
              <a:solidFill>
                <a:srgbClr val="000000"/>
              </a:solidFill>
              <a:effectLst/>
              <a:uLnTx/>
              <a:uFillTx/>
              <a:latin typeface="+mn-ea"/>
              <a:sym typeface="+mn-ea"/>
            </a:endParaRPr>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noProof="0" dirty="0">
                <a:ln>
                  <a:noFill/>
                </a:ln>
                <a:solidFill>
                  <a:srgbClr val="000000"/>
                </a:solidFill>
                <a:effectLst/>
                <a:uLnTx/>
                <a:uFillTx/>
                <a:latin typeface="+mn-ea"/>
                <a:sym typeface="+mn-ea"/>
              </a:rPr>
              <a:t>在</a:t>
            </a:r>
            <a:r>
              <a:rPr lang="zh-CN" altLang="en-US" sz="2200" b="1" noProof="0" dirty="0">
                <a:ln>
                  <a:noFill/>
                </a:ln>
                <a:solidFill>
                  <a:srgbClr val="000000"/>
                </a:solidFill>
                <a:effectLst/>
                <a:uLnTx/>
                <a:uFillTx/>
                <a:latin typeface="+mn-ea"/>
                <a:sym typeface="+mn-ea"/>
              </a:rPr>
              <a:t>出租车调度系统</a:t>
            </a:r>
            <a:r>
              <a:rPr lang="zh-CN" altLang="en-US" sz="2200" noProof="0" dirty="0">
                <a:ln>
                  <a:noFill/>
                </a:ln>
                <a:solidFill>
                  <a:srgbClr val="000000"/>
                </a:solidFill>
                <a:effectLst/>
                <a:uLnTx/>
                <a:uFillTx/>
                <a:latin typeface="+mn-ea"/>
                <a:sym typeface="+mn-ea"/>
              </a:rPr>
              <a:t>中应用区块链技术能够消除中介，允许乘客与司机的直接交流与交易，同时由于区块链平台数据的透明性，能够为双方提供更为可信的验证，降低了信任成本。在网络出租车服务中使用区块链有助于参与的所有利益相关方关系更加紧密。</a:t>
            </a:r>
            <a:endParaRPr kumimoji="0" lang="zh-CN" altLang="en-US" sz="2200" b="0" i="0" u="none" strike="noStrike" kern="1200" cap="none" spc="0" normalizeH="0" baseline="0" noProof="0" dirty="0">
              <a:ln>
                <a:noFill/>
              </a:ln>
              <a:solidFill>
                <a:srgbClr val="000000"/>
              </a:solidFill>
              <a:effectLst/>
              <a:uLnTx/>
              <a:uFillTx/>
              <a:latin typeface="+mn-ea"/>
              <a:cs typeface="+mn-cs"/>
            </a:endParaRPr>
          </a:p>
        </p:txBody>
      </p:sp>
    </p:spTree>
    <p:extLst>
      <p:ext uri="{BB962C8B-B14F-4D97-AF65-F5344CB8AC3E}">
        <p14:creationId xmlns:p14="http://schemas.microsoft.com/office/powerpoint/2010/main" val="4754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t>课题背景</a:t>
            </a:r>
          </a:p>
        </p:txBody>
      </p:sp>
      <p:sp>
        <p:nvSpPr>
          <p:cNvPr id="16" name="内容占位符 4">
            <a:extLst>
              <a:ext uri="{FF2B5EF4-FFF2-40B4-BE49-F238E27FC236}">
                <a16:creationId xmlns:a16="http://schemas.microsoft.com/office/drawing/2014/main" id="{6942B5A1-936B-4272-AD5F-C1E3960C1A8D}"/>
              </a:ext>
            </a:extLst>
          </p:cNvPr>
          <p:cNvSpPr txBox="1">
            <a:spLocks/>
          </p:cNvSpPr>
          <p:nvPr/>
        </p:nvSpPr>
        <p:spPr>
          <a:xfrm>
            <a:off x="835306" y="1608623"/>
            <a:ext cx="10737198" cy="4317163"/>
          </a:xfrm>
          <a:prstGeom prst="rect">
            <a:avLst/>
          </a:prstGeom>
        </p:spPr>
        <p:txBody>
          <a:bodyPr/>
          <a:lstStyle>
            <a:lvl1pPr marL="305992"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84" indent="-305992"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78" indent="-269993"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69"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60" indent="-2339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53"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45"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38"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930" indent="-228594" algn="l" defTabSz="457189"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lang="zh-CN" altLang="en-US" sz="2200" noProof="0" dirty="0">
                <a:ln>
                  <a:noFill/>
                </a:ln>
                <a:solidFill>
                  <a:srgbClr val="000000"/>
                </a:solidFill>
                <a:effectLst/>
                <a:uLnTx/>
                <a:uFillTx/>
                <a:latin typeface="+mn-ea"/>
                <a:sym typeface="+mn-ea"/>
              </a:rPr>
              <a:t>本项目基于一个由</a:t>
            </a:r>
            <a:r>
              <a:rPr lang="zh-CN" altLang="en-US" sz="2200" b="1" noProof="0" dirty="0">
                <a:ln>
                  <a:noFill/>
                </a:ln>
                <a:solidFill>
                  <a:srgbClr val="000000"/>
                </a:solidFill>
                <a:effectLst/>
                <a:uLnTx/>
                <a:uFillTx/>
                <a:latin typeface="+mn-ea"/>
                <a:sym typeface="+mn-ea"/>
              </a:rPr>
              <a:t>树状区块链</a:t>
            </a:r>
            <a:r>
              <a:rPr lang="zh-CN" altLang="en-US" sz="2200" noProof="0" dirty="0">
                <a:ln>
                  <a:noFill/>
                </a:ln>
                <a:solidFill>
                  <a:srgbClr val="000000"/>
                </a:solidFill>
                <a:effectLst/>
                <a:uLnTx/>
                <a:uFillTx/>
                <a:latin typeface="+mn-ea"/>
                <a:sym typeface="+mn-ea"/>
              </a:rPr>
              <a:t>实现的</a:t>
            </a:r>
            <a:r>
              <a:rPr lang="zh-CN" altLang="en-US" sz="2200" b="1" noProof="0" dirty="0">
                <a:ln>
                  <a:noFill/>
                </a:ln>
                <a:solidFill>
                  <a:srgbClr val="000000"/>
                </a:solidFill>
                <a:effectLst/>
                <a:uLnTx/>
                <a:uFillTx/>
                <a:latin typeface="+mn-ea"/>
                <a:sym typeface="+mn-ea"/>
              </a:rPr>
              <a:t>出租车调度系统</a:t>
            </a:r>
            <a:r>
              <a:rPr lang="zh-CN" altLang="en-US" sz="2200" noProof="0" dirty="0">
                <a:ln>
                  <a:noFill/>
                </a:ln>
                <a:solidFill>
                  <a:srgbClr val="000000"/>
                </a:solidFill>
                <a:effectLst/>
                <a:uLnTx/>
                <a:uFillTx/>
                <a:latin typeface="+mn-ea"/>
                <a:sym typeface="+mn-ea"/>
              </a:rPr>
              <a:t>而做，该系统初步实现了链中的地理位置区块链功能：以</a:t>
            </a:r>
            <a:r>
              <a:rPr lang="en-US" altLang="zh-CN" sz="2200" noProof="0" dirty="0">
                <a:ln>
                  <a:noFill/>
                </a:ln>
                <a:solidFill>
                  <a:srgbClr val="000000"/>
                </a:solidFill>
                <a:effectLst/>
                <a:uLnTx/>
                <a:uFillTx/>
                <a:latin typeface="+mn-ea"/>
                <a:sym typeface="+mn-ea"/>
              </a:rPr>
              <a:t>Geohash</a:t>
            </a:r>
            <a:r>
              <a:rPr lang="zh-CN" altLang="en-US" sz="2200" noProof="0" dirty="0">
                <a:ln>
                  <a:noFill/>
                </a:ln>
                <a:solidFill>
                  <a:srgbClr val="000000"/>
                </a:solidFill>
                <a:effectLst/>
                <a:uLnTx/>
                <a:uFillTx/>
                <a:latin typeface="+mn-ea"/>
                <a:sym typeface="+mn-ea"/>
              </a:rPr>
              <a:t>编码来记录矢量地图，设计并实现了基于</a:t>
            </a:r>
            <a:r>
              <a:rPr lang="en-US" altLang="zh-CN" sz="2200" noProof="0" dirty="0">
                <a:ln>
                  <a:noFill/>
                </a:ln>
                <a:solidFill>
                  <a:srgbClr val="000000"/>
                </a:solidFill>
                <a:effectLst/>
                <a:uLnTx/>
                <a:uFillTx/>
                <a:latin typeface="+mn-ea"/>
                <a:sym typeface="+mn-ea"/>
              </a:rPr>
              <a:t>Geohash</a:t>
            </a:r>
            <a:r>
              <a:rPr lang="zh-CN" altLang="en-US" sz="2200" noProof="0" dirty="0">
                <a:ln>
                  <a:noFill/>
                </a:ln>
                <a:solidFill>
                  <a:srgbClr val="000000"/>
                </a:solidFill>
                <a:effectLst/>
                <a:uLnTx/>
                <a:uFillTx/>
                <a:latin typeface="+mn-ea"/>
                <a:sym typeface="+mn-ea"/>
              </a:rPr>
              <a:t>的路径规划算法、车程匹配算法；实现了记录地理位置，账户信息，用户收据等信息的树状区块链，同时实现了树状区块链的查询及更新等操作</a:t>
            </a:r>
            <a:endParaRPr lang="en-US" altLang="zh-CN" sz="2200" noProof="0" dirty="0">
              <a:ln>
                <a:noFill/>
              </a:ln>
              <a:solidFill>
                <a:srgbClr val="000000"/>
              </a:solidFill>
              <a:effectLst/>
              <a:uLnTx/>
              <a:uFillTx/>
              <a:latin typeface="+mn-ea"/>
              <a:sym typeface="+mn-ea"/>
            </a:endParaRPr>
          </a:p>
          <a:p>
            <a:pPr marL="305992" marR="0" lvl="0" indent="-305992" algn="l" defTabSz="457189" rtl="0" eaLnBrk="1" fontAlgn="auto" latinLnBrk="0" hangingPunct="1">
              <a:lnSpc>
                <a:spcPct val="150000"/>
              </a:lnSpc>
              <a:spcBef>
                <a:spcPct val="20000"/>
              </a:spcBef>
              <a:spcAft>
                <a:spcPts val="600"/>
              </a:spcAft>
              <a:buClr>
                <a:srgbClr val="5C2F7D"/>
              </a:buClr>
              <a:buSzPct val="92000"/>
              <a:buFont typeface="Wingdings 2" panose="05020102010507070707" pitchFamily="18" charset="2"/>
              <a:buChar char=""/>
              <a:tabLst/>
              <a:defRPr/>
            </a:pPr>
            <a:r>
              <a:rPr kumimoji="0" lang="zh-CN" altLang="en-US" sz="2200" b="0" i="0" u="none" strike="noStrike" kern="1200" cap="none" spc="0" normalizeH="0" baseline="0" dirty="0">
                <a:solidFill>
                  <a:srgbClr val="000000"/>
                </a:solidFill>
                <a:latin typeface="+mn-ea"/>
                <a:sym typeface="+mn-ea"/>
              </a:rPr>
              <a:t>项目的进一步</a:t>
            </a:r>
            <a:r>
              <a:rPr kumimoji="0" lang="zh-CN" altLang="en-US" sz="2200" b="1" i="0" u="none" strike="noStrike" kern="1200" cap="none" spc="0" normalizeH="0" baseline="0" dirty="0">
                <a:solidFill>
                  <a:srgbClr val="000000"/>
                </a:solidFill>
                <a:latin typeface="+mn-ea"/>
                <a:sym typeface="+mn-ea"/>
              </a:rPr>
              <a:t>改进</a:t>
            </a:r>
            <a:r>
              <a:rPr kumimoji="0" lang="zh-CN" altLang="en-US" sz="2200" b="0" i="0" u="none" strike="noStrike" kern="1200" cap="none" spc="0" normalizeH="0" baseline="0" dirty="0">
                <a:solidFill>
                  <a:srgbClr val="000000"/>
                </a:solidFill>
                <a:latin typeface="+mn-ea"/>
                <a:sym typeface="+mn-ea"/>
              </a:rPr>
              <a:t>，项目的区域共识机制仍有待改善，此外，本人的研究工作是基于树状区块链的</a:t>
            </a:r>
            <a:r>
              <a:rPr kumimoji="0" lang="zh-CN" altLang="en-US" sz="2200" b="1" i="0" u="none" strike="noStrike" kern="1200" cap="none" spc="0" normalizeH="0" baseline="0" dirty="0">
                <a:solidFill>
                  <a:srgbClr val="000000"/>
                </a:solidFill>
                <a:latin typeface="+mn-ea"/>
                <a:sym typeface="+mn-ea"/>
              </a:rPr>
              <a:t>跨链操作</a:t>
            </a:r>
            <a:r>
              <a:rPr kumimoji="0" lang="zh-CN" altLang="en-US" sz="2200" b="0" i="0" u="none" strike="noStrike" kern="1200" cap="none" spc="0" normalizeH="0" baseline="0" dirty="0">
                <a:solidFill>
                  <a:srgbClr val="000000"/>
                </a:solidFill>
                <a:latin typeface="+mn-ea"/>
                <a:sym typeface="+mn-ea"/>
              </a:rPr>
              <a:t>的设计研究</a:t>
            </a:r>
            <a:endParaRPr kumimoji="0" lang="zh-CN" altLang="en-US" sz="2000" b="0" i="0" u="none" strike="noStrike" kern="1200" cap="none" spc="0" normalizeH="0" baseline="0" noProof="0" dirty="0">
              <a:ln>
                <a:noFill/>
              </a:ln>
              <a:solidFill>
                <a:srgbClr val="3D3D3D"/>
              </a:solidFill>
              <a:effectLst/>
              <a:uLnTx/>
              <a:uFillTx/>
              <a:latin typeface="+mn-ea"/>
            </a:endParaRPr>
          </a:p>
        </p:txBody>
      </p:sp>
    </p:spTree>
    <p:extLst>
      <p:ext uri="{BB962C8B-B14F-4D97-AF65-F5344CB8AC3E}">
        <p14:creationId xmlns:p14="http://schemas.microsoft.com/office/powerpoint/2010/main" val="153516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二、调研情况</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083444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7" y="1608624"/>
            <a:ext cx="7156788" cy="3141506"/>
          </a:xfrm>
        </p:spPr>
        <p:txBody>
          <a:bodyPr>
            <a:normAutofit/>
          </a:bodyPr>
          <a:lstStyle/>
          <a:p>
            <a:r>
              <a:rPr lang="zh-CN" altLang="en-US" sz="2400" b="1" dirty="0">
                <a:latin typeface="+mn-ea"/>
              </a:rPr>
              <a:t>系统模型</a:t>
            </a:r>
            <a:r>
              <a:rPr lang="en-US" altLang="zh-CN" sz="2400" b="1" dirty="0">
                <a:latin typeface="+mn-ea"/>
              </a:rPr>
              <a:t>-</a:t>
            </a:r>
            <a:r>
              <a:rPr lang="zh-CN" altLang="en-US" sz="2400" b="1" dirty="0">
                <a:latin typeface="+mn-ea"/>
              </a:rPr>
              <a:t>车辆乘客终端与区块链</a:t>
            </a:r>
            <a:endParaRPr lang="en-US" altLang="zh-CN" sz="2400" b="1" dirty="0">
              <a:latin typeface="+mn-ea"/>
            </a:endParaRPr>
          </a:p>
          <a:p>
            <a:r>
              <a:rPr lang="zh-CN" altLang="en-US" sz="2400" b="1" dirty="0">
                <a:latin typeface="+mn-ea"/>
              </a:rPr>
              <a:t>地图存储</a:t>
            </a:r>
            <a:endParaRPr lang="en-US" altLang="zh-CN" sz="2400" b="1" dirty="0">
              <a:latin typeface="+mn-ea"/>
            </a:endParaRPr>
          </a:p>
          <a:p>
            <a:r>
              <a:rPr lang="zh-CN" altLang="en-US" sz="2400" b="1" dirty="0">
                <a:latin typeface="+mn-ea"/>
              </a:rPr>
              <a:t>地理树状区块链结构</a:t>
            </a:r>
            <a:endParaRPr lang="en-US" altLang="zh-CN" sz="2400" b="1" dirty="0">
              <a:latin typeface="+mn-ea"/>
            </a:endParaRPr>
          </a:p>
          <a:p>
            <a:r>
              <a:rPr lang="zh-CN" altLang="en-US" sz="2400" b="1" dirty="0">
                <a:latin typeface="+mn-ea"/>
              </a:rPr>
              <a:t>区域搜索区域调度算法</a:t>
            </a:r>
            <a:endParaRPr lang="en-US" altLang="zh-CN" sz="2400" b="1" dirty="0">
              <a:latin typeface="+mn-ea"/>
            </a:endParaRPr>
          </a:p>
          <a:p>
            <a:r>
              <a:rPr lang="zh-CN" altLang="en-US" sz="2400" b="1" dirty="0">
                <a:latin typeface="+mn-ea"/>
              </a:rPr>
              <a:t>快速查询算法</a:t>
            </a:r>
            <a:endParaRPr lang="en-US" altLang="zh-CN" sz="2400" b="1" dirty="0">
              <a:latin typeface="+mn-ea"/>
            </a:endParaRPr>
          </a:p>
          <a:p>
            <a:r>
              <a:rPr lang="en-US" altLang="zh-CN" sz="2400" b="1" dirty="0">
                <a:latin typeface="+mn-ea"/>
              </a:rPr>
              <a:t>···</a:t>
            </a:r>
          </a:p>
          <a:p>
            <a:endParaRPr lang="en-US" altLang="zh-CN" sz="2400" b="1" dirty="0">
              <a:latin typeface="+mn-ea"/>
            </a:endParaRPr>
          </a:p>
          <a:p>
            <a:endParaRPr lang="en-US" altLang="zh-CN" sz="2400" b="1" dirty="0">
              <a:latin typeface="+mn-ea"/>
            </a:endParaRPr>
          </a:p>
          <a:p>
            <a:pPr marL="0" indent="0">
              <a:buNone/>
            </a:pPr>
            <a:endParaRPr lang="en-US" altLang="zh-CN" sz="2200" dirty="0">
              <a:latin typeface="+mn-ea"/>
            </a:endParaRP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调研情况</a:t>
            </a:r>
            <a:r>
              <a:rPr lang="en-US" altLang="zh-CN" dirty="0">
                <a:latin typeface="+mj-ea"/>
              </a:rPr>
              <a:t>—</a:t>
            </a:r>
            <a:r>
              <a:rPr lang="zh-CN" altLang="en-US" dirty="0">
                <a:latin typeface="+mj-ea"/>
              </a:rPr>
              <a:t>现有仓库</a:t>
            </a:r>
          </a:p>
        </p:txBody>
      </p:sp>
    </p:spTree>
    <p:extLst>
      <p:ext uri="{BB962C8B-B14F-4D97-AF65-F5344CB8AC3E}">
        <p14:creationId xmlns:p14="http://schemas.microsoft.com/office/powerpoint/2010/main" val="2860014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D553D6F-BC1A-435F-9D69-C092A92466AA}"/>
              </a:ext>
            </a:extLst>
          </p:cNvPr>
          <p:cNvSpPr>
            <a:spLocks noGrp="1"/>
          </p:cNvSpPr>
          <p:nvPr>
            <p:ph idx="1"/>
          </p:nvPr>
        </p:nvSpPr>
        <p:spPr>
          <a:xfrm>
            <a:off x="835306" y="1608624"/>
            <a:ext cx="10521387" cy="4714986"/>
          </a:xfrm>
        </p:spPr>
        <p:txBody>
          <a:bodyPr>
            <a:normAutofit fontScale="85000" lnSpcReduction="10000"/>
          </a:bodyPr>
          <a:lstStyle/>
          <a:p>
            <a:r>
              <a:rPr lang="zh-CN" altLang="en-US" sz="2400" b="1" dirty="0">
                <a:latin typeface="+mn-ea"/>
              </a:rPr>
              <a:t>中继技术：</a:t>
            </a:r>
            <a:r>
              <a:rPr lang="en-US" altLang="zh-CN" sz="2400" b="1" dirty="0">
                <a:latin typeface="+mn-ea"/>
              </a:rPr>
              <a:t>Polkadot</a:t>
            </a:r>
            <a:r>
              <a:rPr lang="zh-CN" altLang="en-US" sz="2400" b="1" dirty="0">
                <a:latin typeface="+mn-ea"/>
              </a:rPr>
              <a:t>和</a:t>
            </a:r>
            <a:r>
              <a:rPr lang="en-US" altLang="zh-CN" sz="2400" b="1" dirty="0">
                <a:latin typeface="+mn-ea"/>
              </a:rPr>
              <a:t>COSMOS</a:t>
            </a:r>
          </a:p>
          <a:p>
            <a:pPr marL="0" indent="0">
              <a:buNone/>
            </a:pPr>
            <a:r>
              <a:rPr lang="en-US" altLang="zh-CN" sz="2200" dirty="0">
                <a:latin typeface="+mn-ea"/>
              </a:rPr>
              <a:t>	</a:t>
            </a:r>
            <a:r>
              <a:rPr lang="en-US" altLang="zh-CN" dirty="0">
                <a:latin typeface="+mn-ea"/>
              </a:rPr>
              <a:t>Polkadot</a:t>
            </a:r>
            <a:r>
              <a:rPr lang="zh-CN" altLang="en-US" dirty="0">
                <a:latin typeface="+mn-ea"/>
              </a:rPr>
              <a:t>是由原以太坊主要核心开发者推出的公有链。</a:t>
            </a:r>
            <a:r>
              <a:rPr lang="en-US" altLang="zh-CN" dirty="0">
                <a:latin typeface="+mn-ea"/>
              </a:rPr>
              <a:t>Polkadot</a:t>
            </a:r>
            <a:r>
              <a:rPr lang="zh-CN" altLang="en-US" dirty="0">
                <a:latin typeface="+mn-ea"/>
              </a:rPr>
              <a:t>计划将私有链</a:t>
            </a:r>
            <a:r>
              <a:rPr lang="en-US" altLang="zh-CN" dirty="0">
                <a:latin typeface="+mn-ea"/>
              </a:rPr>
              <a:t>/</a:t>
            </a:r>
            <a:r>
              <a:rPr lang="zh-CN" altLang="en-US" dirty="0">
                <a:latin typeface="+mn-ea"/>
              </a:rPr>
              <a:t>联盟链融入到公有</a:t>
            </a:r>
            <a:r>
              <a:rPr lang="en-US" altLang="zh-CN" dirty="0">
                <a:latin typeface="+mn-ea"/>
              </a:rPr>
              <a:t>	</a:t>
            </a:r>
            <a:r>
              <a:rPr lang="zh-CN" altLang="en-US" dirty="0">
                <a:latin typeface="+mn-ea"/>
              </a:rPr>
              <a:t>链的共识网络中，</a:t>
            </a:r>
            <a:r>
              <a:rPr lang="en-US" altLang="zh-CN" dirty="0">
                <a:latin typeface="+mn-ea"/>
              </a:rPr>
              <a:t>	</a:t>
            </a:r>
            <a:r>
              <a:rPr lang="zh-CN" altLang="en-US" dirty="0">
                <a:latin typeface="+mn-ea"/>
              </a:rPr>
              <a:t>同时又能保有私有链</a:t>
            </a:r>
            <a:r>
              <a:rPr lang="en-US" altLang="zh-CN" dirty="0">
                <a:latin typeface="+mn-ea"/>
              </a:rPr>
              <a:t>/</a:t>
            </a:r>
            <a:r>
              <a:rPr lang="zh-CN" altLang="en-US" dirty="0">
                <a:latin typeface="+mn-ea"/>
              </a:rPr>
              <a:t>联盟链的原有的数据隐私和许可使用的特性。它可以将多个区块链互相连接。</a:t>
            </a:r>
          </a:p>
          <a:p>
            <a:pPr marL="0" indent="0">
              <a:buNone/>
            </a:pPr>
            <a:r>
              <a:rPr lang="en-US" altLang="zh-CN" dirty="0">
                <a:latin typeface="+mn-ea"/>
              </a:rPr>
              <a:t>	Polkadot</a:t>
            </a:r>
            <a:r>
              <a:rPr lang="zh-CN" altLang="en-US" dirty="0">
                <a:latin typeface="+mn-ea"/>
              </a:rPr>
              <a:t>还是以以太坊为主，实现其与私链的互连，并以其他公有链网络为升级目标，最终让以太坊直接与任何链进</a:t>
            </a:r>
            <a:r>
              <a:rPr lang="en-US" altLang="zh-CN" dirty="0">
                <a:latin typeface="+mn-ea"/>
              </a:rPr>
              <a:t>	</a:t>
            </a:r>
            <a:r>
              <a:rPr lang="zh-CN" altLang="en-US" dirty="0">
                <a:latin typeface="+mn-ea"/>
              </a:rPr>
              <a:t>行通讯。</a:t>
            </a:r>
            <a:endParaRPr lang="en-US" altLang="zh-CN" dirty="0">
              <a:latin typeface="+mn-ea"/>
            </a:endParaRPr>
          </a:p>
          <a:p>
            <a:pPr marL="0" indent="0">
              <a:buNone/>
            </a:pPr>
            <a:endParaRPr lang="en-US" altLang="zh-CN" sz="2200" dirty="0">
              <a:latin typeface="+mn-ea"/>
            </a:endParaRPr>
          </a:p>
          <a:p>
            <a:pPr marL="0" indent="0">
              <a:buNone/>
            </a:pPr>
            <a:r>
              <a:rPr lang="en-US" altLang="zh-CN" sz="2200" dirty="0">
                <a:latin typeface="+mn-ea"/>
              </a:rPr>
              <a:t>	C</a:t>
            </a:r>
            <a:r>
              <a:rPr lang="en-US" altLang="zh-CN" dirty="0">
                <a:latin typeface="+mn-ea"/>
              </a:rPr>
              <a:t>osmos</a:t>
            </a:r>
            <a:r>
              <a:rPr lang="zh-CN" altLang="en-US" dirty="0">
                <a:latin typeface="+mn-ea"/>
              </a:rPr>
              <a:t>是</a:t>
            </a:r>
            <a:r>
              <a:rPr lang="en-US" altLang="zh-CN" dirty="0">
                <a:latin typeface="+mn-ea"/>
              </a:rPr>
              <a:t>tendermint</a:t>
            </a:r>
            <a:r>
              <a:rPr lang="zh-CN" altLang="en-US" dirty="0">
                <a:latin typeface="+mn-ea"/>
              </a:rPr>
              <a:t>团队推出的一个支持跨链交互的异构网络。</a:t>
            </a:r>
            <a:r>
              <a:rPr lang="en-US" altLang="zh-CN" dirty="0">
                <a:latin typeface="+mn-ea"/>
              </a:rPr>
              <a:t>Cosmos</a:t>
            </a:r>
            <a:r>
              <a:rPr lang="zh-CN" altLang="en-US" dirty="0">
                <a:latin typeface="+mn-ea"/>
              </a:rPr>
              <a:t>采用的</a:t>
            </a:r>
            <a:r>
              <a:rPr lang="en-US" altLang="zh-CN" dirty="0">
                <a:latin typeface="+mn-ea"/>
              </a:rPr>
              <a:t>Tendermint</a:t>
            </a:r>
            <a:r>
              <a:rPr lang="zh-CN" altLang="en-US" dirty="0">
                <a:latin typeface="+mn-ea"/>
              </a:rPr>
              <a:t>共</a:t>
            </a:r>
            <a:r>
              <a:rPr lang="en-US" altLang="zh-CN" dirty="0">
                <a:latin typeface="+mn-ea"/>
              </a:rPr>
              <a:t>	</a:t>
            </a:r>
            <a:r>
              <a:rPr lang="zh-CN" altLang="en-US" dirty="0">
                <a:latin typeface="+mn-ea"/>
              </a:rPr>
              <a:t>识算法，是一个类</a:t>
            </a:r>
            <a:r>
              <a:rPr lang="en-US" altLang="zh-CN" dirty="0">
                <a:latin typeface="+mn-ea"/>
              </a:rPr>
              <a:t>	</a:t>
            </a:r>
            <a:r>
              <a:rPr lang="zh-CN" altLang="en-US" dirty="0">
                <a:latin typeface="+mn-ea"/>
              </a:rPr>
              <a:t>似实用拜占庭容错共识引擎，具有高性能、一致性等特点，而且在其严格的分叉责任制保证下，能够防止怀有恶意的</a:t>
            </a:r>
            <a:r>
              <a:rPr lang="en-US" altLang="zh-CN" dirty="0">
                <a:latin typeface="+mn-ea"/>
              </a:rPr>
              <a:t>	</a:t>
            </a:r>
            <a:r>
              <a:rPr lang="zh-CN" altLang="en-US" dirty="0">
                <a:latin typeface="+mn-ea"/>
              </a:rPr>
              <a:t>参与者做出不当操作。</a:t>
            </a:r>
            <a:endParaRPr lang="en-US" altLang="zh-CN" dirty="0">
              <a:latin typeface="+mn-ea"/>
            </a:endParaRPr>
          </a:p>
          <a:p>
            <a:pPr marL="0" indent="0">
              <a:buNone/>
            </a:pPr>
            <a:endParaRPr lang="en-US" altLang="zh-CN" dirty="0">
              <a:latin typeface="+mn-ea"/>
            </a:endParaRPr>
          </a:p>
          <a:p>
            <a:r>
              <a:rPr lang="zh-CN" altLang="en-US" sz="2400" b="1" dirty="0">
                <a:latin typeface="+mn-ea"/>
              </a:rPr>
              <a:t>哈希锁定技术</a:t>
            </a:r>
            <a:endParaRPr lang="en-US" altLang="zh-CN" sz="2400" b="1" dirty="0">
              <a:latin typeface="+mn-ea"/>
            </a:endParaRPr>
          </a:p>
          <a:p>
            <a:pPr marL="0" marR="0" lvl="0" indent="0" algn="l" defTabSz="457189" rtl="0" eaLnBrk="1" fontAlgn="auto" latinLnBrk="0" hangingPunct="1">
              <a:lnSpc>
                <a:spcPct val="100000"/>
              </a:lnSpc>
              <a:spcBef>
                <a:spcPct val="20000"/>
              </a:spcBef>
              <a:spcAft>
                <a:spcPts val="600"/>
              </a:spcAft>
              <a:buClr>
                <a:srgbClr val="5C2F7D"/>
              </a:buClr>
              <a:buSzPct val="92000"/>
              <a:buFont typeface="Wingdings 2" panose="05020102010507070707" pitchFamily="18" charset="2"/>
              <a:buNone/>
              <a:tabLst/>
              <a:defRPr/>
            </a:pPr>
            <a:r>
              <a:rPr kumimoji="0" lang="en-US" altLang="zh-CN" sz="1800" b="0" i="0" u="none" strike="noStrike" kern="1200" cap="none" spc="0" normalizeH="0" baseline="0" noProof="0" dirty="0">
                <a:ln>
                  <a:noFill/>
                </a:ln>
                <a:solidFill>
                  <a:srgbClr val="3D3D3D"/>
                </a:solidFill>
                <a:effectLst/>
                <a:uLnTx/>
                <a:uFillTx/>
                <a:latin typeface="+mn-ea"/>
                <a:cs typeface="+mn-cs"/>
              </a:rPr>
              <a:t>	</a:t>
            </a:r>
            <a:r>
              <a:rPr kumimoji="0" lang="zh-CN" altLang="en-US" sz="1800" b="0" i="0" u="none" strike="noStrike" kern="1200" cap="none" spc="0" normalizeH="0" baseline="0" noProof="0" dirty="0">
                <a:ln>
                  <a:noFill/>
                </a:ln>
                <a:solidFill>
                  <a:srgbClr val="3D3D3D"/>
                </a:solidFill>
                <a:effectLst/>
                <a:uLnTx/>
                <a:uFillTx/>
                <a:latin typeface="+mn-ea"/>
                <a:cs typeface="+mn-cs"/>
              </a:rPr>
              <a:t>全称为哈希时间锁定合约，英文为 </a:t>
            </a:r>
            <a:r>
              <a:rPr kumimoji="0" lang="en-US" altLang="zh-CN" sz="1800" b="0" i="0" u="none" strike="noStrike" kern="1200" cap="none" spc="0" normalizeH="0" baseline="0" noProof="0" dirty="0">
                <a:ln>
                  <a:noFill/>
                </a:ln>
                <a:solidFill>
                  <a:srgbClr val="3D3D3D"/>
                </a:solidFill>
                <a:effectLst/>
                <a:uLnTx/>
                <a:uFillTx/>
                <a:latin typeface="+mn-ea"/>
                <a:cs typeface="+mn-cs"/>
              </a:rPr>
              <a:t>HTLC </a:t>
            </a:r>
            <a:r>
              <a:rPr kumimoji="0" lang="zh-CN" altLang="en-US" sz="1800" b="0" i="0" u="none" strike="noStrike" kern="1200" cap="none" spc="0" normalizeH="0" baseline="0" noProof="0" dirty="0">
                <a:ln>
                  <a:noFill/>
                </a:ln>
                <a:solidFill>
                  <a:srgbClr val="3D3D3D"/>
                </a:solidFill>
                <a:effectLst/>
                <a:uLnTx/>
                <a:uFillTx/>
                <a:latin typeface="+mn-ea"/>
                <a:cs typeface="+mn-cs"/>
              </a:rPr>
              <a:t>（</a:t>
            </a:r>
            <a:r>
              <a:rPr kumimoji="0" lang="en-US" altLang="zh-CN" sz="1800" b="0" i="0" u="none" strike="noStrike" kern="1200" cap="none" spc="0" normalizeH="0" baseline="0" noProof="0" dirty="0">
                <a:ln>
                  <a:noFill/>
                </a:ln>
                <a:solidFill>
                  <a:srgbClr val="3D3D3D"/>
                </a:solidFill>
                <a:effectLst/>
                <a:uLnTx/>
                <a:uFillTx/>
                <a:latin typeface="+mn-ea"/>
                <a:cs typeface="+mn-cs"/>
              </a:rPr>
              <a:t>Hash TimeLock Contract</a:t>
            </a:r>
            <a:r>
              <a:rPr kumimoji="0" lang="zh-CN" altLang="en-US" sz="1800" b="0" i="0" u="none" strike="noStrike" kern="1200" cap="none" spc="0" normalizeH="0" baseline="0" noProof="0" dirty="0">
                <a:ln>
                  <a:noFill/>
                </a:ln>
                <a:solidFill>
                  <a:srgbClr val="3D3D3D"/>
                </a:solidFill>
                <a:effectLst/>
                <a:uLnTx/>
                <a:uFillTx/>
                <a:latin typeface="+mn-ea"/>
                <a:cs typeface="+mn-cs"/>
              </a:rPr>
              <a:t>），是闪电网络中提出的一种新的技术实现形</a:t>
            </a:r>
            <a:r>
              <a:rPr kumimoji="0" lang="en-US" altLang="zh-CN" sz="1800" b="0" i="0" u="none" strike="noStrike" kern="1200" cap="none" spc="0" normalizeH="0" baseline="0" noProof="0" dirty="0">
                <a:ln>
                  <a:noFill/>
                </a:ln>
                <a:solidFill>
                  <a:srgbClr val="3D3D3D"/>
                </a:solidFill>
                <a:effectLst/>
                <a:uLnTx/>
                <a:uFillTx/>
                <a:latin typeface="+mn-ea"/>
                <a:cs typeface="+mn-cs"/>
              </a:rPr>
              <a:t>	</a:t>
            </a:r>
            <a:r>
              <a:rPr kumimoji="0" lang="zh-CN" altLang="en-US" sz="1800" b="0" i="0" u="none" strike="noStrike" kern="1200" cap="none" spc="0" normalizeH="0" baseline="0" noProof="0" dirty="0">
                <a:ln>
                  <a:noFill/>
                </a:ln>
                <a:solidFill>
                  <a:srgbClr val="3D3D3D"/>
                </a:solidFill>
                <a:effectLst/>
                <a:uLnTx/>
                <a:uFillTx/>
                <a:latin typeface="+mn-ea"/>
                <a:cs typeface="+mn-cs"/>
              </a:rPr>
              <a:t>式，指在智能合约的基础上，让双方先锁定资产，如果都在规定的时间内输入正确哈希值的原值，即可完成交易。</a:t>
            </a:r>
            <a:endParaRPr kumimoji="0" lang="en-US" altLang="zh-CN" sz="1800" b="0" i="0" u="none" strike="noStrike" kern="1200" cap="none" spc="0" normalizeH="0" baseline="0" noProof="0" dirty="0">
              <a:ln>
                <a:noFill/>
              </a:ln>
              <a:solidFill>
                <a:srgbClr val="3D3D3D"/>
              </a:solidFill>
              <a:effectLst/>
              <a:uLnTx/>
              <a:uFillTx/>
              <a:latin typeface="+mn-ea"/>
              <a:cs typeface="+mn-cs"/>
            </a:endParaRPr>
          </a:p>
          <a:p>
            <a:pPr marL="0" indent="0">
              <a:buNone/>
            </a:pPr>
            <a:endParaRPr lang="en-US" altLang="zh-CN" dirty="0">
              <a:latin typeface="+mn-ea"/>
            </a:endParaRPr>
          </a:p>
          <a:p>
            <a:pPr marL="0" indent="0">
              <a:buNone/>
            </a:pPr>
            <a:r>
              <a:rPr lang="en-US" altLang="zh-CN" sz="2200" dirty="0">
                <a:latin typeface="+mn-ea"/>
              </a:rPr>
              <a:t>	</a:t>
            </a:r>
          </a:p>
        </p:txBody>
      </p:sp>
      <p:sp>
        <p:nvSpPr>
          <p:cNvPr id="4" name="标题 3">
            <a:extLst>
              <a:ext uri="{FF2B5EF4-FFF2-40B4-BE49-F238E27FC236}">
                <a16:creationId xmlns:a16="http://schemas.microsoft.com/office/drawing/2014/main" id="{CB335FAB-FA8F-41FD-B41F-E4213D79D779}"/>
              </a:ext>
            </a:extLst>
          </p:cNvPr>
          <p:cNvSpPr>
            <a:spLocks noGrp="1"/>
          </p:cNvSpPr>
          <p:nvPr>
            <p:ph type="title"/>
          </p:nvPr>
        </p:nvSpPr>
        <p:spPr/>
        <p:txBody>
          <a:bodyPr>
            <a:normAutofit/>
          </a:bodyPr>
          <a:lstStyle/>
          <a:p>
            <a:r>
              <a:rPr lang="zh-CN" altLang="en-US" dirty="0">
                <a:latin typeface="+mj-ea"/>
              </a:rPr>
              <a:t>调研情况</a:t>
            </a:r>
            <a:r>
              <a:rPr lang="en-US" altLang="zh-CN" dirty="0">
                <a:latin typeface="+mj-ea"/>
              </a:rPr>
              <a:t>—</a:t>
            </a:r>
            <a:r>
              <a:rPr lang="zh-CN" altLang="en-US" dirty="0">
                <a:latin typeface="+mj-ea"/>
              </a:rPr>
              <a:t>传统区块链的一些跨链技术</a:t>
            </a:r>
          </a:p>
        </p:txBody>
      </p:sp>
    </p:spTree>
    <p:extLst>
      <p:ext uri="{BB962C8B-B14F-4D97-AF65-F5344CB8AC3E}">
        <p14:creationId xmlns:p14="http://schemas.microsoft.com/office/powerpoint/2010/main" val="1110621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B335FAB-FA8F-41FD-B41F-E4213D79D779}"/>
              </a:ext>
            </a:extLst>
          </p:cNvPr>
          <p:cNvSpPr>
            <a:spLocks noGrp="1"/>
          </p:cNvSpPr>
          <p:nvPr>
            <p:ph type="ctrTitle"/>
          </p:nvPr>
        </p:nvSpPr>
        <p:spPr/>
        <p:txBody>
          <a:bodyPr>
            <a:normAutofit/>
          </a:bodyPr>
          <a:lstStyle/>
          <a:p>
            <a:r>
              <a:rPr kumimoji="1" lang="zh-CN" altLang="en-US" sz="4400" dirty="0"/>
              <a:t>三、工作内容</a:t>
            </a:r>
            <a:endParaRPr lang="zh-CN" altLang="en-US" sz="4400" dirty="0"/>
          </a:p>
        </p:txBody>
      </p:sp>
      <p:sp>
        <p:nvSpPr>
          <p:cNvPr id="2" name="副标题 1">
            <a:extLst>
              <a:ext uri="{FF2B5EF4-FFF2-40B4-BE49-F238E27FC236}">
                <a16:creationId xmlns:a16="http://schemas.microsoft.com/office/drawing/2014/main" id="{A8F96AEE-70D8-4DDF-A547-45EB77DBE4E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88631701"/>
      </p:ext>
    </p:extLst>
  </p:cSld>
  <p:clrMapOvr>
    <a:masterClrMapping/>
  </p:clrMapOvr>
</p:sld>
</file>

<file path=ppt/theme/theme1.xml><?xml version="1.0" encoding="utf-8"?>
<a:theme xmlns:a="http://schemas.openxmlformats.org/drawingml/2006/main" name="2_清华简约主题-扁平-16:9">
  <a:themeElements>
    <a:clrScheme name="自定义 6">
      <a:dk1>
        <a:srgbClr val="000000"/>
      </a:dk1>
      <a:lt1>
        <a:srgbClr val="FFFFFF"/>
      </a:lt1>
      <a:dk2>
        <a:srgbClr val="3D3D3D"/>
      </a:dk2>
      <a:lt2>
        <a:srgbClr val="EBEBEB"/>
      </a:lt2>
      <a:accent1>
        <a:srgbClr val="5B2F7C"/>
      </a:accent1>
      <a:accent2>
        <a:srgbClr val="5C2F7D"/>
      </a:accent2>
      <a:accent3>
        <a:srgbClr val="E6C46D"/>
      </a:accent3>
      <a:accent4>
        <a:srgbClr val="969FA7"/>
      </a:accent4>
      <a:accent5>
        <a:srgbClr val="A9C37C"/>
      </a:accent5>
      <a:accent6>
        <a:srgbClr val="5A8071"/>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otalTime>1687</TotalTime>
  <Words>995</Words>
  <Application>Microsoft Office PowerPoint</Application>
  <PresentationFormat>宽屏</PresentationFormat>
  <Paragraphs>69</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华文中宋</vt:lpstr>
      <vt:lpstr>Gill Sans MT</vt:lpstr>
      <vt:lpstr>Wingdings</vt:lpstr>
      <vt:lpstr>Wingdings 2</vt:lpstr>
      <vt:lpstr>2_清华简约主题-扁平-16:9</vt:lpstr>
      <vt:lpstr>树状区块链的跨链操作的设计研究 </vt:lpstr>
      <vt:lpstr>结构大纲</vt:lpstr>
      <vt:lpstr>一、课题背景</vt:lpstr>
      <vt:lpstr>课题背景</vt:lpstr>
      <vt:lpstr>课题背景</vt:lpstr>
      <vt:lpstr>二、调研情况</vt:lpstr>
      <vt:lpstr>调研情况—现有仓库</vt:lpstr>
      <vt:lpstr>调研情况—传统区块链的一些跨链技术</vt:lpstr>
      <vt:lpstr>三、工作内容</vt:lpstr>
      <vt:lpstr>工作内容</vt:lpstr>
      <vt:lpstr>工作内容</vt:lpstr>
      <vt:lpstr>重点难点</vt:lpstr>
      <vt:lpstr>四、时间安排</vt:lpstr>
      <vt:lpstr>时间安排</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模式识别大作业 期末答辩</dc:title>
  <dc:creator>狄 永正</dc:creator>
  <cp:lastModifiedBy>狄 永正</cp:lastModifiedBy>
  <cp:revision>14</cp:revision>
  <dcterms:created xsi:type="dcterms:W3CDTF">2023-01-03T15:22:47Z</dcterms:created>
  <dcterms:modified xsi:type="dcterms:W3CDTF">2023-01-06T07:22:47Z</dcterms:modified>
</cp:coreProperties>
</file>