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84" r:id="rId2"/>
    <p:sldId id="1148" r:id="rId3"/>
    <p:sldId id="1149" r:id="rId4"/>
    <p:sldId id="2376" r:id="rId5"/>
    <p:sldId id="2377" r:id="rId6"/>
    <p:sldId id="1168" r:id="rId7"/>
    <p:sldId id="2378" r:id="rId8"/>
    <p:sldId id="1156" r:id="rId9"/>
    <p:sldId id="1174" r:id="rId10"/>
    <p:sldId id="2379" r:id="rId11"/>
    <p:sldId id="1164" r:id="rId12"/>
    <p:sldId id="1175" r:id="rId13"/>
    <p:sldId id="2381" r:id="rId14"/>
    <p:sldId id="1157" r:id="rId15"/>
    <p:sldId id="2382" r:id="rId16"/>
    <p:sldId id="2383" r:id="rId17"/>
    <p:sldId id="1169" r:id="rId18"/>
    <p:sldId id="2389" r:id="rId19"/>
    <p:sldId id="2384" r:id="rId20"/>
    <p:sldId id="2386" r:id="rId21"/>
    <p:sldId id="2387" r:id="rId22"/>
    <p:sldId id="2388" r:id="rId23"/>
    <p:sldId id="2390" r:id="rId24"/>
    <p:sldId id="2396" r:id="rId25"/>
    <p:sldId id="2397" r:id="rId26"/>
    <p:sldId id="2398" r:id="rId27"/>
    <p:sldId id="2400" r:id="rId28"/>
    <p:sldId id="2394" r:id="rId29"/>
    <p:sldId id="2401" r:id="rId30"/>
    <p:sldId id="2402" r:id="rId31"/>
    <p:sldId id="2403" r:id="rId32"/>
    <p:sldId id="2404" r:id="rId33"/>
    <p:sldId id="2405" r:id="rId34"/>
    <p:sldId id="116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1B82B23-3214-43B3-8F59-AC3B4C174DAD}">
          <p14:sldIdLst/>
        </p14:section>
        <p14:section name="首页" id="{79089D4C-0862-4A19-AFDE-65ECA4F809E4}">
          <p14:sldIdLst>
            <p14:sldId id="284"/>
            <p14:sldId id="1148"/>
            <p14:sldId id="1149"/>
            <p14:sldId id="2376"/>
            <p14:sldId id="2377"/>
            <p14:sldId id="1168"/>
            <p14:sldId id="2378"/>
            <p14:sldId id="1156"/>
            <p14:sldId id="1174"/>
            <p14:sldId id="2379"/>
            <p14:sldId id="1164"/>
            <p14:sldId id="1175"/>
            <p14:sldId id="2381"/>
            <p14:sldId id="1157"/>
            <p14:sldId id="2382"/>
            <p14:sldId id="2383"/>
            <p14:sldId id="1169"/>
            <p14:sldId id="2389"/>
            <p14:sldId id="2384"/>
            <p14:sldId id="2386"/>
            <p14:sldId id="2387"/>
            <p14:sldId id="2388"/>
            <p14:sldId id="2390"/>
            <p14:sldId id="2396"/>
            <p14:sldId id="2397"/>
            <p14:sldId id="2398"/>
            <p14:sldId id="2400"/>
            <p14:sldId id="2394"/>
            <p14:sldId id="2401"/>
            <p14:sldId id="2402"/>
            <p14:sldId id="2403"/>
            <p14:sldId id="2404"/>
            <p14:sldId id="2405"/>
            <p14:sldId id="11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3083" autoAdjust="0"/>
  </p:normalViewPr>
  <p:slideViewPr>
    <p:cSldViewPr snapToGrid="0">
      <p:cViewPr varScale="1">
        <p:scale>
          <a:sx n="95" d="100"/>
          <a:sy n="95" d="100"/>
        </p:scale>
        <p:origin x="564" y="64"/>
      </p:cViewPr>
      <p:guideLst/>
    </p:cSldViewPr>
  </p:slideViewPr>
  <p:notesTextViewPr>
    <p:cViewPr>
      <p:scale>
        <a:sx n="1" d="1"/>
        <a:sy n="1" d="1"/>
      </p:scale>
      <p:origin x="0" y="0"/>
    </p:cViewPr>
  </p:notesTextViewPr>
  <p:sorterViewPr>
    <p:cViewPr>
      <p:scale>
        <a:sx n="100" d="100"/>
        <a:sy n="100" d="100"/>
      </p:scale>
      <p:origin x="0" y="-79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B34AA3C-62FF-9241-E96D-3040C5B978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01FE00D-0D6F-B172-EDD2-4D3A42F9DA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6D8DA7-EC50-4B85-8894-30895C4FC0F8}" type="datetimeFigureOut">
              <a:rPr lang="zh-CN" altLang="en-US" smtClean="0"/>
              <a:t>2023/6/7</a:t>
            </a:fld>
            <a:endParaRPr lang="zh-CN" altLang="en-US"/>
          </a:p>
        </p:txBody>
      </p:sp>
      <p:sp>
        <p:nvSpPr>
          <p:cNvPr id="4" name="页脚占位符 3">
            <a:extLst>
              <a:ext uri="{FF2B5EF4-FFF2-40B4-BE49-F238E27FC236}">
                <a16:creationId xmlns:a16="http://schemas.microsoft.com/office/drawing/2014/main" id="{652A673F-1D6E-5E46-02DA-6050FF046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A07F45F-7D7A-D5C3-8B72-80FBB30C59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21BCD2-EB0F-492A-A20C-593145FB8FE8}" type="slidenum">
              <a:rPr lang="zh-CN" altLang="en-US" smtClean="0"/>
              <a:t>‹#›</a:t>
            </a:fld>
            <a:endParaRPr lang="zh-CN" altLang="en-US"/>
          </a:p>
        </p:txBody>
      </p:sp>
    </p:spTree>
    <p:extLst>
      <p:ext uri="{BB962C8B-B14F-4D97-AF65-F5344CB8AC3E}">
        <p14:creationId xmlns:p14="http://schemas.microsoft.com/office/powerpoint/2010/main" val="11052119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D71FF-0F94-42F1-8E6D-8B10E102535F}" type="datetimeFigureOut">
              <a:rPr lang="zh-CN" altLang="en-US" smtClean="0"/>
              <a:t>2023/6/7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6F176-1BA7-4856-A54F-4D0748786C86}" type="slidenum">
              <a:rPr lang="zh-CN" altLang="en-US" smtClean="0"/>
              <a:t>‹#›</a:t>
            </a:fld>
            <a:endParaRPr lang="zh-CN" altLang="en-US"/>
          </a:p>
        </p:txBody>
      </p:sp>
    </p:spTree>
    <p:extLst>
      <p:ext uri="{BB962C8B-B14F-4D97-AF65-F5344CB8AC3E}">
        <p14:creationId xmlns:p14="http://schemas.microsoft.com/office/powerpoint/2010/main" val="30767821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D963A367-3ECA-F8A5-53F3-13AAB72A6194}"/>
              </a:ext>
            </a:extLst>
          </p:cNvPr>
          <p:cNvSpPr>
            <a:spLocks noGrp="1"/>
          </p:cNvSpPr>
          <p:nvPr>
            <p:ph type="sldNum" sz="quarter" idx="5"/>
          </p:nvPr>
        </p:nvSpPr>
        <p:spPr/>
        <p:txBody>
          <a:bodyPr/>
          <a:lstStyle/>
          <a:p>
            <a:fld id="{4106F176-1BA7-4856-A54F-4D0748786C86}" type="slidenum">
              <a:rPr lang="zh-CN" altLang="en-US" smtClean="0"/>
              <a:t>1</a:t>
            </a:fld>
            <a:endParaRPr lang="zh-CN" altLang="en-US"/>
          </a:p>
        </p:txBody>
      </p:sp>
    </p:spTree>
    <p:extLst>
      <p:ext uri="{BB962C8B-B14F-4D97-AF65-F5344CB8AC3E}">
        <p14:creationId xmlns:p14="http://schemas.microsoft.com/office/powerpoint/2010/main" val="396380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28</a:t>
            </a:fld>
            <a:endParaRPr lang="zh-CN" altLang="en-US"/>
          </a:p>
        </p:txBody>
      </p:sp>
    </p:spTree>
    <p:extLst>
      <p:ext uri="{BB962C8B-B14F-4D97-AF65-F5344CB8AC3E}">
        <p14:creationId xmlns:p14="http://schemas.microsoft.com/office/powerpoint/2010/main" val="1932090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lnSpc>
                <a:spcPct val="130000"/>
              </a:lnSpc>
            </a:pPr>
            <a:endParaRPr lang="en-US" altLang="zh-CN" sz="1200" b="1" spc="300" dirty="0">
              <a:latin typeface="微软雅黑" panose="020B0503020204020204" pitchFamily="34" charset="-122"/>
              <a:ea typeface="微软雅黑" panose="020B0503020204020204" pitchFamily="34" charset="-122"/>
            </a:endParaRPr>
          </a:p>
        </p:txBody>
      </p:sp>
      <p:sp>
        <p:nvSpPr>
          <p:cNvPr id="5" name="灯片编号占位符 4">
            <a:extLst>
              <a:ext uri="{FF2B5EF4-FFF2-40B4-BE49-F238E27FC236}">
                <a16:creationId xmlns:a16="http://schemas.microsoft.com/office/drawing/2014/main" id="{5668304D-8716-5BA6-07AA-9F57B92A44C4}"/>
              </a:ext>
            </a:extLst>
          </p:cNvPr>
          <p:cNvSpPr>
            <a:spLocks noGrp="1"/>
          </p:cNvSpPr>
          <p:nvPr>
            <p:ph type="sldNum" sz="quarter" idx="5"/>
          </p:nvPr>
        </p:nvSpPr>
        <p:spPr/>
        <p:txBody>
          <a:bodyPr/>
          <a:lstStyle/>
          <a:p>
            <a:fld id="{4106F176-1BA7-4856-A54F-4D0748786C86}" type="slidenum">
              <a:rPr lang="zh-CN" altLang="en-US" smtClean="0"/>
              <a:t>32</a:t>
            </a:fld>
            <a:endParaRPr lang="zh-CN" altLang="en-US"/>
          </a:p>
        </p:txBody>
      </p:sp>
    </p:spTree>
    <p:extLst>
      <p:ext uri="{BB962C8B-B14F-4D97-AF65-F5344CB8AC3E}">
        <p14:creationId xmlns:p14="http://schemas.microsoft.com/office/powerpoint/2010/main" val="131582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a:t>
            </a:fld>
            <a:endParaRPr lang="zh-CN" altLang="en-US"/>
          </a:p>
        </p:txBody>
      </p:sp>
    </p:spTree>
    <p:extLst>
      <p:ext uri="{BB962C8B-B14F-4D97-AF65-F5344CB8AC3E}">
        <p14:creationId xmlns:p14="http://schemas.microsoft.com/office/powerpoint/2010/main" val="1724448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ym typeface="+mn-ea"/>
              </a:rPr>
              <a:t>在对地理位置敏感、且网络结构变化频繁的应用场景中，有着相较传统区块链更好的理论性能</a:t>
            </a:r>
            <a:r>
              <a:rPr lang="zh-CN" altLang="en-US" sz="1200" dirty="0"/>
              <a:t>。</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4</a:t>
            </a:fld>
            <a:endParaRPr lang="zh-CN" altLang="en-US"/>
          </a:p>
        </p:txBody>
      </p:sp>
    </p:spTree>
    <p:extLst>
      <p:ext uri="{BB962C8B-B14F-4D97-AF65-F5344CB8AC3E}">
        <p14:creationId xmlns:p14="http://schemas.microsoft.com/office/powerpoint/2010/main" val="3921680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mn-ea"/>
                <a:cs typeface="Times New Roman" panose="02020603050405020304" pitchFamily="18" charset="0"/>
              </a:rPr>
              <a:t>在树状区块链中，同一个账户同时只允许在一条子链中有资产余额，此时该链便被称为该账户的活跃链。</a:t>
            </a:r>
            <a:endParaRPr lang="en-US" altLang="zh-CN" sz="1600" dirty="0">
              <a:solidFill>
                <a:schemeClr val="tx1"/>
              </a:solidFill>
              <a:latin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18</a:t>
            </a:fld>
            <a:endParaRPr lang="zh-CN" altLang="en-US"/>
          </a:p>
        </p:txBody>
      </p:sp>
    </p:spTree>
    <p:extLst>
      <p:ext uri="{BB962C8B-B14F-4D97-AF65-F5344CB8AC3E}">
        <p14:creationId xmlns:p14="http://schemas.microsoft.com/office/powerpoint/2010/main" val="3936056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solidFill>
                <a:latin typeface="+mn-ea"/>
                <a:cs typeface="Times New Roman" panose="02020603050405020304" pitchFamily="18" charset="0"/>
              </a:rPr>
              <a:t>构建一条主链记为 </a:t>
            </a:r>
            <a:r>
              <a:rPr lang="en-US" altLang="zh-CN" sz="1200" dirty="0">
                <a:solidFill>
                  <a:schemeClr val="tx1"/>
                </a:solidFill>
                <a:latin typeface="+mn-ea"/>
                <a:cs typeface="Times New Roman" panose="02020603050405020304" pitchFamily="18" charset="0"/>
              </a:rPr>
              <a:t>w1</a:t>
            </a:r>
            <a:r>
              <a:rPr lang="zh-CN" altLang="en-US" sz="1200" dirty="0">
                <a:solidFill>
                  <a:schemeClr val="tx1"/>
                </a:solidFill>
                <a:latin typeface="+mn-ea"/>
                <a:cs typeface="Times New Roman" panose="02020603050405020304" pitchFamily="18" charset="0"/>
              </a:rPr>
              <a:t>，其下有两条子链分别记为 </a:t>
            </a:r>
            <a:r>
              <a:rPr lang="en-US" altLang="zh-CN" sz="1200" dirty="0">
                <a:solidFill>
                  <a:schemeClr val="tx1"/>
                </a:solidFill>
                <a:latin typeface="+mn-ea"/>
                <a:cs typeface="Times New Roman" panose="02020603050405020304" pitchFamily="18" charset="0"/>
              </a:rPr>
              <a:t>w11 </a:t>
            </a:r>
            <a:r>
              <a:rPr lang="zh-CN" altLang="en-US" sz="1200" dirty="0">
                <a:solidFill>
                  <a:schemeClr val="tx1"/>
                </a:solidFill>
                <a:latin typeface="+mn-ea"/>
                <a:cs typeface="Times New Roman" panose="02020603050405020304" pitchFamily="18" charset="0"/>
              </a:rPr>
              <a:t>和 </a:t>
            </a:r>
            <a:r>
              <a:rPr lang="en-US" altLang="zh-CN" sz="1200" dirty="0">
                <a:solidFill>
                  <a:schemeClr val="tx1"/>
                </a:solidFill>
                <a:latin typeface="+mn-ea"/>
                <a:cs typeface="Times New Roman" panose="02020603050405020304" pitchFamily="18" charset="0"/>
              </a:rPr>
              <a:t>w12</a:t>
            </a:r>
            <a:r>
              <a:rPr lang="zh-CN" altLang="en-US" sz="1200" dirty="0">
                <a:solidFill>
                  <a:schemeClr val="tx1"/>
                </a:solidFill>
                <a:latin typeface="+mn-ea"/>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19</a:t>
            </a:fld>
            <a:endParaRPr lang="zh-CN" altLang="en-US"/>
          </a:p>
        </p:txBody>
      </p:sp>
    </p:spTree>
    <p:extLst>
      <p:ext uri="{BB962C8B-B14F-4D97-AF65-F5344CB8AC3E}">
        <p14:creationId xmlns:p14="http://schemas.microsoft.com/office/powerpoint/2010/main" val="2179825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20</a:t>
            </a:fld>
            <a:endParaRPr lang="zh-CN" altLang="en-US"/>
          </a:p>
        </p:txBody>
      </p:sp>
    </p:spTree>
    <p:extLst>
      <p:ext uri="{BB962C8B-B14F-4D97-AF65-F5344CB8AC3E}">
        <p14:creationId xmlns:p14="http://schemas.microsoft.com/office/powerpoint/2010/main" val="631736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ea"/>
              </a:rPr>
              <a:t>从原理实现的角度来看，树状区块链的分支区块在处理跨链资产转移请求时，需要串行的处理并验证转账过程中相互通信的交易信息，由于跨链资产转移操作的通信过程所发送的交易信息有着严格的先后顺序，因此整个过程对外可以大致认为是一个原子性操作。</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22</a:t>
            </a:fld>
            <a:endParaRPr lang="zh-CN" altLang="en-US"/>
          </a:p>
        </p:txBody>
      </p:sp>
    </p:spTree>
    <p:extLst>
      <p:ext uri="{BB962C8B-B14F-4D97-AF65-F5344CB8AC3E}">
        <p14:creationId xmlns:p14="http://schemas.microsoft.com/office/powerpoint/2010/main" val="1345148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solidFill>
                <a:latin typeface="+mn-ea"/>
                <a:cs typeface="Times New Roman" panose="02020603050405020304" pitchFamily="18" charset="0"/>
              </a:rPr>
              <a:t>本章的内容主要就是围绕如何实现出租车调度系统的跨区域（跨子链）交易来展开</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24</a:t>
            </a:fld>
            <a:endParaRPr lang="zh-CN" altLang="en-US"/>
          </a:p>
        </p:txBody>
      </p:sp>
    </p:spTree>
    <p:extLst>
      <p:ext uri="{BB962C8B-B14F-4D97-AF65-F5344CB8AC3E}">
        <p14:creationId xmlns:p14="http://schemas.microsoft.com/office/powerpoint/2010/main" val="1833655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25</a:t>
            </a:fld>
            <a:endParaRPr lang="zh-CN" altLang="en-US"/>
          </a:p>
        </p:txBody>
      </p:sp>
    </p:spTree>
    <p:extLst>
      <p:ext uri="{BB962C8B-B14F-4D97-AF65-F5344CB8AC3E}">
        <p14:creationId xmlns:p14="http://schemas.microsoft.com/office/powerpoint/2010/main" val="3645902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801A0AD-A4D9-2B48-AB5E-2388481E37AE}"/>
              </a:ext>
            </a:extLst>
          </p:cNvPr>
          <p:cNvGrpSpPr/>
          <p:nvPr userDrawn="1"/>
        </p:nvGrpSpPr>
        <p:grpSpPr>
          <a:xfrm>
            <a:off x="599225" y="1736370"/>
            <a:ext cx="10993549" cy="1903301"/>
            <a:chOff x="599225" y="1921565"/>
            <a:chExt cx="10993549" cy="1903301"/>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半闭框 17">
              <a:extLst>
                <a:ext uri="{FF2B5EF4-FFF2-40B4-BE49-F238E27FC236}">
                  <a16:creationId xmlns:a16="http://schemas.microsoft.com/office/drawing/2014/main" id="{A1E2328B-A4C4-764E-ACC8-998B2E63C537}"/>
                </a:ext>
              </a:extLst>
            </p:cNvPr>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矩形 23">
              <a:extLst>
                <a:ext uri="{FF2B5EF4-FFF2-40B4-BE49-F238E27FC236}">
                  <a16:creationId xmlns:a16="http://schemas.microsoft.com/office/drawing/2014/main" id="{0533506A-6FCC-464D-8406-9673E74408CF}"/>
                </a:ext>
              </a:extLst>
            </p:cNvPr>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8" name="图片 7">
            <a:extLst>
              <a:ext uri="{FF2B5EF4-FFF2-40B4-BE49-F238E27FC236}">
                <a16:creationId xmlns:a16="http://schemas.microsoft.com/office/drawing/2014/main" id="{194A483F-9AA2-A24C-BA23-AD5256267A43}"/>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fld id="{CCB1A025-B929-4E70-94A0-852BDAAFA362}" type="datetime1">
              <a:rPr kumimoji="1" lang="zh-CN" altLang="en-US" smtClean="0"/>
              <a:t>2023/6/7</a:t>
            </a:fld>
            <a:endParaRPr kumimoji="1" lang="zh-CN" altLang="en-US"/>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endParaRPr kumimoji="1" lang="zh-CN" altLang="en-US" dirty="0"/>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lvl1pPr>
              <a:defRPr sz="1800"/>
            </a:lvl1pPr>
          </a:lstStyle>
          <a:p>
            <a:fld id="{977BA8E6-E826-B147-AA17-E3D76A29629C}" type="slidenum">
              <a:rPr kumimoji="1" lang="zh-CN" altLang="en-US" smtClean="0"/>
              <a:pPr/>
              <a:t>‹#›</a:t>
            </a:fld>
            <a:endParaRPr kumimoji="1" lang="zh-CN" altLang="en-US" dirty="0"/>
          </a:p>
        </p:txBody>
      </p:sp>
    </p:spTree>
    <p:extLst>
      <p:ext uri="{BB962C8B-B14F-4D97-AF65-F5344CB8AC3E}">
        <p14:creationId xmlns:p14="http://schemas.microsoft.com/office/powerpoint/2010/main" val="373131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C36AA9D9-E56E-4196-90AA-ADD2FAF586C9}" type="datetime1">
              <a:rPr kumimoji="1" lang="zh-CN" altLang="en-US" smtClean="0"/>
              <a:t>2023/6/7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9" name="图片 8">
            <a:extLst>
              <a:ext uri="{FF2B5EF4-FFF2-40B4-BE49-F238E27FC236}">
                <a16:creationId xmlns:a16="http://schemas.microsoft.com/office/drawing/2014/main" id="{BC31443F-5E2C-E54C-9450-204B550B7026}"/>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412807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15F165-6FDE-4D1A-B849-02EA50D39C15}" type="datetime1">
              <a:rPr kumimoji="1" lang="zh-CN" altLang="en-US" smtClean="0"/>
              <a:t>2023/6/7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4065314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fld id="{9F69669E-1334-4F92-917B-0AA693F813AC}" type="datetime1">
              <a:rPr kumimoji="1" lang="zh-CN" altLang="en-US" smtClean="0"/>
              <a:t>2023/6/7</a:t>
            </a:fld>
            <a:endParaRPr kumimoji="1" lang="zh-CN" altLang="en-US"/>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13" name="图片 12">
            <a:extLst>
              <a:ext uri="{FF2B5EF4-FFF2-40B4-BE49-F238E27FC236}">
                <a16:creationId xmlns:a16="http://schemas.microsoft.com/office/drawing/2014/main" id="{0564E91E-AD25-E84D-B251-2B169689F71C}"/>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1139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fld id="{F2082CAE-0142-49D2-870E-F7A5C723CD4F}" type="datetime1">
              <a:rPr kumimoji="1" lang="zh-CN" altLang="en-US" smtClean="0"/>
              <a:t>2023/6/7</a:t>
            </a:fld>
            <a:endParaRPr kumimoji="1" lang="zh-CN" altLang="en-US"/>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endParaRPr kumimoji="1" lang="zh-CN" altLang="en-US" dirty="0"/>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lvl1pPr>
              <a:defRPr sz="1800"/>
            </a:lvl1pPr>
          </a:lstStyle>
          <a:p>
            <a:fld id="{977BA8E6-E826-B147-AA17-E3D76A29629C}" type="slidenum">
              <a:rPr kumimoji="1" lang="zh-CN" altLang="en-US" smtClean="0"/>
              <a:pPr/>
              <a:t>‹#›</a:t>
            </a:fld>
            <a:endParaRPr kumimoji="1" lang="zh-CN" altLang="en-US" dirty="0"/>
          </a:p>
        </p:txBody>
      </p:sp>
    </p:spTree>
    <p:extLst>
      <p:ext uri="{BB962C8B-B14F-4D97-AF65-F5344CB8AC3E}">
        <p14:creationId xmlns:p14="http://schemas.microsoft.com/office/powerpoint/2010/main" val="110937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fld id="{31AC6B7E-06E7-4355-8E88-5FF41C4B7488}" type="datetime1">
              <a:rPr kumimoji="1" lang="zh-CN" altLang="en-US" smtClean="0"/>
              <a:t>2023/6/7</a:t>
            </a:fld>
            <a:endParaRPr kumimoji="1" lang="zh-CN" altLang="en-US"/>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431882" y="5592991"/>
            <a:ext cx="6066519" cy="365125"/>
          </a:xfrm>
        </p:spPr>
        <p:txBody>
          <a:bodyPr/>
          <a:lstStyle/>
          <a:p>
            <a:endParaRPr kumimoji="1" lang="zh-CN" altLang="en-US" dirty="0"/>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lvl1pPr>
              <a:defRPr sz="1800"/>
            </a:lvl1pPr>
          </a:lstStyle>
          <a:p>
            <a:fld id="{977BA8E6-E826-B147-AA17-E3D76A29629C}" type="slidenum">
              <a:rPr kumimoji="1" lang="zh-CN" altLang="en-US" smtClean="0"/>
              <a:pPr/>
              <a:t>‹#›</a:t>
            </a:fld>
            <a:endParaRPr kumimoji="1" lang="zh-CN" altLang="en-US" dirty="0"/>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a:extLst>
              <a:ext uri="{FF2B5EF4-FFF2-40B4-BE49-F238E27FC236}">
                <a16:creationId xmlns:a16="http://schemas.microsoft.com/office/drawing/2014/main" id="{5486C05D-29C6-DD43-A707-AAD5F66C161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97173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Title 1">
            <a:extLst>
              <a:ext uri="{FF2B5EF4-FFF2-40B4-BE49-F238E27FC236}">
                <a16:creationId xmlns:a16="http://schemas.microsoft.com/office/drawing/2014/main" id="{B3AEDE27-05BC-DA44-AA23-81C54830A0F4}"/>
              </a:ext>
            </a:extLst>
          </p:cNvPr>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a:extLst>
              <a:ext uri="{FF2B5EF4-FFF2-40B4-BE49-F238E27FC236}">
                <a16:creationId xmlns:a16="http://schemas.microsoft.com/office/drawing/2014/main" id="{8DDB4CB7-B75A-CF44-8C12-E3DE32CE3152}"/>
              </a:ext>
            </a:extLst>
          </p:cNvPr>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fld id="{055C1B2B-D89E-4046-B97E-FFC670725939}" type="datetime1">
              <a:rPr kumimoji="1" lang="zh-CN" altLang="en-US" smtClean="0"/>
              <a:t>2023/6/7</a:t>
            </a:fld>
            <a:endParaRPr kumimoji="1" lang="zh-CN" altLang="en-US"/>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lvl1pPr>
              <a:defRPr sz="1800"/>
            </a:lvl1pPr>
          </a:lstStyle>
          <a:p>
            <a:fld id="{977BA8E6-E826-B147-AA17-E3D76A29629C}" type="slidenum">
              <a:rPr kumimoji="1" lang="zh-CN" altLang="en-US" smtClean="0"/>
              <a:pPr/>
              <a:t>‹#›</a:t>
            </a:fld>
            <a:endParaRPr kumimoji="1" lang="zh-CN" altLang="en-US" dirty="0"/>
          </a:p>
        </p:txBody>
      </p:sp>
      <p:pic>
        <p:nvPicPr>
          <p:cNvPr id="11" name="图片 10">
            <a:extLst>
              <a:ext uri="{FF2B5EF4-FFF2-40B4-BE49-F238E27FC236}">
                <a16:creationId xmlns:a16="http://schemas.microsoft.com/office/drawing/2014/main" id="{0B9F3DE6-D971-6546-AD7E-4FD54F33CDE7}"/>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424804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70E3945-04E1-4BFD-8491-97BBCD07D3FD}" type="datetime1">
              <a:rPr kumimoji="1" lang="zh-CN" altLang="en-US" smtClean="0"/>
              <a:t>2023/6/7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2292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9216F90-35B2-489C-B9AF-1C22017C8986}" type="datetime1">
              <a:rPr kumimoji="1" lang="zh-CN" altLang="en-US" smtClean="0"/>
              <a:t>2023/6/7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1828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636D841-7BC1-4FCC-B259-B5CBD5D65887}" type="datetime1">
              <a:rPr kumimoji="1" lang="zh-CN" altLang="en-US" smtClean="0"/>
              <a:t>2023/6/7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lvl1pPr>
              <a:defRPr sz="1800"/>
            </a:lvl1pPr>
          </a:lstStyle>
          <a:p>
            <a:fld id="{977BA8E6-E826-B147-AA17-E3D76A29629C}" type="slidenum">
              <a:rPr kumimoji="1" lang="zh-CN" altLang="en-US" smtClean="0"/>
              <a:pPr/>
              <a:t>‹#›</a:t>
            </a:fld>
            <a:endParaRPr kumimoji="1" lang="zh-CN" altLang="en-US" dirty="0"/>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54238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AEF34-9B3D-4151-ACDC-51C413EDFA41}" type="datetime1">
              <a:rPr kumimoji="1" lang="zh-CN" altLang="en-US" smtClean="0"/>
              <a:t>2023/6/7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6" name="图片 5">
            <a:extLst>
              <a:ext uri="{FF2B5EF4-FFF2-40B4-BE49-F238E27FC236}">
                <a16:creationId xmlns:a16="http://schemas.microsoft.com/office/drawing/2014/main" id="{4D9AF46F-872C-C04A-AF83-BC1E8674B16A}"/>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183159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fld id="{0B03FEB9-A712-45A7-B169-1BAC14E3E91B}" type="datetime1">
              <a:rPr kumimoji="1" lang="zh-CN" altLang="en-US" smtClean="0"/>
              <a:t>2023/6/7</a:t>
            </a:fld>
            <a:endParaRPr kumimoji="1" lang="zh-CN" altLang="en-US"/>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a:p>
        </p:txBody>
      </p:sp>
      <p:pic>
        <p:nvPicPr>
          <p:cNvPr id="11" name="图片 10">
            <a:extLst>
              <a:ext uri="{FF2B5EF4-FFF2-40B4-BE49-F238E27FC236}">
                <a16:creationId xmlns:a16="http://schemas.microsoft.com/office/drawing/2014/main" id="{F025F6F4-386D-EB45-974E-2539ED6C5D6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02702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97C5CE30-2B59-4412-A2E9-7BC53F0F82CE}" type="datetime1">
              <a:rPr kumimoji="1" lang="zh-CN" altLang="en-US" smtClean="0"/>
              <a:t>2023/6/7</a:t>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pic>
        <p:nvPicPr>
          <p:cNvPr id="11" name="图片 10">
            <a:extLst>
              <a:ext uri="{FF2B5EF4-FFF2-40B4-BE49-F238E27FC236}">
                <a16:creationId xmlns:a16="http://schemas.microsoft.com/office/drawing/2014/main" id="{5305D68B-2B7C-394A-9C3F-F982EDB21D95}"/>
              </a:ext>
            </a:extLst>
          </p:cNvPr>
          <p:cNvPicPr/>
          <p:nvPr userDrawn="1"/>
        </p:nvPicPr>
        <p:blipFill rotWithShape="1">
          <a:blip r:embed="rId14"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5">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
        <p:nvSpPr>
          <p:cNvPr id="2" name="圆角矩形 1">
            <a:extLst>
              <a:ext uri="{FF2B5EF4-FFF2-40B4-BE49-F238E27FC236}">
                <a16:creationId xmlns:a16="http://schemas.microsoft.com/office/drawing/2014/main" id="{281EDAD2-3671-BF43-AEFB-C5625113F562}"/>
              </a:ext>
            </a:extLst>
          </p:cNvPr>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68990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a:extLst>
              <a:ext uri="{FF2B5EF4-FFF2-40B4-BE49-F238E27FC236}">
                <a16:creationId xmlns:a16="http://schemas.microsoft.com/office/drawing/2014/main" id="{F8779095-0F3C-654E-B8A2-CEF2515424FC}"/>
              </a:ext>
            </a:extLst>
          </p:cNvPr>
          <p:cNvSpPr txBox="1">
            <a:spLocks/>
          </p:cNvSpPr>
          <p:nvPr/>
        </p:nvSpPr>
        <p:spPr>
          <a:xfrm>
            <a:off x="3611724" y="4629385"/>
            <a:ext cx="4968552" cy="1551721"/>
          </a:xfrm>
          <a:prstGeom prst="rect">
            <a:avLst/>
          </a:prstGeom>
        </p:spPr>
        <p:txBody>
          <a:bodyPr vert="horz" lIns="91440" tIns="45720" rIns="91440" bIns="45720" rtlCol="0" anchor="t">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kern="1200" cap="all">
                <a:solidFill>
                  <a:schemeClr val="accent2"/>
                </a:solidFill>
                <a:latin typeface="+mn-lt"/>
                <a:ea typeface="+mn-ea"/>
                <a:cs typeface="+mn-cs"/>
              </a:defRPr>
            </a:lvl1pPr>
            <a:lvl2pPr marL="457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答辩人：狄永正</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指导教师：向勇</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2023</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年</a:t>
            </a:r>
            <a:r>
              <a:rPr kumimoji="1" lang="en-US" altLang="zh-CN" sz="2400" b="1" dirty="0">
                <a:solidFill>
                  <a:srgbClr val="5C2F7D"/>
                </a:solidFill>
                <a:latin typeface="Gill Sans MT" panose="020B0502020104020203"/>
                <a:ea typeface="华文中宋" panose="02010600040101010101" pitchFamily="2" charset="-122"/>
              </a:rPr>
              <a:t>6</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月</a:t>
            </a:r>
            <a:r>
              <a:rPr kumimoji="1" lang="en-US" altLang="zh-CN" sz="2400" b="1" dirty="0">
                <a:solidFill>
                  <a:srgbClr val="5C2F7D"/>
                </a:solidFill>
                <a:latin typeface="Gill Sans MT" panose="020B0502020104020203"/>
                <a:ea typeface="华文中宋" panose="02010600040101010101" pitchFamily="2" charset="-122"/>
              </a:rPr>
              <a:t>8</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日</a:t>
            </a:r>
          </a:p>
        </p:txBody>
      </p:sp>
      <p:sp>
        <p:nvSpPr>
          <p:cNvPr id="9" name="标题 1">
            <a:extLst>
              <a:ext uri="{FF2B5EF4-FFF2-40B4-BE49-F238E27FC236}">
                <a16:creationId xmlns:a16="http://schemas.microsoft.com/office/drawing/2014/main" id="{59AC0887-8998-9A4D-A30B-224ECD8B193B}"/>
              </a:ext>
            </a:extLst>
          </p:cNvPr>
          <p:cNvSpPr>
            <a:spLocks noGrp="1"/>
          </p:cNvSpPr>
          <p:nvPr>
            <p:ph type="ctrTitle"/>
          </p:nvPr>
        </p:nvSpPr>
        <p:spPr>
          <a:xfrm>
            <a:off x="855022" y="2038670"/>
            <a:ext cx="10681855" cy="1356406"/>
          </a:xfrm>
        </p:spPr>
        <p:txBody>
          <a:bodyPr>
            <a:normAutofit fontScale="90000"/>
          </a:bodyPr>
          <a:lstStyle/>
          <a:p>
            <a:r>
              <a:rPr kumimoji="1" lang="zh-CN" altLang="en-US" sz="4400" b="1" dirty="0"/>
              <a:t>出租车调度系统中的树状区块链的跨链操作的设计研究</a:t>
            </a:r>
          </a:p>
        </p:txBody>
      </p:sp>
      <p:sp>
        <p:nvSpPr>
          <p:cNvPr id="2" name="灯片编号占位符 1">
            <a:extLst>
              <a:ext uri="{FF2B5EF4-FFF2-40B4-BE49-F238E27FC236}">
                <a16:creationId xmlns:a16="http://schemas.microsoft.com/office/drawing/2014/main" id="{C16F949B-06D6-AC36-F372-4891DBE0BA35}"/>
              </a:ext>
            </a:extLst>
          </p:cNvPr>
          <p:cNvSpPr>
            <a:spLocks noGrp="1"/>
          </p:cNvSpPr>
          <p:nvPr>
            <p:ph type="sldNum" sz="quarter" idx="12"/>
          </p:nvPr>
        </p:nvSpPr>
        <p:spPr/>
        <p:txBody>
          <a:bodyPr/>
          <a:lstStyle/>
          <a:p>
            <a:fld id="{977BA8E6-E826-B147-AA17-E3D76A29629C}" type="slidenum">
              <a:rPr kumimoji="1" lang="zh-CN" altLang="en-US" smtClean="0"/>
              <a:t>1</a:t>
            </a:fld>
            <a:endParaRPr kumimoji="1" lang="zh-CN" altLang="en-US" dirty="0"/>
          </a:p>
        </p:txBody>
      </p:sp>
    </p:spTree>
    <p:extLst>
      <p:ext uri="{BB962C8B-B14F-4D97-AF65-F5344CB8AC3E}">
        <p14:creationId xmlns:p14="http://schemas.microsoft.com/office/powerpoint/2010/main" val="30849393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757065"/>
            <a:ext cx="10357187" cy="3954966"/>
          </a:xfrm>
        </p:spPr>
        <p:txBody>
          <a:bodyPr>
            <a:normAutofit/>
          </a:bodyPr>
          <a:lstStyle/>
          <a:p>
            <a:pPr>
              <a:lnSpc>
                <a:spcPct val="150000"/>
              </a:lnSpc>
            </a:pPr>
            <a:r>
              <a:rPr lang="zh-CN" altLang="en-US" sz="2200" dirty="0">
                <a:latin typeface="+mn-ea"/>
              </a:rPr>
              <a:t>节点连接问题：无法建立多节点的连接；解决方案：确保多节点之间有着相同的账户信息，在初始的创世块中也应初始化相同的账户信息</a:t>
            </a:r>
            <a:endParaRPr lang="en-US" altLang="zh-CN" sz="2200" dirty="0">
              <a:latin typeface="+mn-ea"/>
            </a:endParaRPr>
          </a:p>
          <a:p>
            <a:pPr>
              <a:lnSpc>
                <a:spcPct val="150000"/>
              </a:lnSpc>
            </a:pPr>
            <a:endParaRPr lang="en-US" altLang="zh-CN" sz="2200" dirty="0">
              <a:latin typeface="+mn-ea"/>
            </a:endParaRPr>
          </a:p>
          <a:p>
            <a:pPr>
              <a:lnSpc>
                <a:spcPct val="150000"/>
              </a:lnSpc>
            </a:pPr>
            <a:r>
              <a:rPr lang="zh-CN" altLang="en-US" sz="2200" dirty="0">
                <a:latin typeface="+mn-ea"/>
              </a:rPr>
              <a:t>合约有关问题：合约编译部署和调用中的错误：解决方案：针对合约中易遇到的问题，本人将问题进行了汇总并给出了解决方法，记录于论文的</a:t>
            </a:r>
            <a:r>
              <a:rPr lang="en-US" altLang="zh-CN" sz="2200" dirty="0">
                <a:latin typeface="+mn-ea"/>
              </a:rPr>
              <a:t>3.3.2.3《</a:t>
            </a:r>
            <a:r>
              <a:rPr lang="zh-CN" altLang="en-US" sz="2200" dirty="0">
                <a:latin typeface="+mn-ea"/>
              </a:rPr>
              <a:t>合约的错误总结</a:t>
            </a:r>
            <a:r>
              <a:rPr lang="en-US" altLang="zh-CN" sz="2200" dirty="0">
                <a:latin typeface="+mn-ea"/>
              </a:rPr>
              <a:t>》</a:t>
            </a:r>
            <a:r>
              <a:rPr lang="zh-CN" altLang="en-US" sz="2200" dirty="0">
                <a:latin typeface="+mn-ea"/>
              </a:rPr>
              <a:t>小节</a:t>
            </a: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dirty="0">
                <a:latin typeface="+mj-ea"/>
              </a:rPr>
              <a:t>问题与解决</a:t>
            </a:r>
          </a:p>
        </p:txBody>
      </p:sp>
      <p:sp>
        <p:nvSpPr>
          <p:cNvPr id="2" name="灯片编号占位符 1">
            <a:extLst>
              <a:ext uri="{FF2B5EF4-FFF2-40B4-BE49-F238E27FC236}">
                <a16:creationId xmlns:a16="http://schemas.microsoft.com/office/drawing/2014/main" id="{0F973CFC-4EA9-2D04-1C08-5D55C0C34B7A}"/>
              </a:ext>
            </a:extLst>
          </p:cNvPr>
          <p:cNvSpPr>
            <a:spLocks noGrp="1"/>
          </p:cNvSpPr>
          <p:nvPr>
            <p:ph type="sldNum" sz="quarter" idx="12"/>
          </p:nvPr>
        </p:nvSpPr>
        <p:spPr/>
        <p:txBody>
          <a:bodyPr/>
          <a:lstStyle/>
          <a:p>
            <a:fld id="{977BA8E6-E826-B147-AA17-E3D76A29629C}" type="slidenum">
              <a:rPr kumimoji="1" lang="zh-CN" altLang="en-US" smtClean="0"/>
              <a:t>10</a:t>
            </a:fld>
            <a:endParaRPr kumimoji="1" lang="zh-CN" altLang="en-US"/>
          </a:p>
        </p:txBody>
      </p:sp>
    </p:spTree>
    <p:extLst>
      <p:ext uri="{BB962C8B-B14F-4D97-AF65-F5344CB8AC3E}">
        <p14:creationId xmlns:p14="http://schemas.microsoft.com/office/powerpoint/2010/main" val="109985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fontScale="90000"/>
          </a:bodyPr>
          <a:lstStyle/>
          <a:p>
            <a:r>
              <a:rPr kumimoji="1" lang="zh-CN" altLang="en-US" sz="4400" dirty="0"/>
              <a:t>三、基于树状区块链的出租车调度系统测试</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1FA7B65A-1CE2-2167-05A6-7779A677F15A}"/>
              </a:ext>
            </a:extLst>
          </p:cNvPr>
          <p:cNvSpPr>
            <a:spLocks noGrp="1"/>
          </p:cNvSpPr>
          <p:nvPr>
            <p:ph type="sldNum" sz="quarter" idx="12"/>
          </p:nvPr>
        </p:nvSpPr>
        <p:spPr/>
        <p:txBody>
          <a:bodyPr/>
          <a:lstStyle/>
          <a:p>
            <a:fld id="{977BA8E6-E826-B147-AA17-E3D76A29629C}" type="slidenum">
              <a:rPr kumimoji="1" lang="zh-CN" altLang="en-US" smtClean="0"/>
              <a:t>11</a:t>
            </a:fld>
            <a:endParaRPr kumimoji="1" lang="zh-CN" altLang="en-US"/>
          </a:p>
        </p:txBody>
      </p:sp>
    </p:spTree>
    <p:extLst>
      <p:ext uri="{BB962C8B-B14F-4D97-AF65-F5344CB8AC3E}">
        <p14:creationId xmlns:p14="http://schemas.microsoft.com/office/powerpoint/2010/main" val="248863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70943" cy="4766934"/>
          </a:xfrm>
        </p:spPr>
        <p:txBody>
          <a:bodyPr>
            <a:normAutofit/>
          </a:bodyPr>
          <a:lstStyle/>
          <a:p>
            <a:pPr>
              <a:lnSpc>
                <a:spcPct val="150000"/>
              </a:lnSpc>
            </a:pPr>
            <a:r>
              <a:rPr lang="zh-CN" altLang="en-US" sz="2400" dirty="0">
                <a:solidFill>
                  <a:schemeClr val="tx1"/>
                </a:solidFill>
                <a:latin typeface="+mn-ea"/>
                <a:cs typeface="Times New Roman" panose="02020603050405020304" pitchFamily="18" charset="0"/>
              </a:rPr>
              <a:t>实验构建基于实际地理位置的多链区块链，并运行出租车调度系统，统计乘客端和司机端在运行整个调度系统中所消耗的时间并将其可视化。</a:t>
            </a:r>
            <a:endParaRPr lang="en-US" altLang="zh-CN" sz="2400" dirty="0">
              <a:solidFill>
                <a:schemeClr val="tx1"/>
              </a:solidFill>
              <a:latin typeface="+mn-ea"/>
              <a:cs typeface="Times New Roman" panose="02020603050405020304" pitchFamily="18" charset="0"/>
            </a:endParaRPr>
          </a:p>
          <a:p>
            <a:pPr>
              <a:lnSpc>
                <a:spcPct val="150000"/>
              </a:lnSpc>
            </a:pPr>
            <a:r>
              <a:rPr lang="zh-CN" altLang="en-US" sz="2400" dirty="0">
                <a:solidFill>
                  <a:schemeClr val="tx1"/>
                </a:solidFill>
                <a:latin typeface="+mn-ea"/>
                <a:cs typeface="Times New Roman" panose="02020603050405020304" pitchFamily="18" charset="0"/>
              </a:rPr>
              <a:t>实验旨在测试树状多链区块链多链同时运行相较于单链运行的性能表现，分析对于机器的负载要求。</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调度系统测试 </a:t>
            </a:r>
            <a:r>
              <a:rPr kumimoji="1" lang="en-US" altLang="zh-CN" sz="2800" dirty="0"/>
              <a:t>– </a:t>
            </a:r>
            <a:r>
              <a:rPr kumimoji="1" lang="zh-CN" altLang="en-US" dirty="0"/>
              <a:t>实验说明</a:t>
            </a:r>
            <a:endParaRPr lang="zh-CN" altLang="en-US" dirty="0"/>
          </a:p>
        </p:txBody>
      </p:sp>
      <p:sp>
        <p:nvSpPr>
          <p:cNvPr id="2" name="灯片编号占位符 1">
            <a:extLst>
              <a:ext uri="{FF2B5EF4-FFF2-40B4-BE49-F238E27FC236}">
                <a16:creationId xmlns:a16="http://schemas.microsoft.com/office/drawing/2014/main" id="{1E4F6AD9-81B4-1FB1-C30E-C761B794BB23}"/>
              </a:ext>
            </a:extLst>
          </p:cNvPr>
          <p:cNvSpPr>
            <a:spLocks noGrp="1"/>
          </p:cNvSpPr>
          <p:nvPr>
            <p:ph type="sldNum" sz="quarter" idx="12"/>
          </p:nvPr>
        </p:nvSpPr>
        <p:spPr/>
        <p:txBody>
          <a:bodyPr/>
          <a:lstStyle/>
          <a:p>
            <a:fld id="{977BA8E6-E826-B147-AA17-E3D76A29629C}" type="slidenum">
              <a:rPr kumimoji="1" lang="zh-CN" altLang="en-US" smtClean="0"/>
              <a:t>12</a:t>
            </a:fld>
            <a:endParaRPr kumimoji="1" lang="zh-CN" altLang="en-US"/>
          </a:p>
        </p:txBody>
      </p:sp>
    </p:spTree>
    <p:extLst>
      <p:ext uri="{BB962C8B-B14F-4D97-AF65-F5344CB8AC3E}">
        <p14:creationId xmlns:p14="http://schemas.microsoft.com/office/powerpoint/2010/main" val="135282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5955475" y="1608624"/>
            <a:ext cx="5450774" cy="4766934"/>
          </a:xfrm>
        </p:spPr>
        <p:txBody>
          <a:bodyPr>
            <a:normAutofit/>
          </a:bodyPr>
          <a:lstStyle/>
          <a:p>
            <a:pPr>
              <a:lnSpc>
                <a:spcPct val="150000"/>
              </a:lnSpc>
            </a:pPr>
            <a:r>
              <a:rPr lang="zh-CN" altLang="en-US" sz="2000" dirty="0">
                <a:solidFill>
                  <a:schemeClr val="tx1"/>
                </a:solidFill>
                <a:latin typeface="+mn-ea"/>
                <a:cs typeface="Times New Roman" panose="02020603050405020304" pitchFamily="18" charset="0"/>
              </a:rPr>
              <a:t>如图所示，本实验中树状区块链的</a:t>
            </a:r>
            <a:r>
              <a:rPr lang="en-US" altLang="zh-CN" sz="2000" dirty="0">
                <a:solidFill>
                  <a:schemeClr val="tx1"/>
                </a:solidFill>
                <a:latin typeface="+mn-ea"/>
                <a:cs typeface="Times New Roman" panose="02020603050405020304" pitchFamily="18" charset="0"/>
              </a:rPr>
              <a:t>4</a:t>
            </a:r>
            <a:r>
              <a:rPr lang="zh-CN" altLang="en-US" sz="2000" dirty="0">
                <a:solidFill>
                  <a:schemeClr val="tx1"/>
                </a:solidFill>
                <a:latin typeface="+mn-ea"/>
                <a:cs typeface="Times New Roman" panose="02020603050405020304" pitchFamily="18" charset="0"/>
              </a:rPr>
              <a:t>条子链分别表示在真实世界地图中 </a:t>
            </a:r>
            <a:r>
              <a:rPr lang="en-US" altLang="zh-CN" sz="2000" dirty="0">
                <a:solidFill>
                  <a:schemeClr val="tx1"/>
                </a:solidFill>
                <a:latin typeface="+mn-ea"/>
                <a:cs typeface="Times New Roman" panose="02020603050405020304" pitchFamily="18" charset="0"/>
              </a:rPr>
              <a:t>Geohash</a:t>
            </a:r>
            <a:r>
              <a:rPr lang="zh-CN" altLang="en-US" sz="2000" dirty="0">
                <a:solidFill>
                  <a:schemeClr val="tx1"/>
                </a:solidFill>
                <a:latin typeface="+mn-ea"/>
                <a:cs typeface="Times New Roman" panose="02020603050405020304" pitchFamily="18" charset="0"/>
              </a:rPr>
              <a:t>编码前缀为 </a:t>
            </a:r>
            <a:r>
              <a:rPr lang="en-US" altLang="zh-CN" sz="2000" dirty="0">
                <a:solidFill>
                  <a:schemeClr val="tx1"/>
                </a:solidFill>
                <a:latin typeface="+mn-ea"/>
                <a:cs typeface="Times New Roman" panose="02020603050405020304" pitchFamily="18" charset="0"/>
              </a:rPr>
              <a:t>wx4en</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wx4ep</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wx4eq</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wx4er </a:t>
            </a:r>
            <a:r>
              <a:rPr lang="zh-CN" altLang="en-US" sz="2000" dirty="0">
                <a:solidFill>
                  <a:schemeClr val="tx1"/>
                </a:solidFill>
                <a:latin typeface="+mn-ea"/>
                <a:cs typeface="Times New Roman" panose="02020603050405020304" pitchFamily="18" charset="0"/>
              </a:rPr>
              <a:t>的</a:t>
            </a:r>
            <a:r>
              <a:rPr lang="en-US" altLang="zh-CN" sz="2000" dirty="0">
                <a:solidFill>
                  <a:schemeClr val="tx1"/>
                </a:solidFill>
                <a:latin typeface="+mn-ea"/>
                <a:cs typeface="Times New Roman" panose="02020603050405020304" pitchFamily="18" charset="0"/>
              </a:rPr>
              <a:t>4</a:t>
            </a:r>
            <a:r>
              <a:rPr lang="zh-CN" altLang="en-US" sz="2000" dirty="0">
                <a:solidFill>
                  <a:schemeClr val="tx1"/>
                </a:solidFill>
                <a:latin typeface="+mn-ea"/>
                <a:cs typeface="Times New Roman" panose="02020603050405020304" pitchFamily="18" charset="0"/>
              </a:rPr>
              <a:t>个区域；</a:t>
            </a:r>
            <a:endParaRPr lang="en-US" altLang="zh-CN" sz="2000" dirty="0">
              <a:solidFill>
                <a:schemeClr val="tx1"/>
              </a:solidFill>
              <a:latin typeface="+mn-ea"/>
              <a:cs typeface="Times New Roman" panose="02020603050405020304" pitchFamily="18" charset="0"/>
            </a:endParaRPr>
          </a:p>
          <a:p>
            <a:pPr>
              <a:lnSpc>
                <a:spcPct val="150000"/>
              </a:lnSpc>
            </a:pPr>
            <a:r>
              <a:rPr lang="zh-CN" altLang="en-US" sz="2000" dirty="0">
                <a:solidFill>
                  <a:schemeClr val="tx1"/>
                </a:solidFill>
                <a:latin typeface="+mn-ea"/>
                <a:cs typeface="Times New Roman" panose="02020603050405020304" pitchFamily="18" charset="0"/>
              </a:rPr>
              <a:t>在每个子链中分配</a:t>
            </a:r>
            <a:r>
              <a:rPr lang="en-US" altLang="zh-CN" sz="2000" dirty="0">
                <a:solidFill>
                  <a:schemeClr val="tx1"/>
                </a:solidFill>
                <a:latin typeface="+mn-ea"/>
                <a:cs typeface="Times New Roman" panose="02020603050405020304" pitchFamily="18" charset="0"/>
              </a:rPr>
              <a:t>4</a:t>
            </a:r>
            <a:r>
              <a:rPr lang="zh-CN" altLang="en-US" sz="2000" dirty="0">
                <a:solidFill>
                  <a:schemeClr val="tx1"/>
                </a:solidFill>
                <a:latin typeface="+mn-ea"/>
                <a:cs typeface="Times New Roman" panose="02020603050405020304" pitchFamily="18" charset="0"/>
              </a:rPr>
              <a:t>位司机账户，</a:t>
            </a:r>
            <a:r>
              <a:rPr lang="en-US" altLang="zh-CN" sz="2000" dirty="0">
                <a:solidFill>
                  <a:schemeClr val="tx1"/>
                </a:solidFill>
                <a:latin typeface="+mn-ea"/>
                <a:cs typeface="Times New Roman" panose="02020603050405020304" pitchFamily="18" charset="0"/>
              </a:rPr>
              <a:t>8</a:t>
            </a:r>
            <a:r>
              <a:rPr lang="zh-CN" altLang="en-US" sz="2000" dirty="0">
                <a:solidFill>
                  <a:schemeClr val="tx1"/>
                </a:solidFill>
                <a:latin typeface="+mn-ea"/>
                <a:cs typeface="Times New Roman" panose="02020603050405020304" pitchFamily="18" charset="0"/>
              </a:rPr>
              <a:t>个乘客账户（共</a:t>
            </a:r>
            <a:r>
              <a:rPr lang="en-US" altLang="zh-CN" sz="2000" dirty="0">
                <a:solidFill>
                  <a:schemeClr val="tx1"/>
                </a:solidFill>
                <a:latin typeface="+mn-ea"/>
                <a:cs typeface="Times New Roman" panose="02020603050405020304" pitchFamily="18" charset="0"/>
              </a:rPr>
              <a:t>16</a:t>
            </a:r>
            <a:r>
              <a:rPr lang="zh-CN" altLang="en-US" sz="2000" dirty="0">
                <a:solidFill>
                  <a:schemeClr val="tx1"/>
                </a:solidFill>
                <a:latin typeface="+mn-ea"/>
                <a:cs typeface="Times New Roman" panose="02020603050405020304" pitchFamily="18" charset="0"/>
              </a:rPr>
              <a:t>个司机，</a:t>
            </a:r>
            <a:r>
              <a:rPr lang="en-US" altLang="zh-CN" sz="2000" dirty="0">
                <a:solidFill>
                  <a:schemeClr val="tx1"/>
                </a:solidFill>
                <a:latin typeface="+mn-ea"/>
                <a:cs typeface="Times New Roman" panose="02020603050405020304" pitchFamily="18" charset="0"/>
              </a:rPr>
              <a:t>32</a:t>
            </a:r>
            <a:r>
              <a:rPr lang="zh-CN" altLang="en-US" sz="2000" dirty="0">
                <a:solidFill>
                  <a:schemeClr val="tx1"/>
                </a:solidFill>
                <a:latin typeface="+mn-ea"/>
                <a:cs typeface="Times New Roman" panose="02020603050405020304" pitchFamily="18" charset="0"/>
              </a:rPr>
              <a:t>个乘客）。选定乘客与司机的初始位置，保证在子链管辖范围内</a:t>
            </a:r>
            <a:r>
              <a:rPr lang="zh-CN" altLang="en-US" sz="2400" dirty="0">
                <a:solidFill>
                  <a:schemeClr val="tx1"/>
                </a:solidFill>
                <a:latin typeface="+mn-ea"/>
                <a:cs typeface="Times New Roman" panose="02020603050405020304" pitchFamily="18" charset="0"/>
              </a:rPr>
              <a:t>。</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调度系统测试 </a:t>
            </a:r>
            <a:r>
              <a:rPr kumimoji="1" lang="en-US" altLang="zh-CN" sz="2800" dirty="0"/>
              <a:t>– </a:t>
            </a:r>
            <a:r>
              <a:rPr lang="zh-CN" altLang="en-US" sz="2800" dirty="0">
                <a:sym typeface="+mn-ea"/>
              </a:rPr>
              <a:t>测试设计思路</a:t>
            </a:r>
            <a:endParaRPr lang="zh-CN" altLang="en-US" dirty="0"/>
          </a:p>
        </p:txBody>
      </p:sp>
      <p:pic>
        <p:nvPicPr>
          <p:cNvPr id="3" name="图片 2">
            <a:extLst>
              <a:ext uri="{FF2B5EF4-FFF2-40B4-BE49-F238E27FC236}">
                <a16:creationId xmlns:a16="http://schemas.microsoft.com/office/drawing/2014/main" id="{E682EBA2-24D7-D44A-C708-578A58A61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51" y="1608624"/>
            <a:ext cx="4777720" cy="3276958"/>
          </a:xfrm>
          <a:prstGeom prst="rect">
            <a:avLst/>
          </a:prstGeom>
        </p:spPr>
      </p:pic>
      <p:sp>
        <p:nvSpPr>
          <p:cNvPr id="2" name="灯片编号占位符 1">
            <a:extLst>
              <a:ext uri="{FF2B5EF4-FFF2-40B4-BE49-F238E27FC236}">
                <a16:creationId xmlns:a16="http://schemas.microsoft.com/office/drawing/2014/main" id="{42250A0D-0925-ADA2-5EFF-DBFC09BE00C1}"/>
              </a:ext>
            </a:extLst>
          </p:cNvPr>
          <p:cNvSpPr>
            <a:spLocks noGrp="1"/>
          </p:cNvSpPr>
          <p:nvPr>
            <p:ph type="sldNum" sz="quarter" idx="12"/>
          </p:nvPr>
        </p:nvSpPr>
        <p:spPr/>
        <p:txBody>
          <a:bodyPr/>
          <a:lstStyle/>
          <a:p>
            <a:fld id="{977BA8E6-E826-B147-AA17-E3D76A29629C}" type="slidenum">
              <a:rPr kumimoji="1" lang="zh-CN" altLang="en-US" smtClean="0"/>
              <a:t>13</a:t>
            </a:fld>
            <a:endParaRPr kumimoji="1" lang="zh-CN" altLang="en-US"/>
          </a:p>
        </p:txBody>
      </p:sp>
    </p:spTree>
    <p:extLst>
      <p:ext uri="{BB962C8B-B14F-4D97-AF65-F5344CB8AC3E}">
        <p14:creationId xmlns:p14="http://schemas.microsoft.com/office/powerpoint/2010/main" val="1333610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0B7DAE17-C8EA-48E3-E5D7-73BD3454D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308" y="1281565"/>
            <a:ext cx="5591500" cy="5463619"/>
          </a:xfrm>
        </p:spPr>
      </p:pic>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sz="2800" dirty="0">
                <a:sym typeface="+mn-ea"/>
              </a:rPr>
              <a:t>调度系统测试 </a:t>
            </a:r>
            <a:r>
              <a:rPr lang="en-US" altLang="zh-CN" sz="2800" dirty="0">
                <a:sym typeface="+mn-ea"/>
              </a:rPr>
              <a:t>- </a:t>
            </a:r>
            <a:r>
              <a:rPr lang="zh-CN" altLang="en-US" sz="2800" dirty="0">
                <a:sym typeface="+mn-ea"/>
              </a:rPr>
              <a:t>测试设计思路</a:t>
            </a:r>
            <a:endParaRPr lang="zh-CN" altLang="en-US" dirty="0"/>
          </a:p>
        </p:txBody>
      </p:sp>
      <p:sp>
        <p:nvSpPr>
          <p:cNvPr id="9" name="文本框 16">
            <a:extLst>
              <a:ext uri="{FF2B5EF4-FFF2-40B4-BE49-F238E27FC236}">
                <a16:creationId xmlns:a16="http://schemas.microsoft.com/office/drawing/2014/main" id="{2B37E295-F05B-275C-BFF6-167D256C7924}"/>
              </a:ext>
            </a:extLst>
          </p:cNvPr>
          <p:cNvSpPr txBox="1"/>
          <p:nvPr/>
        </p:nvSpPr>
        <p:spPr>
          <a:xfrm>
            <a:off x="1062962" y="1884598"/>
            <a:ext cx="1745553" cy="861774"/>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800" b="1" dirty="0">
                <a:solidFill>
                  <a:schemeClr val="bg1"/>
                </a:solidFill>
                <a:latin typeface="微软雅黑" panose="020B0503020204020204" pitchFamily="34" charset="-122"/>
              </a:rPr>
              <a:t>乘客</a:t>
            </a:r>
            <a:r>
              <a:rPr lang="zh-CN" altLang="en-US" sz="2800" b="1" dirty="0">
                <a:solidFill>
                  <a:schemeClr val="bg1"/>
                </a:solidFill>
                <a:latin typeface="微软雅黑" panose="020B0503020204020204" pitchFamily="34" charset="-122"/>
                <a:ea typeface="微软雅黑" panose="020B0503020204020204" pitchFamily="34" charset="-122"/>
              </a:rPr>
              <a:t>行为</a:t>
            </a:r>
          </a:p>
          <a:p>
            <a:pPr algn="ctr"/>
            <a:r>
              <a:rPr lang="zh-CN" altLang="en-US" sz="2800" b="1" dirty="0">
                <a:solidFill>
                  <a:schemeClr val="bg1"/>
                </a:solidFill>
                <a:latin typeface="微软雅黑" panose="020B0503020204020204" pitchFamily="34" charset="-122"/>
                <a:ea typeface="微软雅黑" panose="020B0503020204020204" pitchFamily="34" charset="-122"/>
              </a:rPr>
              <a:t>模拟脚本</a:t>
            </a:r>
          </a:p>
        </p:txBody>
      </p:sp>
      <p:sp>
        <p:nvSpPr>
          <p:cNvPr id="10" name="文本框 16">
            <a:extLst>
              <a:ext uri="{FF2B5EF4-FFF2-40B4-BE49-F238E27FC236}">
                <a16:creationId xmlns:a16="http://schemas.microsoft.com/office/drawing/2014/main" id="{FAAF65FD-32D4-07E2-D5B8-47CEFB985874}"/>
              </a:ext>
            </a:extLst>
          </p:cNvPr>
          <p:cNvSpPr txBox="1"/>
          <p:nvPr/>
        </p:nvSpPr>
        <p:spPr>
          <a:xfrm>
            <a:off x="8682978" y="1884598"/>
            <a:ext cx="1745553" cy="861774"/>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司机行为</a:t>
            </a:r>
          </a:p>
          <a:p>
            <a:pPr algn="ctr"/>
            <a:r>
              <a:rPr lang="zh-CN" altLang="en-US" sz="2800" b="1" dirty="0">
                <a:solidFill>
                  <a:schemeClr val="bg1"/>
                </a:solidFill>
                <a:latin typeface="微软雅黑" panose="020B0503020204020204" pitchFamily="34" charset="-122"/>
                <a:ea typeface="微软雅黑" panose="020B0503020204020204" pitchFamily="34" charset="-122"/>
              </a:rPr>
              <a:t>模拟脚本</a:t>
            </a:r>
          </a:p>
        </p:txBody>
      </p:sp>
      <p:sp>
        <p:nvSpPr>
          <p:cNvPr id="2" name="灯片编号占位符 1">
            <a:extLst>
              <a:ext uri="{FF2B5EF4-FFF2-40B4-BE49-F238E27FC236}">
                <a16:creationId xmlns:a16="http://schemas.microsoft.com/office/drawing/2014/main" id="{929B2C9C-4348-5596-B2D3-A17BE1041CBA}"/>
              </a:ext>
            </a:extLst>
          </p:cNvPr>
          <p:cNvSpPr>
            <a:spLocks noGrp="1"/>
          </p:cNvSpPr>
          <p:nvPr>
            <p:ph type="sldNum" sz="quarter" idx="12"/>
          </p:nvPr>
        </p:nvSpPr>
        <p:spPr/>
        <p:txBody>
          <a:bodyPr/>
          <a:lstStyle/>
          <a:p>
            <a:fld id="{977BA8E6-E826-B147-AA17-E3D76A29629C}" type="slidenum">
              <a:rPr kumimoji="1" lang="zh-CN" altLang="en-US" smtClean="0"/>
              <a:t>14</a:t>
            </a:fld>
            <a:endParaRPr kumimoji="1" lang="zh-CN" altLang="en-US"/>
          </a:p>
        </p:txBody>
      </p:sp>
    </p:spTree>
    <p:extLst>
      <p:ext uri="{BB962C8B-B14F-4D97-AF65-F5344CB8AC3E}">
        <p14:creationId xmlns:p14="http://schemas.microsoft.com/office/powerpoint/2010/main" val="161985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r>
              <a:rPr lang="zh-CN" altLang="en-US" sz="2400" b="1" dirty="0">
                <a:latin typeface="+mn-ea"/>
              </a:rPr>
              <a:t>准备司乘数据</a:t>
            </a:r>
            <a:endParaRPr lang="en-US" altLang="zh-CN" sz="2400" b="1" dirty="0">
              <a:latin typeface="+mn-ea"/>
            </a:endParaRPr>
          </a:p>
          <a:p>
            <a:r>
              <a:rPr lang="zh-CN" altLang="en-US" sz="2400" b="1" dirty="0">
                <a:latin typeface="+mn-ea"/>
              </a:rPr>
              <a:t>初始化并启动树状区块链四条子链</a:t>
            </a:r>
            <a:endParaRPr lang="en-US" altLang="zh-CN" sz="2400" b="1" dirty="0">
              <a:latin typeface="+mn-ea"/>
            </a:endParaRPr>
          </a:p>
          <a:p>
            <a:r>
              <a:rPr lang="zh-CN" altLang="en-US" sz="2400" b="1" dirty="0">
                <a:latin typeface="+mn-ea"/>
              </a:rPr>
              <a:t>部署合约</a:t>
            </a:r>
            <a:endParaRPr lang="en-US" altLang="zh-CN" sz="2400" b="1" dirty="0">
              <a:latin typeface="+mn-ea"/>
            </a:endParaRPr>
          </a:p>
          <a:p>
            <a:r>
              <a:rPr lang="zh-CN" altLang="en-US" sz="2400" b="1" dirty="0">
                <a:latin typeface="+mn-ea"/>
              </a:rPr>
              <a:t>上传地图</a:t>
            </a:r>
            <a:endParaRPr lang="en-US" altLang="zh-CN" sz="2400" b="1" dirty="0">
              <a:latin typeface="+mn-ea"/>
            </a:endParaRPr>
          </a:p>
          <a:p>
            <a:r>
              <a:rPr lang="zh-CN" altLang="en-US" sz="2400" b="1" dirty="0">
                <a:latin typeface="+mn-ea"/>
              </a:rPr>
              <a:t>启动实验</a:t>
            </a:r>
            <a:endParaRPr lang="en-US" altLang="zh-CN" sz="2400" b="1" dirty="0">
              <a:latin typeface="+mn-ea"/>
            </a:endParaRPr>
          </a:p>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dirty="0">
                <a:latin typeface="+mj-ea"/>
              </a:rPr>
              <a:t>实验流程</a:t>
            </a:r>
          </a:p>
        </p:txBody>
      </p:sp>
      <p:sp>
        <p:nvSpPr>
          <p:cNvPr id="2" name="灯片编号占位符 1">
            <a:extLst>
              <a:ext uri="{FF2B5EF4-FFF2-40B4-BE49-F238E27FC236}">
                <a16:creationId xmlns:a16="http://schemas.microsoft.com/office/drawing/2014/main" id="{DC4925BE-A8AB-1131-31AA-01792121061D}"/>
              </a:ext>
            </a:extLst>
          </p:cNvPr>
          <p:cNvSpPr>
            <a:spLocks noGrp="1"/>
          </p:cNvSpPr>
          <p:nvPr>
            <p:ph type="sldNum" sz="quarter" idx="12"/>
          </p:nvPr>
        </p:nvSpPr>
        <p:spPr/>
        <p:txBody>
          <a:bodyPr/>
          <a:lstStyle/>
          <a:p>
            <a:fld id="{977BA8E6-E826-B147-AA17-E3D76A29629C}" type="slidenum">
              <a:rPr kumimoji="1" lang="zh-CN" altLang="en-US" smtClean="0"/>
              <a:t>15</a:t>
            </a:fld>
            <a:endParaRPr kumimoji="1" lang="zh-CN" altLang="en-US"/>
          </a:p>
        </p:txBody>
      </p:sp>
    </p:spTree>
    <p:extLst>
      <p:ext uri="{BB962C8B-B14F-4D97-AF65-F5344CB8AC3E}">
        <p14:creationId xmlns:p14="http://schemas.microsoft.com/office/powerpoint/2010/main" val="183648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5460085" y="1608624"/>
            <a:ext cx="6216733" cy="4435917"/>
          </a:xfrm>
        </p:spPr>
        <p:txBody>
          <a:bodyPr>
            <a:noAutofit/>
          </a:bodyPr>
          <a:lstStyle/>
          <a:p>
            <a:pPr>
              <a:lnSpc>
                <a:spcPct val="170000"/>
              </a:lnSpc>
            </a:pPr>
            <a:r>
              <a:rPr lang="zh-CN" altLang="en-US" dirty="0">
                <a:latin typeface="+mn-ea"/>
              </a:rPr>
              <a:t>分析图中结果可以看出，考虑单个链中的 </a:t>
            </a:r>
            <a:r>
              <a:rPr lang="en-US" altLang="zh-CN" dirty="0">
                <a:latin typeface="+mn-ea"/>
              </a:rPr>
              <a:t>48 </a:t>
            </a:r>
            <a:r>
              <a:rPr lang="zh-CN" altLang="en-US" dirty="0">
                <a:latin typeface="+mn-ea"/>
              </a:rPr>
              <a:t>个账户（</a:t>
            </a:r>
            <a:r>
              <a:rPr lang="en-US" altLang="zh-CN" dirty="0">
                <a:latin typeface="+mn-ea"/>
              </a:rPr>
              <a:t>16 </a:t>
            </a:r>
            <a:r>
              <a:rPr lang="zh-CN" altLang="en-US" dirty="0">
                <a:latin typeface="+mn-ea"/>
              </a:rPr>
              <a:t>个司机与 </a:t>
            </a:r>
            <a:r>
              <a:rPr lang="en-US" altLang="zh-CN" dirty="0">
                <a:latin typeface="+mn-ea"/>
              </a:rPr>
              <a:t>32 </a:t>
            </a:r>
            <a:r>
              <a:rPr lang="zh-CN" altLang="en-US" dirty="0">
                <a:latin typeface="+mn-ea"/>
              </a:rPr>
              <a:t>个乘客账户）的总耗时情况时，</a:t>
            </a:r>
            <a:r>
              <a:rPr lang="zh-CN" altLang="en-US" dirty="0">
                <a:solidFill>
                  <a:srgbClr val="FF0000"/>
                </a:solidFill>
                <a:latin typeface="+mn-ea"/>
              </a:rPr>
              <a:t>树状区块链的总耗时要远小于单链结构的情况</a:t>
            </a:r>
            <a:r>
              <a:rPr lang="zh-CN" altLang="en-US" dirty="0">
                <a:solidFill>
                  <a:schemeClr val="tx1"/>
                </a:solidFill>
                <a:latin typeface="+mn-ea"/>
              </a:rPr>
              <a:t>，</a:t>
            </a:r>
            <a:r>
              <a:rPr lang="zh-CN" altLang="en-US" dirty="0">
                <a:latin typeface="+mn-ea"/>
              </a:rPr>
              <a:t>证实了树状区块链在车联网应用中可以有着较为良好的前景。</a:t>
            </a:r>
          </a:p>
          <a:p>
            <a:pPr>
              <a:lnSpc>
                <a:spcPct val="170000"/>
              </a:lnSpc>
            </a:pPr>
            <a:r>
              <a:rPr lang="zh-CN" altLang="en-US" dirty="0">
                <a:latin typeface="+mn-ea"/>
              </a:rPr>
              <a:t>并行运作时平均单次调度的耗时相较于单链时增多，多链同时运行所产生的开销，也会制约树状区块链的综合性能。在后续的应用中，需要充分考虑机器的硬件配置、网络带宽、存储能力等方面对系统的影响。</a:t>
            </a:r>
            <a:endParaRPr lang="en-US" altLang="zh-CN"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sz="2800" dirty="0">
                <a:sym typeface="+mn-ea"/>
              </a:rPr>
              <a:t>结果分析</a:t>
            </a:r>
            <a:endParaRPr lang="zh-CN" altLang="en-US" dirty="0">
              <a:latin typeface="+mj-ea"/>
            </a:endParaRPr>
          </a:p>
        </p:txBody>
      </p:sp>
      <p:pic>
        <p:nvPicPr>
          <p:cNvPr id="3" name="图片 2">
            <a:extLst>
              <a:ext uri="{FF2B5EF4-FFF2-40B4-BE49-F238E27FC236}">
                <a16:creationId xmlns:a16="http://schemas.microsoft.com/office/drawing/2014/main" id="{7A2A2612-841F-A0B6-161F-B69859D79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00" y="1608624"/>
            <a:ext cx="4678085" cy="3533392"/>
          </a:xfrm>
          <a:prstGeom prst="rect">
            <a:avLst/>
          </a:prstGeom>
        </p:spPr>
      </p:pic>
      <p:sp>
        <p:nvSpPr>
          <p:cNvPr id="2" name="灯片编号占位符 1">
            <a:extLst>
              <a:ext uri="{FF2B5EF4-FFF2-40B4-BE49-F238E27FC236}">
                <a16:creationId xmlns:a16="http://schemas.microsoft.com/office/drawing/2014/main" id="{EFB9172E-7AB1-39EE-8CB2-FEDFD136B112}"/>
              </a:ext>
            </a:extLst>
          </p:cNvPr>
          <p:cNvSpPr>
            <a:spLocks noGrp="1"/>
          </p:cNvSpPr>
          <p:nvPr>
            <p:ph type="sldNum" sz="quarter" idx="12"/>
          </p:nvPr>
        </p:nvSpPr>
        <p:spPr/>
        <p:txBody>
          <a:bodyPr/>
          <a:lstStyle/>
          <a:p>
            <a:fld id="{977BA8E6-E826-B147-AA17-E3D76A29629C}" type="slidenum">
              <a:rPr kumimoji="1" lang="zh-CN" altLang="en-US" smtClean="0"/>
              <a:t>16</a:t>
            </a:fld>
            <a:endParaRPr kumimoji="1" lang="zh-CN" altLang="en-US"/>
          </a:p>
        </p:txBody>
      </p:sp>
    </p:spTree>
    <p:extLst>
      <p:ext uri="{BB962C8B-B14F-4D97-AF65-F5344CB8AC3E}">
        <p14:creationId xmlns:p14="http://schemas.microsoft.com/office/powerpoint/2010/main" val="214116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四、基于树状区块链跨子链资产转移测试</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2C41B5F2-E9FD-28CD-8ADA-1DA7D8B90DE2}"/>
              </a:ext>
            </a:extLst>
          </p:cNvPr>
          <p:cNvSpPr>
            <a:spLocks noGrp="1"/>
          </p:cNvSpPr>
          <p:nvPr>
            <p:ph type="sldNum" sz="quarter" idx="12"/>
          </p:nvPr>
        </p:nvSpPr>
        <p:spPr/>
        <p:txBody>
          <a:bodyPr/>
          <a:lstStyle/>
          <a:p>
            <a:fld id="{977BA8E6-E826-B147-AA17-E3D76A29629C}" type="slidenum">
              <a:rPr kumimoji="1" lang="zh-CN" altLang="en-US" smtClean="0"/>
              <a:t>17</a:t>
            </a:fld>
            <a:endParaRPr kumimoji="1" lang="zh-CN" altLang="en-US"/>
          </a:p>
        </p:txBody>
      </p:sp>
    </p:spTree>
    <p:extLst>
      <p:ext uri="{BB962C8B-B14F-4D97-AF65-F5344CB8AC3E}">
        <p14:creationId xmlns:p14="http://schemas.microsoft.com/office/powerpoint/2010/main" val="411434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4227616" y="1603601"/>
            <a:ext cx="7410202" cy="4766934"/>
          </a:xfrm>
        </p:spPr>
        <p:txBody>
          <a:bodyPr>
            <a:normAutofit/>
          </a:bodyPr>
          <a:lstStyle/>
          <a:p>
            <a:pPr>
              <a:lnSpc>
                <a:spcPct val="150000"/>
              </a:lnSpc>
            </a:pPr>
            <a:r>
              <a:rPr lang="zh-CN" altLang="en-US" sz="2000" dirty="0">
                <a:solidFill>
                  <a:schemeClr val="tx1"/>
                </a:solidFill>
                <a:latin typeface="+mn-ea"/>
                <a:cs typeface="Times New Roman" panose="02020603050405020304" pitchFamily="18" charset="0"/>
              </a:rPr>
              <a:t>车辆具有移动性，存在从一个区域进入到另一个子链所管辖的区域的这种实际情况。车辆账户进入到了新的一条子链当中，这条新的子链目前并不具备车辆账户的各种信息记录，且车辆账户在新链中资产为 </a:t>
            </a:r>
            <a:r>
              <a:rPr lang="en-US" altLang="zh-CN" sz="2000" dirty="0">
                <a:solidFill>
                  <a:schemeClr val="tx1"/>
                </a:solidFill>
                <a:latin typeface="+mn-ea"/>
                <a:cs typeface="Times New Roman" panose="02020603050405020304" pitchFamily="18" charset="0"/>
              </a:rPr>
              <a:t>0</a:t>
            </a:r>
            <a:r>
              <a:rPr lang="zh-CN" altLang="en-US" sz="2000" dirty="0">
                <a:solidFill>
                  <a:schemeClr val="tx1"/>
                </a:solidFill>
                <a:latin typeface="+mn-ea"/>
                <a:cs typeface="Times New Roman" panose="02020603050405020304" pitchFamily="18" charset="0"/>
              </a:rPr>
              <a:t>，发送交易，因为</a:t>
            </a:r>
            <a:r>
              <a:rPr lang="zh-CN" altLang="en-US" sz="2000" dirty="0">
                <a:solidFill>
                  <a:srgbClr val="FF0000"/>
                </a:solidFill>
                <a:latin typeface="+mn-ea"/>
                <a:cs typeface="Times New Roman" panose="02020603050405020304" pitchFamily="18" charset="0"/>
              </a:rPr>
              <a:t>账户余额不足而失败</a:t>
            </a:r>
            <a:r>
              <a:rPr lang="zh-CN" altLang="en-US" sz="2000" dirty="0">
                <a:solidFill>
                  <a:schemeClr val="tx1"/>
                </a:solidFill>
                <a:latin typeface="+mn-ea"/>
                <a:cs typeface="Times New Roman" panose="02020603050405020304" pitchFamily="18" charset="0"/>
              </a:rPr>
              <a:t>。</a:t>
            </a:r>
            <a:endParaRPr lang="en-US" altLang="zh-CN" sz="2000" dirty="0">
              <a:solidFill>
                <a:schemeClr val="tx1"/>
              </a:solidFill>
              <a:latin typeface="+mn-ea"/>
              <a:cs typeface="Times New Roman" panose="02020603050405020304" pitchFamily="18" charset="0"/>
            </a:endParaRPr>
          </a:p>
          <a:p>
            <a:pPr>
              <a:lnSpc>
                <a:spcPct val="150000"/>
              </a:lnSpc>
            </a:pPr>
            <a:r>
              <a:rPr lang="zh-CN" altLang="en-US" sz="2000" dirty="0">
                <a:solidFill>
                  <a:schemeClr val="tx1"/>
                </a:solidFill>
                <a:latin typeface="+mn-ea"/>
                <a:cs typeface="Times New Roman" panose="02020603050405020304" pitchFamily="18" charset="0"/>
              </a:rPr>
              <a:t>为了能满足车辆账户的这种可移动性，在树状区块链中，当一个账户位置发生了跨区域（跨子链）的这种移动时，账户需要向一个管理账号发送一种特殊的交易，即跨子链资产转移交易。</a:t>
            </a:r>
            <a:endParaRPr lang="en-US" altLang="zh-CN" sz="20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kumimoji="1" lang="en-US" altLang="zh-CN" sz="2800" dirty="0"/>
              <a:t>– </a:t>
            </a:r>
            <a:r>
              <a:rPr kumimoji="1" lang="zh-CN" altLang="en-US" dirty="0"/>
              <a:t>实验说明</a:t>
            </a:r>
            <a:endParaRPr lang="zh-CN" altLang="en-US" dirty="0"/>
          </a:p>
        </p:txBody>
      </p:sp>
      <p:pic>
        <p:nvPicPr>
          <p:cNvPr id="3" name="图片 2">
            <a:extLst>
              <a:ext uri="{FF2B5EF4-FFF2-40B4-BE49-F238E27FC236}">
                <a16:creationId xmlns:a16="http://schemas.microsoft.com/office/drawing/2014/main" id="{4EF45F48-AC98-57BF-EE73-E90C73BD773A}"/>
              </a:ext>
            </a:extLst>
          </p:cNvPr>
          <p:cNvPicPr>
            <a:picLocks noChangeAspect="1"/>
          </p:cNvPicPr>
          <p:nvPr/>
        </p:nvPicPr>
        <p:blipFill rotWithShape="1">
          <a:blip r:embed="rId3"/>
          <a:srcRect t="5237" r="2072"/>
          <a:stretch/>
        </p:blipFill>
        <p:spPr>
          <a:xfrm>
            <a:off x="1462448" y="4316681"/>
            <a:ext cx="1763178" cy="496512"/>
          </a:xfrm>
          <a:prstGeom prst="rect">
            <a:avLst/>
          </a:prstGeom>
        </p:spPr>
      </p:pic>
      <p:pic>
        <p:nvPicPr>
          <p:cNvPr id="7" name="图片 6">
            <a:extLst>
              <a:ext uri="{FF2B5EF4-FFF2-40B4-BE49-F238E27FC236}">
                <a16:creationId xmlns:a16="http://schemas.microsoft.com/office/drawing/2014/main" id="{4A1DA5DD-5C2C-9B2C-E678-DD0726D702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478" y="1608624"/>
            <a:ext cx="3481118" cy="2708057"/>
          </a:xfrm>
          <a:prstGeom prst="rect">
            <a:avLst/>
          </a:prstGeom>
        </p:spPr>
      </p:pic>
      <p:sp>
        <p:nvSpPr>
          <p:cNvPr id="2" name="灯片编号占位符 1">
            <a:extLst>
              <a:ext uri="{FF2B5EF4-FFF2-40B4-BE49-F238E27FC236}">
                <a16:creationId xmlns:a16="http://schemas.microsoft.com/office/drawing/2014/main" id="{B46349C6-A03C-3D48-4668-74F052F8148A}"/>
              </a:ext>
            </a:extLst>
          </p:cNvPr>
          <p:cNvSpPr>
            <a:spLocks noGrp="1"/>
          </p:cNvSpPr>
          <p:nvPr>
            <p:ph type="sldNum" sz="quarter" idx="12"/>
          </p:nvPr>
        </p:nvSpPr>
        <p:spPr/>
        <p:txBody>
          <a:bodyPr/>
          <a:lstStyle/>
          <a:p>
            <a:fld id="{977BA8E6-E826-B147-AA17-E3D76A29629C}" type="slidenum">
              <a:rPr kumimoji="1" lang="zh-CN" altLang="en-US" smtClean="0"/>
              <a:t>18</a:t>
            </a:fld>
            <a:endParaRPr kumimoji="1" lang="zh-CN" altLang="en-US"/>
          </a:p>
        </p:txBody>
      </p:sp>
    </p:spTree>
    <p:extLst>
      <p:ext uri="{BB962C8B-B14F-4D97-AF65-F5344CB8AC3E}">
        <p14:creationId xmlns:p14="http://schemas.microsoft.com/office/powerpoint/2010/main" val="10540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4227616" y="1608624"/>
            <a:ext cx="7410202" cy="4766934"/>
          </a:xfrm>
        </p:spPr>
        <p:txBody>
          <a:bodyPr>
            <a:normAutofit/>
          </a:bodyPr>
          <a:lstStyle/>
          <a:p>
            <a:pPr>
              <a:lnSpc>
                <a:spcPct val="150000"/>
              </a:lnSpc>
            </a:pPr>
            <a:r>
              <a:rPr lang="zh-CN" altLang="en-US" sz="2000" dirty="0">
                <a:solidFill>
                  <a:schemeClr val="tx1"/>
                </a:solidFill>
                <a:latin typeface="+mn-ea"/>
                <a:cs typeface="Times New Roman" panose="02020603050405020304" pitchFamily="18" charset="0"/>
              </a:rPr>
              <a:t>如图所示，在 </a:t>
            </a:r>
            <a:r>
              <a:rPr lang="en-US" altLang="zh-CN" sz="2000" dirty="0">
                <a:solidFill>
                  <a:schemeClr val="tx1"/>
                </a:solidFill>
                <a:latin typeface="+mn-ea"/>
                <a:cs typeface="Times New Roman" panose="02020603050405020304" pitchFamily="18" charset="0"/>
              </a:rPr>
              <a:t>w11</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w12 </a:t>
            </a:r>
            <a:r>
              <a:rPr lang="zh-CN" altLang="en-US" sz="2000" dirty="0">
                <a:solidFill>
                  <a:schemeClr val="tx1"/>
                </a:solidFill>
                <a:latin typeface="+mn-ea"/>
                <a:cs typeface="Times New Roman" panose="02020603050405020304" pitchFamily="18" charset="0"/>
              </a:rPr>
              <a:t>的两条链中初始化相同的账户，各包含三个预分配账户以及 </a:t>
            </a:r>
            <a:r>
              <a:rPr lang="en-US" altLang="zh-CN" sz="2000" dirty="0">
                <a:solidFill>
                  <a:schemeClr val="tx1"/>
                </a:solidFill>
                <a:latin typeface="+mn-ea"/>
                <a:cs typeface="Times New Roman" panose="02020603050405020304" pitchFamily="18" charset="0"/>
              </a:rPr>
              <a:t>10 </a:t>
            </a:r>
            <a:r>
              <a:rPr lang="zh-CN" altLang="en-US" sz="2000" dirty="0">
                <a:solidFill>
                  <a:schemeClr val="tx1"/>
                </a:solidFill>
                <a:latin typeface="+mn-ea"/>
                <a:cs typeface="Times New Roman" panose="02020603050405020304" pitchFamily="18" charset="0"/>
              </a:rPr>
              <a:t>个普通账户，实验设计对于 </a:t>
            </a:r>
            <a:r>
              <a:rPr lang="en-US" altLang="zh-CN" sz="2000" dirty="0">
                <a:solidFill>
                  <a:schemeClr val="tx1"/>
                </a:solidFill>
                <a:latin typeface="+mn-ea"/>
                <a:cs typeface="Times New Roman" panose="02020603050405020304" pitchFamily="18" charset="0"/>
              </a:rPr>
              <a:t>w11 </a:t>
            </a:r>
            <a:r>
              <a:rPr lang="zh-CN" altLang="en-US" sz="2000" dirty="0">
                <a:solidFill>
                  <a:schemeClr val="tx1"/>
                </a:solidFill>
                <a:latin typeface="+mn-ea"/>
                <a:cs typeface="Times New Roman" panose="02020603050405020304" pitchFamily="18" charset="0"/>
              </a:rPr>
              <a:t>链中的普通账户，初始均分配有 </a:t>
            </a:r>
            <a:r>
              <a:rPr lang="en-US" altLang="zh-CN" sz="2000" dirty="0">
                <a:solidFill>
                  <a:schemeClr val="tx1"/>
                </a:solidFill>
                <a:latin typeface="+mn-ea"/>
                <a:cs typeface="Times New Roman" panose="02020603050405020304" pitchFamily="18" charset="0"/>
              </a:rPr>
              <a:t>10000 </a:t>
            </a:r>
            <a:r>
              <a:rPr lang="zh-CN" altLang="en-US" sz="2000" dirty="0">
                <a:solidFill>
                  <a:schemeClr val="tx1"/>
                </a:solidFill>
                <a:latin typeface="+mn-ea"/>
                <a:cs typeface="Times New Roman" panose="02020603050405020304" pitchFamily="18" charset="0"/>
              </a:rPr>
              <a:t>单位的初始资产，</a:t>
            </a:r>
            <a:r>
              <a:rPr lang="en-US" altLang="zh-CN" sz="2000" dirty="0">
                <a:solidFill>
                  <a:schemeClr val="tx1"/>
                </a:solidFill>
                <a:latin typeface="+mn-ea"/>
                <a:cs typeface="Times New Roman" panose="02020603050405020304" pitchFamily="18" charset="0"/>
              </a:rPr>
              <a:t>w12</a:t>
            </a:r>
            <a:r>
              <a:rPr lang="zh-CN" altLang="en-US" sz="2000" dirty="0">
                <a:solidFill>
                  <a:schemeClr val="tx1"/>
                </a:solidFill>
                <a:latin typeface="+mn-ea"/>
                <a:cs typeface="Times New Roman" panose="02020603050405020304" pitchFamily="18" charset="0"/>
              </a:rPr>
              <a:t>链中的普通账户，则初始资产均为 </a:t>
            </a:r>
            <a:r>
              <a:rPr lang="en-US" altLang="zh-CN" sz="2000" dirty="0">
                <a:solidFill>
                  <a:schemeClr val="tx1"/>
                </a:solidFill>
                <a:latin typeface="+mn-ea"/>
                <a:cs typeface="Times New Roman" panose="02020603050405020304" pitchFamily="18" charset="0"/>
              </a:rPr>
              <a:t>0</a:t>
            </a:r>
            <a:r>
              <a:rPr lang="zh-CN" altLang="en-US" sz="2000" dirty="0">
                <a:solidFill>
                  <a:schemeClr val="tx1"/>
                </a:solidFill>
                <a:latin typeface="+mn-ea"/>
                <a:cs typeface="Times New Roman" panose="02020603050405020304" pitchFamily="18" charset="0"/>
              </a:rPr>
              <a:t>；</a:t>
            </a:r>
            <a:endParaRPr lang="en-US" altLang="zh-CN" sz="2000" dirty="0">
              <a:solidFill>
                <a:schemeClr val="tx1"/>
              </a:solidFill>
              <a:latin typeface="+mn-ea"/>
              <a:cs typeface="Times New Roman" panose="02020603050405020304" pitchFamily="18" charset="0"/>
            </a:endParaRPr>
          </a:p>
          <a:p>
            <a:pPr>
              <a:lnSpc>
                <a:spcPct val="150000"/>
              </a:lnSpc>
            </a:pPr>
            <a:r>
              <a:rPr lang="zh-CN" altLang="en-US" sz="2000" dirty="0">
                <a:solidFill>
                  <a:schemeClr val="tx1"/>
                </a:solidFill>
                <a:latin typeface="+mn-ea"/>
                <a:cs typeface="Times New Roman" panose="02020603050405020304" pitchFamily="18" charset="0"/>
              </a:rPr>
              <a:t>希望模拟在账户位置进行从 </a:t>
            </a:r>
            <a:r>
              <a:rPr lang="en-US" altLang="zh-CN" sz="2000" dirty="0">
                <a:solidFill>
                  <a:schemeClr val="tx1"/>
                </a:solidFill>
                <a:latin typeface="+mn-ea"/>
                <a:cs typeface="Times New Roman" panose="02020603050405020304" pitchFamily="18" charset="0"/>
              </a:rPr>
              <a:t>w11 </a:t>
            </a:r>
            <a:r>
              <a:rPr lang="zh-CN" altLang="en-US" sz="2000" dirty="0">
                <a:solidFill>
                  <a:schemeClr val="tx1"/>
                </a:solidFill>
                <a:latin typeface="+mn-ea"/>
                <a:cs typeface="Times New Roman" panose="02020603050405020304" pitchFamily="18" charset="0"/>
              </a:rPr>
              <a:t>到 </a:t>
            </a:r>
            <a:r>
              <a:rPr lang="en-US" altLang="zh-CN" sz="2000" dirty="0">
                <a:solidFill>
                  <a:schemeClr val="tx1"/>
                </a:solidFill>
                <a:latin typeface="+mn-ea"/>
                <a:cs typeface="Times New Roman" panose="02020603050405020304" pitchFamily="18" charset="0"/>
              </a:rPr>
              <a:t>w12 </a:t>
            </a:r>
            <a:r>
              <a:rPr lang="zh-CN" altLang="en-US" sz="2000" dirty="0">
                <a:solidFill>
                  <a:schemeClr val="tx1"/>
                </a:solidFill>
                <a:latin typeface="+mn-ea"/>
                <a:cs typeface="Times New Roman" panose="02020603050405020304" pitchFamily="18" charset="0"/>
              </a:rPr>
              <a:t>的移动时，所进行的资产转移实验。</a:t>
            </a:r>
            <a:endParaRPr lang="en-US" altLang="zh-CN" sz="20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kumimoji="1" lang="en-US" altLang="zh-CN" sz="2800" dirty="0"/>
              <a:t>– </a:t>
            </a:r>
            <a:r>
              <a:rPr lang="zh-CN" altLang="en-US" sz="2800" dirty="0">
                <a:sym typeface="+mn-ea"/>
              </a:rPr>
              <a:t>测试设计思路</a:t>
            </a:r>
            <a:endParaRPr lang="zh-CN" altLang="en-US" dirty="0"/>
          </a:p>
        </p:txBody>
      </p:sp>
      <p:pic>
        <p:nvPicPr>
          <p:cNvPr id="3" name="图片 2">
            <a:extLst>
              <a:ext uri="{FF2B5EF4-FFF2-40B4-BE49-F238E27FC236}">
                <a16:creationId xmlns:a16="http://schemas.microsoft.com/office/drawing/2014/main" id="{4EF45F48-AC98-57BF-EE73-E90C73BD773A}"/>
              </a:ext>
            </a:extLst>
          </p:cNvPr>
          <p:cNvPicPr>
            <a:picLocks noChangeAspect="1"/>
          </p:cNvPicPr>
          <p:nvPr/>
        </p:nvPicPr>
        <p:blipFill rotWithShape="1">
          <a:blip r:embed="rId3"/>
          <a:srcRect t="5237" r="2072"/>
          <a:stretch/>
        </p:blipFill>
        <p:spPr>
          <a:xfrm>
            <a:off x="1462448" y="4316681"/>
            <a:ext cx="1763178" cy="496512"/>
          </a:xfrm>
          <a:prstGeom prst="rect">
            <a:avLst/>
          </a:prstGeom>
        </p:spPr>
      </p:pic>
      <p:pic>
        <p:nvPicPr>
          <p:cNvPr id="7" name="图片 6">
            <a:extLst>
              <a:ext uri="{FF2B5EF4-FFF2-40B4-BE49-F238E27FC236}">
                <a16:creationId xmlns:a16="http://schemas.microsoft.com/office/drawing/2014/main" id="{4A1DA5DD-5C2C-9B2C-E678-DD0726D702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478" y="1608624"/>
            <a:ext cx="3481118" cy="2708057"/>
          </a:xfrm>
          <a:prstGeom prst="rect">
            <a:avLst/>
          </a:prstGeom>
        </p:spPr>
      </p:pic>
      <p:sp>
        <p:nvSpPr>
          <p:cNvPr id="8" name="文本框 7">
            <a:extLst>
              <a:ext uri="{FF2B5EF4-FFF2-40B4-BE49-F238E27FC236}">
                <a16:creationId xmlns:a16="http://schemas.microsoft.com/office/drawing/2014/main" id="{33CCFC63-F670-C848-14B4-CE5CFF01B3B5}"/>
              </a:ext>
            </a:extLst>
          </p:cNvPr>
          <p:cNvSpPr txBox="1"/>
          <p:nvPr/>
        </p:nvSpPr>
        <p:spPr>
          <a:xfrm>
            <a:off x="603478" y="4813193"/>
            <a:ext cx="336881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Balance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10000	  Balance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2A6152BB-185A-9A46-D901-2142B242726A}"/>
              </a:ext>
            </a:extLst>
          </p:cNvPr>
          <p:cNvSpPr>
            <a:spLocks noGrp="1"/>
          </p:cNvSpPr>
          <p:nvPr>
            <p:ph type="sldNum" sz="quarter" idx="12"/>
          </p:nvPr>
        </p:nvSpPr>
        <p:spPr/>
        <p:txBody>
          <a:bodyPr/>
          <a:lstStyle/>
          <a:p>
            <a:fld id="{977BA8E6-E826-B147-AA17-E3D76A29629C}" type="slidenum">
              <a:rPr kumimoji="1" lang="zh-CN" altLang="en-US" smtClean="0"/>
              <a:t>19</a:t>
            </a:fld>
            <a:endParaRPr kumimoji="1" lang="zh-CN" altLang="en-US"/>
          </a:p>
        </p:txBody>
      </p:sp>
    </p:spTree>
    <p:extLst>
      <p:ext uri="{BB962C8B-B14F-4D97-AF65-F5344CB8AC3E}">
        <p14:creationId xmlns:p14="http://schemas.microsoft.com/office/powerpoint/2010/main" val="76026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normAutofit/>
          </a:bodyPr>
          <a:lstStyle/>
          <a:p>
            <a:r>
              <a:rPr kumimoji="1" lang="zh-CN" altLang="en-US" sz="4400" dirty="0"/>
              <a:t>结构大纲</a:t>
            </a:r>
          </a:p>
        </p:txBody>
      </p:sp>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a:xfrm>
            <a:off x="1431882" y="2488807"/>
            <a:ext cx="10178926" cy="3878755"/>
          </a:xfrm>
        </p:spPr>
        <p:txBody>
          <a:bodyPr>
            <a:normAutofit/>
          </a:bodyPr>
          <a:lstStyle/>
          <a:p>
            <a:r>
              <a:rPr kumimoji="1" lang="zh-CN" altLang="en-US" sz="2800" dirty="0"/>
              <a:t>一、研究背景</a:t>
            </a:r>
            <a:endParaRPr kumimoji="1" lang="en-US" altLang="zh-CN" sz="2800" dirty="0"/>
          </a:p>
          <a:p>
            <a:r>
              <a:rPr kumimoji="1" lang="zh-CN" altLang="en-US" sz="2800" dirty="0"/>
              <a:t>二、出租车调度系统复现实验</a:t>
            </a:r>
            <a:endParaRPr kumimoji="1" lang="en-US" altLang="zh-CN" sz="2800" dirty="0"/>
          </a:p>
          <a:p>
            <a:r>
              <a:rPr kumimoji="1" lang="zh-CN" altLang="en-US" sz="2800" dirty="0"/>
              <a:t>三、基于树状区块链的出租车调度系统测试</a:t>
            </a:r>
            <a:endParaRPr kumimoji="1" lang="en-US" altLang="zh-CN" sz="2800" dirty="0"/>
          </a:p>
          <a:p>
            <a:r>
              <a:rPr kumimoji="1" lang="zh-CN" altLang="en-US" sz="2800" dirty="0"/>
              <a:t>四、基于树状区块链跨子链资产转移测试</a:t>
            </a:r>
          </a:p>
          <a:p>
            <a:r>
              <a:rPr kumimoji="1" lang="zh-CN" altLang="en-US" sz="2800" dirty="0"/>
              <a:t>五、实现初步的出租车调度系统的跨区域交易</a:t>
            </a:r>
            <a:endParaRPr kumimoji="1" lang="en-US" altLang="zh-CN" sz="2800" dirty="0"/>
          </a:p>
          <a:p>
            <a:r>
              <a:rPr kumimoji="1" lang="zh-CN" altLang="en-US" sz="2800" dirty="0"/>
              <a:t>六、总结与展望</a:t>
            </a:r>
            <a:endParaRPr kumimoji="1" lang="en-US" altLang="zh-CN" sz="2800" dirty="0"/>
          </a:p>
          <a:p>
            <a:endParaRPr kumimoji="1" lang="zh-CN" altLang="en-US" dirty="0"/>
          </a:p>
        </p:txBody>
      </p:sp>
      <p:sp>
        <p:nvSpPr>
          <p:cNvPr id="4" name="灯片编号占位符 3">
            <a:extLst>
              <a:ext uri="{FF2B5EF4-FFF2-40B4-BE49-F238E27FC236}">
                <a16:creationId xmlns:a16="http://schemas.microsoft.com/office/drawing/2014/main" id="{CDF960E3-D9F0-FC9D-4FC7-DB646BB160C0}"/>
              </a:ext>
            </a:extLst>
          </p:cNvPr>
          <p:cNvSpPr>
            <a:spLocks noGrp="1"/>
          </p:cNvSpPr>
          <p:nvPr>
            <p:ph type="sldNum" sz="quarter" idx="12"/>
          </p:nvPr>
        </p:nvSpPr>
        <p:spPr>
          <a:xfrm>
            <a:off x="10309530" y="5597317"/>
            <a:ext cx="1052508" cy="365125"/>
          </a:xfrm>
        </p:spPr>
        <p:txBody>
          <a:bodyPr/>
          <a:lstStyle/>
          <a:p>
            <a:fld id="{977BA8E6-E826-B147-AA17-E3D76A29629C}" type="slidenum">
              <a:rPr kumimoji="1" lang="zh-CN" altLang="en-US" smtClean="0"/>
              <a:t>2</a:t>
            </a:fld>
            <a:endParaRPr kumimoji="1" lang="zh-CN" altLang="en-US" dirty="0"/>
          </a:p>
        </p:txBody>
      </p:sp>
    </p:spTree>
    <p:extLst>
      <p:ext uri="{BB962C8B-B14F-4D97-AF65-F5344CB8AC3E}">
        <p14:creationId xmlns:p14="http://schemas.microsoft.com/office/powerpoint/2010/main" val="760922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lang="en-US" altLang="zh-CN" sz="2800" dirty="0">
                <a:sym typeface="+mn-ea"/>
              </a:rPr>
              <a:t>- </a:t>
            </a:r>
            <a:r>
              <a:rPr lang="zh-CN" altLang="en-US" sz="2800" dirty="0">
                <a:sym typeface="+mn-ea"/>
              </a:rPr>
              <a:t>测试设计思路</a:t>
            </a:r>
            <a:endParaRPr lang="zh-CN" altLang="en-US" dirty="0"/>
          </a:p>
        </p:txBody>
      </p:sp>
      <p:sp>
        <p:nvSpPr>
          <p:cNvPr id="5" name="内容占位符 4">
            <a:extLst>
              <a:ext uri="{FF2B5EF4-FFF2-40B4-BE49-F238E27FC236}">
                <a16:creationId xmlns:a16="http://schemas.microsoft.com/office/drawing/2014/main" id="{23C83703-2BE9-CBB2-1E67-A7C94B1F1DE6}"/>
              </a:ext>
            </a:extLst>
          </p:cNvPr>
          <p:cNvSpPr>
            <a:spLocks noGrp="1"/>
          </p:cNvSpPr>
          <p:nvPr>
            <p:ph idx="1"/>
          </p:nvPr>
        </p:nvSpPr>
        <p:spPr>
          <a:xfrm>
            <a:off x="835306" y="1487821"/>
            <a:ext cx="10521387" cy="4776755"/>
          </a:xfrm>
        </p:spPr>
        <p:txBody>
          <a:bodyPr>
            <a:normAutofit fontScale="92500" lnSpcReduction="10000"/>
          </a:bodyPr>
          <a:lstStyle/>
          <a:p>
            <a:pPr>
              <a:lnSpc>
                <a:spcPct val="150000"/>
              </a:lnSpc>
            </a:pPr>
            <a:r>
              <a:rPr lang="en-US" altLang="zh-CN" sz="2000" dirty="0"/>
              <a:t>1.</a:t>
            </a:r>
            <a:r>
              <a:rPr lang="zh-CN" altLang="en-US" sz="2000" dirty="0"/>
              <a:t>跨区域资产转移请求交易事件</a:t>
            </a:r>
            <a:r>
              <a:rPr lang="en-US" altLang="zh-CN" sz="2000" dirty="0" err="1"/>
              <a:t>Tx_request</a:t>
            </a:r>
            <a:r>
              <a:rPr lang="zh-CN" altLang="en-US" sz="2000" dirty="0"/>
              <a:t>：</a:t>
            </a:r>
            <a:endParaRPr lang="en-US" altLang="zh-CN" sz="2000" dirty="0"/>
          </a:p>
          <a:p>
            <a:pPr marL="0" indent="0">
              <a:lnSpc>
                <a:spcPct val="150000"/>
              </a:lnSpc>
              <a:buNone/>
            </a:pPr>
            <a:r>
              <a:rPr lang="en-US" altLang="zh-CN" sz="2000" dirty="0"/>
              <a:t>	</a:t>
            </a:r>
            <a:r>
              <a:rPr lang="zh-CN" altLang="en-US" dirty="0"/>
              <a:t>待转账账户在新进入一个子链后，需要待转入账户主动向父链的资产管理账户发起跨区域资产转移请求</a:t>
            </a:r>
            <a:r>
              <a:rPr lang="en-US" altLang="zh-CN" dirty="0"/>
              <a:t>	</a:t>
            </a:r>
            <a:r>
              <a:rPr lang="zh-CN" altLang="en-US" dirty="0"/>
              <a:t>交易 </a:t>
            </a:r>
            <a:endParaRPr lang="en-US" altLang="zh-CN" dirty="0"/>
          </a:p>
          <a:p>
            <a:pPr>
              <a:lnSpc>
                <a:spcPct val="150000"/>
              </a:lnSpc>
            </a:pPr>
            <a:r>
              <a:rPr lang="en-US" altLang="zh-CN" sz="2000" dirty="0"/>
              <a:t>2. </a:t>
            </a:r>
            <a:r>
              <a:rPr lang="zh-CN" altLang="en-US" sz="2000" dirty="0"/>
              <a:t>资产转出交易事件</a:t>
            </a:r>
            <a:r>
              <a:rPr lang="en-US" altLang="zh-CN" sz="2000" dirty="0" err="1"/>
              <a:t>Tx_out</a:t>
            </a:r>
            <a:r>
              <a:rPr lang="zh-CN" altLang="en-US" sz="2000" dirty="0"/>
              <a:t>：</a:t>
            </a:r>
            <a:endParaRPr lang="en-US" altLang="zh-CN" sz="2000" dirty="0"/>
          </a:p>
          <a:p>
            <a:pPr marL="0" indent="0">
              <a:lnSpc>
                <a:spcPct val="150000"/>
              </a:lnSpc>
              <a:buNone/>
            </a:pPr>
            <a:r>
              <a:rPr lang="en-US" altLang="zh-CN" dirty="0"/>
              <a:t>	</a:t>
            </a:r>
            <a:r>
              <a:rPr lang="zh-CN" altLang="en-US" dirty="0"/>
              <a:t>账户来源链需要向父链的资产管理账户发出资产转出交易</a:t>
            </a:r>
            <a:endParaRPr lang="en-US" altLang="zh-CN" dirty="0"/>
          </a:p>
          <a:p>
            <a:pPr>
              <a:lnSpc>
                <a:spcPct val="150000"/>
              </a:lnSpc>
            </a:pPr>
            <a:r>
              <a:rPr lang="en-US" altLang="zh-CN" sz="2000" dirty="0"/>
              <a:t>3. </a:t>
            </a:r>
            <a:r>
              <a:rPr lang="zh-CN" altLang="en-US" sz="2000" dirty="0"/>
              <a:t>资产转入交易事件</a:t>
            </a:r>
            <a:r>
              <a:rPr lang="en-US" altLang="zh-CN" sz="2000" dirty="0" err="1"/>
              <a:t>Tx_in</a:t>
            </a:r>
            <a:r>
              <a:rPr lang="zh-CN" altLang="en-US" sz="2000" dirty="0"/>
              <a:t>：</a:t>
            </a:r>
            <a:endParaRPr lang="en-US" altLang="zh-CN" sz="2000" dirty="0"/>
          </a:p>
          <a:p>
            <a:pPr marL="0" indent="0">
              <a:lnSpc>
                <a:spcPct val="150000"/>
              </a:lnSpc>
              <a:buNone/>
            </a:pPr>
            <a:r>
              <a:rPr lang="en-US" altLang="zh-CN" sz="2000" dirty="0"/>
              <a:t>	</a:t>
            </a:r>
            <a:r>
              <a:rPr lang="zh-CN" altLang="en-US" dirty="0"/>
              <a:t>在上一步验证成功之后，在新的目标链中，由资产管理账户向该账户发送资产转入交易</a:t>
            </a:r>
            <a:endParaRPr lang="en-US" altLang="zh-CN" dirty="0"/>
          </a:p>
          <a:p>
            <a:pPr>
              <a:lnSpc>
                <a:spcPct val="150000"/>
              </a:lnSpc>
            </a:pPr>
            <a:r>
              <a:rPr lang="en-US" altLang="zh-CN" sz="2000" dirty="0"/>
              <a:t>4. </a:t>
            </a:r>
            <a:r>
              <a:rPr lang="zh-CN" altLang="en-US" sz="2000" dirty="0"/>
              <a:t>资产转移状态记录事件</a:t>
            </a:r>
            <a:r>
              <a:rPr lang="en-US" altLang="zh-CN" sz="2000" dirty="0" err="1"/>
              <a:t>Tx_result</a:t>
            </a:r>
            <a:r>
              <a:rPr lang="zh-CN" altLang="en-US" sz="2000" dirty="0"/>
              <a:t>：</a:t>
            </a:r>
            <a:endParaRPr lang="en-US" altLang="zh-CN" sz="2000" dirty="0"/>
          </a:p>
          <a:p>
            <a:pPr marL="0" indent="0">
              <a:lnSpc>
                <a:spcPct val="150000"/>
              </a:lnSpc>
              <a:buNone/>
            </a:pPr>
            <a:r>
              <a:rPr lang="en-US" altLang="zh-CN" sz="2000" dirty="0"/>
              <a:t>	</a:t>
            </a:r>
            <a:r>
              <a:rPr lang="zh-CN" altLang="en-US" dirty="0"/>
              <a:t>若成功完成上述资产转移过程，则此时，在来源链中由资产管理账户向该账户发送交易记录</a:t>
            </a:r>
          </a:p>
        </p:txBody>
      </p:sp>
      <p:sp>
        <p:nvSpPr>
          <p:cNvPr id="2" name="灯片编号占位符 1">
            <a:extLst>
              <a:ext uri="{FF2B5EF4-FFF2-40B4-BE49-F238E27FC236}">
                <a16:creationId xmlns:a16="http://schemas.microsoft.com/office/drawing/2014/main" id="{C8E83039-6B0C-7914-CDA9-FA679459E347}"/>
              </a:ext>
            </a:extLst>
          </p:cNvPr>
          <p:cNvSpPr>
            <a:spLocks noGrp="1"/>
          </p:cNvSpPr>
          <p:nvPr>
            <p:ph type="sldNum" sz="quarter" idx="12"/>
          </p:nvPr>
        </p:nvSpPr>
        <p:spPr/>
        <p:txBody>
          <a:bodyPr/>
          <a:lstStyle/>
          <a:p>
            <a:fld id="{977BA8E6-E826-B147-AA17-E3D76A29629C}" type="slidenum">
              <a:rPr kumimoji="1" lang="zh-CN" altLang="en-US" smtClean="0"/>
              <a:t>20</a:t>
            </a:fld>
            <a:endParaRPr kumimoji="1" lang="zh-CN" altLang="en-US"/>
          </a:p>
        </p:txBody>
      </p:sp>
    </p:spTree>
    <p:extLst>
      <p:ext uri="{BB962C8B-B14F-4D97-AF65-F5344CB8AC3E}">
        <p14:creationId xmlns:p14="http://schemas.microsoft.com/office/powerpoint/2010/main" val="70248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r>
              <a:rPr lang="zh-CN" altLang="en-US" sz="2400" b="1" dirty="0">
                <a:latin typeface="+mn-ea"/>
              </a:rPr>
              <a:t>初始化并启动树状区块链</a:t>
            </a:r>
            <a:endParaRPr lang="en-US" altLang="zh-CN" sz="2400" b="1" dirty="0">
              <a:latin typeface="+mn-ea"/>
            </a:endParaRPr>
          </a:p>
          <a:p>
            <a:r>
              <a:rPr lang="zh-CN" altLang="en-US" sz="2400" b="1" dirty="0">
                <a:latin typeface="+mn-ea"/>
              </a:rPr>
              <a:t>启动节点</a:t>
            </a:r>
            <a:endParaRPr lang="en-US" altLang="zh-CN" sz="2400" b="1" dirty="0">
              <a:latin typeface="+mn-ea"/>
            </a:endParaRPr>
          </a:p>
          <a:p>
            <a:r>
              <a:rPr lang="zh-CN" altLang="en-US" sz="2400" b="1" dirty="0">
                <a:latin typeface="+mn-ea"/>
              </a:rPr>
              <a:t>运行测试脚本</a:t>
            </a:r>
            <a:endParaRPr lang="en-US" altLang="zh-CN" sz="2400" b="1" dirty="0">
              <a:latin typeface="+mn-ea"/>
            </a:endParaRPr>
          </a:p>
          <a:p>
            <a:r>
              <a:rPr lang="zh-CN" altLang="en-US" sz="2400" b="1" dirty="0">
                <a:latin typeface="+mn-ea"/>
              </a:rPr>
              <a:t>查验资产转移结果</a:t>
            </a:r>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lang="en-US" altLang="zh-CN" dirty="0">
                <a:latin typeface="+mj-ea"/>
              </a:rPr>
              <a:t>- </a:t>
            </a:r>
            <a:r>
              <a:rPr lang="zh-CN" altLang="en-US" dirty="0">
                <a:latin typeface="+mj-ea"/>
              </a:rPr>
              <a:t>实验流程</a:t>
            </a:r>
          </a:p>
        </p:txBody>
      </p:sp>
      <p:sp>
        <p:nvSpPr>
          <p:cNvPr id="2" name="灯片编号占位符 1">
            <a:extLst>
              <a:ext uri="{FF2B5EF4-FFF2-40B4-BE49-F238E27FC236}">
                <a16:creationId xmlns:a16="http://schemas.microsoft.com/office/drawing/2014/main" id="{49AD7E35-B582-7742-4D69-1F35A5B1197E}"/>
              </a:ext>
            </a:extLst>
          </p:cNvPr>
          <p:cNvSpPr>
            <a:spLocks noGrp="1"/>
          </p:cNvSpPr>
          <p:nvPr>
            <p:ph type="sldNum" sz="quarter" idx="12"/>
          </p:nvPr>
        </p:nvSpPr>
        <p:spPr/>
        <p:txBody>
          <a:bodyPr/>
          <a:lstStyle/>
          <a:p>
            <a:fld id="{977BA8E6-E826-B147-AA17-E3D76A29629C}" type="slidenum">
              <a:rPr kumimoji="1" lang="zh-CN" altLang="en-US" smtClean="0"/>
              <a:t>21</a:t>
            </a:fld>
            <a:endParaRPr kumimoji="1" lang="zh-CN" altLang="en-US"/>
          </a:p>
        </p:txBody>
      </p:sp>
    </p:spTree>
    <p:extLst>
      <p:ext uri="{BB962C8B-B14F-4D97-AF65-F5344CB8AC3E}">
        <p14:creationId xmlns:p14="http://schemas.microsoft.com/office/powerpoint/2010/main" val="3008305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5240391" y="1537372"/>
            <a:ext cx="6216733" cy="4435917"/>
          </a:xfrm>
        </p:spPr>
        <p:txBody>
          <a:bodyPr>
            <a:normAutofit fontScale="25000" lnSpcReduction="20000"/>
          </a:bodyPr>
          <a:lstStyle/>
          <a:p>
            <a:pPr>
              <a:lnSpc>
                <a:spcPct val="170000"/>
              </a:lnSpc>
            </a:pPr>
            <a:r>
              <a:rPr lang="zh-CN" altLang="en-US" sz="7200" dirty="0">
                <a:latin typeface="+mn-ea"/>
              </a:rPr>
              <a:t>实验结果显示，原链 </a:t>
            </a:r>
            <a:r>
              <a:rPr lang="en-US" altLang="zh-CN" sz="7200" dirty="0">
                <a:latin typeface="+mn-ea"/>
              </a:rPr>
              <a:t>w11 </a:t>
            </a:r>
            <a:r>
              <a:rPr lang="zh-CN" altLang="en-US" sz="7200" dirty="0">
                <a:latin typeface="+mn-ea"/>
              </a:rPr>
              <a:t>中各账户的余额均为 </a:t>
            </a:r>
            <a:r>
              <a:rPr lang="en-US" altLang="zh-CN" sz="7200" dirty="0">
                <a:latin typeface="+mn-ea"/>
              </a:rPr>
              <a:t>0</a:t>
            </a:r>
            <a:r>
              <a:rPr lang="zh-CN" altLang="en-US" sz="7200" dirty="0">
                <a:latin typeface="+mn-ea"/>
              </a:rPr>
              <a:t>，而链 </a:t>
            </a:r>
            <a:r>
              <a:rPr lang="en-US" altLang="zh-CN" sz="7200" dirty="0">
                <a:latin typeface="+mn-ea"/>
              </a:rPr>
              <a:t>w12 </a:t>
            </a:r>
            <a:r>
              <a:rPr lang="zh-CN" altLang="en-US" sz="7200" dirty="0">
                <a:latin typeface="+mn-ea"/>
              </a:rPr>
              <a:t>中的对应账户余额为 </a:t>
            </a:r>
            <a:r>
              <a:rPr lang="en-US" altLang="zh-CN" sz="7200" dirty="0">
                <a:latin typeface="+mn-ea"/>
              </a:rPr>
              <a:t>10000 </a:t>
            </a:r>
            <a:r>
              <a:rPr lang="zh-CN" altLang="en-US" sz="7200" dirty="0">
                <a:latin typeface="+mn-ea"/>
              </a:rPr>
              <a:t>单位，证明了跨子链转账功能的正确性。</a:t>
            </a:r>
          </a:p>
          <a:p>
            <a:pPr>
              <a:lnSpc>
                <a:spcPct val="170000"/>
              </a:lnSpc>
            </a:pPr>
            <a:r>
              <a:rPr lang="zh-CN" altLang="en-US" sz="7200" dirty="0">
                <a:latin typeface="+mn-ea"/>
              </a:rPr>
              <a:t>账户所消耗的时间与账户的数目大致呈线性正相关。树状区块链的分支区块在处理跨链资产转移请求时，需要串行的处理并验证转账过程中相互通信的交易信息，由于跨链资产转移操作的通信过程所发送的交易信息有着严格的先后顺序，因此整个过程对外可以大致认为是一个原子性操作。</a:t>
            </a: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lang="en-US" altLang="zh-CN" dirty="0">
                <a:latin typeface="+mj-ea"/>
              </a:rPr>
              <a:t>- </a:t>
            </a:r>
            <a:r>
              <a:rPr lang="zh-CN" altLang="en-US" sz="2800" dirty="0">
                <a:sym typeface="+mn-ea"/>
              </a:rPr>
              <a:t>结果分析</a:t>
            </a:r>
            <a:endParaRPr lang="zh-CN" altLang="en-US" dirty="0">
              <a:latin typeface="+mj-ea"/>
            </a:endParaRPr>
          </a:p>
        </p:txBody>
      </p:sp>
      <p:pic>
        <p:nvPicPr>
          <p:cNvPr id="6" name="图片 5">
            <a:extLst>
              <a:ext uri="{FF2B5EF4-FFF2-40B4-BE49-F238E27FC236}">
                <a16:creationId xmlns:a16="http://schemas.microsoft.com/office/drawing/2014/main" id="{B2AE1931-8D48-6601-9A11-1D07A4308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306" y="1537372"/>
            <a:ext cx="4322798" cy="3418027"/>
          </a:xfrm>
          <a:prstGeom prst="rect">
            <a:avLst/>
          </a:prstGeom>
        </p:spPr>
      </p:pic>
      <p:sp>
        <p:nvSpPr>
          <p:cNvPr id="2" name="灯片编号占位符 1">
            <a:extLst>
              <a:ext uri="{FF2B5EF4-FFF2-40B4-BE49-F238E27FC236}">
                <a16:creationId xmlns:a16="http://schemas.microsoft.com/office/drawing/2014/main" id="{6C87D5AB-C0AA-F84D-02EC-5AF4D1013BF2}"/>
              </a:ext>
            </a:extLst>
          </p:cNvPr>
          <p:cNvSpPr>
            <a:spLocks noGrp="1"/>
          </p:cNvSpPr>
          <p:nvPr>
            <p:ph type="sldNum" sz="quarter" idx="12"/>
          </p:nvPr>
        </p:nvSpPr>
        <p:spPr/>
        <p:txBody>
          <a:bodyPr/>
          <a:lstStyle/>
          <a:p>
            <a:fld id="{977BA8E6-E826-B147-AA17-E3D76A29629C}" type="slidenum">
              <a:rPr kumimoji="1" lang="zh-CN" altLang="en-US" smtClean="0"/>
              <a:t>22</a:t>
            </a:fld>
            <a:endParaRPr kumimoji="1" lang="zh-CN" altLang="en-US"/>
          </a:p>
        </p:txBody>
      </p:sp>
    </p:spTree>
    <p:extLst>
      <p:ext uri="{BB962C8B-B14F-4D97-AF65-F5344CB8AC3E}">
        <p14:creationId xmlns:p14="http://schemas.microsoft.com/office/powerpoint/2010/main" val="3906015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a:xfrm>
            <a:off x="963168" y="2028083"/>
            <a:ext cx="10401517" cy="1376851"/>
          </a:xfrm>
        </p:spPr>
        <p:txBody>
          <a:bodyPr>
            <a:normAutofit fontScale="90000"/>
          </a:bodyPr>
          <a:lstStyle/>
          <a:p>
            <a:r>
              <a:rPr kumimoji="1" lang="zh-CN" altLang="en-US" sz="4400" dirty="0"/>
              <a:t>五、实现初步的出租车调度系统的跨区域交易</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CA4FD147-E43D-2CC7-E718-CA0B920FAF35}"/>
              </a:ext>
            </a:extLst>
          </p:cNvPr>
          <p:cNvSpPr>
            <a:spLocks noGrp="1"/>
          </p:cNvSpPr>
          <p:nvPr>
            <p:ph type="sldNum" sz="quarter" idx="12"/>
          </p:nvPr>
        </p:nvSpPr>
        <p:spPr/>
        <p:txBody>
          <a:bodyPr/>
          <a:lstStyle/>
          <a:p>
            <a:fld id="{977BA8E6-E826-B147-AA17-E3D76A29629C}" type="slidenum">
              <a:rPr kumimoji="1" lang="zh-CN" altLang="en-US" smtClean="0"/>
              <a:t>23</a:t>
            </a:fld>
            <a:endParaRPr kumimoji="1" lang="zh-CN" altLang="en-US"/>
          </a:p>
        </p:txBody>
      </p:sp>
    </p:spTree>
    <p:extLst>
      <p:ext uri="{BB962C8B-B14F-4D97-AF65-F5344CB8AC3E}">
        <p14:creationId xmlns:p14="http://schemas.microsoft.com/office/powerpoint/2010/main" val="1383020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70943" cy="4766934"/>
          </a:xfrm>
        </p:spPr>
        <p:txBody>
          <a:bodyPr>
            <a:normAutofit/>
          </a:bodyPr>
          <a:lstStyle/>
          <a:p>
            <a:pPr>
              <a:lnSpc>
                <a:spcPct val="150000"/>
              </a:lnSpc>
            </a:pPr>
            <a:r>
              <a:rPr lang="zh-CN" altLang="en-US" sz="2400" dirty="0">
                <a:solidFill>
                  <a:schemeClr val="tx1"/>
                </a:solidFill>
                <a:latin typeface="+mn-ea"/>
                <a:cs typeface="Times New Roman" panose="02020603050405020304" pitchFamily="18" charset="0"/>
              </a:rPr>
              <a:t>在之前的测试中，相互匹配的乘客与车辆账户均处于树状区块链的同一条子链当中，所有的搜索，导航，以及付款交易的操作均是在一条子链中完成；事实上这并不符合实际应用场景。</a:t>
            </a:r>
            <a:endParaRPr lang="en-US" altLang="zh-CN" sz="2400" dirty="0">
              <a:solidFill>
                <a:schemeClr val="tx1"/>
              </a:solidFill>
              <a:latin typeface="+mn-ea"/>
              <a:cs typeface="Times New Roman" panose="02020603050405020304" pitchFamily="18" charset="0"/>
            </a:endParaRPr>
          </a:p>
          <a:p>
            <a:pPr>
              <a:lnSpc>
                <a:spcPct val="150000"/>
              </a:lnSpc>
            </a:pPr>
            <a:r>
              <a:rPr lang="zh-CN" altLang="en-US" sz="2400" dirty="0">
                <a:solidFill>
                  <a:schemeClr val="tx1"/>
                </a:solidFill>
                <a:latin typeface="+mn-ea"/>
                <a:cs typeface="Times New Roman" panose="02020603050405020304" pitchFamily="18" charset="0"/>
              </a:rPr>
              <a:t>在本章中，笔者给出了跨区域交易的较为完整的逻辑架构，但是由于时间有限，笔者重点完成了跨子链转账的实现，将转账过程通过合约的事件交互实现。</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kumimoji="1" lang="en-US" altLang="zh-CN" sz="2800" dirty="0"/>
              <a:t>– </a:t>
            </a:r>
            <a:r>
              <a:rPr kumimoji="1" lang="zh-CN" altLang="en-US" dirty="0"/>
              <a:t>实验说明</a:t>
            </a:r>
            <a:endParaRPr lang="zh-CN" altLang="en-US" dirty="0"/>
          </a:p>
        </p:txBody>
      </p:sp>
      <p:sp>
        <p:nvSpPr>
          <p:cNvPr id="2" name="灯片编号占位符 1">
            <a:extLst>
              <a:ext uri="{FF2B5EF4-FFF2-40B4-BE49-F238E27FC236}">
                <a16:creationId xmlns:a16="http://schemas.microsoft.com/office/drawing/2014/main" id="{4BC130CC-8500-4208-60AE-B42AED26F309}"/>
              </a:ext>
            </a:extLst>
          </p:cNvPr>
          <p:cNvSpPr>
            <a:spLocks noGrp="1"/>
          </p:cNvSpPr>
          <p:nvPr>
            <p:ph type="sldNum" sz="quarter" idx="12"/>
          </p:nvPr>
        </p:nvSpPr>
        <p:spPr/>
        <p:txBody>
          <a:bodyPr/>
          <a:lstStyle/>
          <a:p>
            <a:fld id="{977BA8E6-E826-B147-AA17-E3D76A29629C}" type="slidenum">
              <a:rPr kumimoji="1" lang="zh-CN" altLang="en-US" smtClean="0"/>
              <a:t>24</a:t>
            </a:fld>
            <a:endParaRPr kumimoji="1" lang="zh-CN" altLang="en-US"/>
          </a:p>
        </p:txBody>
      </p:sp>
    </p:spTree>
    <p:extLst>
      <p:ext uri="{BB962C8B-B14F-4D97-AF65-F5344CB8AC3E}">
        <p14:creationId xmlns:p14="http://schemas.microsoft.com/office/powerpoint/2010/main" val="1319579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sz="2800" dirty="0">
                <a:sym typeface="+mn-ea"/>
              </a:rPr>
              <a:t>- </a:t>
            </a:r>
            <a:r>
              <a:rPr lang="zh-CN" altLang="en-US" sz="2800" dirty="0">
                <a:sym typeface="+mn-ea"/>
              </a:rPr>
              <a:t>测试设计思路</a:t>
            </a:r>
            <a:endParaRPr lang="zh-CN" altLang="en-US" dirty="0"/>
          </a:p>
        </p:txBody>
      </p:sp>
      <p:sp>
        <p:nvSpPr>
          <p:cNvPr id="9" name="文本框 16">
            <a:extLst>
              <a:ext uri="{FF2B5EF4-FFF2-40B4-BE49-F238E27FC236}">
                <a16:creationId xmlns:a16="http://schemas.microsoft.com/office/drawing/2014/main" id="{2B37E295-F05B-275C-BFF6-167D256C7924}"/>
              </a:ext>
            </a:extLst>
          </p:cNvPr>
          <p:cNvSpPr txBox="1"/>
          <p:nvPr/>
        </p:nvSpPr>
        <p:spPr>
          <a:xfrm>
            <a:off x="1062962" y="1884598"/>
            <a:ext cx="1745553" cy="861774"/>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800" b="1" dirty="0">
                <a:solidFill>
                  <a:schemeClr val="bg1"/>
                </a:solidFill>
                <a:latin typeface="微软雅黑" panose="020B0503020204020204" pitchFamily="34" charset="-122"/>
              </a:rPr>
              <a:t>乘客</a:t>
            </a:r>
            <a:r>
              <a:rPr lang="zh-CN" altLang="en-US" sz="2800" b="1" dirty="0">
                <a:solidFill>
                  <a:schemeClr val="bg1"/>
                </a:solidFill>
                <a:latin typeface="微软雅黑" panose="020B0503020204020204" pitchFamily="34" charset="-122"/>
                <a:ea typeface="微软雅黑" panose="020B0503020204020204" pitchFamily="34" charset="-122"/>
              </a:rPr>
              <a:t>行为</a:t>
            </a:r>
          </a:p>
          <a:p>
            <a:pPr algn="ctr"/>
            <a:r>
              <a:rPr lang="zh-CN" altLang="en-US" sz="2800" b="1" dirty="0">
                <a:solidFill>
                  <a:schemeClr val="bg1"/>
                </a:solidFill>
                <a:latin typeface="微软雅黑" panose="020B0503020204020204" pitchFamily="34" charset="-122"/>
                <a:ea typeface="微软雅黑" panose="020B0503020204020204" pitchFamily="34" charset="-122"/>
              </a:rPr>
              <a:t>模拟脚本</a:t>
            </a:r>
          </a:p>
        </p:txBody>
      </p:sp>
      <p:sp>
        <p:nvSpPr>
          <p:cNvPr id="10" name="文本框 16">
            <a:extLst>
              <a:ext uri="{FF2B5EF4-FFF2-40B4-BE49-F238E27FC236}">
                <a16:creationId xmlns:a16="http://schemas.microsoft.com/office/drawing/2014/main" id="{FAAF65FD-32D4-07E2-D5B8-47CEFB985874}"/>
              </a:ext>
            </a:extLst>
          </p:cNvPr>
          <p:cNvSpPr txBox="1"/>
          <p:nvPr/>
        </p:nvSpPr>
        <p:spPr>
          <a:xfrm>
            <a:off x="8682978" y="1884598"/>
            <a:ext cx="1745553" cy="861774"/>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司机行为</a:t>
            </a:r>
          </a:p>
          <a:p>
            <a:pPr algn="ctr"/>
            <a:r>
              <a:rPr lang="zh-CN" altLang="en-US" sz="2800" b="1" dirty="0">
                <a:solidFill>
                  <a:schemeClr val="bg1"/>
                </a:solidFill>
                <a:latin typeface="微软雅黑" panose="020B0503020204020204" pitchFamily="34" charset="-122"/>
                <a:ea typeface="微软雅黑" panose="020B0503020204020204" pitchFamily="34" charset="-122"/>
              </a:rPr>
              <a:t>模拟脚本</a:t>
            </a:r>
          </a:p>
        </p:txBody>
      </p:sp>
      <p:pic>
        <p:nvPicPr>
          <p:cNvPr id="11" name="图片 10">
            <a:extLst>
              <a:ext uri="{FF2B5EF4-FFF2-40B4-BE49-F238E27FC236}">
                <a16:creationId xmlns:a16="http://schemas.microsoft.com/office/drawing/2014/main" id="{134FD425-32B1-4C0E-6FF9-1B0E68E8F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524" y="85044"/>
            <a:ext cx="5482445" cy="6687911"/>
          </a:xfrm>
          <a:prstGeom prst="rect">
            <a:avLst/>
          </a:prstGeom>
        </p:spPr>
      </p:pic>
      <p:sp>
        <p:nvSpPr>
          <p:cNvPr id="2" name="灯片编号占位符 1">
            <a:extLst>
              <a:ext uri="{FF2B5EF4-FFF2-40B4-BE49-F238E27FC236}">
                <a16:creationId xmlns:a16="http://schemas.microsoft.com/office/drawing/2014/main" id="{D8BC8E23-8EB5-7908-6A63-79DA1844F54B}"/>
              </a:ext>
            </a:extLst>
          </p:cNvPr>
          <p:cNvSpPr>
            <a:spLocks noGrp="1"/>
          </p:cNvSpPr>
          <p:nvPr>
            <p:ph type="sldNum" sz="quarter" idx="12"/>
          </p:nvPr>
        </p:nvSpPr>
        <p:spPr/>
        <p:txBody>
          <a:bodyPr/>
          <a:lstStyle/>
          <a:p>
            <a:fld id="{977BA8E6-E826-B147-AA17-E3D76A29629C}" type="slidenum">
              <a:rPr kumimoji="1" lang="zh-CN" altLang="en-US" smtClean="0"/>
              <a:t>25</a:t>
            </a:fld>
            <a:endParaRPr kumimoji="1" lang="zh-CN" altLang="en-US"/>
          </a:p>
        </p:txBody>
      </p:sp>
      <p:sp>
        <p:nvSpPr>
          <p:cNvPr id="5" name="矩形 4">
            <a:extLst>
              <a:ext uri="{FF2B5EF4-FFF2-40B4-BE49-F238E27FC236}">
                <a16:creationId xmlns:a16="http://schemas.microsoft.com/office/drawing/2014/main" id="{9A31FB07-B458-B465-F6E9-D2D6FC635383}"/>
              </a:ext>
            </a:extLst>
          </p:cNvPr>
          <p:cNvSpPr/>
          <p:nvPr/>
        </p:nvSpPr>
        <p:spPr>
          <a:xfrm>
            <a:off x="4215653" y="732866"/>
            <a:ext cx="1035423"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连接符: 肘形 11">
            <a:extLst>
              <a:ext uri="{FF2B5EF4-FFF2-40B4-BE49-F238E27FC236}">
                <a16:creationId xmlns:a16="http://schemas.microsoft.com/office/drawing/2014/main" id="{722B56B7-8C62-5C4F-A311-364E7FF80F12}"/>
              </a:ext>
            </a:extLst>
          </p:cNvPr>
          <p:cNvCxnSpPr>
            <a:cxnSpLocks/>
          </p:cNvCxnSpPr>
          <p:nvPr/>
        </p:nvCxnSpPr>
        <p:spPr>
          <a:xfrm flipV="1">
            <a:off x="2868133" y="1443808"/>
            <a:ext cx="4473961" cy="871677"/>
          </a:xfrm>
          <a:prstGeom prst="bentConnector3">
            <a:avLst>
              <a:gd name="adj1" fmla="val 5691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FDD8D254-2323-6A15-5D2E-6D2B47C20226}"/>
              </a:ext>
            </a:extLst>
          </p:cNvPr>
          <p:cNvCxnSpPr>
            <a:cxnSpLocks/>
          </p:cNvCxnSpPr>
          <p:nvPr/>
        </p:nvCxnSpPr>
        <p:spPr>
          <a:xfrm flipV="1">
            <a:off x="2868133" y="2746372"/>
            <a:ext cx="4473961" cy="733445"/>
          </a:xfrm>
          <a:prstGeom prst="bentConnector3">
            <a:avLst>
              <a:gd name="adj1" fmla="val 6698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4B14B26-E1B7-0143-026F-2C05D2E9F840}"/>
              </a:ext>
            </a:extLst>
          </p:cNvPr>
          <p:cNvCxnSpPr>
            <a:cxnSpLocks/>
          </p:cNvCxnSpPr>
          <p:nvPr/>
        </p:nvCxnSpPr>
        <p:spPr>
          <a:xfrm>
            <a:off x="2868133" y="2315485"/>
            <a:ext cx="0" cy="11643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AC0BB345-B4CE-B4CF-0C2D-93454769AEA9}"/>
              </a:ext>
            </a:extLst>
          </p:cNvPr>
          <p:cNvCxnSpPr>
            <a:cxnSpLocks/>
          </p:cNvCxnSpPr>
          <p:nvPr/>
        </p:nvCxnSpPr>
        <p:spPr>
          <a:xfrm>
            <a:off x="7342094" y="1443808"/>
            <a:ext cx="0" cy="13025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691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3"/>
            <a:ext cx="10357187" cy="4086205"/>
          </a:xfrm>
        </p:spPr>
        <p:txBody>
          <a:bodyPr>
            <a:normAutofit lnSpcReduction="10000"/>
          </a:bodyPr>
          <a:lstStyle/>
          <a:p>
            <a:pPr>
              <a:lnSpc>
                <a:spcPct val="150000"/>
              </a:lnSpc>
            </a:pPr>
            <a:r>
              <a:rPr lang="zh-CN" altLang="en-US" sz="2400" dirty="0">
                <a:latin typeface="+mn-ea"/>
              </a:rPr>
              <a:t>修改整体测试代码的逻辑架构，获取邻居信息，初始设定搜索半径 </a:t>
            </a:r>
            <a:r>
              <a:rPr lang="en-US" altLang="zh-CN" sz="2400" dirty="0">
                <a:latin typeface="+mn-ea"/>
              </a:rPr>
              <a:t>r</a:t>
            </a:r>
            <a:r>
              <a:rPr lang="zh-CN" altLang="en-US" sz="2400" dirty="0">
                <a:latin typeface="+mn-ea"/>
              </a:rPr>
              <a:t>，判断初始起点位置周围的半径的 </a:t>
            </a:r>
            <a:r>
              <a:rPr lang="en-US" altLang="zh-CN" sz="2400" dirty="0">
                <a:latin typeface="+mn-ea"/>
              </a:rPr>
              <a:t>r </a:t>
            </a:r>
            <a:r>
              <a:rPr lang="zh-CN" altLang="en-US" sz="2400" dirty="0">
                <a:latin typeface="+mn-ea"/>
              </a:rPr>
              <a:t>圆是否进入了别的邻居区域，若进入，通过邻居的合约地址，按顺序调用合约的 </a:t>
            </a:r>
            <a:r>
              <a:rPr lang="en-US" altLang="zh-CN" sz="2400" dirty="0" err="1">
                <a:latin typeface="+mn-ea"/>
              </a:rPr>
              <a:t>getVehicle</a:t>
            </a:r>
            <a:r>
              <a:rPr lang="en-US" altLang="zh-CN" sz="2400" dirty="0">
                <a:latin typeface="+mn-ea"/>
              </a:rPr>
              <a:t> </a:t>
            </a:r>
            <a:r>
              <a:rPr lang="zh-CN" altLang="en-US" sz="2400" dirty="0">
                <a:latin typeface="+mn-ea"/>
              </a:rPr>
              <a:t>函数，得到最近的车辆及其账户。</a:t>
            </a:r>
            <a:endParaRPr lang="en-US" altLang="zh-CN" sz="2400" dirty="0">
              <a:latin typeface="+mn-ea"/>
            </a:endParaRPr>
          </a:p>
          <a:p>
            <a:pPr>
              <a:lnSpc>
                <a:spcPct val="150000"/>
              </a:lnSpc>
            </a:pPr>
            <a:r>
              <a:rPr lang="zh-CN" altLang="en-US" sz="2400" dirty="0">
                <a:latin typeface="+mn-ea"/>
              </a:rPr>
              <a:t>选择车辆等待确认（这一步触发异步机制，同时只有同一个乘客可以选择一个车辆），若车辆已被占用，则等待一段时间后再次重复上述步骤。</a:t>
            </a:r>
            <a:endParaRPr lang="en-US" altLang="zh-CN" sz="2400" dirty="0">
              <a:latin typeface="+mn-ea"/>
            </a:endParaRPr>
          </a:p>
          <a:p>
            <a:pPr>
              <a:lnSpc>
                <a:spcPct val="150000"/>
              </a:lnSpc>
            </a:pPr>
            <a:r>
              <a:rPr lang="zh-CN" altLang="en-US" sz="2400" dirty="0">
                <a:latin typeface="+mn-ea"/>
              </a:rPr>
              <a:t>经实验验证跨链搜索可以正确运行</a:t>
            </a:r>
            <a:endParaRPr lang="en-US" altLang="zh-CN" sz="2400" b="1"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完成跨地区之间的车辆搜索</a:t>
            </a:r>
          </a:p>
        </p:txBody>
      </p:sp>
      <p:sp>
        <p:nvSpPr>
          <p:cNvPr id="2" name="灯片编号占位符 1">
            <a:extLst>
              <a:ext uri="{FF2B5EF4-FFF2-40B4-BE49-F238E27FC236}">
                <a16:creationId xmlns:a16="http://schemas.microsoft.com/office/drawing/2014/main" id="{D882A700-AF91-FAFF-FBEB-6C9A537BEC55}"/>
              </a:ext>
            </a:extLst>
          </p:cNvPr>
          <p:cNvSpPr>
            <a:spLocks noGrp="1"/>
          </p:cNvSpPr>
          <p:nvPr>
            <p:ph type="sldNum" sz="quarter" idx="12"/>
          </p:nvPr>
        </p:nvSpPr>
        <p:spPr/>
        <p:txBody>
          <a:bodyPr/>
          <a:lstStyle/>
          <a:p>
            <a:fld id="{977BA8E6-E826-B147-AA17-E3D76A29629C}" type="slidenum">
              <a:rPr kumimoji="1" lang="zh-CN" altLang="en-US" smtClean="0"/>
              <a:t>26</a:t>
            </a:fld>
            <a:endParaRPr kumimoji="1" lang="zh-CN" altLang="en-US"/>
          </a:p>
        </p:txBody>
      </p:sp>
    </p:spTree>
    <p:extLst>
      <p:ext uri="{BB962C8B-B14F-4D97-AF65-F5344CB8AC3E}">
        <p14:creationId xmlns:p14="http://schemas.microsoft.com/office/powerpoint/2010/main" val="574947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3123350"/>
            <a:ext cx="10915328" cy="3734650"/>
          </a:xfrm>
        </p:spPr>
        <p:txBody>
          <a:bodyPr>
            <a:noAutofit/>
          </a:bodyPr>
          <a:lstStyle/>
          <a:p>
            <a:pPr>
              <a:lnSpc>
                <a:spcPct val="150000"/>
              </a:lnSpc>
            </a:pPr>
            <a:r>
              <a:rPr lang="en-US" altLang="zh-CN" dirty="0">
                <a:latin typeface="+mn-ea"/>
              </a:rPr>
              <a:t>1.</a:t>
            </a:r>
            <a:r>
              <a:rPr lang="zh-CN" altLang="en-US" dirty="0">
                <a:latin typeface="+mn-ea"/>
              </a:rPr>
              <a:t>车辆账户需要向父链的资产管理账户发送一个 </a:t>
            </a:r>
            <a:r>
              <a:rPr lang="en-US" altLang="zh-CN" dirty="0">
                <a:latin typeface="+mn-ea"/>
              </a:rPr>
              <a:t>request </a:t>
            </a:r>
            <a:r>
              <a:rPr lang="zh-CN" altLang="en-US" dirty="0">
                <a:latin typeface="+mn-ea"/>
              </a:rPr>
              <a:t>请求，记录 </a:t>
            </a:r>
            <a:r>
              <a:rPr lang="en-US" altLang="zh-CN" dirty="0">
                <a:latin typeface="+mn-ea"/>
              </a:rPr>
              <a:t>request </a:t>
            </a:r>
            <a:r>
              <a:rPr lang="zh-CN" altLang="en-US" dirty="0">
                <a:latin typeface="+mn-ea"/>
              </a:rPr>
              <a:t>请求产生的 </a:t>
            </a:r>
            <a:r>
              <a:rPr lang="en-US" altLang="zh-CN" dirty="0">
                <a:latin typeface="+mn-ea"/>
              </a:rPr>
              <a:t>hash </a:t>
            </a:r>
            <a:r>
              <a:rPr lang="zh-CN" altLang="en-US" dirty="0">
                <a:latin typeface="+mn-ea"/>
              </a:rPr>
              <a:t>值</a:t>
            </a:r>
            <a:endParaRPr lang="en-US" altLang="zh-CN" dirty="0">
              <a:latin typeface="+mn-ea"/>
            </a:endParaRPr>
          </a:p>
          <a:p>
            <a:pPr>
              <a:lnSpc>
                <a:spcPct val="150000"/>
              </a:lnSpc>
            </a:pPr>
            <a:r>
              <a:rPr lang="en-US" altLang="zh-CN" dirty="0">
                <a:latin typeface="+mn-ea"/>
              </a:rPr>
              <a:t>2.</a:t>
            </a:r>
            <a:r>
              <a:rPr lang="zh-CN" altLang="en-US" dirty="0">
                <a:latin typeface="+mn-ea"/>
              </a:rPr>
              <a:t>乘客端会向父链的资产管理账户发送一个 </a:t>
            </a:r>
            <a:r>
              <a:rPr lang="en-US" altLang="zh-CN" dirty="0" err="1">
                <a:latin typeface="+mn-ea"/>
              </a:rPr>
              <a:t>matchout</a:t>
            </a:r>
            <a:r>
              <a:rPr lang="en-US" altLang="zh-CN" dirty="0">
                <a:latin typeface="+mn-ea"/>
              </a:rPr>
              <a:t> </a:t>
            </a:r>
            <a:r>
              <a:rPr lang="zh-CN" altLang="en-US" dirty="0">
                <a:latin typeface="+mn-ea"/>
              </a:rPr>
              <a:t>转账请求，记录 </a:t>
            </a:r>
            <a:r>
              <a:rPr lang="en-US" altLang="zh-CN" dirty="0" err="1">
                <a:latin typeface="+mn-ea"/>
              </a:rPr>
              <a:t>matchout</a:t>
            </a:r>
            <a:r>
              <a:rPr lang="en-US" altLang="zh-CN" dirty="0">
                <a:latin typeface="+mn-ea"/>
              </a:rPr>
              <a:t> </a:t>
            </a:r>
            <a:r>
              <a:rPr lang="zh-CN" altLang="en-US" dirty="0">
                <a:latin typeface="+mn-ea"/>
              </a:rPr>
              <a:t>请求产生的 </a:t>
            </a:r>
            <a:r>
              <a:rPr lang="en-US" altLang="zh-CN" dirty="0">
                <a:latin typeface="+mn-ea"/>
              </a:rPr>
              <a:t>hash</a:t>
            </a:r>
            <a:r>
              <a:rPr lang="zh-CN" altLang="en-US" dirty="0">
                <a:latin typeface="+mn-ea"/>
              </a:rPr>
              <a:t>值。</a:t>
            </a:r>
            <a:endParaRPr lang="en-US" altLang="zh-CN" dirty="0">
              <a:latin typeface="+mn-ea"/>
            </a:endParaRPr>
          </a:p>
          <a:p>
            <a:pPr>
              <a:lnSpc>
                <a:spcPct val="150000"/>
              </a:lnSpc>
            </a:pPr>
            <a:r>
              <a:rPr lang="en-US" altLang="zh-CN" dirty="0">
                <a:latin typeface="+mn-ea"/>
              </a:rPr>
              <a:t>3.</a:t>
            </a:r>
            <a:r>
              <a:rPr lang="zh-CN" altLang="en-US" dirty="0">
                <a:latin typeface="+mn-ea"/>
              </a:rPr>
              <a:t>父链的资产管理账户会向车辆端发送一个 </a:t>
            </a:r>
            <a:r>
              <a:rPr lang="en-US" altLang="zh-CN" dirty="0" err="1">
                <a:latin typeface="+mn-ea"/>
              </a:rPr>
              <a:t>matchin</a:t>
            </a:r>
            <a:r>
              <a:rPr lang="en-US" altLang="zh-CN" dirty="0">
                <a:latin typeface="+mn-ea"/>
              </a:rPr>
              <a:t> </a:t>
            </a:r>
            <a:r>
              <a:rPr lang="zh-CN" altLang="en-US" dirty="0">
                <a:latin typeface="+mn-ea"/>
              </a:rPr>
              <a:t>转账请求，经过对于源码的研究，这一步操作分支区块会将此 </a:t>
            </a:r>
            <a:r>
              <a:rPr lang="en-US" altLang="zh-CN" dirty="0" err="1">
                <a:latin typeface="+mn-ea"/>
              </a:rPr>
              <a:t>matchin</a:t>
            </a:r>
            <a:r>
              <a:rPr lang="en-US" altLang="zh-CN" dirty="0">
                <a:latin typeface="+mn-ea"/>
              </a:rPr>
              <a:t> </a:t>
            </a:r>
            <a:r>
              <a:rPr lang="zh-CN" altLang="en-US" dirty="0">
                <a:latin typeface="+mn-ea"/>
              </a:rPr>
              <a:t>与 </a:t>
            </a:r>
            <a:r>
              <a:rPr lang="en-US" altLang="zh-CN" dirty="0">
                <a:latin typeface="+mn-ea"/>
              </a:rPr>
              <a:t>request </a:t>
            </a:r>
            <a:r>
              <a:rPr lang="zh-CN" altLang="en-US" dirty="0">
                <a:latin typeface="+mn-ea"/>
              </a:rPr>
              <a:t>请求进行匹配，注意对应的交易 </a:t>
            </a:r>
            <a:r>
              <a:rPr lang="en-US" altLang="zh-CN" dirty="0">
                <a:latin typeface="+mn-ea"/>
              </a:rPr>
              <a:t>hash </a:t>
            </a:r>
            <a:r>
              <a:rPr lang="zh-CN" altLang="en-US" dirty="0">
                <a:latin typeface="+mn-ea"/>
              </a:rPr>
              <a:t>值也应匹配。</a:t>
            </a:r>
            <a:endParaRPr lang="en-US" altLang="zh-CN" dirty="0">
              <a:latin typeface="+mn-ea"/>
            </a:endParaRPr>
          </a:p>
          <a:p>
            <a:pPr>
              <a:lnSpc>
                <a:spcPct val="150000"/>
              </a:lnSpc>
            </a:pPr>
            <a:r>
              <a:rPr lang="en-US" altLang="zh-CN" dirty="0">
                <a:latin typeface="+mn-ea"/>
              </a:rPr>
              <a:t>4.</a:t>
            </a:r>
            <a:r>
              <a:rPr lang="zh-CN" altLang="en-US" dirty="0">
                <a:latin typeface="+mn-ea"/>
              </a:rPr>
              <a:t>上述工作均完成后，父链的资产管理账户会向乘客端发送一个 </a:t>
            </a:r>
            <a:r>
              <a:rPr lang="en-US" altLang="zh-CN" dirty="0">
                <a:latin typeface="+mn-ea"/>
              </a:rPr>
              <a:t>return-result </a:t>
            </a:r>
            <a:r>
              <a:rPr lang="zh-CN" altLang="en-US" dirty="0">
                <a:latin typeface="+mn-ea"/>
              </a:rPr>
              <a:t>请求，记录并验证交易结果。</a:t>
            </a:r>
            <a:endParaRPr lang="en-US" altLang="zh-CN" b="1"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实现跨区域的交易转账</a:t>
            </a:r>
          </a:p>
        </p:txBody>
      </p:sp>
      <p:pic>
        <p:nvPicPr>
          <p:cNvPr id="3" name="图片 2">
            <a:extLst>
              <a:ext uri="{FF2B5EF4-FFF2-40B4-BE49-F238E27FC236}">
                <a16:creationId xmlns:a16="http://schemas.microsoft.com/office/drawing/2014/main" id="{901AD54E-28CF-2DB1-2FA2-DD2D2B75A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02" y="1608623"/>
            <a:ext cx="5877057" cy="1461147"/>
          </a:xfrm>
          <a:prstGeom prst="rect">
            <a:avLst/>
          </a:prstGeom>
        </p:spPr>
      </p:pic>
      <p:sp>
        <p:nvSpPr>
          <p:cNvPr id="2" name="灯片编号占位符 1">
            <a:extLst>
              <a:ext uri="{FF2B5EF4-FFF2-40B4-BE49-F238E27FC236}">
                <a16:creationId xmlns:a16="http://schemas.microsoft.com/office/drawing/2014/main" id="{D4393F36-F497-6C8E-ED95-425EE4792A1C}"/>
              </a:ext>
            </a:extLst>
          </p:cNvPr>
          <p:cNvSpPr>
            <a:spLocks noGrp="1"/>
          </p:cNvSpPr>
          <p:nvPr>
            <p:ph type="sldNum" sz="quarter" idx="12"/>
          </p:nvPr>
        </p:nvSpPr>
        <p:spPr/>
        <p:txBody>
          <a:bodyPr/>
          <a:lstStyle/>
          <a:p>
            <a:fld id="{977BA8E6-E826-B147-AA17-E3D76A29629C}" type="slidenum">
              <a:rPr kumimoji="1" lang="zh-CN" altLang="en-US" smtClean="0"/>
              <a:t>27</a:t>
            </a:fld>
            <a:endParaRPr kumimoji="1" lang="zh-CN" altLang="en-US"/>
          </a:p>
        </p:txBody>
      </p:sp>
    </p:spTree>
    <p:extLst>
      <p:ext uri="{BB962C8B-B14F-4D97-AF65-F5344CB8AC3E}">
        <p14:creationId xmlns:p14="http://schemas.microsoft.com/office/powerpoint/2010/main" val="2768996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实现跨区域的交易转账 </a:t>
            </a:r>
            <a:r>
              <a:rPr lang="en-US" altLang="zh-CN" dirty="0">
                <a:latin typeface="+mj-ea"/>
              </a:rPr>
              <a:t>– </a:t>
            </a:r>
            <a:r>
              <a:rPr lang="zh-CN" altLang="en-US" dirty="0">
                <a:latin typeface="+mj-ea"/>
              </a:rPr>
              <a:t>实验结果</a:t>
            </a:r>
          </a:p>
        </p:txBody>
      </p:sp>
      <p:sp>
        <p:nvSpPr>
          <p:cNvPr id="2" name="灯片编号占位符 1">
            <a:extLst>
              <a:ext uri="{FF2B5EF4-FFF2-40B4-BE49-F238E27FC236}">
                <a16:creationId xmlns:a16="http://schemas.microsoft.com/office/drawing/2014/main" id="{6150CE32-CD74-DAAC-A00B-1FA09E4E2827}"/>
              </a:ext>
            </a:extLst>
          </p:cNvPr>
          <p:cNvSpPr>
            <a:spLocks noGrp="1"/>
          </p:cNvSpPr>
          <p:nvPr>
            <p:ph type="sldNum" sz="quarter" idx="12"/>
          </p:nvPr>
        </p:nvSpPr>
        <p:spPr/>
        <p:txBody>
          <a:bodyPr/>
          <a:lstStyle/>
          <a:p>
            <a:fld id="{977BA8E6-E826-B147-AA17-E3D76A29629C}" type="slidenum">
              <a:rPr kumimoji="1" lang="zh-CN" altLang="en-US" smtClean="0"/>
              <a:t>28</a:t>
            </a:fld>
            <a:endParaRPr kumimoji="1" lang="zh-CN" altLang="en-US"/>
          </a:p>
        </p:txBody>
      </p:sp>
      <p:pic>
        <p:nvPicPr>
          <p:cNvPr id="7" name="图片 6">
            <a:extLst>
              <a:ext uri="{FF2B5EF4-FFF2-40B4-BE49-F238E27FC236}">
                <a16:creationId xmlns:a16="http://schemas.microsoft.com/office/drawing/2014/main" id="{583AD746-581E-4426-CFC8-C68C31CB1192}"/>
              </a:ext>
            </a:extLst>
          </p:cNvPr>
          <p:cNvPicPr>
            <a:picLocks noChangeAspect="1"/>
          </p:cNvPicPr>
          <p:nvPr/>
        </p:nvPicPr>
        <p:blipFill>
          <a:blip r:embed="rId3"/>
          <a:stretch>
            <a:fillRect/>
          </a:stretch>
        </p:blipFill>
        <p:spPr>
          <a:xfrm>
            <a:off x="835305" y="1294410"/>
            <a:ext cx="6328970" cy="5160178"/>
          </a:xfrm>
          <a:prstGeom prst="rect">
            <a:avLst/>
          </a:prstGeom>
        </p:spPr>
      </p:pic>
    </p:spTree>
    <p:extLst>
      <p:ext uri="{BB962C8B-B14F-4D97-AF65-F5344CB8AC3E}">
        <p14:creationId xmlns:p14="http://schemas.microsoft.com/office/powerpoint/2010/main" val="3222641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3429000"/>
            <a:ext cx="7192413" cy="2707434"/>
          </a:xfrm>
        </p:spPr>
        <p:txBody>
          <a:bodyPr>
            <a:noAutofit/>
          </a:bodyPr>
          <a:lstStyle/>
          <a:p>
            <a:pPr>
              <a:lnSpc>
                <a:spcPct val="150000"/>
              </a:lnSpc>
            </a:pPr>
            <a:r>
              <a:rPr lang="zh-CN" altLang="en-US" dirty="0">
                <a:latin typeface="+mn-ea"/>
              </a:rPr>
              <a:t>新实现了一个 </a:t>
            </a:r>
            <a:r>
              <a:rPr lang="en-US" altLang="zh-CN" dirty="0">
                <a:latin typeface="+mn-ea"/>
              </a:rPr>
              <a:t>transfer </a:t>
            </a:r>
            <a:r>
              <a:rPr lang="zh-CN" altLang="en-US" dirty="0">
                <a:latin typeface="+mn-ea"/>
              </a:rPr>
              <a:t>合约用于跨链转账的过程中进行通信交互</a:t>
            </a:r>
            <a:endParaRPr lang="en-US" altLang="zh-CN" dirty="0">
              <a:latin typeface="+mn-ea"/>
            </a:endParaRPr>
          </a:p>
          <a:p>
            <a:pPr>
              <a:lnSpc>
                <a:spcPct val="150000"/>
              </a:lnSpc>
            </a:pPr>
            <a:r>
              <a:rPr lang="zh-CN" altLang="en-US" dirty="0">
                <a:latin typeface="+mn-ea"/>
              </a:rPr>
              <a:t>使得整体过程更趋于实际的应用过程。在实际的高负载应用中可以维护跨链转账交易的原子性；实际转账操作也对用户隐藏，对外仅提供完成转账操作的合约函数接口。</a:t>
            </a:r>
            <a:endParaRPr lang="en-US" altLang="zh-CN" b="1"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实现跨区域交易合约</a:t>
            </a:r>
          </a:p>
        </p:txBody>
      </p:sp>
      <p:pic>
        <p:nvPicPr>
          <p:cNvPr id="3" name="图片 2">
            <a:extLst>
              <a:ext uri="{FF2B5EF4-FFF2-40B4-BE49-F238E27FC236}">
                <a16:creationId xmlns:a16="http://schemas.microsoft.com/office/drawing/2014/main" id="{901AD54E-28CF-2DB1-2FA2-DD2D2B75A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02" y="1608623"/>
            <a:ext cx="5877057" cy="1461147"/>
          </a:xfrm>
          <a:prstGeom prst="rect">
            <a:avLst/>
          </a:prstGeom>
        </p:spPr>
      </p:pic>
      <p:sp>
        <p:nvSpPr>
          <p:cNvPr id="2" name="灯片编号占位符 1">
            <a:extLst>
              <a:ext uri="{FF2B5EF4-FFF2-40B4-BE49-F238E27FC236}">
                <a16:creationId xmlns:a16="http://schemas.microsoft.com/office/drawing/2014/main" id="{89C775C4-391D-7854-E68D-2BBDC1698F56}"/>
              </a:ext>
            </a:extLst>
          </p:cNvPr>
          <p:cNvSpPr>
            <a:spLocks noGrp="1"/>
          </p:cNvSpPr>
          <p:nvPr>
            <p:ph type="sldNum" sz="quarter" idx="12"/>
          </p:nvPr>
        </p:nvSpPr>
        <p:spPr/>
        <p:txBody>
          <a:bodyPr/>
          <a:lstStyle/>
          <a:p>
            <a:fld id="{977BA8E6-E826-B147-AA17-E3D76A29629C}" type="slidenum">
              <a:rPr kumimoji="1" lang="zh-CN" altLang="en-US" smtClean="0"/>
              <a:t>29</a:t>
            </a:fld>
            <a:endParaRPr kumimoji="1" lang="zh-CN" altLang="en-US"/>
          </a:p>
        </p:txBody>
      </p:sp>
    </p:spTree>
    <p:extLst>
      <p:ext uri="{BB962C8B-B14F-4D97-AF65-F5344CB8AC3E}">
        <p14:creationId xmlns:p14="http://schemas.microsoft.com/office/powerpoint/2010/main" val="411331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一、研究背景</a:t>
            </a:r>
            <a:endParaRPr kumimoji="1" lang="en-US" altLang="zh-CN"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6E0F9D5C-2C12-1F94-B8E3-8D9C0B54A5B2}"/>
              </a:ext>
            </a:extLst>
          </p:cNvPr>
          <p:cNvSpPr>
            <a:spLocks noGrp="1"/>
          </p:cNvSpPr>
          <p:nvPr>
            <p:ph type="sldNum" sz="quarter" idx="12"/>
          </p:nvPr>
        </p:nvSpPr>
        <p:spPr/>
        <p:txBody>
          <a:bodyPr/>
          <a:lstStyle/>
          <a:p>
            <a:fld id="{977BA8E6-E826-B147-AA17-E3D76A29629C}" type="slidenum">
              <a:rPr kumimoji="1" lang="zh-CN" altLang="en-US" smtClean="0"/>
              <a:t>3</a:t>
            </a:fld>
            <a:endParaRPr kumimoji="1" lang="zh-CN" altLang="en-US"/>
          </a:p>
        </p:txBody>
      </p:sp>
    </p:spTree>
    <p:extLst>
      <p:ext uri="{BB962C8B-B14F-4D97-AF65-F5344CB8AC3E}">
        <p14:creationId xmlns:p14="http://schemas.microsoft.com/office/powerpoint/2010/main" val="2992569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实现跨区域交易合约</a:t>
            </a:r>
            <a:r>
              <a:rPr lang="en-US" altLang="zh-CN" dirty="0">
                <a:latin typeface="+mj-ea"/>
              </a:rPr>
              <a:t>– </a:t>
            </a:r>
            <a:r>
              <a:rPr lang="zh-CN" altLang="en-US" dirty="0">
                <a:latin typeface="+mj-ea"/>
              </a:rPr>
              <a:t>实验结果</a:t>
            </a:r>
          </a:p>
        </p:txBody>
      </p:sp>
      <p:sp>
        <p:nvSpPr>
          <p:cNvPr id="13" name="内容占位符 4">
            <a:extLst>
              <a:ext uri="{FF2B5EF4-FFF2-40B4-BE49-F238E27FC236}">
                <a16:creationId xmlns:a16="http://schemas.microsoft.com/office/drawing/2014/main" id="{247A4962-0687-4D10-4893-89CA06EDF79F}"/>
              </a:ext>
            </a:extLst>
          </p:cNvPr>
          <p:cNvSpPr txBox="1">
            <a:spLocks/>
          </p:cNvSpPr>
          <p:nvPr/>
        </p:nvSpPr>
        <p:spPr>
          <a:xfrm>
            <a:off x="835305" y="5214092"/>
            <a:ext cx="5424893" cy="1364698"/>
          </a:xfrm>
          <a:prstGeom prst="rect">
            <a:avLst/>
          </a:prstGeom>
        </p:spPr>
        <p:txBody>
          <a:bodyPr vert="horz" lIns="91440" tIns="45720" rIns="91440" bIns="45720" rtlCol="0" anchor="t">
            <a:no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pPr>
            <a:r>
              <a:rPr lang="zh-CN" altLang="en-US" dirty="0">
                <a:latin typeface="+mn-ea"/>
              </a:rPr>
              <a:t>车辆账户金额增多，转账实验验证成功。转账事件之间并无冲突，验证了跨链转账操作的原子性实现的正确性</a:t>
            </a:r>
            <a:endParaRPr lang="en-US" altLang="zh-CN" b="1" dirty="0">
              <a:latin typeface="+mn-ea"/>
            </a:endParaRPr>
          </a:p>
        </p:txBody>
      </p:sp>
      <p:sp>
        <p:nvSpPr>
          <p:cNvPr id="2" name="灯片编号占位符 1">
            <a:extLst>
              <a:ext uri="{FF2B5EF4-FFF2-40B4-BE49-F238E27FC236}">
                <a16:creationId xmlns:a16="http://schemas.microsoft.com/office/drawing/2014/main" id="{EEA6DFFB-429B-BB0D-59F7-3F3F989C402C}"/>
              </a:ext>
            </a:extLst>
          </p:cNvPr>
          <p:cNvSpPr>
            <a:spLocks noGrp="1"/>
          </p:cNvSpPr>
          <p:nvPr>
            <p:ph type="sldNum" sz="quarter" idx="12"/>
          </p:nvPr>
        </p:nvSpPr>
        <p:spPr/>
        <p:txBody>
          <a:bodyPr/>
          <a:lstStyle/>
          <a:p>
            <a:fld id="{977BA8E6-E826-B147-AA17-E3D76A29629C}" type="slidenum">
              <a:rPr kumimoji="1" lang="zh-CN" altLang="en-US" smtClean="0"/>
              <a:t>30</a:t>
            </a:fld>
            <a:endParaRPr kumimoji="1" lang="zh-CN" altLang="en-US"/>
          </a:p>
        </p:txBody>
      </p:sp>
      <p:pic>
        <p:nvPicPr>
          <p:cNvPr id="6" name="图片 5">
            <a:extLst>
              <a:ext uri="{FF2B5EF4-FFF2-40B4-BE49-F238E27FC236}">
                <a16:creationId xmlns:a16="http://schemas.microsoft.com/office/drawing/2014/main" id="{BD678E7F-6344-6E05-0983-F592ABB3B576}"/>
              </a:ext>
            </a:extLst>
          </p:cNvPr>
          <p:cNvPicPr>
            <a:picLocks noChangeAspect="1"/>
          </p:cNvPicPr>
          <p:nvPr/>
        </p:nvPicPr>
        <p:blipFill>
          <a:blip r:embed="rId2"/>
          <a:stretch>
            <a:fillRect/>
          </a:stretch>
        </p:blipFill>
        <p:spPr>
          <a:xfrm>
            <a:off x="6370787" y="1349166"/>
            <a:ext cx="5068007" cy="4334480"/>
          </a:xfrm>
          <a:prstGeom prst="rect">
            <a:avLst/>
          </a:prstGeom>
        </p:spPr>
      </p:pic>
      <p:pic>
        <p:nvPicPr>
          <p:cNvPr id="9" name="图片 8">
            <a:extLst>
              <a:ext uri="{FF2B5EF4-FFF2-40B4-BE49-F238E27FC236}">
                <a16:creationId xmlns:a16="http://schemas.microsoft.com/office/drawing/2014/main" id="{B0EF2419-8CD8-66C7-F9AA-889E5FAC6C11}"/>
              </a:ext>
            </a:extLst>
          </p:cNvPr>
          <p:cNvPicPr>
            <a:picLocks noChangeAspect="1"/>
          </p:cNvPicPr>
          <p:nvPr/>
        </p:nvPicPr>
        <p:blipFill>
          <a:blip r:embed="rId3"/>
          <a:stretch>
            <a:fillRect/>
          </a:stretch>
        </p:blipFill>
        <p:spPr>
          <a:xfrm>
            <a:off x="835305" y="1379936"/>
            <a:ext cx="5010849" cy="3524742"/>
          </a:xfrm>
          <a:prstGeom prst="rect">
            <a:avLst/>
          </a:prstGeom>
        </p:spPr>
      </p:pic>
    </p:spTree>
    <p:extLst>
      <p:ext uri="{BB962C8B-B14F-4D97-AF65-F5344CB8AC3E}">
        <p14:creationId xmlns:p14="http://schemas.microsoft.com/office/powerpoint/2010/main" val="3030953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a:xfrm>
            <a:off x="963168" y="2028083"/>
            <a:ext cx="10401517" cy="1376851"/>
          </a:xfrm>
        </p:spPr>
        <p:txBody>
          <a:bodyPr>
            <a:normAutofit/>
          </a:bodyPr>
          <a:lstStyle/>
          <a:p>
            <a:r>
              <a:rPr kumimoji="1" lang="zh-CN" altLang="en-US" sz="4400" dirty="0"/>
              <a:t>六、总结与展望</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1F462FA9-6350-F854-A84F-D376B304BBE5}"/>
              </a:ext>
            </a:extLst>
          </p:cNvPr>
          <p:cNvSpPr>
            <a:spLocks noGrp="1"/>
          </p:cNvSpPr>
          <p:nvPr>
            <p:ph type="sldNum" sz="quarter" idx="12"/>
          </p:nvPr>
        </p:nvSpPr>
        <p:spPr/>
        <p:txBody>
          <a:bodyPr/>
          <a:lstStyle/>
          <a:p>
            <a:fld id="{977BA8E6-E826-B147-AA17-E3D76A29629C}" type="slidenum">
              <a:rPr kumimoji="1" lang="zh-CN" altLang="en-US" smtClean="0"/>
              <a:t>31</a:t>
            </a:fld>
            <a:endParaRPr kumimoji="1" lang="zh-CN" altLang="en-US"/>
          </a:p>
        </p:txBody>
      </p:sp>
    </p:spTree>
    <p:extLst>
      <p:ext uri="{BB962C8B-B14F-4D97-AF65-F5344CB8AC3E}">
        <p14:creationId xmlns:p14="http://schemas.microsoft.com/office/powerpoint/2010/main" val="2888095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总结与展望 </a:t>
            </a:r>
            <a:r>
              <a:rPr kumimoji="1" lang="en-US" altLang="zh-CN" sz="2800" dirty="0"/>
              <a:t>– </a:t>
            </a:r>
            <a:r>
              <a:rPr kumimoji="1" lang="zh-CN" altLang="en-US" dirty="0"/>
              <a:t>总结</a:t>
            </a:r>
            <a:endParaRPr lang="zh-CN" altLang="en-US" dirty="0"/>
          </a:p>
        </p:txBody>
      </p:sp>
      <p:sp>
        <p:nvSpPr>
          <p:cNvPr id="41" name="Line 29">
            <a:extLst>
              <a:ext uri="{FF2B5EF4-FFF2-40B4-BE49-F238E27FC236}">
                <a16:creationId xmlns:a16="http://schemas.microsoft.com/office/drawing/2014/main" id="{FBA81BD7-7925-50E0-6883-FEDE5A58BC92}"/>
              </a:ext>
            </a:extLst>
          </p:cNvPr>
          <p:cNvSpPr>
            <a:spLocks noChangeShapeType="1"/>
          </p:cNvSpPr>
          <p:nvPr/>
        </p:nvSpPr>
        <p:spPr bwMode="auto">
          <a:xfrm flipV="1">
            <a:off x="792573" y="1958956"/>
            <a:ext cx="10776520" cy="17761"/>
          </a:xfrm>
          <a:prstGeom prst="line">
            <a:avLst/>
          </a:prstGeom>
          <a:noFill/>
          <a:ln w="12700">
            <a:solidFill>
              <a:schemeClr val="accent2">
                <a:lumMod val="20000"/>
                <a:lumOff val="80000"/>
              </a:schemeClr>
            </a:solidFill>
            <a:miter lim="800000"/>
            <a:headEnd type="oval"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2" name="Oval 30">
            <a:extLst>
              <a:ext uri="{FF2B5EF4-FFF2-40B4-BE49-F238E27FC236}">
                <a16:creationId xmlns:a16="http://schemas.microsoft.com/office/drawing/2014/main" id="{2EDD1AD9-67A7-943E-81A4-DE2CEC8B72C6}"/>
              </a:ext>
            </a:extLst>
          </p:cNvPr>
          <p:cNvSpPr>
            <a:spLocks noChangeArrowheads="1"/>
          </p:cNvSpPr>
          <p:nvPr/>
        </p:nvSpPr>
        <p:spPr bwMode="auto">
          <a:xfrm>
            <a:off x="2063208" y="1858183"/>
            <a:ext cx="237067" cy="237067"/>
          </a:xfrm>
          <a:prstGeom prst="ellipse">
            <a:avLst/>
          </a:prstGeom>
          <a:solidFill>
            <a:srgbClr val="5C307D"/>
          </a:solidFill>
          <a:ln w="12700">
            <a:solidFill>
              <a:srgbClr val="FFFFFF"/>
            </a:solidFill>
            <a:rou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4" name="Oval 34">
            <a:extLst>
              <a:ext uri="{FF2B5EF4-FFF2-40B4-BE49-F238E27FC236}">
                <a16:creationId xmlns:a16="http://schemas.microsoft.com/office/drawing/2014/main" id="{E570AEC6-64B7-FFE8-58F9-468A1177EBAD}"/>
              </a:ext>
            </a:extLst>
          </p:cNvPr>
          <p:cNvSpPr>
            <a:spLocks noChangeArrowheads="1"/>
          </p:cNvSpPr>
          <p:nvPr/>
        </p:nvSpPr>
        <p:spPr bwMode="auto">
          <a:xfrm>
            <a:off x="9154593" y="1888880"/>
            <a:ext cx="237067" cy="237067"/>
          </a:xfrm>
          <a:prstGeom prst="ellipse">
            <a:avLst/>
          </a:prstGeom>
          <a:solidFill>
            <a:srgbClr val="5C307D"/>
          </a:solidFill>
          <a:ln w="12700">
            <a:solidFill>
              <a:srgbClr val="FFFFFF"/>
            </a:solidFill>
            <a:rou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5" name="Freeform 46">
            <a:extLst>
              <a:ext uri="{FF2B5EF4-FFF2-40B4-BE49-F238E27FC236}">
                <a16:creationId xmlns:a16="http://schemas.microsoft.com/office/drawing/2014/main" id="{D64A7ECF-E5F2-6A97-1DCB-F0008D91824A}"/>
              </a:ext>
            </a:extLst>
          </p:cNvPr>
          <p:cNvSpPr>
            <a:spLocks noEditPoints="1"/>
          </p:cNvSpPr>
          <p:nvPr/>
        </p:nvSpPr>
        <p:spPr bwMode="auto">
          <a:xfrm>
            <a:off x="5559830" y="4280984"/>
            <a:ext cx="317500" cy="319617"/>
          </a:xfrm>
          <a:custGeom>
            <a:avLst/>
            <a:gdLst>
              <a:gd name="T0" fmla="*/ 40 w 75"/>
              <a:gd name="T1" fmla="*/ 12 h 75"/>
              <a:gd name="T2" fmla="*/ 41 w 75"/>
              <a:gd name="T3" fmla="*/ 18 h 75"/>
              <a:gd name="T4" fmla="*/ 38 w 75"/>
              <a:gd name="T5" fmla="*/ 18 h 75"/>
              <a:gd name="T6" fmla="*/ 40 w 75"/>
              <a:gd name="T7" fmla="*/ 11 h 75"/>
              <a:gd name="T8" fmla="*/ 28 w 75"/>
              <a:gd name="T9" fmla="*/ 13 h 75"/>
              <a:gd name="T10" fmla="*/ 13 w 75"/>
              <a:gd name="T11" fmla="*/ 29 h 75"/>
              <a:gd name="T12" fmla="*/ 19 w 75"/>
              <a:gd name="T13" fmla="*/ 61 h 75"/>
              <a:gd name="T14" fmla="*/ 40 w 75"/>
              <a:gd name="T15" fmla="*/ 69 h 75"/>
              <a:gd name="T16" fmla="*/ 67 w 75"/>
              <a:gd name="T17" fmla="*/ 51 h 75"/>
              <a:gd name="T18" fmla="*/ 67 w 75"/>
              <a:gd name="T19" fmla="*/ 51 h 75"/>
              <a:gd name="T20" fmla="*/ 67 w 75"/>
              <a:gd name="T21" fmla="*/ 29 h 75"/>
              <a:gd name="T22" fmla="*/ 40 w 75"/>
              <a:gd name="T23" fmla="*/ 11 h 75"/>
              <a:gd name="T24" fmla="*/ 26 w 75"/>
              <a:gd name="T25" fmla="*/ 8 h 75"/>
              <a:gd name="T26" fmla="*/ 64 w 75"/>
              <a:gd name="T27" fmla="*/ 15 h 75"/>
              <a:gd name="T28" fmla="*/ 75 w 75"/>
              <a:gd name="T29" fmla="*/ 40 h 75"/>
              <a:gd name="T30" fmla="*/ 72 w 75"/>
              <a:gd name="T31" fmla="*/ 53 h 75"/>
              <a:gd name="T32" fmla="*/ 40 w 75"/>
              <a:gd name="T33" fmla="*/ 75 h 75"/>
              <a:gd name="T34" fmla="*/ 15 w 75"/>
              <a:gd name="T35" fmla="*/ 65 h 75"/>
              <a:gd name="T36" fmla="*/ 7 w 75"/>
              <a:gd name="T37" fmla="*/ 27 h 75"/>
              <a:gd name="T38" fmla="*/ 10 w 75"/>
              <a:gd name="T39" fmla="*/ 21 h 75"/>
              <a:gd name="T40" fmla="*/ 1 w 75"/>
              <a:gd name="T41" fmla="*/ 7 h 75"/>
              <a:gd name="T42" fmla="*/ 6 w 75"/>
              <a:gd name="T43" fmla="*/ 1 h 75"/>
              <a:gd name="T44" fmla="*/ 17 w 75"/>
              <a:gd name="T45" fmla="*/ 4 h 75"/>
              <a:gd name="T46" fmla="*/ 20 w 75"/>
              <a:gd name="T47" fmla="*/ 11 h 75"/>
              <a:gd name="T48" fmla="*/ 14 w 75"/>
              <a:gd name="T49" fmla="*/ 16 h 75"/>
              <a:gd name="T50" fmla="*/ 15 w 75"/>
              <a:gd name="T51" fmla="*/ 15 h 75"/>
              <a:gd name="T52" fmla="*/ 16 w 75"/>
              <a:gd name="T53" fmla="*/ 13 h 75"/>
              <a:gd name="T54" fmla="*/ 16 w 75"/>
              <a:gd name="T55" fmla="*/ 8 h 75"/>
              <a:gd name="T56" fmla="*/ 5 w 75"/>
              <a:gd name="T57" fmla="*/ 6 h 75"/>
              <a:gd name="T58" fmla="*/ 3 w 75"/>
              <a:gd name="T59" fmla="*/ 11 h 75"/>
              <a:gd name="T60" fmla="*/ 10 w 75"/>
              <a:gd name="T61" fmla="*/ 17 h 75"/>
              <a:gd name="T62" fmla="*/ 14 w 75"/>
              <a:gd name="T63" fmla="*/ 16 h 75"/>
              <a:gd name="T64" fmla="*/ 27 w 75"/>
              <a:gd name="T65" fmla="*/ 25 h 75"/>
              <a:gd name="T66" fmla="*/ 46 w 75"/>
              <a:gd name="T67" fmla="*/ 33 h 75"/>
              <a:gd name="T68" fmla="*/ 47 w 75"/>
              <a:gd name="T69" fmla="*/ 33 h 75"/>
              <a:gd name="T70" fmla="*/ 47 w 75"/>
              <a:gd name="T71" fmla="*/ 33 h 75"/>
              <a:gd name="T72" fmla="*/ 47 w 75"/>
              <a:gd name="T73" fmla="*/ 33 h 75"/>
              <a:gd name="T74" fmla="*/ 47 w 75"/>
              <a:gd name="T75" fmla="*/ 34 h 75"/>
              <a:gd name="T76" fmla="*/ 54 w 75"/>
              <a:gd name="T77" fmla="*/ 55 h 75"/>
              <a:gd name="T78" fmla="*/ 33 w 75"/>
              <a:gd name="T79" fmla="*/ 48 h 75"/>
              <a:gd name="T80" fmla="*/ 33 w 75"/>
              <a:gd name="T81" fmla="*/ 47 h 75"/>
              <a:gd name="T82" fmla="*/ 32 w 75"/>
              <a:gd name="T83" fmla="*/ 47 h 75"/>
              <a:gd name="T84" fmla="*/ 32 w 75"/>
              <a:gd name="T85" fmla="*/ 47 h 75"/>
              <a:gd name="T86" fmla="*/ 32 w 75"/>
              <a:gd name="T87" fmla="*/ 46 h 75"/>
              <a:gd name="T88" fmla="*/ 25 w 75"/>
              <a:gd name="T89" fmla="*/ 25 h 75"/>
              <a:gd name="T90" fmla="*/ 42 w 75"/>
              <a:gd name="T91" fmla="*/ 35 h 75"/>
              <a:gd name="T92" fmla="*/ 29 w 75"/>
              <a:gd name="T93" fmla="*/ 30 h 75"/>
              <a:gd name="T94" fmla="*/ 42 w 75"/>
              <a:gd name="T95" fmla="*/ 35 h 75"/>
              <a:gd name="T96" fmla="*/ 37 w 75"/>
              <a:gd name="T97" fmla="*/ 45 h 75"/>
              <a:gd name="T98" fmla="*/ 45 w 75"/>
              <a:gd name="T99" fmla="*/ 37 h 75"/>
              <a:gd name="T100" fmla="*/ 14 w 75"/>
              <a:gd name="T101" fmla="*/ 42 h 75"/>
              <a:gd name="T102" fmla="*/ 12 w 75"/>
              <a:gd name="T103" fmla="*/ 40 h 75"/>
              <a:gd name="T104" fmla="*/ 18 w 75"/>
              <a:gd name="T105" fmla="*/ 38 h 75"/>
              <a:gd name="T106" fmla="*/ 18 w 75"/>
              <a:gd name="T107" fmla="*/ 42 h 75"/>
              <a:gd name="T108" fmla="*/ 41 w 75"/>
              <a:gd name="T109" fmla="*/ 66 h 75"/>
              <a:gd name="T110" fmla="*/ 40 w 75"/>
              <a:gd name="T111" fmla="*/ 68 h 75"/>
              <a:gd name="T112" fmla="*/ 38 w 75"/>
              <a:gd name="T113" fmla="*/ 62 h 75"/>
              <a:gd name="T114" fmla="*/ 41 w 75"/>
              <a:gd name="T115" fmla="*/ 62 h 75"/>
              <a:gd name="T116" fmla="*/ 66 w 75"/>
              <a:gd name="T117" fmla="*/ 38 h 75"/>
              <a:gd name="T118" fmla="*/ 67 w 75"/>
              <a:gd name="T119" fmla="*/ 40 h 75"/>
              <a:gd name="T120" fmla="*/ 61 w 75"/>
              <a:gd name="T121" fmla="*/ 42 h 75"/>
              <a:gd name="T122" fmla="*/ 61 w 75"/>
              <a:gd name="T123" fmla="*/ 3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 h="75">
                <a:moveTo>
                  <a:pt x="38" y="14"/>
                </a:moveTo>
                <a:cubicBezTo>
                  <a:pt x="38" y="13"/>
                  <a:pt x="39" y="12"/>
                  <a:pt x="40" y="12"/>
                </a:cubicBezTo>
                <a:cubicBezTo>
                  <a:pt x="41" y="12"/>
                  <a:pt x="41" y="13"/>
                  <a:pt x="41" y="14"/>
                </a:cubicBezTo>
                <a:cubicBezTo>
                  <a:pt x="41" y="18"/>
                  <a:pt x="41" y="18"/>
                  <a:pt x="41" y="18"/>
                </a:cubicBezTo>
                <a:cubicBezTo>
                  <a:pt x="41" y="19"/>
                  <a:pt x="41" y="20"/>
                  <a:pt x="40" y="20"/>
                </a:cubicBezTo>
                <a:cubicBezTo>
                  <a:pt x="39" y="20"/>
                  <a:pt x="38" y="19"/>
                  <a:pt x="38" y="18"/>
                </a:cubicBezTo>
                <a:cubicBezTo>
                  <a:pt x="38" y="14"/>
                  <a:pt x="38" y="14"/>
                  <a:pt x="38" y="14"/>
                </a:cubicBezTo>
                <a:close/>
                <a:moveTo>
                  <a:pt x="40" y="11"/>
                </a:moveTo>
                <a:cubicBezTo>
                  <a:pt x="40" y="11"/>
                  <a:pt x="40" y="11"/>
                  <a:pt x="40" y="11"/>
                </a:cubicBezTo>
                <a:cubicBezTo>
                  <a:pt x="36" y="11"/>
                  <a:pt x="32" y="12"/>
                  <a:pt x="28" y="13"/>
                </a:cubicBezTo>
                <a:cubicBezTo>
                  <a:pt x="25" y="14"/>
                  <a:pt x="22" y="17"/>
                  <a:pt x="19" y="19"/>
                </a:cubicBezTo>
                <a:cubicBezTo>
                  <a:pt x="16" y="22"/>
                  <a:pt x="14" y="25"/>
                  <a:pt x="13" y="29"/>
                </a:cubicBezTo>
                <a:cubicBezTo>
                  <a:pt x="11" y="32"/>
                  <a:pt x="10" y="36"/>
                  <a:pt x="10" y="40"/>
                </a:cubicBezTo>
                <a:cubicBezTo>
                  <a:pt x="10" y="48"/>
                  <a:pt x="13" y="55"/>
                  <a:pt x="19" y="61"/>
                </a:cubicBezTo>
                <a:cubicBezTo>
                  <a:pt x="22" y="63"/>
                  <a:pt x="25" y="66"/>
                  <a:pt x="28" y="67"/>
                </a:cubicBezTo>
                <a:cubicBezTo>
                  <a:pt x="32" y="68"/>
                  <a:pt x="36" y="69"/>
                  <a:pt x="40" y="69"/>
                </a:cubicBezTo>
                <a:cubicBezTo>
                  <a:pt x="47" y="69"/>
                  <a:pt x="55" y="66"/>
                  <a:pt x="60" y="61"/>
                </a:cubicBezTo>
                <a:cubicBezTo>
                  <a:pt x="63" y="58"/>
                  <a:pt x="65" y="55"/>
                  <a:pt x="67" y="51"/>
                </a:cubicBezTo>
                <a:cubicBezTo>
                  <a:pt x="67" y="51"/>
                  <a:pt x="67" y="51"/>
                  <a:pt x="67" y="51"/>
                </a:cubicBezTo>
                <a:cubicBezTo>
                  <a:pt x="67" y="51"/>
                  <a:pt x="67" y="51"/>
                  <a:pt x="67" y="51"/>
                </a:cubicBezTo>
                <a:cubicBezTo>
                  <a:pt x="68" y="48"/>
                  <a:pt x="69" y="44"/>
                  <a:pt x="69" y="40"/>
                </a:cubicBezTo>
                <a:cubicBezTo>
                  <a:pt x="69" y="36"/>
                  <a:pt x="68" y="32"/>
                  <a:pt x="67" y="29"/>
                </a:cubicBezTo>
                <a:cubicBezTo>
                  <a:pt x="65" y="25"/>
                  <a:pt x="63" y="22"/>
                  <a:pt x="60" y="19"/>
                </a:cubicBezTo>
                <a:cubicBezTo>
                  <a:pt x="55" y="14"/>
                  <a:pt x="48" y="11"/>
                  <a:pt x="40" y="11"/>
                </a:cubicBezTo>
                <a:close/>
                <a:moveTo>
                  <a:pt x="26" y="8"/>
                </a:moveTo>
                <a:cubicBezTo>
                  <a:pt x="26" y="8"/>
                  <a:pt x="26" y="8"/>
                  <a:pt x="26" y="8"/>
                </a:cubicBezTo>
                <a:cubicBezTo>
                  <a:pt x="30" y="6"/>
                  <a:pt x="35" y="5"/>
                  <a:pt x="40" y="5"/>
                </a:cubicBezTo>
                <a:cubicBezTo>
                  <a:pt x="49" y="5"/>
                  <a:pt x="58" y="9"/>
                  <a:pt x="64" y="15"/>
                </a:cubicBezTo>
                <a:cubicBezTo>
                  <a:pt x="68" y="18"/>
                  <a:pt x="70" y="22"/>
                  <a:pt x="72" y="27"/>
                </a:cubicBezTo>
                <a:cubicBezTo>
                  <a:pt x="74" y="31"/>
                  <a:pt x="75" y="35"/>
                  <a:pt x="75" y="40"/>
                </a:cubicBezTo>
                <a:cubicBezTo>
                  <a:pt x="75" y="45"/>
                  <a:pt x="74" y="49"/>
                  <a:pt x="72" y="53"/>
                </a:cubicBezTo>
                <a:cubicBezTo>
                  <a:pt x="72" y="53"/>
                  <a:pt x="72" y="53"/>
                  <a:pt x="72" y="53"/>
                </a:cubicBezTo>
                <a:cubicBezTo>
                  <a:pt x="70" y="58"/>
                  <a:pt x="68" y="62"/>
                  <a:pt x="64" y="65"/>
                </a:cubicBezTo>
                <a:cubicBezTo>
                  <a:pt x="58" y="71"/>
                  <a:pt x="49" y="75"/>
                  <a:pt x="40" y="75"/>
                </a:cubicBezTo>
                <a:cubicBezTo>
                  <a:pt x="35" y="75"/>
                  <a:pt x="30" y="74"/>
                  <a:pt x="26" y="72"/>
                </a:cubicBezTo>
                <a:cubicBezTo>
                  <a:pt x="22" y="71"/>
                  <a:pt x="18" y="68"/>
                  <a:pt x="15" y="65"/>
                </a:cubicBezTo>
                <a:cubicBezTo>
                  <a:pt x="8" y="58"/>
                  <a:pt x="5" y="49"/>
                  <a:pt x="5" y="40"/>
                </a:cubicBezTo>
                <a:cubicBezTo>
                  <a:pt x="5" y="35"/>
                  <a:pt x="6" y="31"/>
                  <a:pt x="7" y="27"/>
                </a:cubicBezTo>
                <a:cubicBezTo>
                  <a:pt x="8" y="25"/>
                  <a:pt x="9" y="23"/>
                  <a:pt x="10" y="21"/>
                </a:cubicBezTo>
                <a:cubicBezTo>
                  <a:pt x="10" y="21"/>
                  <a:pt x="10" y="21"/>
                  <a:pt x="10" y="21"/>
                </a:cubicBezTo>
                <a:cubicBezTo>
                  <a:pt x="4" y="21"/>
                  <a:pt x="0" y="16"/>
                  <a:pt x="0" y="11"/>
                </a:cubicBezTo>
                <a:cubicBezTo>
                  <a:pt x="0" y="9"/>
                  <a:pt x="0" y="8"/>
                  <a:pt x="1" y="7"/>
                </a:cubicBezTo>
                <a:cubicBezTo>
                  <a:pt x="1" y="6"/>
                  <a:pt x="2" y="5"/>
                  <a:pt x="3" y="4"/>
                </a:cubicBezTo>
                <a:cubicBezTo>
                  <a:pt x="4" y="3"/>
                  <a:pt x="5" y="2"/>
                  <a:pt x="6" y="1"/>
                </a:cubicBezTo>
                <a:cubicBezTo>
                  <a:pt x="6" y="1"/>
                  <a:pt x="6" y="1"/>
                  <a:pt x="6" y="1"/>
                </a:cubicBezTo>
                <a:cubicBezTo>
                  <a:pt x="10" y="0"/>
                  <a:pt x="14" y="1"/>
                  <a:pt x="17" y="4"/>
                </a:cubicBezTo>
                <a:cubicBezTo>
                  <a:pt x="18" y="5"/>
                  <a:pt x="19" y="6"/>
                  <a:pt x="19" y="7"/>
                </a:cubicBezTo>
                <a:cubicBezTo>
                  <a:pt x="20" y="8"/>
                  <a:pt x="20" y="9"/>
                  <a:pt x="20" y="11"/>
                </a:cubicBezTo>
                <a:cubicBezTo>
                  <a:pt x="22" y="10"/>
                  <a:pt x="24" y="8"/>
                  <a:pt x="26" y="8"/>
                </a:cubicBezTo>
                <a:close/>
                <a:moveTo>
                  <a:pt x="14" y="16"/>
                </a:moveTo>
                <a:cubicBezTo>
                  <a:pt x="14" y="16"/>
                  <a:pt x="14" y="16"/>
                  <a:pt x="14" y="16"/>
                </a:cubicBezTo>
                <a:cubicBezTo>
                  <a:pt x="14" y="16"/>
                  <a:pt x="14" y="16"/>
                  <a:pt x="15" y="15"/>
                </a:cubicBezTo>
                <a:cubicBezTo>
                  <a:pt x="16" y="14"/>
                  <a:pt x="16" y="14"/>
                  <a:pt x="16" y="14"/>
                </a:cubicBezTo>
                <a:cubicBezTo>
                  <a:pt x="16" y="14"/>
                  <a:pt x="16" y="14"/>
                  <a:pt x="16" y="13"/>
                </a:cubicBezTo>
                <a:cubicBezTo>
                  <a:pt x="17" y="13"/>
                  <a:pt x="17" y="12"/>
                  <a:pt x="17" y="11"/>
                </a:cubicBezTo>
                <a:cubicBezTo>
                  <a:pt x="17" y="10"/>
                  <a:pt x="17" y="9"/>
                  <a:pt x="16" y="8"/>
                </a:cubicBezTo>
                <a:cubicBezTo>
                  <a:pt x="15" y="5"/>
                  <a:pt x="11" y="3"/>
                  <a:pt x="8" y="5"/>
                </a:cubicBezTo>
                <a:cubicBezTo>
                  <a:pt x="7" y="5"/>
                  <a:pt x="6" y="6"/>
                  <a:pt x="5" y="6"/>
                </a:cubicBezTo>
                <a:cubicBezTo>
                  <a:pt x="5" y="7"/>
                  <a:pt x="4" y="7"/>
                  <a:pt x="4" y="8"/>
                </a:cubicBezTo>
                <a:cubicBezTo>
                  <a:pt x="4" y="9"/>
                  <a:pt x="3" y="10"/>
                  <a:pt x="3" y="11"/>
                </a:cubicBezTo>
                <a:cubicBezTo>
                  <a:pt x="3" y="13"/>
                  <a:pt x="5" y="16"/>
                  <a:pt x="8" y="17"/>
                </a:cubicBezTo>
                <a:cubicBezTo>
                  <a:pt x="8" y="17"/>
                  <a:pt x="9" y="17"/>
                  <a:pt x="10" y="17"/>
                </a:cubicBezTo>
                <a:cubicBezTo>
                  <a:pt x="11" y="17"/>
                  <a:pt x="12" y="17"/>
                  <a:pt x="13" y="17"/>
                </a:cubicBezTo>
                <a:cubicBezTo>
                  <a:pt x="13" y="17"/>
                  <a:pt x="13" y="17"/>
                  <a:pt x="14" y="16"/>
                </a:cubicBezTo>
                <a:close/>
                <a:moveTo>
                  <a:pt x="27" y="25"/>
                </a:moveTo>
                <a:cubicBezTo>
                  <a:pt x="27" y="25"/>
                  <a:pt x="27" y="25"/>
                  <a:pt x="27" y="25"/>
                </a:cubicBezTo>
                <a:cubicBezTo>
                  <a:pt x="46" y="33"/>
                  <a:pt x="46" y="33"/>
                  <a:pt x="46" y="33"/>
                </a:cubicBezTo>
                <a:cubicBezTo>
                  <a:pt x="46" y="33"/>
                  <a:pt x="46" y="33"/>
                  <a:pt x="46" y="33"/>
                </a:cubicBezTo>
                <a:cubicBezTo>
                  <a:pt x="46" y="33"/>
                  <a:pt x="46" y="33"/>
                  <a:pt x="46" y="33"/>
                </a:cubicBezTo>
                <a:cubicBezTo>
                  <a:pt x="46" y="33"/>
                  <a:pt x="47" y="33"/>
                  <a:pt x="47" y="33"/>
                </a:cubicBezTo>
                <a:cubicBezTo>
                  <a:pt x="47" y="33"/>
                  <a:pt x="47" y="33"/>
                  <a:pt x="47" y="33"/>
                </a:cubicBezTo>
                <a:cubicBezTo>
                  <a:pt x="47" y="33"/>
                  <a:pt x="47" y="33"/>
                  <a:pt x="47" y="33"/>
                </a:cubicBezTo>
                <a:cubicBezTo>
                  <a:pt x="47" y="33"/>
                  <a:pt x="47" y="33"/>
                  <a:pt x="47" y="33"/>
                </a:cubicBezTo>
                <a:cubicBezTo>
                  <a:pt x="47" y="33"/>
                  <a:pt x="47" y="33"/>
                  <a:pt x="47" y="33"/>
                </a:cubicBezTo>
                <a:cubicBezTo>
                  <a:pt x="47" y="33"/>
                  <a:pt x="47" y="34"/>
                  <a:pt x="47" y="34"/>
                </a:cubicBezTo>
                <a:cubicBezTo>
                  <a:pt x="47" y="34"/>
                  <a:pt x="47" y="34"/>
                  <a:pt x="47" y="34"/>
                </a:cubicBezTo>
                <a:cubicBezTo>
                  <a:pt x="55" y="53"/>
                  <a:pt x="55" y="53"/>
                  <a:pt x="55" y="53"/>
                </a:cubicBezTo>
                <a:cubicBezTo>
                  <a:pt x="55" y="54"/>
                  <a:pt x="55" y="55"/>
                  <a:pt x="54" y="55"/>
                </a:cubicBezTo>
                <a:cubicBezTo>
                  <a:pt x="53" y="55"/>
                  <a:pt x="53" y="55"/>
                  <a:pt x="53" y="55"/>
                </a:cubicBezTo>
                <a:cubicBezTo>
                  <a:pt x="33" y="48"/>
                  <a:pt x="33" y="48"/>
                  <a:pt x="33" y="48"/>
                </a:cubicBezTo>
                <a:cubicBezTo>
                  <a:pt x="33" y="48"/>
                  <a:pt x="33" y="48"/>
                  <a:pt x="33" y="48"/>
                </a:cubicBezTo>
                <a:cubicBezTo>
                  <a:pt x="33" y="47"/>
                  <a:pt x="33" y="47"/>
                  <a:pt x="33" y="47"/>
                </a:cubicBezTo>
                <a:cubicBezTo>
                  <a:pt x="32" y="47"/>
                  <a:pt x="32" y="47"/>
                  <a:pt x="32" y="47"/>
                </a:cubicBezTo>
                <a:cubicBezTo>
                  <a:pt x="32" y="47"/>
                  <a:pt x="32" y="47"/>
                  <a:pt x="32" y="47"/>
                </a:cubicBezTo>
                <a:cubicBezTo>
                  <a:pt x="32" y="47"/>
                  <a:pt x="32" y="47"/>
                  <a:pt x="32" y="47"/>
                </a:cubicBezTo>
                <a:cubicBezTo>
                  <a:pt x="32" y="47"/>
                  <a:pt x="32" y="47"/>
                  <a:pt x="32" y="47"/>
                </a:cubicBezTo>
                <a:cubicBezTo>
                  <a:pt x="32" y="47"/>
                  <a:pt x="32" y="47"/>
                  <a:pt x="32" y="46"/>
                </a:cubicBezTo>
                <a:cubicBezTo>
                  <a:pt x="32" y="46"/>
                  <a:pt x="32" y="46"/>
                  <a:pt x="32" y="46"/>
                </a:cubicBezTo>
                <a:cubicBezTo>
                  <a:pt x="24" y="27"/>
                  <a:pt x="24" y="27"/>
                  <a:pt x="24" y="27"/>
                </a:cubicBezTo>
                <a:cubicBezTo>
                  <a:pt x="24" y="26"/>
                  <a:pt x="25" y="25"/>
                  <a:pt x="25" y="25"/>
                </a:cubicBezTo>
                <a:cubicBezTo>
                  <a:pt x="26" y="25"/>
                  <a:pt x="26" y="25"/>
                  <a:pt x="27" y="25"/>
                </a:cubicBezTo>
                <a:close/>
                <a:moveTo>
                  <a:pt x="42" y="35"/>
                </a:moveTo>
                <a:cubicBezTo>
                  <a:pt x="42" y="35"/>
                  <a:pt x="42" y="35"/>
                  <a:pt x="42" y="35"/>
                </a:cubicBezTo>
                <a:cubicBezTo>
                  <a:pt x="29" y="30"/>
                  <a:pt x="29" y="30"/>
                  <a:pt x="29" y="30"/>
                </a:cubicBezTo>
                <a:cubicBezTo>
                  <a:pt x="34" y="43"/>
                  <a:pt x="34" y="43"/>
                  <a:pt x="34" y="43"/>
                </a:cubicBezTo>
                <a:cubicBezTo>
                  <a:pt x="42" y="35"/>
                  <a:pt x="42" y="35"/>
                  <a:pt x="42" y="35"/>
                </a:cubicBezTo>
                <a:close/>
                <a:moveTo>
                  <a:pt x="37" y="45"/>
                </a:moveTo>
                <a:cubicBezTo>
                  <a:pt x="37" y="45"/>
                  <a:pt x="37" y="45"/>
                  <a:pt x="37" y="45"/>
                </a:cubicBezTo>
                <a:cubicBezTo>
                  <a:pt x="50" y="50"/>
                  <a:pt x="50" y="50"/>
                  <a:pt x="50" y="50"/>
                </a:cubicBezTo>
                <a:cubicBezTo>
                  <a:pt x="45" y="37"/>
                  <a:pt x="45" y="37"/>
                  <a:pt x="45" y="37"/>
                </a:cubicBezTo>
                <a:cubicBezTo>
                  <a:pt x="37" y="45"/>
                  <a:pt x="37" y="45"/>
                  <a:pt x="37" y="45"/>
                </a:cubicBezTo>
                <a:close/>
                <a:moveTo>
                  <a:pt x="14" y="42"/>
                </a:moveTo>
                <a:cubicBezTo>
                  <a:pt x="14" y="42"/>
                  <a:pt x="14" y="42"/>
                  <a:pt x="14" y="42"/>
                </a:cubicBezTo>
                <a:cubicBezTo>
                  <a:pt x="13" y="42"/>
                  <a:pt x="12" y="41"/>
                  <a:pt x="12" y="40"/>
                </a:cubicBezTo>
                <a:cubicBezTo>
                  <a:pt x="12" y="39"/>
                  <a:pt x="13" y="38"/>
                  <a:pt x="14" y="38"/>
                </a:cubicBezTo>
                <a:cubicBezTo>
                  <a:pt x="18" y="38"/>
                  <a:pt x="18" y="38"/>
                  <a:pt x="18" y="38"/>
                </a:cubicBezTo>
                <a:cubicBezTo>
                  <a:pt x="19" y="38"/>
                  <a:pt x="20" y="39"/>
                  <a:pt x="20" y="40"/>
                </a:cubicBezTo>
                <a:cubicBezTo>
                  <a:pt x="20" y="41"/>
                  <a:pt x="19" y="42"/>
                  <a:pt x="18" y="42"/>
                </a:cubicBezTo>
                <a:cubicBezTo>
                  <a:pt x="14" y="42"/>
                  <a:pt x="14" y="42"/>
                  <a:pt x="14" y="42"/>
                </a:cubicBezTo>
                <a:close/>
                <a:moveTo>
                  <a:pt x="41" y="66"/>
                </a:moveTo>
                <a:cubicBezTo>
                  <a:pt x="41" y="66"/>
                  <a:pt x="41" y="66"/>
                  <a:pt x="41" y="66"/>
                </a:cubicBezTo>
                <a:cubicBezTo>
                  <a:pt x="41" y="67"/>
                  <a:pt x="41" y="68"/>
                  <a:pt x="40" y="68"/>
                </a:cubicBezTo>
                <a:cubicBezTo>
                  <a:pt x="39" y="68"/>
                  <a:pt x="38" y="67"/>
                  <a:pt x="38" y="66"/>
                </a:cubicBezTo>
                <a:cubicBezTo>
                  <a:pt x="38" y="62"/>
                  <a:pt x="38" y="62"/>
                  <a:pt x="38" y="62"/>
                </a:cubicBezTo>
                <a:cubicBezTo>
                  <a:pt x="38" y="61"/>
                  <a:pt x="39" y="60"/>
                  <a:pt x="40" y="60"/>
                </a:cubicBezTo>
                <a:cubicBezTo>
                  <a:pt x="41" y="60"/>
                  <a:pt x="41" y="61"/>
                  <a:pt x="41" y="62"/>
                </a:cubicBezTo>
                <a:cubicBezTo>
                  <a:pt x="41" y="66"/>
                  <a:pt x="41" y="66"/>
                  <a:pt x="41" y="66"/>
                </a:cubicBezTo>
                <a:close/>
                <a:moveTo>
                  <a:pt x="66" y="38"/>
                </a:moveTo>
                <a:cubicBezTo>
                  <a:pt x="66" y="38"/>
                  <a:pt x="66" y="38"/>
                  <a:pt x="66" y="38"/>
                </a:cubicBezTo>
                <a:cubicBezTo>
                  <a:pt x="67" y="38"/>
                  <a:pt x="67" y="39"/>
                  <a:pt x="67" y="40"/>
                </a:cubicBezTo>
                <a:cubicBezTo>
                  <a:pt x="67" y="41"/>
                  <a:pt x="67" y="42"/>
                  <a:pt x="66" y="42"/>
                </a:cubicBezTo>
                <a:cubicBezTo>
                  <a:pt x="61" y="42"/>
                  <a:pt x="61" y="42"/>
                  <a:pt x="61" y="42"/>
                </a:cubicBezTo>
                <a:cubicBezTo>
                  <a:pt x="60" y="42"/>
                  <a:pt x="59" y="41"/>
                  <a:pt x="59" y="40"/>
                </a:cubicBezTo>
                <a:cubicBezTo>
                  <a:pt x="59" y="39"/>
                  <a:pt x="60" y="38"/>
                  <a:pt x="61" y="38"/>
                </a:cubicBezTo>
                <a:cubicBezTo>
                  <a:pt x="66" y="38"/>
                  <a:pt x="66" y="38"/>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9" name="Freeform 51">
            <a:extLst>
              <a:ext uri="{FF2B5EF4-FFF2-40B4-BE49-F238E27FC236}">
                <a16:creationId xmlns:a16="http://schemas.microsoft.com/office/drawing/2014/main" id="{2A0387B5-96D6-65C1-8FB6-B86E3501EFEB}"/>
              </a:ext>
            </a:extLst>
          </p:cNvPr>
          <p:cNvSpPr>
            <a:spLocks noEditPoints="1"/>
          </p:cNvSpPr>
          <p:nvPr/>
        </p:nvSpPr>
        <p:spPr bwMode="auto">
          <a:xfrm>
            <a:off x="8205663" y="1785434"/>
            <a:ext cx="321733" cy="306916"/>
          </a:xfrm>
          <a:custGeom>
            <a:avLst/>
            <a:gdLst>
              <a:gd name="T0" fmla="*/ 22 w 76"/>
              <a:gd name="T1" fmla="*/ 59 h 72"/>
              <a:gd name="T2" fmla="*/ 65 w 76"/>
              <a:gd name="T3" fmla="*/ 58 h 72"/>
              <a:gd name="T4" fmla="*/ 65 w 76"/>
              <a:gd name="T5" fmla="*/ 61 h 72"/>
              <a:gd name="T6" fmla="*/ 23 w 76"/>
              <a:gd name="T7" fmla="*/ 10 h 72"/>
              <a:gd name="T8" fmla="*/ 22 w 76"/>
              <a:gd name="T9" fmla="*/ 12 h 72"/>
              <a:gd name="T10" fmla="*/ 22 w 76"/>
              <a:gd name="T11" fmla="*/ 24 h 72"/>
              <a:gd name="T12" fmla="*/ 23 w 76"/>
              <a:gd name="T13" fmla="*/ 26 h 72"/>
              <a:gd name="T14" fmla="*/ 65 w 76"/>
              <a:gd name="T15" fmla="*/ 26 h 72"/>
              <a:gd name="T16" fmla="*/ 67 w 76"/>
              <a:gd name="T17" fmla="*/ 12 h 72"/>
              <a:gd name="T18" fmla="*/ 65 w 76"/>
              <a:gd name="T19" fmla="*/ 10 h 72"/>
              <a:gd name="T20" fmla="*/ 25 w 76"/>
              <a:gd name="T21" fmla="*/ 22 h 72"/>
              <a:gd name="T22" fmla="*/ 25 w 76"/>
              <a:gd name="T23" fmla="*/ 14 h 72"/>
              <a:gd name="T24" fmla="*/ 63 w 76"/>
              <a:gd name="T25" fmla="*/ 22 h 72"/>
              <a:gd name="T26" fmla="*/ 12 w 76"/>
              <a:gd name="T27" fmla="*/ 22 h 72"/>
              <a:gd name="T28" fmla="*/ 6 w 76"/>
              <a:gd name="T29" fmla="*/ 22 h 72"/>
              <a:gd name="T30" fmla="*/ 12 w 76"/>
              <a:gd name="T31" fmla="*/ 63 h 72"/>
              <a:gd name="T32" fmla="*/ 9 w 76"/>
              <a:gd name="T33" fmla="*/ 72 h 72"/>
              <a:gd name="T34" fmla="*/ 3 w 76"/>
              <a:gd name="T35" fmla="*/ 69 h 72"/>
              <a:gd name="T36" fmla="*/ 0 w 76"/>
              <a:gd name="T37" fmla="*/ 63 h 72"/>
              <a:gd name="T38" fmla="*/ 0 w 76"/>
              <a:gd name="T39" fmla="*/ 19 h 72"/>
              <a:gd name="T40" fmla="*/ 12 w 76"/>
              <a:gd name="T41" fmla="*/ 16 h 72"/>
              <a:gd name="T42" fmla="*/ 15 w 76"/>
              <a:gd name="T43" fmla="*/ 0 h 72"/>
              <a:gd name="T44" fmla="*/ 73 w 76"/>
              <a:gd name="T45" fmla="*/ 0 h 72"/>
              <a:gd name="T46" fmla="*/ 76 w 76"/>
              <a:gd name="T47" fmla="*/ 3 h 72"/>
              <a:gd name="T48" fmla="*/ 73 w 76"/>
              <a:gd name="T49" fmla="*/ 69 h 72"/>
              <a:gd name="T50" fmla="*/ 73 w 76"/>
              <a:gd name="T51" fmla="*/ 69 h 72"/>
              <a:gd name="T52" fmla="*/ 9 w 76"/>
              <a:gd name="T53" fmla="*/ 72 h 72"/>
              <a:gd name="T54" fmla="*/ 9 w 76"/>
              <a:gd name="T55" fmla="*/ 72 h 72"/>
              <a:gd name="T56" fmla="*/ 70 w 76"/>
              <a:gd name="T57" fmla="*/ 63 h 72"/>
              <a:gd name="T58" fmla="*/ 18 w 76"/>
              <a:gd name="T59" fmla="*/ 6 h 72"/>
              <a:gd name="T60" fmla="*/ 17 w 76"/>
              <a:gd name="T61" fmla="*/ 66 h 72"/>
              <a:gd name="T62" fmla="*/ 69 w 76"/>
              <a:gd name="T63" fmla="*/ 65 h 72"/>
              <a:gd name="T64" fmla="*/ 70 w 76"/>
              <a:gd name="T65" fmla="*/ 63 h 72"/>
              <a:gd name="T66" fmla="*/ 46 w 76"/>
              <a:gd name="T67" fmla="*/ 30 h 72"/>
              <a:gd name="T68" fmla="*/ 65 w 76"/>
              <a:gd name="T69" fmla="*/ 30 h 72"/>
              <a:gd name="T70" fmla="*/ 67 w 76"/>
              <a:gd name="T71" fmla="*/ 31 h 72"/>
              <a:gd name="T72" fmla="*/ 65 w 76"/>
              <a:gd name="T73" fmla="*/ 42 h 72"/>
              <a:gd name="T74" fmla="*/ 46 w 76"/>
              <a:gd name="T75" fmla="*/ 42 h 72"/>
              <a:gd name="T76" fmla="*/ 44 w 76"/>
              <a:gd name="T77" fmla="*/ 41 h 72"/>
              <a:gd name="T78" fmla="*/ 46 w 76"/>
              <a:gd name="T79" fmla="*/ 30 h 72"/>
              <a:gd name="T80" fmla="*/ 63 w 76"/>
              <a:gd name="T81" fmla="*/ 33 h 72"/>
              <a:gd name="T82" fmla="*/ 48 w 76"/>
              <a:gd name="T83" fmla="*/ 39 h 72"/>
              <a:gd name="T84" fmla="*/ 63 w 76"/>
              <a:gd name="T85" fmla="*/ 33 h 72"/>
              <a:gd name="T86" fmla="*/ 23 w 76"/>
              <a:gd name="T87" fmla="*/ 33 h 72"/>
              <a:gd name="T88" fmla="*/ 23 w 76"/>
              <a:gd name="T89" fmla="*/ 30 h 72"/>
              <a:gd name="T90" fmla="*/ 42 w 76"/>
              <a:gd name="T91" fmla="*/ 31 h 72"/>
              <a:gd name="T92" fmla="*/ 23 w 76"/>
              <a:gd name="T93" fmla="*/ 33 h 72"/>
              <a:gd name="T94" fmla="*/ 23 w 76"/>
              <a:gd name="T95" fmla="*/ 42 h 72"/>
              <a:gd name="T96" fmla="*/ 23 w 76"/>
              <a:gd name="T97" fmla="*/ 39 h 72"/>
              <a:gd name="T98" fmla="*/ 42 w 76"/>
              <a:gd name="T99" fmla="*/ 41 h 72"/>
              <a:gd name="T100" fmla="*/ 23 w 76"/>
              <a:gd name="T101" fmla="*/ 42 h 72"/>
              <a:gd name="T102" fmla="*/ 23 w 76"/>
              <a:gd name="T103" fmla="*/ 52 h 72"/>
              <a:gd name="T104" fmla="*/ 23 w 76"/>
              <a:gd name="T105" fmla="*/ 48 h 72"/>
              <a:gd name="T106" fmla="*/ 67 w 76"/>
              <a:gd name="T107" fmla="*/ 50 h 72"/>
              <a:gd name="T108" fmla="*/ 23 w 76"/>
              <a:gd name="T109"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6" h="72">
                <a:moveTo>
                  <a:pt x="23" y="61"/>
                </a:moveTo>
                <a:cubicBezTo>
                  <a:pt x="22" y="61"/>
                  <a:pt x="22" y="60"/>
                  <a:pt x="22" y="59"/>
                </a:cubicBezTo>
                <a:cubicBezTo>
                  <a:pt x="22" y="58"/>
                  <a:pt x="22" y="58"/>
                  <a:pt x="23" y="58"/>
                </a:cubicBezTo>
                <a:cubicBezTo>
                  <a:pt x="65" y="58"/>
                  <a:pt x="65" y="58"/>
                  <a:pt x="65" y="58"/>
                </a:cubicBezTo>
                <a:cubicBezTo>
                  <a:pt x="66" y="58"/>
                  <a:pt x="67" y="58"/>
                  <a:pt x="67" y="59"/>
                </a:cubicBezTo>
                <a:cubicBezTo>
                  <a:pt x="67" y="60"/>
                  <a:pt x="66" y="61"/>
                  <a:pt x="65" y="61"/>
                </a:cubicBezTo>
                <a:cubicBezTo>
                  <a:pt x="23" y="61"/>
                  <a:pt x="23" y="61"/>
                  <a:pt x="23" y="61"/>
                </a:cubicBezTo>
                <a:close/>
                <a:moveTo>
                  <a:pt x="23" y="10"/>
                </a:moveTo>
                <a:cubicBezTo>
                  <a:pt x="23" y="10"/>
                  <a:pt x="23" y="10"/>
                  <a:pt x="23" y="10"/>
                </a:cubicBezTo>
                <a:cubicBezTo>
                  <a:pt x="22" y="10"/>
                  <a:pt x="22" y="11"/>
                  <a:pt x="22" y="12"/>
                </a:cubicBezTo>
                <a:cubicBezTo>
                  <a:pt x="22" y="12"/>
                  <a:pt x="22" y="12"/>
                  <a:pt x="22" y="12"/>
                </a:cubicBezTo>
                <a:cubicBezTo>
                  <a:pt x="22" y="24"/>
                  <a:pt x="22" y="24"/>
                  <a:pt x="22" y="24"/>
                </a:cubicBezTo>
                <a:cubicBezTo>
                  <a:pt x="22" y="25"/>
                  <a:pt x="22" y="26"/>
                  <a:pt x="23" y="26"/>
                </a:cubicBezTo>
                <a:cubicBezTo>
                  <a:pt x="23" y="26"/>
                  <a:pt x="23" y="26"/>
                  <a:pt x="23" y="26"/>
                </a:cubicBezTo>
                <a:cubicBezTo>
                  <a:pt x="65" y="26"/>
                  <a:pt x="65" y="26"/>
                  <a:pt x="65" y="26"/>
                </a:cubicBezTo>
                <a:cubicBezTo>
                  <a:pt x="65" y="26"/>
                  <a:pt x="65" y="26"/>
                  <a:pt x="65" y="26"/>
                </a:cubicBezTo>
                <a:cubicBezTo>
                  <a:pt x="66" y="26"/>
                  <a:pt x="67" y="25"/>
                  <a:pt x="67" y="24"/>
                </a:cubicBezTo>
                <a:cubicBezTo>
                  <a:pt x="67" y="12"/>
                  <a:pt x="67" y="12"/>
                  <a:pt x="67" y="12"/>
                </a:cubicBezTo>
                <a:cubicBezTo>
                  <a:pt x="67" y="12"/>
                  <a:pt x="67" y="12"/>
                  <a:pt x="67" y="12"/>
                </a:cubicBezTo>
                <a:cubicBezTo>
                  <a:pt x="67" y="11"/>
                  <a:pt x="66" y="10"/>
                  <a:pt x="65" y="10"/>
                </a:cubicBezTo>
                <a:cubicBezTo>
                  <a:pt x="23" y="10"/>
                  <a:pt x="23" y="10"/>
                  <a:pt x="23" y="10"/>
                </a:cubicBezTo>
                <a:close/>
                <a:moveTo>
                  <a:pt x="25" y="22"/>
                </a:moveTo>
                <a:cubicBezTo>
                  <a:pt x="25" y="22"/>
                  <a:pt x="25" y="22"/>
                  <a:pt x="25" y="22"/>
                </a:cubicBezTo>
                <a:cubicBezTo>
                  <a:pt x="25" y="14"/>
                  <a:pt x="25" y="14"/>
                  <a:pt x="25" y="14"/>
                </a:cubicBezTo>
                <a:cubicBezTo>
                  <a:pt x="63" y="14"/>
                  <a:pt x="63" y="14"/>
                  <a:pt x="63" y="14"/>
                </a:cubicBezTo>
                <a:cubicBezTo>
                  <a:pt x="63" y="22"/>
                  <a:pt x="63" y="22"/>
                  <a:pt x="63" y="22"/>
                </a:cubicBezTo>
                <a:cubicBezTo>
                  <a:pt x="25" y="22"/>
                  <a:pt x="25" y="22"/>
                  <a:pt x="25" y="22"/>
                </a:cubicBezTo>
                <a:close/>
                <a:moveTo>
                  <a:pt x="12" y="22"/>
                </a:moveTo>
                <a:cubicBezTo>
                  <a:pt x="12" y="22"/>
                  <a:pt x="12" y="22"/>
                  <a:pt x="12" y="22"/>
                </a:cubicBezTo>
                <a:cubicBezTo>
                  <a:pt x="6" y="22"/>
                  <a:pt x="6" y="22"/>
                  <a:pt x="6" y="22"/>
                </a:cubicBezTo>
                <a:cubicBezTo>
                  <a:pt x="6" y="63"/>
                  <a:pt x="6" y="63"/>
                  <a:pt x="6" y="63"/>
                </a:cubicBezTo>
                <a:cubicBezTo>
                  <a:pt x="6" y="67"/>
                  <a:pt x="12" y="67"/>
                  <a:pt x="12" y="63"/>
                </a:cubicBezTo>
                <a:cubicBezTo>
                  <a:pt x="12" y="22"/>
                  <a:pt x="12" y="22"/>
                  <a:pt x="12" y="22"/>
                </a:cubicBezTo>
                <a:close/>
                <a:moveTo>
                  <a:pt x="9" y="72"/>
                </a:moveTo>
                <a:cubicBezTo>
                  <a:pt x="9" y="72"/>
                  <a:pt x="9" y="72"/>
                  <a:pt x="9" y="72"/>
                </a:cubicBezTo>
                <a:cubicBezTo>
                  <a:pt x="7" y="72"/>
                  <a:pt x="4" y="71"/>
                  <a:pt x="3" y="69"/>
                </a:cubicBezTo>
                <a:cubicBezTo>
                  <a:pt x="3" y="69"/>
                  <a:pt x="3" y="69"/>
                  <a:pt x="3" y="69"/>
                </a:cubicBezTo>
                <a:cubicBezTo>
                  <a:pt x="1" y="68"/>
                  <a:pt x="0" y="65"/>
                  <a:pt x="0" y="63"/>
                </a:cubicBezTo>
                <a:cubicBezTo>
                  <a:pt x="0" y="19"/>
                  <a:pt x="0" y="19"/>
                  <a:pt x="0" y="19"/>
                </a:cubicBezTo>
                <a:cubicBezTo>
                  <a:pt x="0" y="19"/>
                  <a:pt x="0" y="19"/>
                  <a:pt x="0" y="19"/>
                </a:cubicBezTo>
                <a:cubicBezTo>
                  <a:pt x="0" y="17"/>
                  <a:pt x="1" y="16"/>
                  <a:pt x="3" y="16"/>
                </a:cubicBezTo>
                <a:cubicBezTo>
                  <a:pt x="12" y="16"/>
                  <a:pt x="12" y="16"/>
                  <a:pt x="12" y="16"/>
                </a:cubicBezTo>
                <a:cubicBezTo>
                  <a:pt x="12" y="3"/>
                  <a:pt x="12" y="3"/>
                  <a:pt x="12" y="3"/>
                </a:cubicBezTo>
                <a:cubicBezTo>
                  <a:pt x="12" y="1"/>
                  <a:pt x="14" y="0"/>
                  <a:pt x="15" y="0"/>
                </a:cubicBezTo>
                <a:cubicBezTo>
                  <a:pt x="15" y="0"/>
                  <a:pt x="15" y="0"/>
                  <a:pt x="15" y="0"/>
                </a:cubicBezTo>
                <a:cubicBezTo>
                  <a:pt x="73" y="0"/>
                  <a:pt x="73" y="0"/>
                  <a:pt x="73" y="0"/>
                </a:cubicBezTo>
                <a:cubicBezTo>
                  <a:pt x="75" y="0"/>
                  <a:pt x="76" y="1"/>
                  <a:pt x="76" y="3"/>
                </a:cubicBezTo>
                <a:cubicBezTo>
                  <a:pt x="76" y="3"/>
                  <a:pt x="76" y="3"/>
                  <a:pt x="76" y="3"/>
                </a:cubicBezTo>
                <a:cubicBezTo>
                  <a:pt x="76" y="63"/>
                  <a:pt x="76" y="63"/>
                  <a:pt x="76" y="63"/>
                </a:cubicBezTo>
                <a:cubicBezTo>
                  <a:pt x="76" y="65"/>
                  <a:pt x="75" y="68"/>
                  <a:pt x="73" y="69"/>
                </a:cubicBezTo>
                <a:cubicBezTo>
                  <a:pt x="73" y="69"/>
                  <a:pt x="73" y="69"/>
                  <a:pt x="73" y="69"/>
                </a:cubicBezTo>
                <a:cubicBezTo>
                  <a:pt x="73" y="69"/>
                  <a:pt x="73" y="69"/>
                  <a:pt x="73" y="69"/>
                </a:cubicBezTo>
                <a:cubicBezTo>
                  <a:pt x="72" y="71"/>
                  <a:pt x="69" y="72"/>
                  <a:pt x="67" y="72"/>
                </a:cubicBezTo>
                <a:cubicBezTo>
                  <a:pt x="9" y="72"/>
                  <a:pt x="9" y="72"/>
                  <a:pt x="9" y="72"/>
                </a:cubicBezTo>
                <a:cubicBezTo>
                  <a:pt x="9" y="72"/>
                  <a:pt x="9" y="72"/>
                  <a:pt x="9" y="72"/>
                </a:cubicBezTo>
                <a:cubicBezTo>
                  <a:pt x="9" y="72"/>
                  <a:pt x="9" y="72"/>
                  <a:pt x="9" y="72"/>
                </a:cubicBezTo>
                <a:close/>
                <a:moveTo>
                  <a:pt x="70" y="63"/>
                </a:moveTo>
                <a:cubicBezTo>
                  <a:pt x="70" y="63"/>
                  <a:pt x="70" y="63"/>
                  <a:pt x="70" y="63"/>
                </a:cubicBezTo>
                <a:cubicBezTo>
                  <a:pt x="70" y="6"/>
                  <a:pt x="70" y="6"/>
                  <a:pt x="70" y="6"/>
                </a:cubicBezTo>
                <a:cubicBezTo>
                  <a:pt x="18" y="6"/>
                  <a:pt x="18" y="6"/>
                  <a:pt x="18" y="6"/>
                </a:cubicBezTo>
                <a:cubicBezTo>
                  <a:pt x="18" y="25"/>
                  <a:pt x="18" y="44"/>
                  <a:pt x="18" y="63"/>
                </a:cubicBezTo>
                <a:cubicBezTo>
                  <a:pt x="18" y="64"/>
                  <a:pt x="18" y="65"/>
                  <a:pt x="17" y="66"/>
                </a:cubicBezTo>
                <a:cubicBezTo>
                  <a:pt x="67" y="66"/>
                  <a:pt x="67" y="66"/>
                  <a:pt x="67" y="66"/>
                </a:cubicBezTo>
                <a:cubicBezTo>
                  <a:pt x="68" y="66"/>
                  <a:pt x="69" y="66"/>
                  <a:pt x="69" y="65"/>
                </a:cubicBezTo>
                <a:cubicBezTo>
                  <a:pt x="69" y="65"/>
                  <a:pt x="69" y="65"/>
                  <a:pt x="69" y="65"/>
                </a:cubicBezTo>
                <a:cubicBezTo>
                  <a:pt x="70" y="64"/>
                  <a:pt x="70" y="64"/>
                  <a:pt x="70" y="63"/>
                </a:cubicBezTo>
                <a:close/>
                <a:moveTo>
                  <a:pt x="46" y="30"/>
                </a:moveTo>
                <a:cubicBezTo>
                  <a:pt x="46" y="30"/>
                  <a:pt x="46" y="30"/>
                  <a:pt x="46" y="30"/>
                </a:cubicBezTo>
                <a:cubicBezTo>
                  <a:pt x="46" y="30"/>
                  <a:pt x="46" y="30"/>
                  <a:pt x="46" y="30"/>
                </a:cubicBezTo>
                <a:cubicBezTo>
                  <a:pt x="65" y="30"/>
                  <a:pt x="65" y="30"/>
                  <a:pt x="65" y="30"/>
                </a:cubicBezTo>
                <a:cubicBezTo>
                  <a:pt x="66" y="30"/>
                  <a:pt x="67" y="30"/>
                  <a:pt x="67" y="31"/>
                </a:cubicBezTo>
                <a:cubicBezTo>
                  <a:pt x="67" y="31"/>
                  <a:pt x="67" y="31"/>
                  <a:pt x="67" y="31"/>
                </a:cubicBezTo>
                <a:cubicBezTo>
                  <a:pt x="67" y="41"/>
                  <a:pt x="67" y="41"/>
                  <a:pt x="67" y="41"/>
                </a:cubicBezTo>
                <a:cubicBezTo>
                  <a:pt x="67" y="42"/>
                  <a:pt x="66" y="42"/>
                  <a:pt x="65" y="42"/>
                </a:cubicBezTo>
                <a:cubicBezTo>
                  <a:pt x="65" y="42"/>
                  <a:pt x="65" y="42"/>
                  <a:pt x="65" y="42"/>
                </a:cubicBezTo>
                <a:cubicBezTo>
                  <a:pt x="46" y="42"/>
                  <a:pt x="46" y="42"/>
                  <a:pt x="46" y="42"/>
                </a:cubicBezTo>
                <a:cubicBezTo>
                  <a:pt x="45" y="42"/>
                  <a:pt x="44" y="42"/>
                  <a:pt x="44" y="41"/>
                </a:cubicBezTo>
                <a:cubicBezTo>
                  <a:pt x="44" y="41"/>
                  <a:pt x="44" y="41"/>
                  <a:pt x="44" y="41"/>
                </a:cubicBezTo>
                <a:cubicBezTo>
                  <a:pt x="44" y="31"/>
                  <a:pt x="44" y="31"/>
                  <a:pt x="44" y="31"/>
                </a:cubicBezTo>
                <a:cubicBezTo>
                  <a:pt x="44" y="30"/>
                  <a:pt x="45" y="30"/>
                  <a:pt x="46" y="30"/>
                </a:cubicBezTo>
                <a:close/>
                <a:moveTo>
                  <a:pt x="63" y="33"/>
                </a:moveTo>
                <a:cubicBezTo>
                  <a:pt x="63" y="33"/>
                  <a:pt x="63" y="33"/>
                  <a:pt x="63" y="33"/>
                </a:cubicBezTo>
                <a:cubicBezTo>
                  <a:pt x="48" y="33"/>
                  <a:pt x="48" y="33"/>
                  <a:pt x="48" y="33"/>
                </a:cubicBezTo>
                <a:cubicBezTo>
                  <a:pt x="48" y="39"/>
                  <a:pt x="48" y="39"/>
                  <a:pt x="48" y="39"/>
                </a:cubicBezTo>
                <a:cubicBezTo>
                  <a:pt x="63" y="39"/>
                  <a:pt x="63" y="39"/>
                  <a:pt x="63" y="39"/>
                </a:cubicBezTo>
                <a:cubicBezTo>
                  <a:pt x="63" y="33"/>
                  <a:pt x="63" y="33"/>
                  <a:pt x="63" y="33"/>
                </a:cubicBezTo>
                <a:close/>
                <a:moveTo>
                  <a:pt x="23" y="33"/>
                </a:moveTo>
                <a:cubicBezTo>
                  <a:pt x="23" y="33"/>
                  <a:pt x="23" y="33"/>
                  <a:pt x="23" y="33"/>
                </a:cubicBezTo>
                <a:cubicBezTo>
                  <a:pt x="22" y="33"/>
                  <a:pt x="22" y="32"/>
                  <a:pt x="22" y="31"/>
                </a:cubicBezTo>
                <a:cubicBezTo>
                  <a:pt x="22" y="30"/>
                  <a:pt x="22" y="30"/>
                  <a:pt x="23" y="30"/>
                </a:cubicBezTo>
                <a:cubicBezTo>
                  <a:pt x="40" y="30"/>
                  <a:pt x="40" y="30"/>
                  <a:pt x="40" y="30"/>
                </a:cubicBezTo>
                <a:cubicBezTo>
                  <a:pt x="41" y="30"/>
                  <a:pt x="42" y="30"/>
                  <a:pt x="42" y="31"/>
                </a:cubicBezTo>
                <a:cubicBezTo>
                  <a:pt x="42" y="32"/>
                  <a:pt x="41" y="33"/>
                  <a:pt x="40" y="33"/>
                </a:cubicBezTo>
                <a:cubicBezTo>
                  <a:pt x="23" y="33"/>
                  <a:pt x="23" y="33"/>
                  <a:pt x="23" y="33"/>
                </a:cubicBezTo>
                <a:close/>
                <a:moveTo>
                  <a:pt x="23" y="42"/>
                </a:moveTo>
                <a:cubicBezTo>
                  <a:pt x="23" y="42"/>
                  <a:pt x="23" y="42"/>
                  <a:pt x="23" y="42"/>
                </a:cubicBezTo>
                <a:cubicBezTo>
                  <a:pt x="22" y="42"/>
                  <a:pt x="22" y="42"/>
                  <a:pt x="22" y="41"/>
                </a:cubicBezTo>
                <a:cubicBezTo>
                  <a:pt x="22" y="40"/>
                  <a:pt x="22" y="39"/>
                  <a:pt x="23" y="39"/>
                </a:cubicBezTo>
                <a:cubicBezTo>
                  <a:pt x="40" y="39"/>
                  <a:pt x="40" y="39"/>
                  <a:pt x="40" y="39"/>
                </a:cubicBezTo>
                <a:cubicBezTo>
                  <a:pt x="41" y="39"/>
                  <a:pt x="42" y="40"/>
                  <a:pt x="42" y="41"/>
                </a:cubicBezTo>
                <a:cubicBezTo>
                  <a:pt x="42" y="42"/>
                  <a:pt x="41" y="42"/>
                  <a:pt x="40" y="42"/>
                </a:cubicBezTo>
                <a:cubicBezTo>
                  <a:pt x="23" y="42"/>
                  <a:pt x="23" y="42"/>
                  <a:pt x="23" y="42"/>
                </a:cubicBezTo>
                <a:close/>
                <a:moveTo>
                  <a:pt x="23" y="52"/>
                </a:moveTo>
                <a:cubicBezTo>
                  <a:pt x="23" y="52"/>
                  <a:pt x="23" y="52"/>
                  <a:pt x="23" y="52"/>
                </a:cubicBezTo>
                <a:cubicBezTo>
                  <a:pt x="22" y="52"/>
                  <a:pt x="22" y="51"/>
                  <a:pt x="22" y="50"/>
                </a:cubicBezTo>
                <a:cubicBezTo>
                  <a:pt x="22" y="49"/>
                  <a:pt x="22" y="48"/>
                  <a:pt x="23" y="48"/>
                </a:cubicBezTo>
                <a:cubicBezTo>
                  <a:pt x="65" y="48"/>
                  <a:pt x="65" y="48"/>
                  <a:pt x="65" y="48"/>
                </a:cubicBezTo>
                <a:cubicBezTo>
                  <a:pt x="66" y="48"/>
                  <a:pt x="67" y="49"/>
                  <a:pt x="67" y="50"/>
                </a:cubicBezTo>
                <a:cubicBezTo>
                  <a:pt x="67" y="51"/>
                  <a:pt x="66" y="52"/>
                  <a:pt x="65" y="52"/>
                </a:cubicBezTo>
                <a:cubicBezTo>
                  <a:pt x="23" y="52"/>
                  <a:pt x="23" y="52"/>
                  <a:pt x="23"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55" name="Freeform 46">
            <a:extLst>
              <a:ext uri="{FF2B5EF4-FFF2-40B4-BE49-F238E27FC236}">
                <a16:creationId xmlns:a16="http://schemas.microsoft.com/office/drawing/2014/main" id="{EBF0800C-F2FC-921F-B20A-47F08E580955}"/>
              </a:ext>
            </a:extLst>
          </p:cNvPr>
          <p:cNvSpPr>
            <a:spLocks noEditPoints="1"/>
          </p:cNvSpPr>
          <p:nvPr/>
        </p:nvSpPr>
        <p:spPr bwMode="auto">
          <a:xfrm>
            <a:off x="6412949" y="2360604"/>
            <a:ext cx="317500" cy="319617"/>
          </a:xfrm>
          <a:custGeom>
            <a:avLst/>
            <a:gdLst>
              <a:gd name="T0" fmla="*/ 40 w 75"/>
              <a:gd name="T1" fmla="*/ 12 h 75"/>
              <a:gd name="T2" fmla="*/ 41 w 75"/>
              <a:gd name="T3" fmla="*/ 18 h 75"/>
              <a:gd name="T4" fmla="*/ 38 w 75"/>
              <a:gd name="T5" fmla="*/ 18 h 75"/>
              <a:gd name="T6" fmla="*/ 40 w 75"/>
              <a:gd name="T7" fmla="*/ 11 h 75"/>
              <a:gd name="T8" fmla="*/ 28 w 75"/>
              <a:gd name="T9" fmla="*/ 13 h 75"/>
              <a:gd name="T10" fmla="*/ 13 w 75"/>
              <a:gd name="T11" fmla="*/ 29 h 75"/>
              <a:gd name="T12" fmla="*/ 19 w 75"/>
              <a:gd name="T13" fmla="*/ 61 h 75"/>
              <a:gd name="T14" fmla="*/ 40 w 75"/>
              <a:gd name="T15" fmla="*/ 69 h 75"/>
              <a:gd name="T16" fmla="*/ 67 w 75"/>
              <a:gd name="T17" fmla="*/ 51 h 75"/>
              <a:gd name="T18" fmla="*/ 67 w 75"/>
              <a:gd name="T19" fmla="*/ 51 h 75"/>
              <a:gd name="T20" fmla="*/ 67 w 75"/>
              <a:gd name="T21" fmla="*/ 29 h 75"/>
              <a:gd name="T22" fmla="*/ 40 w 75"/>
              <a:gd name="T23" fmla="*/ 11 h 75"/>
              <a:gd name="T24" fmla="*/ 26 w 75"/>
              <a:gd name="T25" fmla="*/ 8 h 75"/>
              <a:gd name="T26" fmla="*/ 64 w 75"/>
              <a:gd name="T27" fmla="*/ 15 h 75"/>
              <a:gd name="T28" fmla="*/ 75 w 75"/>
              <a:gd name="T29" fmla="*/ 40 h 75"/>
              <a:gd name="T30" fmla="*/ 72 w 75"/>
              <a:gd name="T31" fmla="*/ 53 h 75"/>
              <a:gd name="T32" fmla="*/ 40 w 75"/>
              <a:gd name="T33" fmla="*/ 75 h 75"/>
              <a:gd name="T34" fmla="*/ 15 w 75"/>
              <a:gd name="T35" fmla="*/ 65 h 75"/>
              <a:gd name="T36" fmla="*/ 7 w 75"/>
              <a:gd name="T37" fmla="*/ 27 h 75"/>
              <a:gd name="T38" fmla="*/ 10 w 75"/>
              <a:gd name="T39" fmla="*/ 21 h 75"/>
              <a:gd name="T40" fmla="*/ 1 w 75"/>
              <a:gd name="T41" fmla="*/ 7 h 75"/>
              <a:gd name="T42" fmla="*/ 6 w 75"/>
              <a:gd name="T43" fmla="*/ 1 h 75"/>
              <a:gd name="T44" fmla="*/ 17 w 75"/>
              <a:gd name="T45" fmla="*/ 4 h 75"/>
              <a:gd name="T46" fmla="*/ 20 w 75"/>
              <a:gd name="T47" fmla="*/ 11 h 75"/>
              <a:gd name="T48" fmla="*/ 14 w 75"/>
              <a:gd name="T49" fmla="*/ 16 h 75"/>
              <a:gd name="T50" fmla="*/ 15 w 75"/>
              <a:gd name="T51" fmla="*/ 15 h 75"/>
              <a:gd name="T52" fmla="*/ 16 w 75"/>
              <a:gd name="T53" fmla="*/ 13 h 75"/>
              <a:gd name="T54" fmla="*/ 16 w 75"/>
              <a:gd name="T55" fmla="*/ 8 h 75"/>
              <a:gd name="T56" fmla="*/ 5 w 75"/>
              <a:gd name="T57" fmla="*/ 6 h 75"/>
              <a:gd name="T58" fmla="*/ 3 w 75"/>
              <a:gd name="T59" fmla="*/ 11 h 75"/>
              <a:gd name="T60" fmla="*/ 10 w 75"/>
              <a:gd name="T61" fmla="*/ 17 h 75"/>
              <a:gd name="T62" fmla="*/ 14 w 75"/>
              <a:gd name="T63" fmla="*/ 16 h 75"/>
              <a:gd name="T64" fmla="*/ 27 w 75"/>
              <a:gd name="T65" fmla="*/ 25 h 75"/>
              <a:gd name="T66" fmla="*/ 46 w 75"/>
              <a:gd name="T67" fmla="*/ 33 h 75"/>
              <a:gd name="T68" fmla="*/ 47 w 75"/>
              <a:gd name="T69" fmla="*/ 33 h 75"/>
              <a:gd name="T70" fmla="*/ 47 w 75"/>
              <a:gd name="T71" fmla="*/ 33 h 75"/>
              <a:gd name="T72" fmla="*/ 47 w 75"/>
              <a:gd name="T73" fmla="*/ 33 h 75"/>
              <a:gd name="T74" fmla="*/ 47 w 75"/>
              <a:gd name="T75" fmla="*/ 34 h 75"/>
              <a:gd name="T76" fmla="*/ 54 w 75"/>
              <a:gd name="T77" fmla="*/ 55 h 75"/>
              <a:gd name="T78" fmla="*/ 33 w 75"/>
              <a:gd name="T79" fmla="*/ 48 h 75"/>
              <a:gd name="T80" fmla="*/ 33 w 75"/>
              <a:gd name="T81" fmla="*/ 47 h 75"/>
              <a:gd name="T82" fmla="*/ 32 w 75"/>
              <a:gd name="T83" fmla="*/ 47 h 75"/>
              <a:gd name="T84" fmla="*/ 32 w 75"/>
              <a:gd name="T85" fmla="*/ 47 h 75"/>
              <a:gd name="T86" fmla="*/ 32 w 75"/>
              <a:gd name="T87" fmla="*/ 46 h 75"/>
              <a:gd name="T88" fmla="*/ 25 w 75"/>
              <a:gd name="T89" fmla="*/ 25 h 75"/>
              <a:gd name="T90" fmla="*/ 42 w 75"/>
              <a:gd name="T91" fmla="*/ 35 h 75"/>
              <a:gd name="T92" fmla="*/ 29 w 75"/>
              <a:gd name="T93" fmla="*/ 30 h 75"/>
              <a:gd name="T94" fmla="*/ 42 w 75"/>
              <a:gd name="T95" fmla="*/ 35 h 75"/>
              <a:gd name="T96" fmla="*/ 37 w 75"/>
              <a:gd name="T97" fmla="*/ 45 h 75"/>
              <a:gd name="T98" fmla="*/ 45 w 75"/>
              <a:gd name="T99" fmla="*/ 37 h 75"/>
              <a:gd name="T100" fmla="*/ 14 w 75"/>
              <a:gd name="T101" fmla="*/ 42 h 75"/>
              <a:gd name="T102" fmla="*/ 12 w 75"/>
              <a:gd name="T103" fmla="*/ 40 h 75"/>
              <a:gd name="T104" fmla="*/ 18 w 75"/>
              <a:gd name="T105" fmla="*/ 38 h 75"/>
              <a:gd name="T106" fmla="*/ 18 w 75"/>
              <a:gd name="T107" fmla="*/ 42 h 75"/>
              <a:gd name="T108" fmla="*/ 41 w 75"/>
              <a:gd name="T109" fmla="*/ 66 h 75"/>
              <a:gd name="T110" fmla="*/ 40 w 75"/>
              <a:gd name="T111" fmla="*/ 68 h 75"/>
              <a:gd name="T112" fmla="*/ 38 w 75"/>
              <a:gd name="T113" fmla="*/ 62 h 75"/>
              <a:gd name="T114" fmla="*/ 41 w 75"/>
              <a:gd name="T115" fmla="*/ 62 h 75"/>
              <a:gd name="T116" fmla="*/ 66 w 75"/>
              <a:gd name="T117" fmla="*/ 38 h 75"/>
              <a:gd name="T118" fmla="*/ 67 w 75"/>
              <a:gd name="T119" fmla="*/ 40 h 75"/>
              <a:gd name="T120" fmla="*/ 61 w 75"/>
              <a:gd name="T121" fmla="*/ 42 h 75"/>
              <a:gd name="T122" fmla="*/ 61 w 75"/>
              <a:gd name="T123" fmla="*/ 3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 h="75">
                <a:moveTo>
                  <a:pt x="38" y="14"/>
                </a:moveTo>
                <a:cubicBezTo>
                  <a:pt x="38" y="13"/>
                  <a:pt x="39" y="12"/>
                  <a:pt x="40" y="12"/>
                </a:cubicBezTo>
                <a:cubicBezTo>
                  <a:pt x="41" y="12"/>
                  <a:pt x="41" y="13"/>
                  <a:pt x="41" y="14"/>
                </a:cubicBezTo>
                <a:cubicBezTo>
                  <a:pt x="41" y="18"/>
                  <a:pt x="41" y="18"/>
                  <a:pt x="41" y="18"/>
                </a:cubicBezTo>
                <a:cubicBezTo>
                  <a:pt x="41" y="19"/>
                  <a:pt x="41" y="20"/>
                  <a:pt x="40" y="20"/>
                </a:cubicBezTo>
                <a:cubicBezTo>
                  <a:pt x="39" y="20"/>
                  <a:pt x="38" y="19"/>
                  <a:pt x="38" y="18"/>
                </a:cubicBezTo>
                <a:cubicBezTo>
                  <a:pt x="38" y="14"/>
                  <a:pt x="38" y="14"/>
                  <a:pt x="38" y="14"/>
                </a:cubicBezTo>
                <a:close/>
                <a:moveTo>
                  <a:pt x="40" y="11"/>
                </a:moveTo>
                <a:cubicBezTo>
                  <a:pt x="40" y="11"/>
                  <a:pt x="40" y="11"/>
                  <a:pt x="40" y="11"/>
                </a:cubicBezTo>
                <a:cubicBezTo>
                  <a:pt x="36" y="11"/>
                  <a:pt x="32" y="12"/>
                  <a:pt x="28" y="13"/>
                </a:cubicBezTo>
                <a:cubicBezTo>
                  <a:pt x="25" y="14"/>
                  <a:pt x="22" y="17"/>
                  <a:pt x="19" y="19"/>
                </a:cubicBezTo>
                <a:cubicBezTo>
                  <a:pt x="16" y="22"/>
                  <a:pt x="14" y="25"/>
                  <a:pt x="13" y="29"/>
                </a:cubicBezTo>
                <a:cubicBezTo>
                  <a:pt x="11" y="32"/>
                  <a:pt x="10" y="36"/>
                  <a:pt x="10" y="40"/>
                </a:cubicBezTo>
                <a:cubicBezTo>
                  <a:pt x="10" y="48"/>
                  <a:pt x="13" y="55"/>
                  <a:pt x="19" y="61"/>
                </a:cubicBezTo>
                <a:cubicBezTo>
                  <a:pt x="22" y="63"/>
                  <a:pt x="25" y="66"/>
                  <a:pt x="28" y="67"/>
                </a:cubicBezTo>
                <a:cubicBezTo>
                  <a:pt x="32" y="68"/>
                  <a:pt x="36" y="69"/>
                  <a:pt x="40" y="69"/>
                </a:cubicBezTo>
                <a:cubicBezTo>
                  <a:pt x="47" y="69"/>
                  <a:pt x="55" y="66"/>
                  <a:pt x="60" y="61"/>
                </a:cubicBezTo>
                <a:cubicBezTo>
                  <a:pt x="63" y="58"/>
                  <a:pt x="65" y="55"/>
                  <a:pt x="67" y="51"/>
                </a:cubicBezTo>
                <a:cubicBezTo>
                  <a:pt x="67" y="51"/>
                  <a:pt x="67" y="51"/>
                  <a:pt x="67" y="51"/>
                </a:cubicBezTo>
                <a:cubicBezTo>
                  <a:pt x="67" y="51"/>
                  <a:pt x="67" y="51"/>
                  <a:pt x="67" y="51"/>
                </a:cubicBezTo>
                <a:cubicBezTo>
                  <a:pt x="68" y="48"/>
                  <a:pt x="69" y="44"/>
                  <a:pt x="69" y="40"/>
                </a:cubicBezTo>
                <a:cubicBezTo>
                  <a:pt x="69" y="36"/>
                  <a:pt x="68" y="32"/>
                  <a:pt x="67" y="29"/>
                </a:cubicBezTo>
                <a:cubicBezTo>
                  <a:pt x="65" y="25"/>
                  <a:pt x="63" y="22"/>
                  <a:pt x="60" y="19"/>
                </a:cubicBezTo>
                <a:cubicBezTo>
                  <a:pt x="55" y="14"/>
                  <a:pt x="48" y="11"/>
                  <a:pt x="40" y="11"/>
                </a:cubicBezTo>
                <a:close/>
                <a:moveTo>
                  <a:pt x="26" y="8"/>
                </a:moveTo>
                <a:cubicBezTo>
                  <a:pt x="26" y="8"/>
                  <a:pt x="26" y="8"/>
                  <a:pt x="26" y="8"/>
                </a:cubicBezTo>
                <a:cubicBezTo>
                  <a:pt x="30" y="6"/>
                  <a:pt x="35" y="5"/>
                  <a:pt x="40" y="5"/>
                </a:cubicBezTo>
                <a:cubicBezTo>
                  <a:pt x="49" y="5"/>
                  <a:pt x="58" y="9"/>
                  <a:pt x="64" y="15"/>
                </a:cubicBezTo>
                <a:cubicBezTo>
                  <a:pt x="68" y="18"/>
                  <a:pt x="70" y="22"/>
                  <a:pt x="72" y="27"/>
                </a:cubicBezTo>
                <a:cubicBezTo>
                  <a:pt x="74" y="31"/>
                  <a:pt x="75" y="35"/>
                  <a:pt x="75" y="40"/>
                </a:cubicBezTo>
                <a:cubicBezTo>
                  <a:pt x="75" y="45"/>
                  <a:pt x="74" y="49"/>
                  <a:pt x="72" y="53"/>
                </a:cubicBezTo>
                <a:cubicBezTo>
                  <a:pt x="72" y="53"/>
                  <a:pt x="72" y="53"/>
                  <a:pt x="72" y="53"/>
                </a:cubicBezTo>
                <a:cubicBezTo>
                  <a:pt x="70" y="58"/>
                  <a:pt x="68" y="62"/>
                  <a:pt x="64" y="65"/>
                </a:cubicBezTo>
                <a:cubicBezTo>
                  <a:pt x="58" y="71"/>
                  <a:pt x="49" y="75"/>
                  <a:pt x="40" y="75"/>
                </a:cubicBezTo>
                <a:cubicBezTo>
                  <a:pt x="35" y="75"/>
                  <a:pt x="30" y="74"/>
                  <a:pt x="26" y="72"/>
                </a:cubicBezTo>
                <a:cubicBezTo>
                  <a:pt x="22" y="71"/>
                  <a:pt x="18" y="68"/>
                  <a:pt x="15" y="65"/>
                </a:cubicBezTo>
                <a:cubicBezTo>
                  <a:pt x="8" y="58"/>
                  <a:pt x="5" y="49"/>
                  <a:pt x="5" y="40"/>
                </a:cubicBezTo>
                <a:cubicBezTo>
                  <a:pt x="5" y="35"/>
                  <a:pt x="6" y="31"/>
                  <a:pt x="7" y="27"/>
                </a:cubicBezTo>
                <a:cubicBezTo>
                  <a:pt x="8" y="25"/>
                  <a:pt x="9" y="23"/>
                  <a:pt x="10" y="21"/>
                </a:cubicBezTo>
                <a:cubicBezTo>
                  <a:pt x="10" y="21"/>
                  <a:pt x="10" y="21"/>
                  <a:pt x="10" y="21"/>
                </a:cubicBezTo>
                <a:cubicBezTo>
                  <a:pt x="4" y="21"/>
                  <a:pt x="0" y="16"/>
                  <a:pt x="0" y="11"/>
                </a:cubicBezTo>
                <a:cubicBezTo>
                  <a:pt x="0" y="9"/>
                  <a:pt x="0" y="8"/>
                  <a:pt x="1" y="7"/>
                </a:cubicBezTo>
                <a:cubicBezTo>
                  <a:pt x="1" y="6"/>
                  <a:pt x="2" y="5"/>
                  <a:pt x="3" y="4"/>
                </a:cubicBezTo>
                <a:cubicBezTo>
                  <a:pt x="4" y="3"/>
                  <a:pt x="5" y="2"/>
                  <a:pt x="6" y="1"/>
                </a:cubicBezTo>
                <a:cubicBezTo>
                  <a:pt x="6" y="1"/>
                  <a:pt x="6" y="1"/>
                  <a:pt x="6" y="1"/>
                </a:cubicBezTo>
                <a:cubicBezTo>
                  <a:pt x="10" y="0"/>
                  <a:pt x="14" y="1"/>
                  <a:pt x="17" y="4"/>
                </a:cubicBezTo>
                <a:cubicBezTo>
                  <a:pt x="18" y="5"/>
                  <a:pt x="19" y="6"/>
                  <a:pt x="19" y="7"/>
                </a:cubicBezTo>
                <a:cubicBezTo>
                  <a:pt x="20" y="8"/>
                  <a:pt x="20" y="9"/>
                  <a:pt x="20" y="11"/>
                </a:cubicBezTo>
                <a:cubicBezTo>
                  <a:pt x="22" y="10"/>
                  <a:pt x="24" y="8"/>
                  <a:pt x="26" y="8"/>
                </a:cubicBezTo>
                <a:close/>
                <a:moveTo>
                  <a:pt x="14" y="16"/>
                </a:moveTo>
                <a:cubicBezTo>
                  <a:pt x="14" y="16"/>
                  <a:pt x="14" y="16"/>
                  <a:pt x="14" y="16"/>
                </a:cubicBezTo>
                <a:cubicBezTo>
                  <a:pt x="14" y="16"/>
                  <a:pt x="14" y="16"/>
                  <a:pt x="15" y="15"/>
                </a:cubicBezTo>
                <a:cubicBezTo>
                  <a:pt x="16" y="14"/>
                  <a:pt x="16" y="14"/>
                  <a:pt x="16" y="14"/>
                </a:cubicBezTo>
                <a:cubicBezTo>
                  <a:pt x="16" y="14"/>
                  <a:pt x="16" y="14"/>
                  <a:pt x="16" y="13"/>
                </a:cubicBezTo>
                <a:cubicBezTo>
                  <a:pt x="17" y="13"/>
                  <a:pt x="17" y="12"/>
                  <a:pt x="17" y="11"/>
                </a:cubicBezTo>
                <a:cubicBezTo>
                  <a:pt x="17" y="10"/>
                  <a:pt x="17" y="9"/>
                  <a:pt x="16" y="8"/>
                </a:cubicBezTo>
                <a:cubicBezTo>
                  <a:pt x="15" y="5"/>
                  <a:pt x="11" y="3"/>
                  <a:pt x="8" y="5"/>
                </a:cubicBezTo>
                <a:cubicBezTo>
                  <a:pt x="7" y="5"/>
                  <a:pt x="6" y="6"/>
                  <a:pt x="5" y="6"/>
                </a:cubicBezTo>
                <a:cubicBezTo>
                  <a:pt x="5" y="7"/>
                  <a:pt x="4" y="7"/>
                  <a:pt x="4" y="8"/>
                </a:cubicBezTo>
                <a:cubicBezTo>
                  <a:pt x="4" y="9"/>
                  <a:pt x="3" y="10"/>
                  <a:pt x="3" y="11"/>
                </a:cubicBezTo>
                <a:cubicBezTo>
                  <a:pt x="3" y="13"/>
                  <a:pt x="5" y="16"/>
                  <a:pt x="8" y="17"/>
                </a:cubicBezTo>
                <a:cubicBezTo>
                  <a:pt x="8" y="17"/>
                  <a:pt x="9" y="17"/>
                  <a:pt x="10" y="17"/>
                </a:cubicBezTo>
                <a:cubicBezTo>
                  <a:pt x="11" y="17"/>
                  <a:pt x="12" y="17"/>
                  <a:pt x="13" y="17"/>
                </a:cubicBezTo>
                <a:cubicBezTo>
                  <a:pt x="13" y="17"/>
                  <a:pt x="13" y="17"/>
                  <a:pt x="14" y="16"/>
                </a:cubicBezTo>
                <a:close/>
                <a:moveTo>
                  <a:pt x="27" y="25"/>
                </a:moveTo>
                <a:cubicBezTo>
                  <a:pt x="27" y="25"/>
                  <a:pt x="27" y="25"/>
                  <a:pt x="27" y="25"/>
                </a:cubicBezTo>
                <a:cubicBezTo>
                  <a:pt x="46" y="33"/>
                  <a:pt x="46" y="33"/>
                  <a:pt x="46" y="33"/>
                </a:cubicBezTo>
                <a:cubicBezTo>
                  <a:pt x="46" y="33"/>
                  <a:pt x="46" y="33"/>
                  <a:pt x="46" y="33"/>
                </a:cubicBezTo>
                <a:cubicBezTo>
                  <a:pt x="46" y="33"/>
                  <a:pt x="46" y="33"/>
                  <a:pt x="46" y="33"/>
                </a:cubicBezTo>
                <a:cubicBezTo>
                  <a:pt x="46" y="33"/>
                  <a:pt x="47" y="33"/>
                  <a:pt x="47" y="33"/>
                </a:cubicBezTo>
                <a:cubicBezTo>
                  <a:pt x="47" y="33"/>
                  <a:pt x="47" y="33"/>
                  <a:pt x="47" y="33"/>
                </a:cubicBezTo>
                <a:cubicBezTo>
                  <a:pt x="47" y="33"/>
                  <a:pt x="47" y="33"/>
                  <a:pt x="47" y="33"/>
                </a:cubicBezTo>
                <a:cubicBezTo>
                  <a:pt x="47" y="33"/>
                  <a:pt x="47" y="33"/>
                  <a:pt x="47" y="33"/>
                </a:cubicBezTo>
                <a:cubicBezTo>
                  <a:pt x="47" y="33"/>
                  <a:pt x="47" y="33"/>
                  <a:pt x="47" y="33"/>
                </a:cubicBezTo>
                <a:cubicBezTo>
                  <a:pt x="47" y="33"/>
                  <a:pt x="47" y="34"/>
                  <a:pt x="47" y="34"/>
                </a:cubicBezTo>
                <a:cubicBezTo>
                  <a:pt x="47" y="34"/>
                  <a:pt x="47" y="34"/>
                  <a:pt x="47" y="34"/>
                </a:cubicBezTo>
                <a:cubicBezTo>
                  <a:pt x="55" y="53"/>
                  <a:pt x="55" y="53"/>
                  <a:pt x="55" y="53"/>
                </a:cubicBezTo>
                <a:cubicBezTo>
                  <a:pt x="55" y="54"/>
                  <a:pt x="55" y="55"/>
                  <a:pt x="54" y="55"/>
                </a:cubicBezTo>
                <a:cubicBezTo>
                  <a:pt x="53" y="55"/>
                  <a:pt x="53" y="55"/>
                  <a:pt x="53" y="55"/>
                </a:cubicBezTo>
                <a:cubicBezTo>
                  <a:pt x="33" y="48"/>
                  <a:pt x="33" y="48"/>
                  <a:pt x="33" y="48"/>
                </a:cubicBezTo>
                <a:cubicBezTo>
                  <a:pt x="33" y="48"/>
                  <a:pt x="33" y="48"/>
                  <a:pt x="33" y="48"/>
                </a:cubicBezTo>
                <a:cubicBezTo>
                  <a:pt x="33" y="47"/>
                  <a:pt x="33" y="47"/>
                  <a:pt x="33" y="47"/>
                </a:cubicBezTo>
                <a:cubicBezTo>
                  <a:pt x="32" y="47"/>
                  <a:pt x="32" y="47"/>
                  <a:pt x="32" y="47"/>
                </a:cubicBezTo>
                <a:cubicBezTo>
                  <a:pt x="32" y="47"/>
                  <a:pt x="32" y="47"/>
                  <a:pt x="32" y="47"/>
                </a:cubicBezTo>
                <a:cubicBezTo>
                  <a:pt x="32" y="47"/>
                  <a:pt x="32" y="47"/>
                  <a:pt x="32" y="47"/>
                </a:cubicBezTo>
                <a:cubicBezTo>
                  <a:pt x="32" y="47"/>
                  <a:pt x="32" y="47"/>
                  <a:pt x="32" y="47"/>
                </a:cubicBezTo>
                <a:cubicBezTo>
                  <a:pt x="32" y="47"/>
                  <a:pt x="32" y="47"/>
                  <a:pt x="32" y="46"/>
                </a:cubicBezTo>
                <a:cubicBezTo>
                  <a:pt x="32" y="46"/>
                  <a:pt x="32" y="46"/>
                  <a:pt x="32" y="46"/>
                </a:cubicBezTo>
                <a:cubicBezTo>
                  <a:pt x="24" y="27"/>
                  <a:pt x="24" y="27"/>
                  <a:pt x="24" y="27"/>
                </a:cubicBezTo>
                <a:cubicBezTo>
                  <a:pt x="24" y="26"/>
                  <a:pt x="25" y="25"/>
                  <a:pt x="25" y="25"/>
                </a:cubicBezTo>
                <a:cubicBezTo>
                  <a:pt x="26" y="25"/>
                  <a:pt x="26" y="25"/>
                  <a:pt x="27" y="25"/>
                </a:cubicBezTo>
                <a:close/>
                <a:moveTo>
                  <a:pt x="42" y="35"/>
                </a:moveTo>
                <a:cubicBezTo>
                  <a:pt x="42" y="35"/>
                  <a:pt x="42" y="35"/>
                  <a:pt x="42" y="35"/>
                </a:cubicBezTo>
                <a:cubicBezTo>
                  <a:pt x="29" y="30"/>
                  <a:pt x="29" y="30"/>
                  <a:pt x="29" y="30"/>
                </a:cubicBezTo>
                <a:cubicBezTo>
                  <a:pt x="34" y="43"/>
                  <a:pt x="34" y="43"/>
                  <a:pt x="34" y="43"/>
                </a:cubicBezTo>
                <a:cubicBezTo>
                  <a:pt x="42" y="35"/>
                  <a:pt x="42" y="35"/>
                  <a:pt x="42" y="35"/>
                </a:cubicBezTo>
                <a:close/>
                <a:moveTo>
                  <a:pt x="37" y="45"/>
                </a:moveTo>
                <a:cubicBezTo>
                  <a:pt x="37" y="45"/>
                  <a:pt x="37" y="45"/>
                  <a:pt x="37" y="45"/>
                </a:cubicBezTo>
                <a:cubicBezTo>
                  <a:pt x="50" y="50"/>
                  <a:pt x="50" y="50"/>
                  <a:pt x="50" y="50"/>
                </a:cubicBezTo>
                <a:cubicBezTo>
                  <a:pt x="45" y="37"/>
                  <a:pt x="45" y="37"/>
                  <a:pt x="45" y="37"/>
                </a:cubicBezTo>
                <a:cubicBezTo>
                  <a:pt x="37" y="45"/>
                  <a:pt x="37" y="45"/>
                  <a:pt x="37" y="45"/>
                </a:cubicBezTo>
                <a:close/>
                <a:moveTo>
                  <a:pt x="14" y="42"/>
                </a:moveTo>
                <a:cubicBezTo>
                  <a:pt x="14" y="42"/>
                  <a:pt x="14" y="42"/>
                  <a:pt x="14" y="42"/>
                </a:cubicBezTo>
                <a:cubicBezTo>
                  <a:pt x="13" y="42"/>
                  <a:pt x="12" y="41"/>
                  <a:pt x="12" y="40"/>
                </a:cubicBezTo>
                <a:cubicBezTo>
                  <a:pt x="12" y="39"/>
                  <a:pt x="13" y="38"/>
                  <a:pt x="14" y="38"/>
                </a:cubicBezTo>
                <a:cubicBezTo>
                  <a:pt x="18" y="38"/>
                  <a:pt x="18" y="38"/>
                  <a:pt x="18" y="38"/>
                </a:cubicBezTo>
                <a:cubicBezTo>
                  <a:pt x="19" y="38"/>
                  <a:pt x="20" y="39"/>
                  <a:pt x="20" y="40"/>
                </a:cubicBezTo>
                <a:cubicBezTo>
                  <a:pt x="20" y="41"/>
                  <a:pt x="19" y="42"/>
                  <a:pt x="18" y="42"/>
                </a:cubicBezTo>
                <a:cubicBezTo>
                  <a:pt x="14" y="42"/>
                  <a:pt x="14" y="42"/>
                  <a:pt x="14" y="42"/>
                </a:cubicBezTo>
                <a:close/>
                <a:moveTo>
                  <a:pt x="41" y="66"/>
                </a:moveTo>
                <a:cubicBezTo>
                  <a:pt x="41" y="66"/>
                  <a:pt x="41" y="66"/>
                  <a:pt x="41" y="66"/>
                </a:cubicBezTo>
                <a:cubicBezTo>
                  <a:pt x="41" y="67"/>
                  <a:pt x="41" y="68"/>
                  <a:pt x="40" y="68"/>
                </a:cubicBezTo>
                <a:cubicBezTo>
                  <a:pt x="39" y="68"/>
                  <a:pt x="38" y="67"/>
                  <a:pt x="38" y="66"/>
                </a:cubicBezTo>
                <a:cubicBezTo>
                  <a:pt x="38" y="62"/>
                  <a:pt x="38" y="62"/>
                  <a:pt x="38" y="62"/>
                </a:cubicBezTo>
                <a:cubicBezTo>
                  <a:pt x="38" y="61"/>
                  <a:pt x="39" y="60"/>
                  <a:pt x="40" y="60"/>
                </a:cubicBezTo>
                <a:cubicBezTo>
                  <a:pt x="41" y="60"/>
                  <a:pt x="41" y="61"/>
                  <a:pt x="41" y="62"/>
                </a:cubicBezTo>
                <a:cubicBezTo>
                  <a:pt x="41" y="66"/>
                  <a:pt x="41" y="66"/>
                  <a:pt x="41" y="66"/>
                </a:cubicBezTo>
                <a:close/>
                <a:moveTo>
                  <a:pt x="66" y="38"/>
                </a:moveTo>
                <a:cubicBezTo>
                  <a:pt x="66" y="38"/>
                  <a:pt x="66" y="38"/>
                  <a:pt x="66" y="38"/>
                </a:cubicBezTo>
                <a:cubicBezTo>
                  <a:pt x="67" y="38"/>
                  <a:pt x="67" y="39"/>
                  <a:pt x="67" y="40"/>
                </a:cubicBezTo>
                <a:cubicBezTo>
                  <a:pt x="67" y="41"/>
                  <a:pt x="67" y="42"/>
                  <a:pt x="66" y="42"/>
                </a:cubicBezTo>
                <a:cubicBezTo>
                  <a:pt x="61" y="42"/>
                  <a:pt x="61" y="42"/>
                  <a:pt x="61" y="42"/>
                </a:cubicBezTo>
                <a:cubicBezTo>
                  <a:pt x="60" y="42"/>
                  <a:pt x="59" y="41"/>
                  <a:pt x="59" y="40"/>
                </a:cubicBezTo>
                <a:cubicBezTo>
                  <a:pt x="59" y="39"/>
                  <a:pt x="60" y="38"/>
                  <a:pt x="61" y="38"/>
                </a:cubicBezTo>
                <a:cubicBezTo>
                  <a:pt x="66" y="38"/>
                  <a:pt x="66" y="38"/>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63" name="Rectangle 53">
            <a:extLst>
              <a:ext uri="{FF2B5EF4-FFF2-40B4-BE49-F238E27FC236}">
                <a16:creationId xmlns:a16="http://schemas.microsoft.com/office/drawing/2014/main" id="{4FDC0894-B38D-F0FF-6EEE-136C90788515}"/>
              </a:ext>
            </a:extLst>
          </p:cNvPr>
          <p:cNvSpPr>
            <a:spLocks noChangeArrowheads="1"/>
          </p:cNvSpPr>
          <p:nvPr/>
        </p:nvSpPr>
        <p:spPr bwMode="auto">
          <a:xfrm>
            <a:off x="769990" y="2703707"/>
            <a:ext cx="2736303" cy="91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r>
              <a:rPr lang="zh-CN" altLang="en-US" sz="2400" b="1" spc="300" dirty="0">
                <a:solidFill>
                  <a:schemeClr val="accent1"/>
                </a:solidFill>
                <a:latin typeface="微软雅黑" panose="020B0503020204020204" pitchFamily="34" charset="-122"/>
                <a:ea typeface="微软雅黑" panose="020B0503020204020204" pitchFamily="34" charset="-122"/>
              </a:rPr>
              <a:t>出租车调度系统的复现</a:t>
            </a:r>
          </a:p>
        </p:txBody>
      </p:sp>
      <p:sp>
        <p:nvSpPr>
          <p:cNvPr id="74" name="Rectangle 53">
            <a:extLst>
              <a:ext uri="{FF2B5EF4-FFF2-40B4-BE49-F238E27FC236}">
                <a16:creationId xmlns:a16="http://schemas.microsoft.com/office/drawing/2014/main" id="{6D0F62BD-083F-F5E0-08C7-0899BAB2C4A1}"/>
              </a:ext>
            </a:extLst>
          </p:cNvPr>
          <p:cNvSpPr>
            <a:spLocks noChangeArrowheads="1"/>
          </p:cNvSpPr>
          <p:nvPr/>
        </p:nvSpPr>
        <p:spPr bwMode="auto">
          <a:xfrm>
            <a:off x="835305" y="3559514"/>
            <a:ext cx="2620413" cy="156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endParaRPr lang="en-US" altLang="zh-CN" sz="1600" b="1" spc="300" dirty="0">
              <a:latin typeface="微软雅黑" panose="020B0503020204020204" pitchFamily="34" charset="-122"/>
              <a:ea typeface="微软雅黑" panose="020B0503020204020204" pitchFamily="34" charset="-122"/>
            </a:endParaRPr>
          </a:p>
          <a:p>
            <a:pPr algn="ctr">
              <a:lnSpc>
                <a:spcPct val="130000"/>
              </a:lnSpc>
            </a:pPr>
            <a:r>
              <a:rPr lang="zh-CN" altLang="en-US" sz="1600" b="1" spc="300" dirty="0">
                <a:latin typeface="微软雅黑" panose="020B0503020204020204" pitchFamily="34" charset="-122"/>
                <a:ea typeface="微软雅黑" panose="020B0503020204020204" pitchFamily="34" charset="-122"/>
              </a:rPr>
              <a:t>成功在区域索引的区块链上复现了出租车调度系统，更新并完善了实验复现文档</a:t>
            </a:r>
          </a:p>
        </p:txBody>
      </p:sp>
      <p:sp>
        <p:nvSpPr>
          <p:cNvPr id="77" name="椭圆 76">
            <a:extLst>
              <a:ext uri="{FF2B5EF4-FFF2-40B4-BE49-F238E27FC236}">
                <a16:creationId xmlns:a16="http://schemas.microsoft.com/office/drawing/2014/main" id="{1C82A580-03BE-488F-ED91-32A54EF543C8}"/>
              </a:ext>
            </a:extLst>
          </p:cNvPr>
          <p:cNvSpPr/>
          <p:nvPr/>
        </p:nvSpPr>
        <p:spPr>
          <a:xfrm>
            <a:off x="1622327" y="1460900"/>
            <a:ext cx="1031631" cy="103163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a:t>01</a:t>
            </a:r>
            <a:endParaRPr lang="zh-CN" altLang="en-US" sz="2400" dirty="0"/>
          </a:p>
        </p:txBody>
      </p:sp>
      <p:sp>
        <p:nvSpPr>
          <p:cNvPr id="78" name="椭圆 77">
            <a:extLst>
              <a:ext uri="{FF2B5EF4-FFF2-40B4-BE49-F238E27FC236}">
                <a16:creationId xmlns:a16="http://schemas.microsoft.com/office/drawing/2014/main" id="{D2CD038C-B08E-E305-3A56-6A155E916B3E}"/>
              </a:ext>
            </a:extLst>
          </p:cNvPr>
          <p:cNvSpPr/>
          <p:nvPr/>
        </p:nvSpPr>
        <p:spPr>
          <a:xfrm>
            <a:off x="5346484" y="1460900"/>
            <a:ext cx="1031631" cy="103163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a:t>02</a:t>
            </a:r>
            <a:endParaRPr lang="zh-CN" altLang="en-US" sz="2400" dirty="0"/>
          </a:p>
        </p:txBody>
      </p:sp>
      <p:sp>
        <p:nvSpPr>
          <p:cNvPr id="79" name="椭圆 78">
            <a:extLst>
              <a:ext uri="{FF2B5EF4-FFF2-40B4-BE49-F238E27FC236}">
                <a16:creationId xmlns:a16="http://schemas.microsoft.com/office/drawing/2014/main" id="{785BAD2B-35DD-AB2D-8643-ABC897F6848F}"/>
              </a:ext>
            </a:extLst>
          </p:cNvPr>
          <p:cNvSpPr/>
          <p:nvPr/>
        </p:nvSpPr>
        <p:spPr>
          <a:xfrm>
            <a:off x="9070641" y="1452020"/>
            <a:ext cx="1031631" cy="103163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a:t>03</a:t>
            </a:r>
            <a:endParaRPr lang="zh-CN" altLang="en-US" sz="2400" dirty="0"/>
          </a:p>
        </p:txBody>
      </p:sp>
      <p:sp>
        <p:nvSpPr>
          <p:cNvPr id="80" name="Rectangle 53">
            <a:extLst>
              <a:ext uri="{FF2B5EF4-FFF2-40B4-BE49-F238E27FC236}">
                <a16:creationId xmlns:a16="http://schemas.microsoft.com/office/drawing/2014/main" id="{7D86224A-9A62-93B1-2DCE-E4C506D32464}"/>
              </a:ext>
            </a:extLst>
          </p:cNvPr>
          <p:cNvSpPr>
            <a:spLocks noChangeArrowheads="1"/>
          </p:cNvSpPr>
          <p:nvPr/>
        </p:nvSpPr>
        <p:spPr bwMode="auto">
          <a:xfrm>
            <a:off x="4497887" y="2680221"/>
            <a:ext cx="2736303" cy="43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r>
              <a:rPr lang="zh-CN" altLang="en-US" sz="2400" b="1" spc="300" dirty="0">
                <a:solidFill>
                  <a:schemeClr val="accent1"/>
                </a:solidFill>
                <a:latin typeface="微软雅黑" panose="020B0503020204020204" pitchFamily="34" charset="-122"/>
                <a:ea typeface="微软雅黑" panose="020B0503020204020204" pitchFamily="34" charset="-122"/>
              </a:rPr>
              <a:t>树状区块链测试</a:t>
            </a:r>
          </a:p>
        </p:txBody>
      </p:sp>
      <p:sp>
        <p:nvSpPr>
          <p:cNvPr id="81" name="Rectangle 53">
            <a:extLst>
              <a:ext uri="{FF2B5EF4-FFF2-40B4-BE49-F238E27FC236}">
                <a16:creationId xmlns:a16="http://schemas.microsoft.com/office/drawing/2014/main" id="{05AE4795-87B2-C8E0-C4E2-FC1A03C63606}"/>
              </a:ext>
            </a:extLst>
          </p:cNvPr>
          <p:cNvSpPr>
            <a:spLocks noChangeArrowheads="1"/>
          </p:cNvSpPr>
          <p:nvPr/>
        </p:nvSpPr>
        <p:spPr bwMode="auto">
          <a:xfrm>
            <a:off x="4563202" y="3536028"/>
            <a:ext cx="2620413" cy="18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endParaRPr lang="en-US" altLang="zh-CN" sz="1600" b="1" spc="300" dirty="0">
              <a:latin typeface="微软雅黑" panose="020B0503020204020204" pitchFamily="34" charset="-122"/>
              <a:ea typeface="微软雅黑" panose="020B0503020204020204" pitchFamily="34" charset="-122"/>
            </a:endParaRPr>
          </a:p>
          <a:p>
            <a:pPr algn="ctr">
              <a:lnSpc>
                <a:spcPct val="130000"/>
              </a:lnSpc>
            </a:pPr>
            <a:r>
              <a:rPr lang="zh-CN" altLang="en-US" sz="1600" b="1" spc="300" dirty="0">
                <a:latin typeface="微软雅黑" panose="020B0503020204020204" pitchFamily="34" charset="-122"/>
                <a:ea typeface="微软雅黑" panose="020B0503020204020204" pitchFamily="34" charset="-122"/>
              </a:rPr>
              <a:t>测试现有的树状区块链在实际的出租车调度应用中的表现；测试了树状区块链的跨子链资产转移功能</a:t>
            </a:r>
          </a:p>
        </p:txBody>
      </p:sp>
      <p:sp>
        <p:nvSpPr>
          <p:cNvPr id="82" name="Rectangle 53">
            <a:extLst>
              <a:ext uri="{FF2B5EF4-FFF2-40B4-BE49-F238E27FC236}">
                <a16:creationId xmlns:a16="http://schemas.microsoft.com/office/drawing/2014/main" id="{028F08D1-859C-504D-3E05-8DC8AAF7CFC9}"/>
              </a:ext>
            </a:extLst>
          </p:cNvPr>
          <p:cNvSpPr>
            <a:spLocks noChangeArrowheads="1"/>
          </p:cNvSpPr>
          <p:nvPr/>
        </p:nvSpPr>
        <p:spPr bwMode="auto">
          <a:xfrm>
            <a:off x="8225784" y="2703707"/>
            <a:ext cx="2736303" cy="91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r>
              <a:rPr lang="zh-CN" altLang="en-US" sz="2400" b="1" spc="300" dirty="0">
                <a:solidFill>
                  <a:schemeClr val="accent1"/>
                </a:solidFill>
                <a:latin typeface="微软雅黑" panose="020B0503020204020204" pitchFamily="34" charset="-122"/>
                <a:ea typeface="微软雅黑" panose="020B0503020204020204" pitchFamily="34" charset="-122"/>
              </a:rPr>
              <a:t>跨区域交易的实现</a:t>
            </a:r>
          </a:p>
        </p:txBody>
      </p:sp>
      <p:sp>
        <p:nvSpPr>
          <p:cNvPr id="83" name="Rectangle 53">
            <a:extLst>
              <a:ext uri="{FF2B5EF4-FFF2-40B4-BE49-F238E27FC236}">
                <a16:creationId xmlns:a16="http://schemas.microsoft.com/office/drawing/2014/main" id="{5017BEDF-52D7-255E-113E-194202F7B458}"/>
              </a:ext>
            </a:extLst>
          </p:cNvPr>
          <p:cNvSpPr>
            <a:spLocks noChangeArrowheads="1"/>
          </p:cNvSpPr>
          <p:nvPr/>
        </p:nvSpPr>
        <p:spPr bwMode="auto">
          <a:xfrm>
            <a:off x="8079870" y="3536028"/>
            <a:ext cx="3489223" cy="220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endParaRPr lang="en-US" altLang="zh-CN" sz="1600" b="1" spc="300" dirty="0">
              <a:latin typeface="微软雅黑" panose="020B0503020204020204" pitchFamily="34" charset="-122"/>
              <a:ea typeface="微软雅黑" panose="020B0503020204020204" pitchFamily="34" charset="-122"/>
            </a:endParaRPr>
          </a:p>
          <a:p>
            <a:pPr algn="ctr">
              <a:lnSpc>
                <a:spcPct val="130000"/>
              </a:lnSpc>
            </a:pPr>
            <a:r>
              <a:rPr lang="zh-CN" altLang="en-US" sz="1600" b="1" spc="300" dirty="0">
                <a:latin typeface="微软雅黑" panose="020B0503020204020204" pitchFamily="34" charset="-122"/>
                <a:ea typeface="微软雅黑" panose="020B0503020204020204" pitchFamily="34" charset="-122"/>
              </a:rPr>
              <a:t>较好的完成了实现跨区域交易合约服务于跨链转账，通过完善原有的出租车调度系统的逻辑，使其初步满足了跨链之间的出租车调度，丰富了原有调度系统的功能，使其更加切合现实应用。</a:t>
            </a:r>
          </a:p>
        </p:txBody>
      </p:sp>
      <p:sp>
        <p:nvSpPr>
          <p:cNvPr id="2" name="灯片编号占位符 1">
            <a:extLst>
              <a:ext uri="{FF2B5EF4-FFF2-40B4-BE49-F238E27FC236}">
                <a16:creationId xmlns:a16="http://schemas.microsoft.com/office/drawing/2014/main" id="{8E367A97-9C0D-7B67-2F51-E8061B23B6A8}"/>
              </a:ext>
            </a:extLst>
          </p:cNvPr>
          <p:cNvSpPr>
            <a:spLocks noGrp="1"/>
          </p:cNvSpPr>
          <p:nvPr>
            <p:ph type="sldNum" sz="quarter" idx="12"/>
          </p:nvPr>
        </p:nvSpPr>
        <p:spPr/>
        <p:txBody>
          <a:bodyPr/>
          <a:lstStyle/>
          <a:p>
            <a:fld id="{977BA8E6-E826-B147-AA17-E3D76A29629C}" type="slidenum">
              <a:rPr kumimoji="1" lang="zh-CN" altLang="en-US" smtClean="0"/>
              <a:t>32</a:t>
            </a:fld>
            <a:endParaRPr kumimoji="1" lang="zh-CN" altLang="en-US"/>
          </a:p>
        </p:txBody>
      </p:sp>
    </p:spTree>
    <p:extLst>
      <p:ext uri="{BB962C8B-B14F-4D97-AF65-F5344CB8AC3E}">
        <p14:creationId xmlns:p14="http://schemas.microsoft.com/office/powerpoint/2010/main" val="63729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总结与展望 </a:t>
            </a:r>
            <a:r>
              <a:rPr kumimoji="1" lang="en-US" altLang="zh-CN" sz="2800" dirty="0"/>
              <a:t>– </a:t>
            </a:r>
            <a:r>
              <a:rPr kumimoji="1" lang="zh-CN" altLang="en-US" sz="2800" dirty="0"/>
              <a:t>展望</a:t>
            </a:r>
            <a:endParaRPr lang="zh-CN" altLang="en-US" dirty="0"/>
          </a:p>
        </p:txBody>
      </p:sp>
      <p:sp>
        <p:nvSpPr>
          <p:cNvPr id="2" name="内容占位符 1">
            <a:extLst>
              <a:ext uri="{FF2B5EF4-FFF2-40B4-BE49-F238E27FC236}">
                <a16:creationId xmlns:a16="http://schemas.microsoft.com/office/drawing/2014/main" id="{7A53D326-F606-164A-F920-B102840B320D}"/>
              </a:ext>
            </a:extLst>
          </p:cNvPr>
          <p:cNvSpPr>
            <a:spLocks noGrp="1"/>
          </p:cNvSpPr>
          <p:nvPr>
            <p:ph idx="1"/>
          </p:nvPr>
        </p:nvSpPr>
        <p:spPr>
          <a:xfrm>
            <a:off x="835307" y="1608624"/>
            <a:ext cx="10521387" cy="4250177"/>
          </a:xfrm>
        </p:spPr>
        <p:txBody>
          <a:bodyPr>
            <a:normAutofit/>
          </a:bodyPr>
          <a:lstStyle/>
          <a:p>
            <a:pPr>
              <a:lnSpc>
                <a:spcPct val="160000"/>
              </a:lnSpc>
            </a:pPr>
            <a:r>
              <a:rPr lang="zh-CN" altLang="en-US" sz="2000" dirty="0"/>
              <a:t>在本文工作的基础上，还有以下方面仍待完善：</a:t>
            </a:r>
          </a:p>
          <a:p>
            <a:pPr>
              <a:lnSpc>
                <a:spcPct val="160000"/>
              </a:lnSpc>
            </a:pPr>
            <a:r>
              <a:rPr lang="en-US" altLang="zh-CN" sz="2000" dirty="0"/>
              <a:t>1. </a:t>
            </a:r>
            <a:r>
              <a:rPr lang="zh-CN" altLang="en-US" sz="2000" dirty="0"/>
              <a:t>搜索方面，修改获取邻居子链的合约地址方法；可以改进搜索算法，使得车辆匹配的过程更快</a:t>
            </a:r>
            <a:endParaRPr lang="en-US" altLang="zh-CN" sz="2000" dirty="0"/>
          </a:p>
          <a:p>
            <a:pPr>
              <a:lnSpc>
                <a:spcPct val="160000"/>
              </a:lnSpc>
            </a:pPr>
            <a:r>
              <a:rPr lang="en-US" altLang="zh-CN" sz="2000" dirty="0"/>
              <a:t>2. </a:t>
            </a:r>
            <a:r>
              <a:rPr lang="zh-CN" altLang="en-US" sz="2000" dirty="0"/>
              <a:t>车辆运行，可以添加车辆运行的实时路径的前端显示</a:t>
            </a:r>
            <a:endParaRPr lang="en-US" altLang="zh-CN" sz="2000" dirty="0"/>
          </a:p>
          <a:p>
            <a:pPr>
              <a:lnSpc>
                <a:spcPct val="160000"/>
              </a:lnSpc>
            </a:pPr>
            <a:r>
              <a:rPr lang="en-US" altLang="zh-CN" sz="2000" dirty="0"/>
              <a:t>3. </a:t>
            </a:r>
            <a:r>
              <a:rPr lang="zh-CN" altLang="en-US" sz="2000" dirty="0"/>
              <a:t>车乘跨链，考虑在车乘在调度系统中，跨链所需要的自身资产转移操作</a:t>
            </a:r>
            <a:endParaRPr lang="en-US" altLang="zh-CN" sz="2000" dirty="0"/>
          </a:p>
        </p:txBody>
      </p:sp>
      <p:sp>
        <p:nvSpPr>
          <p:cNvPr id="3" name="灯片编号占位符 2">
            <a:extLst>
              <a:ext uri="{FF2B5EF4-FFF2-40B4-BE49-F238E27FC236}">
                <a16:creationId xmlns:a16="http://schemas.microsoft.com/office/drawing/2014/main" id="{EF15C6E8-95C4-3954-B27B-5CEF40642734}"/>
              </a:ext>
            </a:extLst>
          </p:cNvPr>
          <p:cNvSpPr>
            <a:spLocks noGrp="1"/>
          </p:cNvSpPr>
          <p:nvPr>
            <p:ph type="sldNum" sz="quarter" idx="12"/>
          </p:nvPr>
        </p:nvSpPr>
        <p:spPr/>
        <p:txBody>
          <a:bodyPr/>
          <a:lstStyle/>
          <a:p>
            <a:fld id="{977BA8E6-E826-B147-AA17-E3D76A29629C}" type="slidenum">
              <a:rPr kumimoji="1" lang="zh-CN" altLang="en-US" smtClean="0"/>
              <a:t>33</a:t>
            </a:fld>
            <a:endParaRPr kumimoji="1" lang="zh-CN" altLang="en-US"/>
          </a:p>
        </p:txBody>
      </p:sp>
    </p:spTree>
    <p:extLst>
      <p:ext uri="{BB962C8B-B14F-4D97-AF65-F5344CB8AC3E}">
        <p14:creationId xmlns:p14="http://schemas.microsoft.com/office/powerpoint/2010/main" val="4187640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normAutofit/>
          </a:bodyPr>
          <a:lstStyle/>
          <a:p>
            <a:pPr algn="ctr"/>
            <a:r>
              <a:rPr kumimoji="1" lang="zh-CN" altLang="en-US" sz="4000" b="1" i="0" u="none" strike="noStrike" kern="1200" cap="all" spc="0" normalizeH="0" baseline="0" noProof="0" dirty="0">
                <a:ln>
                  <a:noFill/>
                </a:ln>
                <a:solidFill>
                  <a:srgbClr val="5C307D"/>
                </a:solidFill>
                <a:effectLst/>
                <a:uLnTx/>
                <a:uFillTx/>
                <a:latin typeface="Gill Sans MT" panose="020B0502020104020203"/>
                <a:ea typeface="华文中宋" panose="02010600040101010101" pitchFamily="2" charset="-122"/>
                <a:cs typeface="+mj-cs"/>
              </a:rPr>
              <a:t>谢谢！</a:t>
            </a:r>
            <a:br>
              <a:rPr kumimoji="1" lang="en-US" altLang="zh-CN" sz="4000" b="1" i="0" u="none" strike="noStrike" kern="1200" cap="all" spc="0" normalizeH="0" baseline="0" noProof="0" dirty="0">
                <a:ln>
                  <a:noFill/>
                </a:ln>
                <a:solidFill>
                  <a:srgbClr val="5C307D"/>
                </a:solidFill>
                <a:effectLst/>
                <a:uLnTx/>
                <a:uFillTx/>
                <a:latin typeface="Gill Sans MT" panose="020B0502020104020203"/>
                <a:ea typeface="华文中宋" panose="02010600040101010101" pitchFamily="2" charset="-122"/>
                <a:cs typeface="+mj-cs"/>
              </a:rPr>
            </a:br>
            <a:r>
              <a:rPr kumimoji="1" lang="zh-CN" altLang="en-US" sz="4000" b="1" i="0" u="none" strike="noStrike" kern="1200" cap="all" spc="0" normalizeH="0" baseline="0" noProof="0" dirty="0">
                <a:ln>
                  <a:noFill/>
                </a:ln>
                <a:solidFill>
                  <a:srgbClr val="5C307D"/>
                </a:solidFill>
                <a:effectLst/>
                <a:uLnTx/>
                <a:uFillTx/>
                <a:latin typeface="Gill Sans MT" panose="020B0502020104020203"/>
                <a:ea typeface="华文中宋" panose="02010600040101010101" pitchFamily="2" charset="-122"/>
                <a:cs typeface="+mj-cs"/>
              </a:rPr>
              <a:t>敬请各位老师批评指正！</a:t>
            </a:r>
            <a:endParaRPr kumimoji="1" lang="zh-CN" altLang="en-US" sz="7200" dirty="0"/>
          </a:p>
        </p:txBody>
      </p:sp>
      <p:sp>
        <p:nvSpPr>
          <p:cNvPr id="5" name="副标题 4">
            <a:extLst>
              <a:ext uri="{FF2B5EF4-FFF2-40B4-BE49-F238E27FC236}">
                <a16:creationId xmlns:a16="http://schemas.microsoft.com/office/drawing/2014/main" id="{695EFE2F-05E0-A549-7F6E-DB2765E6ACE0}"/>
              </a:ext>
            </a:extLst>
          </p:cNvPr>
          <p:cNvSpPr>
            <a:spLocks noGrp="1"/>
          </p:cNvSpPr>
          <p:nvPr>
            <p:ph type="subTitle" idx="1"/>
          </p:nvPr>
        </p:nvSpPr>
        <p:spPr/>
        <p:txBody>
          <a:bodyPr/>
          <a:lstStyle/>
          <a:p>
            <a:r>
              <a:rPr lang="en-US" altLang="zh-CN" dirty="0"/>
              <a:t> </a:t>
            </a:r>
            <a:endParaRPr lang="zh-CN" altLang="en-US" dirty="0"/>
          </a:p>
        </p:txBody>
      </p:sp>
      <p:sp>
        <p:nvSpPr>
          <p:cNvPr id="6" name="副标题 2">
            <a:extLst>
              <a:ext uri="{FF2B5EF4-FFF2-40B4-BE49-F238E27FC236}">
                <a16:creationId xmlns:a16="http://schemas.microsoft.com/office/drawing/2014/main" id="{27EAACE1-927B-3AEF-8F4D-3AC73B70F4DD}"/>
              </a:ext>
            </a:extLst>
          </p:cNvPr>
          <p:cNvSpPr txBox="1">
            <a:spLocks/>
          </p:cNvSpPr>
          <p:nvPr/>
        </p:nvSpPr>
        <p:spPr>
          <a:xfrm>
            <a:off x="3433595" y="4489553"/>
            <a:ext cx="4968552" cy="1551721"/>
          </a:xfrm>
          <a:prstGeom prst="rect">
            <a:avLst/>
          </a:prstGeom>
        </p:spPr>
        <p:txBody>
          <a:bodyPr vert="horz" lIns="91440" tIns="45720" rIns="91440" bIns="45720" rtlCol="0" anchor="t">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kern="1200" cap="all">
                <a:solidFill>
                  <a:schemeClr val="accent2"/>
                </a:solidFill>
                <a:latin typeface="+mn-lt"/>
                <a:ea typeface="+mn-ea"/>
                <a:cs typeface="+mn-cs"/>
              </a:defRPr>
            </a:lvl1pPr>
            <a:lvl2pPr marL="457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答辩人：狄永正</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指导教师：向勇</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2023</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年</a:t>
            </a:r>
            <a:r>
              <a:rPr kumimoji="1" lang="en-US" altLang="zh-CN" sz="2400" b="1" dirty="0">
                <a:solidFill>
                  <a:srgbClr val="5C2F7D"/>
                </a:solidFill>
                <a:latin typeface="Gill Sans MT" panose="020B0502020104020203"/>
                <a:ea typeface="华文中宋" panose="02010600040101010101" pitchFamily="2" charset="-122"/>
              </a:rPr>
              <a:t>6</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月</a:t>
            </a:r>
            <a:r>
              <a:rPr kumimoji="1" lang="en-US" altLang="zh-CN" sz="2400" b="1" dirty="0">
                <a:solidFill>
                  <a:srgbClr val="5C2F7D"/>
                </a:solidFill>
                <a:latin typeface="Gill Sans MT" panose="020B0502020104020203"/>
                <a:ea typeface="华文中宋" panose="02010600040101010101" pitchFamily="2" charset="-122"/>
              </a:rPr>
              <a:t>8</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日</a:t>
            </a:r>
          </a:p>
        </p:txBody>
      </p:sp>
      <p:sp>
        <p:nvSpPr>
          <p:cNvPr id="3" name="灯片编号占位符 2">
            <a:extLst>
              <a:ext uri="{FF2B5EF4-FFF2-40B4-BE49-F238E27FC236}">
                <a16:creationId xmlns:a16="http://schemas.microsoft.com/office/drawing/2014/main" id="{0344F817-4CDE-5AD0-7BA5-9C26BF46D7E1}"/>
              </a:ext>
            </a:extLst>
          </p:cNvPr>
          <p:cNvSpPr>
            <a:spLocks noGrp="1"/>
          </p:cNvSpPr>
          <p:nvPr>
            <p:ph type="sldNum" sz="quarter" idx="12"/>
          </p:nvPr>
        </p:nvSpPr>
        <p:spPr/>
        <p:txBody>
          <a:bodyPr/>
          <a:lstStyle/>
          <a:p>
            <a:fld id="{977BA8E6-E826-B147-AA17-E3D76A29629C}" type="slidenum">
              <a:rPr kumimoji="1" lang="zh-CN" altLang="en-US" smtClean="0"/>
              <a:t>34</a:t>
            </a:fld>
            <a:endParaRPr kumimoji="1" lang="zh-CN" altLang="en-US"/>
          </a:p>
        </p:txBody>
      </p:sp>
    </p:spTree>
    <p:extLst>
      <p:ext uri="{BB962C8B-B14F-4D97-AF65-F5344CB8AC3E}">
        <p14:creationId xmlns:p14="http://schemas.microsoft.com/office/powerpoint/2010/main" val="8297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5666A-B40A-AF21-3C14-30D1B6B608A1}"/>
              </a:ext>
            </a:extLst>
          </p:cNvPr>
          <p:cNvSpPr>
            <a:spLocks noGrp="1"/>
          </p:cNvSpPr>
          <p:nvPr>
            <p:ph type="title"/>
          </p:nvPr>
        </p:nvSpPr>
        <p:spPr/>
        <p:txBody>
          <a:bodyPr/>
          <a:lstStyle/>
          <a:p>
            <a:r>
              <a:rPr kumimoji="1" lang="zh-CN" altLang="en-US" sz="2800" dirty="0"/>
              <a:t>研究背景 </a:t>
            </a:r>
            <a:r>
              <a:rPr kumimoji="1" lang="en-US" altLang="zh-CN" sz="2800" dirty="0"/>
              <a:t>- </a:t>
            </a:r>
            <a:r>
              <a:rPr lang="zh-CN" altLang="en-US" dirty="0"/>
              <a:t>相关技术调研</a:t>
            </a:r>
          </a:p>
        </p:txBody>
      </p:sp>
      <p:sp>
        <p:nvSpPr>
          <p:cNvPr id="3" name="文本框 3">
            <a:extLst>
              <a:ext uri="{FF2B5EF4-FFF2-40B4-BE49-F238E27FC236}">
                <a16:creationId xmlns:a16="http://schemas.microsoft.com/office/drawing/2014/main" id="{2AFCAA60-A643-7105-676A-023FB83191D6}"/>
              </a:ext>
            </a:extLst>
          </p:cNvPr>
          <p:cNvSpPr txBox="1"/>
          <p:nvPr/>
        </p:nvSpPr>
        <p:spPr>
          <a:xfrm>
            <a:off x="1353062" y="1594127"/>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区</a:t>
            </a:r>
            <a:r>
              <a:rPr kumimoji="0" lang="zh-CN" altLang="en-US" sz="24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rPr>
              <a:t>块链</a:t>
            </a:r>
          </a:p>
        </p:txBody>
      </p:sp>
      <p:sp>
        <p:nvSpPr>
          <p:cNvPr id="6" name="内容占位符 4">
            <a:extLst>
              <a:ext uri="{FF2B5EF4-FFF2-40B4-BE49-F238E27FC236}">
                <a16:creationId xmlns:a16="http://schemas.microsoft.com/office/drawing/2014/main" id="{2BA677D7-25E9-D38C-29AE-47BB3017EEB2}"/>
              </a:ext>
            </a:extLst>
          </p:cNvPr>
          <p:cNvSpPr txBox="1">
            <a:spLocks/>
          </p:cNvSpPr>
          <p:nvPr/>
        </p:nvSpPr>
        <p:spPr>
          <a:xfrm>
            <a:off x="987706" y="3884029"/>
            <a:ext cx="10737198" cy="1394868"/>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dirty="0"/>
              <a:t>是实验室开发的一种支持区域索引的</a:t>
            </a:r>
            <a:r>
              <a:rPr lang="zh-CN" altLang="en-US" sz="2200" dirty="0">
                <a:solidFill>
                  <a:srgbClr val="000000"/>
                </a:solidFill>
                <a:effectLst/>
                <a:latin typeface="FandolSong-Regular"/>
              </a:rPr>
              <a:t>树状多层级区块链。</a:t>
            </a:r>
            <a:r>
              <a:rPr lang="zh-CN" altLang="en-US" sz="2200" dirty="0"/>
              <a:t>其</a:t>
            </a:r>
            <a:r>
              <a:rPr lang="zh-CN" altLang="en-US" sz="2200" dirty="0">
                <a:solidFill>
                  <a:srgbClr val="000000"/>
                </a:solidFill>
                <a:effectLst/>
                <a:latin typeface="FandolSong-Regular"/>
              </a:rPr>
              <a:t>按照 </a:t>
            </a:r>
            <a:r>
              <a:rPr lang="en-US" altLang="zh-CN" sz="2200" dirty="0">
                <a:solidFill>
                  <a:srgbClr val="000000"/>
                </a:solidFill>
                <a:effectLst/>
                <a:latin typeface="Times New Roman" panose="02020603050405020304" pitchFamily="18" charset="0"/>
              </a:rPr>
              <a:t>Geohash </a:t>
            </a:r>
            <a:r>
              <a:rPr lang="zh-CN" altLang="en-US" sz="2200" dirty="0">
                <a:solidFill>
                  <a:srgbClr val="000000"/>
                </a:solidFill>
                <a:effectLst/>
                <a:latin typeface="FandolSong-Regular"/>
              </a:rPr>
              <a:t>的层级划分</a:t>
            </a:r>
            <a:r>
              <a:rPr lang="zh-CN" altLang="en-US" sz="2200" dirty="0"/>
              <a:t>，将区块链原本的单链结构改造为形似字典树的多叉树结构。</a:t>
            </a:r>
            <a:endParaRPr lang="en-US" altLang="zh-CN" sz="2200" dirty="0"/>
          </a:p>
        </p:txBody>
      </p:sp>
      <p:sp>
        <p:nvSpPr>
          <p:cNvPr id="7" name="文本框 3">
            <a:extLst>
              <a:ext uri="{FF2B5EF4-FFF2-40B4-BE49-F238E27FC236}">
                <a16:creationId xmlns:a16="http://schemas.microsoft.com/office/drawing/2014/main" id="{29154C12-76A5-A27E-AFB3-D8672A9E0910}"/>
              </a:ext>
            </a:extLst>
          </p:cNvPr>
          <p:cNvSpPr txBox="1"/>
          <p:nvPr/>
        </p:nvSpPr>
        <p:spPr>
          <a:xfrm>
            <a:off x="1353062" y="3259255"/>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a:t>
            </a: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树状区</a:t>
            </a:r>
            <a:r>
              <a:rPr kumimoji="0" lang="zh-CN" altLang="en-US" sz="24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rPr>
              <a:t>块链</a:t>
            </a:r>
            <a:endParaRPr kumimoji="0" lang="zh-CN" altLang="en-US" sz="20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endParaRPr>
          </a:p>
        </p:txBody>
      </p:sp>
      <p:sp>
        <p:nvSpPr>
          <p:cNvPr id="8" name="任意多边形: 形状 7">
            <a:extLst>
              <a:ext uri="{FF2B5EF4-FFF2-40B4-BE49-F238E27FC236}">
                <a16:creationId xmlns:a16="http://schemas.microsoft.com/office/drawing/2014/main" id="{9D6CB4F9-60AE-3DD6-7A92-F04FE8FE600D}"/>
              </a:ext>
            </a:extLst>
          </p:cNvPr>
          <p:cNvSpPr/>
          <p:nvPr/>
        </p:nvSpPr>
        <p:spPr>
          <a:xfrm>
            <a:off x="987706" y="1595911"/>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任意多边形: 形状 8">
            <a:extLst>
              <a:ext uri="{FF2B5EF4-FFF2-40B4-BE49-F238E27FC236}">
                <a16:creationId xmlns:a16="http://schemas.microsoft.com/office/drawing/2014/main" id="{E7301047-4768-02D8-5E65-355D9D5C611A}"/>
              </a:ext>
            </a:extLst>
          </p:cNvPr>
          <p:cNvSpPr/>
          <p:nvPr/>
        </p:nvSpPr>
        <p:spPr>
          <a:xfrm>
            <a:off x="987706" y="3264285"/>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内容占位符 4">
            <a:extLst>
              <a:ext uri="{FF2B5EF4-FFF2-40B4-BE49-F238E27FC236}">
                <a16:creationId xmlns:a16="http://schemas.microsoft.com/office/drawing/2014/main" id="{73A78147-3EB6-26EA-7987-B2FFF813C097}"/>
              </a:ext>
            </a:extLst>
          </p:cNvPr>
          <p:cNvSpPr txBox="1">
            <a:spLocks/>
          </p:cNvSpPr>
          <p:nvPr/>
        </p:nvSpPr>
        <p:spPr>
          <a:xfrm>
            <a:off x="987706" y="2087651"/>
            <a:ext cx="10737198" cy="1394868"/>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dirty="0"/>
              <a:t>区块链是一种分布式的共享账本，具有去中心化、高安全性、不可篡改等特点，被许多行业领域广泛使用，本实验使用的区块链平台是以太坊。</a:t>
            </a:r>
            <a:endParaRPr lang="en-US" altLang="zh-CN" sz="2200" dirty="0"/>
          </a:p>
        </p:txBody>
      </p:sp>
      <p:sp>
        <p:nvSpPr>
          <p:cNvPr id="4" name="灯片编号占位符 3">
            <a:extLst>
              <a:ext uri="{FF2B5EF4-FFF2-40B4-BE49-F238E27FC236}">
                <a16:creationId xmlns:a16="http://schemas.microsoft.com/office/drawing/2014/main" id="{3AC27ACE-933D-5CAE-F77B-D1C8B6EE920F}"/>
              </a:ext>
            </a:extLst>
          </p:cNvPr>
          <p:cNvSpPr>
            <a:spLocks noGrp="1"/>
          </p:cNvSpPr>
          <p:nvPr>
            <p:ph type="sldNum" sz="quarter" idx="12"/>
          </p:nvPr>
        </p:nvSpPr>
        <p:spPr/>
        <p:txBody>
          <a:bodyPr/>
          <a:lstStyle/>
          <a:p>
            <a:fld id="{977BA8E6-E826-B147-AA17-E3D76A29629C}" type="slidenum">
              <a:rPr kumimoji="1" lang="zh-CN" altLang="en-US" smtClean="0"/>
              <a:t>4</a:t>
            </a:fld>
            <a:endParaRPr kumimoji="1" lang="zh-CN" altLang="en-US"/>
          </a:p>
        </p:txBody>
      </p:sp>
    </p:spTree>
    <p:extLst>
      <p:ext uri="{BB962C8B-B14F-4D97-AF65-F5344CB8AC3E}">
        <p14:creationId xmlns:p14="http://schemas.microsoft.com/office/powerpoint/2010/main" val="158793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904DE8C-0FEC-6AAE-90D3-1E1D261A4F67}"/>
              </a:ext>
            </a:extLst>
          </p:cNvPr>
          <p:cNvSpPr txBox="1">
            <a:spLocks/>
          </p:cNvSpPr>
          <p:nvPr/>
        </p:nvSpPr>
        <p:spPr>
          <a:xfrm>
            <a:off x="835306" y="593424"/>
            <a:ext cx="10521388" cy="1015200"/>
          </a:xfrm>
          <a:prstGeom prst="rect">
            <a:avLst/>
          </a:prstGeom>
        </p:spPr>
        <p:txBody>
          <a:bodyPr vert="horz" lIns="91440" tIns="45720" rIns="91440" bIns="45720" rtlCol="0" anchor="ctr">
            <a:normAutofit/>
          </a:bodyPr>
          <a:lst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dirty="0"/>
              <a:t>研究背景 </a:t>
            </a:r>
            <a:r>
              <a:rPr kumimoji="1" lang="en-US" altLang="zh-CN" sz="2800" dirty="0"/>
              <a:t>- </a:t>
            </a:r>
            <a:r>
              <a:rPr lang="zh-CN" altLang="en-US" dirty="0"/>
              <a:t>相关技术调研</a:t>
            </a:r>
          </a:p>
        </p:txBody>
      </p:sp>
      <p:sp>
        <p:nvSpPr>
          <p:cNvPr id="4" name="文本框 3">
            <a:extLst>
              <a:ext uri="{FF2B5EF4-FFF2-40B4-BE49-F238E27FC236}">
                <a16:creationId xmlns:a16="http://schemas.microsoft.com/office/drawing/2014/main" id="{4512376E-2DBF-1F43-4DA2-7DD8908FDB31}"/>
              </a:ext>
            </a:extLst>
          </p:cNvPr>
          <p:cNvSpPr txBox="1"/>
          <p:nvPr/>
        </p:nvSpPr>
        <p:spPr>
          <a:xfrm>
            <a:off x="1353062" y="1594127"/>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a:t>
            </a: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智能合约</a:t>
            </a:r>
            <a:endParaRPr kumimoji="0" lang="zh-CN" altLang="en-US" sz="20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endParaRPr>
          </a:p>
        </p:txBody>
      </p:sp>
      <p:sp>
        <p:nvSpPr>
          <p:cNvPr id="5" name="内容占位符 4">
            <a:extLst>
              <a:ext uri="{FF2B5EF4-FFF2-40B4-BE49-F238E27FC236}">
                <a16:creationId xmlns:a16="http://schemas.microsoft.com/office/drawing/2014/main" id="{F57CA5F9-25BA-A4B2-E4DD-3F7B6CB10324}"/>
              </a:ext>
            </a:extLst>
          </p:cNvPr>
          <p:cNvSpPr txBox="1">
            <a:spLocks/>
          </p:cNvSpPr>
          <p:nvPr/>
        </p:nvSpPr>
        <p:spPr>
          <a:xfrm>
            <a:off x="987706" y="3884029"/>
            <a:ext cx="10737198" cy="1394868"/>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dirty="0">
                <a:sym typeface="+mn-ea"/>
              </a:rPr>
              <a:t>属于物联网的范畴。是互联网、电子、汽车等产业融合创新的产物，其旨在通过实现车辆之间的相互通信，最终构建安全高效智能的交通体系。</a:t>
            </a:r>
            <a:endParaRPr lang="en-US" altLang="zh-CN" sz="2200" dirty="0">
              <a:sym typeface="+mn-ea"/>
            </a:endParaRPr>
          </a:p>
        </p:txBody>
      </p:sp>
      <p:sp>
        <p:nvSpPr>
          <p:cNvPr id="6" name="文本框 3">
            <a:extLst>
              <a:ext uri="{FF2B5EF4-FFF2-40B4-BE49-F238E27FC236}">
                <a16:creationId xmlns:a16="http://schemas.microsoft.com/office/drawing/2014/main" id="{EB09FB20-297F-D08E-DF91-223FF1D5809E}"/>
              </a:ext>
            </a:extLst>
          </p:cNvPr>
          <p:cNvSpPr txBox="1"/>
          <p:nvPr/>
        </p:nvSpPr>
        <p:spPr>
          <a:xfrm>
            <a:off x="1353062" y="3259255"/>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a:t>
            </a: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车</a:t>
            </a:r>
            <a:r>
              <a:rPr kumimoji="0" lang="zh-CN" altLang="en-US" sz="24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rPr>
              <a:t>联网技术</a:t>
            </a:r>
            <a:endParaRPr kumimoji="0" lang="zh-CN" altLang="en-US" sz="20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endParaRPr>
          </a:p>
        </p:txBody>
      </p:sp>
      <p:sp>
        <p:nvSpPr>
          <p:cNvPr id="7" name="任意多边形: 形状 6">
            <a:extLst>
              <a:ext uri="{FF2B5EF4-FFF2-40B4-BE49-F238E27FC236}">
                <a16:creationId xmlns:a16="http://schemas.microsoft.com/office/drawing/2014/main" id="{619B912A-B819-2FE3-5CC5-901A25388937}"/>
              </a:ext>
            </a:extLst>
          </p:cNvPr>
          <p:cNvSpPr/>
          <p:nvPr/>
        </p:nvSpPr>
        <p:spPr>
          <a:xfrm>
            <a:off x="987706" y="1595911"/>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任意多边形: 形状 7">
            <a:extLst>
              <a:ext uri="{FF2B5EF4-FFF2-40B4-BE49-F238E27FC236}">
                <a16:creationId xmlns:a16="http://schemas.microsoft.com/office/drawing/2014/main" id="{484DBEEF-0ABD-6F44-B9EC-C5BA515942E9}"/>
              </a:ext>
            </a:extLst>
          </p:cNvPr>
          <p:cNvSpPr/>
          <p:nvPr/>
        </p:nvSpPr>
        <p:spPr>
          <a:xfrm>
            <a:off x="987706" y="3264285"/>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内容占位符 4">
            <a:extLst>
              <a:ext uri="{FF2B5EF4-FFF2-40B4-BE49-F238E27FC236}">
                <a16:creationId xmlns:a16="http://schemas.microsoft.com/office/drawing/2014/main" id="{89EEBB1A-B470-A7D5-1A1C-04CF1BD31C80}"/>
              </a:ext>
            </a:extLst>
          </p:cNvPr>
          <p:cNvSpPr txBox="1">
            <a:spLocks/>
          </p:cNvSpPr>
          <p:nvPr/>
        </p:nvSpPr>
        <p:spPr>
          <a:xfrm>
            <a:off x="987706" y="2087652"/>
            <a:ext cx="10737198" cy="1120432"/>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buClr>
                <a:srgbClr val="5C2F7D"/>
              </a:buClr>
              <a:defRPr/>
            </a:pPr>
            <a:r>
              <a:rPr lang="zh-CN" altLang="en-US" sz="2200" dirty="0"/>
              <a:t>智能合约是一种基于区块链技术的自动化数据处理工具，它可以在不受任何第三方干预的情况下运行流程。</a:t>
            </a:r>
            <a:endParaRPr lang="en-US" altLang="zh-CN" sz="2200" dirty="0"/>
          </a:p>
        </p:txBody>
      </p:sp>
      <p:sp>
        <p:nvSpPr>
          <p:cNvPr id="2" name="灯片编号占位符 1">
            <a:extLst>
              <a:ext uri="{FF2B5EF4-FFF2-40B4-BE49-F238E27FC236}">
                <a16:creationId xmlns:a16="http://schemas.microsoft.com/office/drawing/2014/main" id="{91619F4C-0917-D8F8-C5A2-FDE13EDA943C}"/>
              </a:ext>
            </a:extLst>
          </p:cNvPr>
          <p:cNvSpPr>
            <a:spLocks noGrp="1"/>
          </p:cNvSpPr>
          <p:nvPr>
            <p:ph type="sldNum" sz="quarter" idx="12"/>
          </p:nvPr>
        </p:nvSpPr>
        <p:spPr/>
        <p:txBody>
          <a:bodyPr/>
          <a:lstStyle/>
          <a:p>
            <a:fld id="{977BA8E6-E826-B147-AA17-E3D76A29629C}" type="slidenum">
              <a:rPr kumimoji="1" lang="zh-CN" altLang="en-US" smtClean="0"/>
              <a:t>5</a:t>
            </a:fld>
            <a:endParaRPr kumimoji="1" lang="zh-CN" altLang="en-US"/>
          </a:p>
        </p:txBody>
      </p:sp>
    </p:spTree>
    <p:extLst>
      <p:ext uri="{BB962C8B-B14F-4D97-AF65-F5344CB8AC3E}">
        <p14:creationId xmlns:p14="http://schemas.microsoft.com/office/powerpoint/2010/main" val="357723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4B9D5-EEB5-ED1E-D5E8-68D326910308}"/>
              </a:ext>
            </a:extLst>
          </p:cNvPr>
          <p:cNvSpPr>
            <a:spLocks noGrp="1"/>
          </p:cNvSpPr>
          <p:nvPr>
            <p:ph type="title"/>
          </p:nvPr>
        </p:nvSpPr>
        <p:spPr/>
        <p:txBody>
          <a:bodyPr/>
          <a:lstStyle/>
          <a:p>
            <a:r>
              <a:rPr kumimoji="1" lang="zh-CN" altLang="en-US" sz="2800" dirty="0"/>
              <a:t>研究背景 </a:t>
            </a:r>
            <a:r>
              <a:rPr kumimoji="1" lang="en-US" altLang="zh-CN" sz="2800" dirty="0"/>
              <a:t>- </a:t>
            </a:r>
            <a:r>
              <a:rPr lang="zh-CN" altLang="en-US" sz="2800" dirty="0">
                <a:latin typeface="+mj-ea"/>
              </a:rPr>
              <a:t>课题背景</a:t>
            </a:r>
            <a:endParaRPr lang="zh-CN" altLang="en-US" dirty="0">
              <a:latin typeface="+mj-ea"/>
            </a:endParaRPr>
          </a:p>
        </p:txBody>
      </p:sp>
      <p:sp>
        <p:nvSpPr>
          <p:cNvPr id="4" name="文本框 3">
            <a:extLst>
              <a:ext uri="{FF2B5EF4-FFF2-40B4-BE49-F238E27FC236}">
                <a16:creationId xmlns:a16="http://schemas.microsoft.com/office/drawing/2014/main" id="{1E9AD513-9386-26ED-917B-7A584363BBFF}"/>
              </a:ext>
            </a:extLst>
          </p:cNvPr>
          <p:cNvSpPr txBox="1"/>
          <p:nvPr/>
        </p:nvSpPr>
        <p:spPr>
          <a:xfrm>
            <a:off x="835306" y="1608623"/>
            <a:ext cx="10588756" cy="4760534"/>
          </a:xfrm>
          <a:prstGeom prst="rect">
            <a:avLst/>
          </a:prstGeom>
          <a:noFill/>
        </p:spPr>
        <p:txBody>
          <a:bodyPr wrap="square">
            <a:spAutoFit/>
          </a:body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400" noProof="0" dirty="0">
                <a:ln>
                  <a:noFill/>
                </a:ln>
                <a:solidFill>
                  <a:srgbClr val="000000"/>
                </a:solidFill>
                <a:effectLst/>
                <a:uLnTx/>
                <a:uFillTx/>
                <a:latin typeface="+mn-ea"/>
                <a:sym typeface="+mn-ea"/>
              </a:rPr>
              <a:t>在</a:t>
            </a:r>
            <a:r>
              <a:rPr lang="zh-CN" altLang="en-US" sz="2400" b="1" noProof="0" dirty="0">
                <a:ln>
                  <a:noFill/>
                </a:ln>
                <a:solidFill>
                  <a:srgbClr val="000000"/>
                </a:solidFill>
                <a:effectLst/>
                <a:uLnTx/>
                <a:uFillTx/>
                <a:latin typeface="+mn-ea"/>
                <a:sym typeface="+mn-ea"/>
              </a:rPr>
              <a:t>出租车调度系统</a:t>
            </a:r>
            <a:r>
              <a:rPr lang="zh-CN" altLang="en-US" sz="2400" noProof="0" dirty="0">
                <a:ln>
                  <a:noFill/>
                </a:ln>
                <a:solidFill>
                  <a:srgbClr val="000000"/>
                </a:solidFill>
                <a:effectLst/>
                <a:uLnTx/>
                <a:uFillTx/>
                <a:latin typeface="+mn-ea"/>
                <a:sym typeface="+mn-ea"/>
              </a:rPr>
              <a:t>中应用区块链技术能够消除中介，允许乘客与司机的直接交流与交易，同时由于区块链平台数据的透明性，能够为双方提供更为可信的验证，降低了信任成本。在网络出租车服务中使用区块链技术有助于所有的利益参与方关系更加紧密。</a:t>
            </a:r>
            <a:endParaRPr lang="en-US" altLang="zh-CN" sz="2400" noProof="0" dirty="0">
              <a:ln>
                <a:noFill/>
              </a:ln>
              <a:solidFill>
                <a:srgbClr val="000000"/>
              </a:solidFill>
              <a:effectLst/>
              <a:uLnTx/>
              <a:uFillTx/>
              <a:latin typeface="+mn-ea"/>
              <a:sym typeface="+mn-ea"/>
            </a:endParaRPr>
          </a:p>
          <a:p>
            <a:pPr marL="305992" indent="-305992" defTabSz="457189">
              <a:lnSpc>
                <a:spcPct val="150000"/>
              </a:lnSpc>
              <a:spcBef>
                <a:spcPct val="20000"/>
              </a:spcBef>
              <a:spcAft>
                <a:spcPts val="600"/>
              </a:spcAft>
              <a:buClr>
                <a:srgbClr val="5C2F7D"/>
              </a:buClr>
              <a:buSzPct val="92000"/>
              <a:buFont typeface="Wingdings 2" panose="05020102010507070707" pitchFamily="18" charset="2"/>
              <a:buChar char=""/>
              <a:defRPr/>
            </a:pPr>
            <a:r>
              <a:rPr kumimoji="0" lang="zh-CN" altLang="en-US" sz="2400" b="0" i="0" u="none" strike="noStrike" kern="1200" cap="none" spc="0" normalizeH="0" baseline="0" dirty="0">
                <a:solidFill>
                  <a:srgbClr val="000000"/>
                </a:solidFill>
                <a:latin typeface="+mn-ea"/>
                <a:sym typeface="+mn-ea"/>
              </a:rPr>
              <a:t>现有的出租车调度系统仅支持一个子链内部的交易，但在实际应用场景中，乘客与车辆分处不同区域（不同子链）的概率非常大，针对这样的现实情况，本文尝试对现有的出租车调度系统进行改进使其支持跨区域的交易操作</a:t>
            </a:r>
            <a:endParaRPr lang="en-US" altLang="zh-CN" sz="2400" dirty="0">
              <a:solidFill>
                <a:srgbClr val="000000"/>
              </a:solidFill>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endParaRPr kumimoji="0" lang="zh-CN" altLang="en-US" sz="2400" b="0" i="0" u="none" strike="noStrike" kern="1200" cap="none" spc="0" normalizeH="0" baseline="0" noProof="0" dirty="0">
              <a:ln>
                <a:noFill/>
              </a:ln>
              <a:solidFill>
                <a:srgbClr val="000000"/>
              </a:solidFill>
              <a:effectLst/>
              <a:uLnTx/>
              <a:uFillTx/>
              <a:latin typeface="+mn-ea"/>
              <a:cs typeface="+mn-cs"/>
            </a:endParaRPr>
          </a:p>
        </p:txBody>
      </p:sp>
      <p:sp>
        <p:nvSpPr>
          <p:cNvPr id="3" name="灯片编号占位符 2">
            <a:extLst>
              <a:ext uri="{FF2B5EF4-FFF2-40B4-BE49-F238E27FC236}">
                <a16:creationId xmlns:a16="http://schemas.microsoft.com/office/drawing/2014/main" id="{2F32B719-EB90-7EB8-3C02-AA3B4A66F0EE}"/>
              </a:ext>
            </a:extLst>
          </p:cNvPr>
          <p:cNvSpPr>
            <a:spLocks noGrp="1"/>
          </p:cNvSpPr>
          <p:nvPr>
            <p:ph type="sldNum" sz="quarter" idx="12"/>
          </p:nvPr>
        </p:nvSpPr>
        <p:spPr/>
        <p:txBody>
          <a:bodyPr/>
          <a:lstStyle/>
          <a:p>
            <a:fld id="{977BA8E6-E826-B147-AA17-E3D76A29629C}" type="slidenum">
              <a:rPr kumimoji="1" lang="zh-CN" altLang="en-US" smtClean="0"/>
              <a:t>6</a:t>
            </a:fld>
            <a:endParaRPr kumimoji="1" lang="zh-CN" altLang="en-US"/>
          </a:p>
        </p:txBody>
      </p:sp>
    </p:spTree>
    <p:extLst>
      <p:ext uri="{BB962C8B-B14F-4D97-AF65-F5344CB8AC3E}">
        <p14:creationId xmlns:p14="http://schemas.microsoft.com/office/powerpoint/2010/main" val="4754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DAEC3-B7CA-0D62-169E-8025F55B6298}"/>
              </a:ext>
            </a:extLst>
          </p:cNvPr>
          <p:cNvSpPr>
            <a:spLocks noGrp="1"/>
          </p:cNvSpPr>
          <p:nvPr>
            <p:ph type="title"/>
          </p:nvPr>
        </p:nvSpPr>
        <p:spPr/>
        <p:txBody>
          <a:bodyPr/>
          <a:lstStyle/>
          <a:p>
            <a:r>
              <a:rPr kumimoji="1" lang="zh-CN" altLang="en-US" sz="2800" dirty="0"/>
              <a:t>研究背景 </a:t>
            </a:r>
            <a:r>
              <a:rPr kumimoji="1" lang="en-US" altLang="zh-CN" sz="2800" dirty="0"/>
              <a:t>– </a:t>
            </a:r>
            <a:r>
              <a:rPr kumimoji="1" lang="zh-CN" altLang="en-US" dirty="0">
                <a:latin typeface="+mj-ea"/>
              </a:rPr>
              <a:t>本文工作</a:t>
            </a:r>
            <a:endParaRPr lang="zh-CN" altLang="en-US" dirty="0"/>
          </a:p>
        </p:txBody>
      </p:sp>
      <p:grpSp>
        <p:nvGrpSpPr>
          <p:cNvPr id="4" name="组合 3">
            <a:extLst>
              <a:ext uri="{FF2B5EF4-FFF2-40B4-BE49-F238E27FC236}">
                <a16:creationId xmlns:a16="http://schemas.microsoft.com/office/drawing/2014/main" id="{61988571-8CEB-CFAB-3052-893594C0BA78}"/>
              </a:ext>
            </a:extLst>
          </p:cNvPr>
          <p:cNvGrpSpPr/>
          <p:nvPr/>
        </p:nvGrpSpPr>
        <p:grpSpPr>
          <a:xfrm>
            <a:off x="713649" y="1496151"/>
            <a:ext cx="2763141" cy="4474210"/>
            <a:chOff x="678856" y="1990196"/>
            <a:chExt cx="2763141" cy="4474210"/>
          </a:xfrm>
        </p:grpSpPr>
        <p:sp>
          <p:nvSpPr>
            <p:cNvPr id="6" name="矩形 5">
              <a:extLst>
                <a:ext uri="{FF2B5EF4-FFF2-40B4-BE49-F238E27FC236}">
                  <a16:creationId xmlns:a16="http://schemas.microsoft.com/office/drawing/2014/main" id="{E8ADAEF6-821D-FA1C-9CC9-A83218D8722E}"/>
                </a:ext>
              </a:extLst>
            </p:cNvPr>
            <p:cNvSpPr/>
            <p:nvPr/>
          </p:nvSpPr>
          <p:spPr>
            <a:xfrm>
              <a:off x="678857"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7" name="文本框 12">
              <a:extLst>
                <a:ext uri="{FF2B5EF4-FFF2-40B4-BE49-F238E27FC236}">
                  <a16:creationId xmlns:a16="http://schemas.microsoft.com/office/drawing/2014/main" id="{3DB28B13-DB9A-809C-AEA5-F7A0B1A62BC8}"/>
                </a:ext>
              </a:extLst>
            </p:cNvPr>
            <p:cNvSpPr txBox="1"/>
            <p:nvPr/>
          </p:nvSpPr>
          <p:spPr>
            <a:xfrm>
              <a:off x="678856" y="1990196"/>
              <a:ext cx="2763141" cy="829945"/>
            </a:xfrm>
            <a:prstGeom prst="rect">
              <a:avLst/>
            </a:prstGeom>
            <a:noFill/>
          </p:spPr>
          <p:txBody>
            <a:bodyPr wrap="squar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l"/>
              <a:r>
                <a:rPr lang="zh-CN" altLang="en-US" sz="2400" b="1" spc="100" dirty="0">
                  <a:solidFill>
                    <a:schemeClr val="accent1"/>
                  </a:solidFill>
                  <a:sym typeface="+mn-ea"/>
                </a:rPr>
                <a:t>复现</a:t>
              </a:r>
              <a:r>
                <a:rPr lang="zh-CN" altLang="en-US" sz="2400" b="1" spc="100" dirty="0">
                  <a:solidFill>
                    <a:schemeClr val="accent1"/>
                  </a:solidFill>
                </a:rPr>
                <a:t>出租车调度系统</a:t>
              </a:r>
            </a:p>
          </p:txBody>
        </p:sp>
        <p:sp>
          <p:nvSpPr>
            <p:cNvPr id="8" name="文本框 13">
              <a:extLst>
                <a:ext uri="{FF2B5EF4-FFF2-40B4-BE49-F238E27FC236}">
                  <a16:creationId xmlns:a16="http://schemas.microsoft.com/office/drawing/2014/main" id="{F4C265D8-0E9B-8D19-80A2-78697D2B04D6}"/>
                </a:ext>
              </a:extLst>
            </p:cNvPr>
            <p:cNvSpPr txBox="1"/>
            <p:nvPr/>
          </p:nvSpPr>
          <p:spPr>
            <a:xfrm>
              <a:off x="679492" y="3472921"/>
              <a:ext cx="2683510" cy="2991485"/>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a:lnSpc>
                  <a:spcPct val="150000"/>
                </a:lnSpc>
              </a:pPr>
              <a:endParaRPr lang="en-US" altLang="zh-CN" sz="1400" spc="100" dirty="0"/>
            </a:p>
            <a:p>
              <a:pPr algn="just">
                <a:lnSpc>
                  <a:spcPct val="150000"/>
                </a:lnSpc>
              </a:pPr>
              <a:r>
                <a:rPr lang="zh-CN" altLang="en-US" sz="1400" spc="100" dirty="0"/>
                <a:t>做了基于区域索引区块链的出租车调度系统复现，并完善了之前的实验操作文档 </a:t>
              </a:r>
            </a:p>
          </p:txBody>
        </p:sp>
      </p:grpSp>
      <p:sp>
        <p:nvSpPr>
          <p:cNvPr id="5" name="文本框 3">
            <a:extLst>
              <a:ext uri="{FF2B5EF4-FFF2-40B4-BE49-F238E27FC236}">
                <a16:creationId xmlns:a16="http://schemas.microsoft.com/office/drawing/2014/main" id="{4C914850-DF70-E177-5933-B7EF9B980034}"/>
              </a:ext>
            </a:extLst>
          </p:cNvPr>
          <p:cNvSpPr txBox="1"/>
          <p:nvPr/>
        </p:nvSpPr>
        <p:spPr>
          <a:xfrm>
            <a:off x="713608" y="4912345"/>
            <a:ext cx="2684780" cy="1092415"/>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汇总了进行复现实验时发现的问题，并将问题与解决方案写进了实验操作文档中</a:t>
            </a:r>
            <a:r>
              <a:rPr lang="zh-CN" altLang="en-US" sz="1400" spc="300" dirty="0"/>
              <a:t>，</a:t>
            </a:r>
            <a:r>
              <a:rPr lang="zh-CN" altLang="en-US" sz="1400" spc="300" dirty="0">
                <a:solidFill>
                  <a:schemeClr val="tx1"/>
                </a:solidFill>
              </a:rPr>
              <a:t>供后人参考</a:t>
            </a:r>
          </a:p>
        </p:txBody>
      </p:sp>
      <p:sp>
        <p:nvSpPr>
          <p:cNvPr id="9" name="任意多边形: 形状 8">
            <a:extLst>
              <a:ext uri="{FF2B5EF4-FFF2-40B4-BE49-F238E27FC236}">
                <a16:creationId xmlns:a16="http://schemas.microsoft.com/office/drawing/2014/main" id="{DC2642AB-88E4-8C65-7125-A064033B3BC8}"/>
              </a:ext>
            </a:extLst>
          </p:cNvPr>
          <p:cNvSpPr/>
          <p:nvPr/>
        </p:nvSpPr>
        <p:spPr>
          <a:xfrm rot="10800000">
            <a:off x="3428883" y="3124157"/>
            <a:ext cx="541855" cy="609685"/>
          </a:xfrm>
          <a:custGeom>
            <a:avLst/>
            <a:gdLst>
              <a:gd name="T0" fmla="*/ 0 w 6800"/>
              <a:gd name="T1" fmla="*/ 3831 h 7663"/>
              <a:gd name="T2" fmla="*/ 3832 w 6800"/>
              <a:gd name="T3" fmla="*/ 7663 h 7663"/>
              <a:gd name="T4" fmla="*/ 3832 w 6800"/>
              <a:gd name="T5" fmla="*/ 5108 h 7663"/>
              <a:gd name="T6" fmla="*/ 6800 w 6800"/>
              <a:gd name="T7" fmla="*/ 5108 h 7663"/>
              <a:gd name="T8" fmla="*/ 6800 w 6800"/>
              <a:gd name="T9" fmla="*/ 2554 h 7663"/>
              <a:gd name="T10" fmla="*/ 3832 w 6800"/>
              <a:gd name="T11" fmla="*/ 2554 h 7663"/>
              <a:gd name="T12" fmla="*/ 3832 w 6800"/>
              <a:gd name="T13" fmla="*/ 0 h 7663"/>
              <a:gd name="T14" fmla="*/ 0 w 6800"/>
              <a:gd name="T15" fmla="*/ 3831 h 7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0" h="7663">
                <a:moveTo>
                  <a:pt x="0" y="3831"/>
                </a:moveTo>
                <a:lnTo>
                  <a:pt x="3832" y="7663"/>
                </a:lnTo>
                <a:lnTo>
                  <a:pt x="3832" y="5108"/>
                </a:lnTo>
                <a:lnTo>
                  <a:pt x="6800" y="5108"/>
                </a:lnTo>
                <a:lnTo>
                  <a:pt x="6800" y="2554"/>
                </a:lnTo>
                <a:lnTo>
                  <a:pt x="3832" y="2554"/>
                </a:lnTo>
                <a:lnTo>
                  <a:pt x="3832" y="0"/>
                </a:lnTo>
                <a:lnTo>
                  <a:pt x="0" y="38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组合 11">
            <a:extLst>
              <a:ext uri="{FF2B5EF4-FFF2-40B4-BE49-F238E27FC236}">
                <a16:creationId xmlns:a16="http://schemas.microsoft.com/office/drawing/2014/main" id="{EF8BAB25-E436-DA7C-19EE-7C73ACBF8D94}"/>
              </a:ext>
            </a:extLst>
          </p:cNvPr>
          <p:cNvGrpSpPr/>
          <p:nvPr/>
        </p:nvGrpSpPr>
        <p:grpSpPr>
          <a:xfrm>
            <a:off x="4054265" y="1496151"/>
            <a:ext cx="2684145" cy="4474210"/>
            <a:chOff x="678857" y="1990196"/>
            <a:chExt cx="2684145" cy="4474210"/>
          </a:xfrm>
        </p:grpSpPr>
        <p:sp>
          <p:nvSpPr>
            <p:cNvPr id="13" name="矩形 12">
              <a:extLst>
                <a:ext uri="{FF2B5EF4-FFF2-40B4-BE49-F238E27FC236}">
                  <a16:creationId xmlns:a16="http://schemas.microsoft.com/office/drawing/2014/main" id="{8ED9BD23-010D-654B-8CA6-8D45F979EC16}"/>
                </a:ext>
              </a:extLst>
            </p:cNvPr>
            <p:cNvSpPr/>
            <p:nvPr/>
          </p:nvSpPr>
          <p:spPr>
            <a:xfrm>
              <a:off x="678857"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14" name="文本框 12">
              <a:extLst>
                <a:ext uri="{FF2B5EF4-FFF2-40B4-BE49-F238E27FC236}">
                  <a16:creationId xmlns:a16="http://schemas.microsoft.com/office/drawing/2014/main" id="{50965712-E77A-AA53-F176-CA2A011D79E0}"/>
                </a:ext>
              </a:extLst>
            </p:cNvPr>
            <p:cNvSpPr txBox="1"/>
            <p:nvPr/>
          </p:nvSpPr>
          <p:spPr>
            <a:xfrm>
              <a:off x="678857" y="1990196"/>
              <a:ext cx="2604580" cy="830997"/>
            </a:xfrm>
            <a:prstGeom prst="rect">
              <a:avLst/>
            </a:prstGeom>
            <a:noFill/>
          </p:spPr>
          <p:txBody>
            <a:bodyPr wrap="squar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r>
                <a:rPr lang="zh-CN" altLang="en-US" sz="2400" b="1" spc="100" dirty="0">
                  <a:solidFill>
                    <a:schemeClr val="accent1"/>
                  </a:solidFill>
                </a:rPr>
                <a:t>测试现有树状区块链</a:t>
              </a:r>
            </a:p>
          </p:txBody>
        </p:sp>
        <p:sp>
          <p:nvSpPr>
            <p:cNvPr id="15" name="文本框 13">
              <a:extLst>
                <a:ext uri="{FF2B5EF4-FFF2-40B4-BE49-F238E27FC236}">
                  <a16:creationId xmlns:a16="http://schemas.microsoft.com/office/drawing/2014/main" id="{65B60E2F-2B35-2A71-0C4E-A6311546BBA6}"/>
                </a:ext>
              </a:extLst>
            </p:cNvPr>
            <p:cNvSpPr txBox="1"/>
            <p:nvPr/>
          </p:nvSpPr>
          <p:spPr>
            <a:xfrm>
              <a:off x="679492" y="3836949"/>
              <a:ext cx="2683510" cy="2627457"/>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测试现有的树状区块链在实际的出租车调度应用中的表现。</a:t>
              </a:r>
            </a:p>
          </p:txBody>
        </p:sp>
      </p:grpSp>
      <p:sp>
        <p:nvSpPr>
          <p:cNvPr id="16" name="文本框 3">
            <a:extLst>
              <a:ext uri="{FF2B5EF4-FFF2-40B4-BE49-F238E27FC236}">
                <a16:creationId xmlns:a16="http://schemas.microsoft.com/office/drawing/2014/main" id="{AC7EFCFF-067E-FBBD-E8A0-2BA10CFD5424}"/>
              </a:ext>
            </a:extLst>
          </p:cNvPr>
          <p:cNvSpPr txBox="1"/>
          <p:nvPr/>
        </p:nvSpPr>
        <p:spPr>
          <a:xfrm>
            <a:off x="4054223" y="4912345"/>
            <a:ext cx="2684780" cy="81233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测试树状区块链的跨子链资产转移功能的正确性，并测试其性能表现</a:t>
            </a:r>
          </a:p>
        </p:txBody>
      </p:sp>
      <p:sp>
        <p:nvSpPr>
          <p:cNvPr id="17" name="任意多边形: 形状 16">
            <a:extLst>
              <a:ext uri="{FF2B5EF4-FFF2-40B4-BE49-F238E27FC236}">
                <a16:creationId xmlns:a16="http://schemas.microsoft.com/office/drawing/2014/main" id="{842D8DA9-196E-79DF-5581-41C036E671D0}"/>
              </a:ext>
            </a:extLst>
          </p:cNvPr>
          <p:cNvSpPr/>
          <p:nvPr/>
        </p:nvSpPr>
        <p:spPr>
          <a:xfrm rot="10800000">
            <a:off x="6734229" y="3124157"/>
            <a:ext cx="541855" cy="609685"/>
          </a:xfrm>
          <a:custGeom>
            <a:avLst/>
            <a:gdLst>
              <a:gd name="T0" fmla="*/ 0 w 6800"/>
              <a:gd name="T1" fmla="*/ 3831 h 7663"/>
              <a:gd name="T2" fmla="*/ 3832 w 6800"/>
              <a:gd name="T3" fmla="*/ 7663 h 7663"/>
              <a:gd name="T4" fmla="*/ 3832 w 6800"/>
              <a:gd name="T5" fmla="*/ 5108 h 7663"/>
              <a:gd name="T6" fmla="*/ 6800 w 6800"/>
              <a:gd name="T7" fmla="*/ 5108 h 7663"/>
              <a:gd name="T8" fmla="*/ 6800 w 6800"/>
              <a:gd name="T9" fmla="*/ 2554 h 7663"/>
              <a:gd name="T10" fmla="*/ 3832 w 6800"/>
              <a:gd name="T11" fmla="*/ 2554 h 7663"/>
              <a:gd name="T12" fmla="*/ 3832 w 6800"/>
              <a:gd name="T13" fmla="*/ 0 h 7663"/>
              <a:gd name="T14" fmla="*/ 0 w 6800"/>
              <a:gd name="T15" fmla="*/ 3831 h 7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0" h="7663">
                <a:moveTo>
                  <a:pt x="0" y="3831"/>
                </a:moveTo>
                <a:lnTo>
                  <a:pt x="3832" y="7663"/>
                </a:lnTo>
                <a:lnTo>
                  <a:pt x="3832" y="5108"/>
                </a:lnTo>
                <a:lnTo>
                  <a:pt x="6800" y="5108"/>
                </a:lnTo>
                <a:lnTo>
                  <a:pt x="6800" y="2554"/>
                </a:lnTo>
                <a:lnTo>
                  <a:pt x="3832" y="2554"/>
                </a:lnTo>
                <a:lnTo>
                  <a:pt x="3832" y="0"/>
                </a:lnTo>
                <a:lnTo>
                  <a:pt x="0" y="38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组合 17">
            <a:extLst>
              <a:ext uri="{FF2B5EF4-FFF2-40B4-BE49-F238E27FC236}">
                <a16:creationId xmlns:a16="http://schemas.microsoft.com/office/drawing/2014/main" id="{4E1810F1-E161-DA74-AD66-68C85BD19286}"/>
              </a:ext>
            </a:extLst>
          </p:cNvPr>
          <p:cNvGrpSpPr/>
          <p:nvPr/>
        </p:nvGrpSpPr>
        <p:grpSpPr>
          <a:xfrm>
            <a:off x="7392230" y="1496151"/>
            <a:ext cx="4073398" cy="4474210"/>
            <a:chOff x="678857" y="1990196"/>
            <a:chExt cx="2684145" cy="4474210"/>
          </a:xfrm>
        </p:grpSpPr>
        <p:sp>
          <p:nvSpPr>
            <p:cNvPr id="19" name="矩形 18">
              <a:extLst>
                <a:ext uri="{FF2B5EF4-FFF2-40B4-BE49-F238E27FC236}">
                  <a16:creationId xmlns:a16="http://schemas.microsoft.com/office/drawing/2014/main" id="{369F04BB-1B22-14CF-C834-9E74FC52F6BB}"/>
                </a:ext>
              </a:extLst>
            </p:cNvPr>
            <p:cNvSpPr/>
            <p:nvPr/>
          </p:nvSpPr>
          <p:spPr>
            <a:xfrm>
              <a:off x="678857"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20" name="文本框 12">
              <a:extLst>
                <a:ext uri="{FF2B5EF4-FFF2-40B4-BE49-F238E27FC236}">
                  <a16:creationId xmlns:a16="http://schemas.microsoft.com/office/drawing/2014/main" id="{F51E37AA-4955-0F1A-36EA-100BADB7BF7F}"/>
                </a:ext>
              </a:extLst>
            </p:cNvPr>
            <p:cNvSpPr txBox="1"/>
            <p:nvPr/>
          </p:nvSpPr>
          <p:spPr>
            <a:xfrm>
              <a:off x="678857" y="1990196"/>
              <a:ext cx="2657138" cy="461665"/>
            </a:xfrm>
            <a:prstGeom prst="rect">
              <a:avLst/>
            </a:prstGeom>
            <a:noFill/>
          </p:spPr>
          <p:txBody>
            <a:bodyPr wrap="non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l"/>
              <a:r>
                <a:rPr lang="zh-CN" altLang="en-US" sz="2400" b="1" spc="100" dirty="0">
                  <a:solidFill>
                    <a:schemeClr val="accent1"/>
                  </a:solidFill>
                  <a:sym typeface="+mn-ea"/>
                </a:rPr>
                <a:t>跨区域交易的实现</a:t>
              </a:r>
              <a:endParaRPr lang="zh-CN" altLang="en-US" sz="2400" b="1" spc="100" dirty="0">
                <a:solidFill>
                  <a:schemeClr val="accent1"/>
                </a:solidFill>
              </a:endParaRPr>
            </a:p>
          </p:txBody>
        </p:sp>
        <p:sp>
          <p:nvSpPr>
            <p:cNvPr id="21" name="文本框 13">
              <a:extLst>
                <a:ext uri="{FF2B5EF4-FFF2-40B4-BE49-F238E27FC236}">
                  <a16:creationId xmlns:a16="http://schemas.microsoft.com/office/drawing/2014/main" id="{FB284D6B-82F3-9E87-F239-00E4D6AF23CB}"/>
                </a:ext>
              </a:extLst>
            </p:cNvPr>
            <p:cNvSpPr txBox="1"/>
            <p:nvPr/>
          </p:nvSpPr>
          <p:spPr>
            <a:xfrm>
              <a:off x="679492" y="3472921"/>
              <a:ext cx="2683510" cy="2991485"/>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a:lnSpc>
                  <a:spcPct val="150000"/>
                </a:lnSpc>
              </a:pPr>
              <a:endParaRPr lang="en-US" altLang="zh-CN" sz="1400" spc="100" dirty="0"/>
            </a:p>
            <a:p>
              <a:pPr algn="just">
                <a:lnSpc>
                  <a:spcPct val="150000"/>
                </a:lnSpc>
              </a:pPr>
              <a:r>
                <a:rPr lang="zh-CN" altLang="en-US" sz="1400" spc="100" dirty="0"/>
                <a:t>对现有出租车调度系统整体测试代码的逻辑架构进行改进；实现跨地区之间的车辆搜索，实现跨区域的交易转账</a:t>
              </a:r>
            </a:p>
          </p:txBody>
        </p:sp>
      </p:grpSp>
      <p:sp>
        <p:nvSpPr>
          <p:cNvPr id="22" name="文本框 3">
            <a:extLst>
              <a:ext uri="{FF2B5EF4-FFF2-40B4-BE49-F238E27FC236}">
                <a16:creationId xmlns:a16="http://schemas.microsoft.com/office/drawing/2014/main" id="{7D2579B0-B938-F22B-CEA2-B65E5874FD50}"/>
              </a:ext>
            </a:extLst>
          </p:cNvPr>
          <p:cNvSpPr txBox="1"/>
          <p:nvPr/>
        </p:nvSpPr>
        <p:spPr>
          <a:xfrm>
            <a:off x="7392188" y="4908306"/>
            <a:ext cx="4032455" cy="1372492"/>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实现跨区域交易合约，使得整个过程都是基于合约中的事件来触发，维护跨链转账交易的原子性，实际转账操作也对用户隐藏，对外仅提供完成转账操作</a:t>
            </a:r>
            <a:r>
              <a:rPr lang="zh-CN" altLang="en-US" sz="1400" spc="300" dirty="0"/>
              <a:t>的</a:t>
            </a:r>
            <a:r>
              <a:rPr lang="zh-CN" altLang="en-US" sz="1400" spc="300" dirty="0">
                <a:solidFill>
                  <a:schemeClr val="tx1"/>
                </a:solidFill>
              </a:rPr>
              <a:t>合约函数接口</a:t>
            </a:r>
          </a:p>
        </p:txBody>
      </p:sp>
      <p:sp>
        <p:nvSpPr>
          <p:cNvPr id="24" name="文本框 1">
            <a:extLst>
              <a:ext uri="{FF2B5EF4-FFF2-40B4-BE49-F238E27FC236}">
                <a16:creationId xmlns:a16="http://schemas.microsoft.com/office/drawing/2014/main" id="{D9EBFBCB-78C9-3E44-975D-6E81715F3314}"/>
              </a:ext>
            </a:extLst>
          </p:cNvPr>
          <p:cNvSpPr txBox="1"/>
          <p:nvPr/>
        </p:nvSpPr>
        <p:spPr>
          <a:xfrm>
            <a:off x="713608" y="2627992"/>
            <a:ext cx="2495765"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复现实验</a:t>
            </a:r>
          </a:p>
        </p:txBody>
      </p:sp>
      <p:sp>
        <p:nvSpPr>
          <p:cNvPr id="25" name="文本框 1">
            <a:extLst>
              <a:ext uri="{FF2B5EF4-FFF2-40B4-BE49-F238E27FC236}">
                <a16:creationId xmlns:a16="http://schemas.microsoft.com/office/drawing/2014/main" id="{4F3596C8-D808-C58B-8CF3-AAF066FE6297}"/>
              </a:ext>
            </a:extLst>
          </p:cNvPr>
          <p:cNvSpPr txBox="1"/>
          <p:nvPr/>
        </p:nvSpPr>
        <p:spPr>
          <a:xfrm>
            <a:off x="4059590" y="2605819"/>
            <a:ext cx="2696508" cy="684226"/>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基于树状区块链的出租车调度系统测试 </a:t>
            </a:r>
          </a:p>
        </p:txBody>
      </p:sp>
      <p:sp>
        <p:nvSpPr>
          <p:cNvPr id="26" name="文本框 1">
            <a:extLst>
              <a:ext uri="{FF2B5EF4-FFF2-40B4-BE49-F238E27FC236}">
                <a16:creationId xmlns:a16="http://schemas.microsoft.com/office/drawing/2014/main" id="{57307FC8-6E0B-89A3-3E6E-21E5753B0E26}"/>
              </a:ext>
            </a:extLst>
          </p:cNvPr>
          <p:cNvSpPr txBox="1"/>
          <p:nvPr/>
        </p:nvSpPr>
        <p:spPr>
          <a:xfrm>
            <a:off x="7392188" y="2623804"/>
            <a:ext cx="3406775"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跨区域交易相关实验测试</a:t>
            </a:r>
          </a:p>
        </p:txBody>
      </p:sp>
      <p:sp>
        <p:nvSpPr>
          <p:cNvPr id="27" name="文本框 1">
            <a:extLst>
              <a:ext uri="{FF2B5EF4-FFF2-40B4-BE49-F238E27FC236}">
                <a16:creationId xmlns:a16="http://schemas.microsoft.com/office/drawing/2014/main" id="{BD9677E6-2D2F-C072-B026-98B689D925FB}"/>
              </a:ext>
            </a:extLst>
          </p:cNvPr>
          <p:cNvSpPr txBox="1"/>
          <p:nvPr/>
        </p:nvSpPr>
        <p:spPr>
          <a:xfrm>
            <a:off x="713608" y="4377780"/>
            <a:ext cx="2472341"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t>总结问题</a:t>
            </a:r>
            <a:endParaRPr lang="zh-CN" altLang="en-US" b="1" spc="300" dirty="0">
              <a:solidFill>
                <a:schemeClr val="tx1"/>
              </a:solidFill>
            </a:endParaRPr>
          </a:p>
        </p:txBody>
      </p:sp>
      <p:sp>
        <p:nvSpPr>
          <p:cNvPr id="28" name="文本框 1">
            <a:extLst>
              <a:ext uri="{FF2B5EF4-FFF2-40B4-BE49-F238E27FC236}">
                <a16:creationId xmlns:a16="http://schemas.microsoft.com/office/drawing/2014/main" id="{058FDBE8-38BF-803E-E015-BD230284532A}"/>
              </a:ext>
            </a:extLst>
          </p:cNvPr>
          <p:cNvSpPr txBox="1"/>
          <p:nvPr/>
        </p:nvSpPr>
        <p:spPr>
          <a:xfrm>
            <a:off x="4066089" y="4377780"/>
            <a:ext cx="2683511"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跨子链资产转移测试</a:t>
            </a:r>
          </a:p>
        </p:txBody>
      </p:sp>
      <p:sp>
        <p:nvSpPr>
          <p:cNvPr id="29" name="文本框 1">
            <a:extLst>
              <a:ext uri="{FF2B5EF4-FFF2-40B4-BE49-F238E27FC236}">
                <a16:creationId xmlns:a16="http://schemas.microsoft.com/office/drawing/2014/main" id="{EC92EA44-B9D8-EB7B-3649-D229AE8CDB7D}"/>
              </a:ext>
            </a:extLst>
          </p:cNvPr>
          <p:cNvSpPr txBox="1"/>
          <p:nvPr/>
        </p:nvSpPr>
        <p:spPr>
          <a:xfrm>
            <a:off x="7403791" y="4377780"/>
            <a:ext cx="3406775"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跨区域交易合约设计</a:t>
            </a:r>
          </a:p>
        </p:txBody>
      </p:sp>
      <p:sp>
        <p:nvSpPr>
          <p:cNvPr id="3" name="灯片编号占位符 2">
            <a:extLst>
              <a:ext uri="{FF2B5EF4-FFF2-40B4-BE49-F238E27FC236}">
                <a16:creationId xmlns:a16="http://schemas.microsoft.com/office/drawing/2014/main" id="{CF838AD7-FE66-D76B-DDC6-81490C37F187}"/>
              </a:ext>
            </a:extLst>
          </p:cNvPr>
          <p:cNvSpPr>
            <a:spLocks noGrp="1"/>
          </p:cNvSpPr>
          <p:nvPr>
            <p:ph type="sldNum" sz="quarter" idx="12"/>
          </p:nvPr>
        </p:nvSpPr>
        <p:spPr/>
        <p:txBody>
          <a:bodyPr/>
          <a:lstStyle/>
          <a:p>
            <a:fld id="{977BA8E6-E826-B147-AA17-E3D76A29629C}" type="slidenum">
              <a:rPr kumimoji="1" lang="zh-CN" altLang="en-US" smtClean="0"/>
              <a:t>7</a:t>
            </a:fld>
            <a:endParaRPr kumimoji="1" lang="zh-CN" altLang="en-US"/>
          </a:p>
        </p:txBody>
      </p:sp>
    </p:spTree>
    <p:extLst>
      <p:ext uri="{BB962C8B-B14F-4D97-AF65-F5344CB8AC3E}">
        <p14:creationId xmlns:p14="http://schemas.microsoft.com/office/powerpoint/2010/main" val="90776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二、</a:t>
            </a:r>
            <a:r>
              <a:rPr lang="zh-CN" altLang="en-US" sz="4400" b="1" dirty="0">
                <a:latin typeface="微软雅黑" panose="020B0503020204020204" pitchFamily="34" charset="-122"/>
              </a:rPr>
              <a:t>出租车调度系统复现实验</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23CFAF5D-0BE6-2DA6-4490-830268941751}"/>
              </a:ext>
            </a:extLst>
          </p:cNvPr>
          <p:cNvSpPr>
            <a:spLocks noGrp="1"/>
          </p:cNvSpPr>
          <p:nvPr>
            <p:ph type="sldNum" sz="quarter" idx="12"/>
          </p:nvPr>
        </p:nvSpPr>
        <p:spPr/>
        <p:txBody>
          <a:bodyPr/>
          <a:lstStyle/>
          <a:p>
            <a:fld id="{977BA8E6-E826-B147-AA17-E3D76A29629C}" type="slidenum">
              <a:rPr kumimoji="1" lang="zh-CN" altLang="en-US" smtClean="0"/>
              <a:t>8</a:t>
            </a:fld>
            <a:endParaRPr kumimoji="1" lang="zh-CN" altLang="en-US"/>
          </a:p>
        </p:txBody>
      </p:sp>
    </p:spTree>
    <p:extLst>
      <p:ext uri="{BB962C8B-B14F-4D97-AF65-F5344CB8AC3E}">
        <p14:creationId xmlns:p14="http://schemas.microsoft.com/office/powerpoint/2010/main" val="208344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357187" cy="3954966"/>
          </a:xfrm>
        </p:spPr>
        <p:txBody>
          <a:bodyPr>
            <a:normAutofit/>
          </a:bodyPr>
          <a:lstStyle/>
          <a:p>
            <a:r>
              <a:rPr lang="zh-CN" altLang="en-US" sz="2400" b="1" dirty="0">
                <a:latin typeface="+mn-ea"/>
              </a:rPr>
              <a:t>初始化并启动区域索引区块链</a:t>
            </a:r>
            <a:endParaRPr lang="en-US" altLang="zh-CN" sz="2400" b="1" dirty="0">
              <a:latin typeface="+mn-ea"/>
            </a:endParaRPr>
          </a:p>
          <a:p>
            <a:r>
              <a:rPr lang="zh-CN" altLang="en-US" sz="2400" b="1" dirty="0">
                <a:latin typeface="+mn-ea"/>
              </a:rPr>
              <a:t>部署合约</a:t>
            </a:r>
            <a:endParaRPr lang="en-US" altLang="zh-CN" sz="2400" b="1" dirty="0">
              <a:latin typeface="+mn-ea"/>
            </a:endParaRPr>
          </a:p>
          <a:p>
            <a:r>
              <a:rPr lang="zh-CN" altLang="en-US" sz="2400" b="1" dirty="0">
                <a:latin typeface="+mn-ea"/>
              </a:rPr>
              <a:t>上传地图</a:t>
            </a:r>
            <a:endParaRPr lang="en-US" altLang="zh-CN" sz="2400" b="1" dirty="0">
              <a:latin typeface="+mn-ea"/>
            </a:endParaRPr>
          </a:p>
          <a:p>
            <a:r>
              <a:rPr lang="zh-CN" altLang="en-US" sz="2400" b="1" dirty="0">
                <a:latin typeface="+mn-ea"/>
              </a:rPr>
              <a:t>更改文件以加入账户信息</a:t>
            </a:r>
            <a:endParaRPr lang="en-US" altLang="zh-CN" sz="2400" b="1" dirty="0">
              <a:latin typeface="+mn-ea"/>
            </a:endParaRPr>
          </a:p>
          <a:p>
            <a:r>
              <a:rPr lang="zh-CN" altLang="en-US" sz="2400" b="1" dirty="0">
                <a:latin typeface="+mn-ea"/>
              </a:rPr>
              <a:t>启动实验</a:t>
            </a:r>
            <a:endParaRPr lang="en-US" altLang="zh-CN" sz="2400" b="1" dirty="0">
              <a:latin typeface="+mn-ea"/>
            </a:endParaRPr>
          </a:p>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dirty="0">
                <a:latin typeface="+mj-ea"/>
              </a:rPr>
              <a:t>实验流程</a:t>
            </a:r>
          </a:p>
        </p:txBody>
      </p:sp>
      <p:sp>
        <p:nvSpPr>
          <p:cNvPr id="2" name="灯片编号占位符 1">
            <a:extLst>
              <a:ext uri="{FF2B5EF4-FFF2-40B4-BE49-F238E27FC236}">
                <a16:creationId xmlns:a16="http://schemas.microsoft.com/office/drawing/2014/main" id="{70616A24-F0B7-C3ED-AE53-0EE918A9B372}"/>
              </a:ext>
            </a:extLst>
          </p:cNvPr>
          <p:cNvSpPr>
            <a:spLocks noGrp="1"/>
          </p:cNvSpPr>
          <p:nvPr>
            <p:ph type="sldNum" sz="quarter" idx="12"/>
          </p:nvPr>
        </p:nvSpPr>
        <p:spPr/>
        <p:txBody>
          <a:bodyPr/>
          <a:lstStyle/>
          <a:p>
            <a:fld id="{977BA8E6-E826-B147-AA17-E3D76A29629C}" type="slidenum">
              <a:rPr kumimoji="1" lang="zh-CN" altLang="en-US" smtClean="0"/>
              <a:t>9</a:t>
            </a:fld>
            <a:endParaRPr kumimoji="1" lang="zh-CN" altLang="en-US"/>
          </a:p>
        </p:txBody>
      </p:sp>
    </p:spTree>
    <p:extLst>
      <p:ext uri="{BB962C8B-B14F-4D97-AF65-F5344CB8AC3E}">
        <p14:creationId xmlns:p14="http://schemas.microsoft.com/office/powerpoint/2010/main" val="2860014110"/>
      </p:ext>
    </p:extLst>
  </p:cSld>
  <p:clrMapOvr>
    <a:masterClrMapping/>
  </p:clrMapOvr>
</p:sld>
</file>

<file path=ppt/theme/theme1.xml><?xml version="1.0" encoding="utf-8"?>
<a:theme xmlns:a="http://schemas.openxmlformats.org/drawingml/2006/main" name="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TotalTime>
  <Words>2582</Words>
  <Application>Microsoft Office PowerPoint</Application>
  <PresentationFormat>宽屏</PresentationFormat>
  <Paragraphs>202</Paragraphs>
  <Slides>34</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FandolSong-Regular</vt:lpstr>
      <vt:lpstr>等线</vt:lpstr>
      <vt:lpstr>华文中宋</vt:lpstr>
      <vt:lpstr>微软雅黑</vt:lpstr>
      <vt:lpstr>Century Gothic</vt:lpstr>
      <vt:lpstr>Gill Sans MT</vt:lpstr>
      <vt:lpstr>Times New Roman</vt:lpstr>
      <vt:lpstr>Wingdings 2</vt:lpstr>
      <vt:lpstr>清华简约主题-扁平-16:9</vt:lpstr>
      <vt:lpstr>出租车调度系统中的树状区块链的跨链操作的设计研究</vt:lpstr>
      <vt:lpstr>结构大纲</vt:lpstr>
      <vt:lpstr>一、研究背景</vt:lpstr>
      <vt:lpstr>研究背景 - 相关技术调研</vt:lpstr>
      <vt:lpstr>PowerPoint 演示文稿</vt:lpstr>
      <vt:lpstr>研究背景 - 课题背景</vt:lpstr>
      <vt:lpstr>研究背景 – 本文工作</vt:lpstr>
      <vt:lpstr>二、出租车调度系统复现实验</vt:lpstr>
      <vt:lpstr>复现实验 - 实验流程</vt:lpstr>
      <vt:lpstr>复现实验 - 问题与解决</vt:lpstr>
      <vt:lpstr>三、基于树状区块链的出租车调度系统测试</vt:lpstr>
      <vt:lpstr>调度系统测试 – 实验说明</vt:lpstr>
      <vt:lpstr>调度系统测试 – 测试设计思路</vt:lpstr>
      <vt:lpstr>调度系统测试 - 测试设计思路</vt:lpstr>
      <vt:lpstr>复现实验 - 实验流程</vt:lpstr>
      <vt:lpstr>复现实验 - 结果分析</vt:lpstr>
      <vt:lpstr>四、基于树状区块链跨子链资产转移测试</vt:lpstr>
      <vt:lpstr>跨子链资产转移 – 实验说明</vt:lpstr>
      <vt:lpstr>跨子链资产转移 – 测试设计思路</vt:lpstr>
      <vt:lpstr>跨子链资产转移 - 测试设计思路</vt:lpstr>
      <vt:lpstr>跨子链资产转移 - 实验流程</vt:lpstr>
      <vt:lpstr>跨子链资产转移 - 结果分析</vt:lpstr>
      <vt:lpstr>五、实现初步的出租车调度系统的跨区域交易</vt:lpstr>
      <vt:lpstr>跨区域交易 – 实验说明</vt:lpstr>
      <vt:lpstr>跨区域交易 - 测试设计思路</vt:lpstr>
      <vt:lpstr>跨区域交易 - 完成跨地区之间的车辆搜索</vt:lpstr>
      <vt:lpstr>跨区域交易 - 实现跨区域的交易转账</vt:lpstr>
      <vt:lpstr>跨区域交易 - 实现跨区域的交易转账 – 实验结果</vt:lpstr>
      <vt:lpstr>跨区域交易 - 实现跨区域交易合约</vt:lpstr>
      <vt:lpstr>跨区域交易 - 实现跨区域交易合约– 实验结果</vt:lpstr>
      <vt:lpstr>六、总结与展望</vt:lpstr>
      <vt:lpstr>总结与展望 – 总结</vt:lpstr>
      <vt:lpstr>总结与展望 – 展望</vt:lpstr>
      <vt:lpstr>谢谢！ 敬请各位老师批评指正！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2021-2022年度 “学生心理适应与发展追踪研究”学年进展汇报</dc:title>
  <dc:creator>狄 永正</dc:creator>
  <cp:lastModifiedBy>狄 永正</cp:lastModifiedBy>
  <cp:revision>56</cp:revision>
  <dcterms:created xsi:type="dcterms:W3CDTF">2023-06-06T11:31:45Z</dcterms:created>
  <dcterms:modified xsi:type="dcterms:W3CDTF">2023-06-07T07:27:45Z</dcterms:modified>
</cp:coreProperties>
</file>