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2A9E70-50C2-4880-8E69-06A2E0F7BBF4}">
  <a:tblStyle styleId="{682A9E70-50C2-4880-8E69-06A2E0F7BB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8153"/>
    <p:restoredTop sz="94674"/>
  </p:normalViewPr>
  <p:slideViewPr>
    <p:cSldViewPr snapToGrid="0">
      <p:cViewPr varScale="1">
        <p:scale>
          <a:sx n="162" d="100"/>
          <a:sy n="162" d="100"/>
        </p:scale>
        <p:origin x="63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greatspeculations/2017/05/18/understanding-jjs-risk-from-new-fda-label-warning-for-invokana/#4537253a7c79" TargetMode="External"/><Relationship Id="rId4" Type="http://schemas.openxmlformats.org/officeDocument/2006/relationships/hyperlink" Target="http://finapps.forbes.com/finapps/jsp/finance/compinfo/CIAtAGlance.jsp?tkr=jnj&amp;tab=searchtabquotesdark" TargetMode="External"/><Relationship Id="rId5" Type="http://schemas.openxmlformats.org/officeDocument/2006/relationships/hyperlink" Target="https://www.fda.gov/Drugs/DrugSafety/ucm557507.htm"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www.nytimes.com/2015/09/18/business/jardiance-a-diabetes-drug-is-shown-to-reduce-cardiovascular-death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pmlive.com/pharma_news/tresiba_safer_than_insulin_glargine,_says_novo_nordisk_920070"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www.fool.com/quote/nyse/merck-co/mrk"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www.diabetes.co.uk/diabetes-medication/dpp-4-inhibitors.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www.fool.com/investing/2018/07/20/eli-lilly-scores-a-win-in-diabetes.aspx"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fool.com/quote/nyse/eli-lilly-and-company/lly" TargetMode="External"/><Relationship Id="rId4" Type="http://schemas.openxmlformats.org/officeDocument/2006/relationships/hyperlink" Target="https://investor.lilly.com/news-releases/news-release-details/boehringer-ingelheim-and-lilly-announce-tradjentas-carmelinar" TargetMode="External"/><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ol.com/quote/nyse/johnson-johnson/jnj" TargetMode="External"/><Relationship Id="rId4" Type="http://schemas.openxmlformats.org/officeDocument/2006/relationships/hyperlink" Target="https://www.fool.com/quote/nyse/astrazeneca/azn" TargetMode="External"/><Relationship Id="rId5" Type="http://schemas.openxmlformats.org/officeDocument/2006/relationships/hyperlink" Target="https://www.fool.com/quote/nyse/eli-lilly-and-company/lly"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cfd239b3f_1_3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cfd239b3f_1_3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Ming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4cc2c7629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4cc2c7629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Yu Ming</a:t>
            </a:r>
            <a:endParaRPr sz="1200">
              <a:solidFill>
                <a:srgbClr val="11111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I created a bar chart of the year growth rate of these three drugs, so that we can look at the trend of the sales in these years. </a:t>
            </a:r>
            <a:endParaRPr sz="1200">
              <a:solidFill>
                <a:srgbClr val="11111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Here is the year growth of Farxiga </a:t>
            </a:r>
            <a:r>
              <a:rPr lang="en" sz="1200">
                <a:solidFill>
                  <a:srgbClr val="111111"/>
                </a:solidFill>
                <a:highlight>
                  <a:schemeClr val="lt1"/>
                </a:highlight>
                <a:latin typeface="Times New Roman"/>
                <a:ea typeface="Times New Roman"/>
                <a:cs typeface="Times New Roman"/>
                <a:sym typeface="Times New Roman"/>
              </a:rPr>
              <a:t>and </a:t>
            </a:r>
            <a:r>
              <a:rPr lang="en" sz="1200">
                <a:solidFill>
                  <a:srgbClr val="111111"/>
                </a:solidFill>
                <a:highlight>
                  <a:srgbClr val="FFFFFF"/>
                </a:highlight>
                <a:latin typeface="Times New Roman"/>
                <a:ea typeface="Times New Roman"/>
                <a:cs typeface="Times New Roman"/>
                <a:sym typeface="Times New Roman"/>
              </a:rPr>
              <a:t>Jardiance , although Farxiga come in the market several month before Jardiance. But it did not grow as fast as Jardiance. Especially in 2015, </a:t>
            </a:r>
            <a:endParaRPr sz="12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27f13e97d_2_7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27f13e97d_2_7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Yu Ming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27f13e97d_2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27f13e97d_2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333333"/>
                </a:solidFill>
                <a:highlight>
                  <a:srgbClr val="FCFCFC"/>
                </a:highlight>
                <a:latin typeface="Georgia"/>
                <a:ea typeface="Georgia"/>
                <a:cs typeface="Georgia"/>
                <a:sym typeface="Georgia"/>
              </a:rPr>
              <a:t>Hadiza(</a:t>
            </a:r>
            <a:r>
              <a:rPr lang="en" u="sng">
                <a:solidFill>
                  <a:schemeClr val="hlink"/>
                </a:solidFill>
                <a:hlinkClick r:id="rId3"/>
              </a:rPr>
              <a:t>https://www.forbes.com/sites/greatspeculations/2017/05/18/understanding-jjs-risk-from-new-fda-label-warning-for-invokana/#4537253a7c79</a:t>
            </a:r>
            <a:r>
              <a:rPr lang="en" sz="1350">
                <a:solidFill>
                  <a:srgbClr val="333333"/>
                </a:solidFill>
                <a:highlight>
                  <a:srgbClr val="FCFCFC"/>
                </a:highlight>
                <a:latin typeface="Georgia"/>
                <a:ea typeface="Georgia"/>
                <a:cs typeface="Georgia"/>
                <a:sym typeface="Georgia"/>
              </a:rPr>
              <a:t>)</a:t>
            </a:r>
            <a:endParaRPr sz="1350">
              <a:solidFill>
                <a:srgbClr val="333333"/>
              </a:solidFill>
              <a:highlight>
                <a:srgbClr val="FCFCFC"/>
              </a:highlight>
              <a:latin typeface="Georgia"/>
              <a:ea typeface="Georgia"/>
              <a:cs typeface="Georgia"/>
              <a:sym typeface="Georgia"/>
            </a:endParaRPr>
          </a:p>
          <a:p>
            <a:pPr marL="0" lvl="0" indent="0" algn="l" rtl="0">
              <a:spcBef>
                <a:spcPts val="0"/>
              </a:spcBef>
              <a:spcAft>
                <a:spcPts val="0"/>
              </a:spcAft>
              <a:buNone/>
            </a:pPr>
            <a:r>
              <a:rPr lang="en" sz="1350">
                <a:solidFill>
                  <a:srgbClr val="333333"/>
                </a:solidFill>
                <a:highlight>
                  <a:srgbClr val="FCFCFC"/>
                </a:highlight>
                <a:latin typeface="Georgia"/>
                <a:ea typeface="Georgia"/>
                <a:cs typeface="Georgia"/>
                <a:sym typeface="Georgia"/>
              </a:rPr>
              <a:t>the FDA gave a jolt to </a:t>
            </a:r>
            <a:r>
              <a:rPr lang="en" sz="1350" u="sng">
                <a:solidFill>
                  <a:srgbClr val="003891"/>
                </a:solidFill>
                <a:highlight>
                  <a:srgbClr val="FCFCFC"/>
                </a:highlight>
                <a:latin typeface="Georgia"/>
                <a:ea typeface="Georgia"/>
                <a:cs typeface="Georgia"/>
                <a:sym typeface="Georgia"/>
                <a:hlinkClick r:id="rId4"/>
              </a:rPr>
              <a:t>Johnson &amp; Johnson</a:t>
            </a:r>
            <a:r>
              <a:rPr lang="en" sz="1350">
                <a:solidFill>
                  <a:srgbClr val="333333"/>
                </a:solidFill>
                <a:highlight>
                  <a:srgbClr val="FCFCFC"/>
                </a:highlight>
                <a:latin typeface="Georgia"/>
                <a:ea typeface="Georgia"/>
                <a:cs typeface="Georgia"/>
                <a:sym typeface="Georgia"/>
              </a:rPr>
              <a:t>‘s diabetes business when </a:t>
            </a:r>
            <a:r>
              <a:rPr lang="en" sz="1350" u="sng">
                <a:solidFill>
                  <a:srgbClr val="003891"/>
                </a:solidFill>
                <a:highlight>
                  <a:srgbClr val="FCFCFC"/>
                </a:highlight>
                <a:latin typeface="Georgia"/>
                <a:ea typeface="Georgia"/>
                <a:cs typeface="Georgia"/>
                <a:sym typeface="Georgia"/>
                <a:hlinkClick r:id="rId5"/>
              </a:rPr>
              <a:t>it concluded</a:t>
            </a:r>
            <a:r>
              <a:rPr lang="en" sz="1350">
                <a:solidFill>
                  <a:srgbClr val="333333"/>
                </a:solidFill>
                <a:highlight>
                  <a:srgbClr val="FCFCFC"/>
                </a:highlight>
                <a:latin typeface="Georgia"/>
                <a:ea typeface="Georgia"/>
                <a:cs typeface="Georgia"/>
                <a:sym typeface="Georgia"/>
              </a:rPr>
              <a:t> that J&amp;J must include a label warning that patients using its diabetes drug Invokana are at a higher risk of leg and foot amputation.The addition of the FDA’s boxed warning makes it fairly unlikely that Invokana’s sales will rebound significantly. Give J&amp;J’s competitors ample ammunition to push their drugs in the market.</a:t>
            </a:r>
            <a:endParaRPr sz="1350">
              <a:solidFill>
                <a:srgbClr val="333333"/>
              </a:solidFill>
              <a:highlight>
                <a:srgbClr val="FCFCFC"/>
              </a:highlight>
              <a:latin typeface="Georgia"/>
              <a:ea typeface="Georgia"/>
              <a:cs typeface="Georgia"/>
              <a:sym typeface="Georgia"/>
            </a:endParaRPr>
          </a:p>
          <a:p>
            <a:pPr marL="0" lvl="0" indent="0" algn="l" rtl="0">
              <a:spcBef>
                <a:spcPts val="0"/>
              </a:spcBef>
              <a:spcAft>
                <a:spcPts val="0"/>
              </a:spcAft>
              <a:buNone/>
            </a:pPr>
            <a:r>
              <a:rPr lang="en" sz="1350">
                <a:solidFill>
                  <a:srgbClr val="333333"/>
                </a:solidFill>
                <a:highlight>
                  <a:srgbClr val="FCFCFC"/>
                </a:highlight>
                <a:latin typeface="Georgia"/>
                <a:ea typeface="Georgia"/>
                <a:cs typeface="Georgia"/>
                <a:sym typeface="Georgia"/>
              </a:rPr>
              <a:t>In fact, the first quarter of 2017 saw more than a 10% decline in sales, which was primarily due to lower prices, which resulted from higher discounts for managed care contracting and more sales coming from the Medicaid channel, where pricing is lower.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4ccb6728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4ccb672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Chen</a:t>
            </a:r>
            <a:endParaRPr/>
          </a:p>
          <a:p>
            <a:pPr marL="0" lvl="0" indent="0" algn="l" rtl="0">
              <a:spcBef>
                <a:spcPts val="0"/>
              </a:spcBef>
              <a:spcAft>
                <a:spcPts val="0"/>
              </a:spcAft>
              <a:buNone/>
            </a:pPr>
            <a:r>
              <a:rPr lang="en"/>
              <a:t>Here is the forecasting sale of invokana for the next two years. The part that after the vertical line is the forecasting part. </a:t>
            </a:r>
            <a:endParaRPr/>
          </a:p>
          <a:p>
            <a:pPr marL="0" lvl="0" indent="0" algn="l" rtl="0">
              <a:spcBef>
                <a:spcPts val="0"/>
              </a:spcBef>
              <a:spcAft>
                <a:spcPts val="0"/>
              </a:spcAft>
              <a:buNone/>
            </a:pPr>
            <a:endParaRPr/>
          </a:p>
          <a:p>
            <a:pPr marL="0" lvl="0" indent="0" algn="l" rtl="0">
              <a:spcBef>
                <a:spcPts val="0"/>
              </a:spcBef>
              <a:spcAft>
                <a:spcPts val="0"/>
              </a:spcAft>
              <a:buNone/>
            </a:pPr>
            <a:r>
              <a:rPr lang="en"/>
              <a:t>In the beginning, we use the entire dataset to do the model fitting, but the result of the forecasting decrease faster as time go by, which may be affected by the beginning part. Therefore, we cut the data in April in 2015, which is the dashed vertical line, so it can avoid the part that increase rapidly and fit the dataset with ARIMA(1,2,1) model.</a:t>
            </a:r>
            <a:endParaRPr/>
          </a:p>
          <a:p>
            <a:pPr marL="0" lvl="0" indent="0" algn="l" rtl="0">
              <a:spcBef>
                <a:spcPts val="0"/>
              </a:spcBef>
              <a:spcAft>
                <a:spcPts val="0"/>
              </a:spcAft>
              <a:buNone/>
            </a:pPr>
            <a:endParaRPr/>
          </a:p>
          <a:p>
            <a:pPr marL="0" lvl="0" indent="0" algn="l" rtl="0">
              <a:spcBef>
                <a:spcPts val="0"/>
              </a:spcBef>
              <a:spcAft>
                <a:spcPts val="0"/>
              </a:spcAft>
              <a:buNone/>
            </a:pPr>
            <a:r>
              <a:rPr lang="en"/>
              <a:t>Also, the model with cutted data has lower AIC than the model with original data. As a result, we think that the model with cutted data can predict more precise. </a:t>
            </a:r>
            <a:endParaRPr/>
          </a:p>
          <a:p>
            <a:pPr marL="0" lvl="0" indent="0" algn="l" rtl="0">
              <a:spcBef>
                <a:spcPts val="0"/>
              </a:spcBef>
              <a:spcAft>
                <a:spcPts val="0"/>
              </a:spcAft>
              <a:buNone/>
            </a:pPr>
            <a:r>
              <a:rPr lang="en"/>
              <a:t>And as the chart showed, the sale of invokana will decrease in next two years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27f13e97d_2_6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27f13e97d_2_6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Yu Ming （https://www.biopharmadive.com/news/astrazeneca-cvd-real-sglt2-diabetes-farxiga/438425/）</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AstraZeneca's ($AZN) Farxiga (dapagliflozin) won FDA approval in January 2014, and was Invokana's first competition in the SGLT2 field。</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450">
                <a:solidFill>
                  <a:srgbClr val="333333"/>
                </a:solidFill>
                <a:highlight>
                  <a:srgbClr val="FFFFFF"/>
                </a:highlight>
                <a:latin typeface="Georgia"/>
                <a:ea typeface="Georgia"/>
                <a:cs typeface="Georgia"/>
                <a:sym typeface="Georgia"/>
              </a:rPr>
              <a:t>there is no data yet showing that they decrease cardiovascular risk.</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200">
                <a:solidFill>
                  <a:srgbClr val="0A0A0A"/>
                </a:solidFill>
                <a:latin typeface="Times New Roman"/>
                <a:ea typeface="Times New Roman"/>
                <a:cs typeface="Times New Roman"/>
                <a:sym typeface="Times New Roman"/>
              </a:rPr>
              <a:t>AstraZeneca has its own large cardiovascular outcomes trial, dubbed DECLARE, currently underway, aimed at showing a similar benefit to Farxiga. Results are expected in 2019 at the latest.</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A0A0A"/>
                </a:solidFill>
                <a:highlight>
                  <a:srgbClr val="FFFFFF"/>
                </a:highlight>
                <a:latin typeface="Times New Roman"/>
                <a:ea typeface="Times New Roman"/>
                <a:cs typeface="Times New Roman"/>
                <a:sym typeface="Times New Roman"/>
              </a:rPr>
              <a:t>And Jardiance's new label for cardiovascular benefit could prove a competitive edge until AstraZeneca's DECLARE study delivers positive results.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450">
                <a:solidFill>
                  <a:srgbClr val="4D4D4D"/>
                </a:solidFill>
                <a:highlight>
                  <a:srgbClr val="FFFFFF"/>
                </a:highlight>
                <a:latin typeface="Times New Roman"/>
                <a:ea typeface="Times New Roman"/>
                <a:cs typeface="Times New Roman"/>
                <a:sym typeface="Times New Roman"/>
              </a:rPr>
              <a:t>had favorable effects on several cardiovascular risk factors</a:t>
            </a:r>
            <a:endParaRPr sz="1400">
              <a:latin typeface="Source Code Pro"/>
              <a:ea typeface="Source Code Pro"/>
              <a:cs typeface="Source Code Pro"/>
              <a:sym typeface="Source Code Pr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4ccb672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4ccb672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Yu Chen</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Here is the forecasting sale of farxiga with the log transformation.</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When we use the entire dataset to do the model fitting, the forecasting of sale will go up a little and start to falling, which is weird, so we cut the dataset to and fit with the ARIMA (1,1,0) model. And that is why the data in this chart started from April in 2015</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4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27f13e97d_2_3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27f13e97d_2_3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a:latin typeface="Source Code Pro"/>
                <a:ea typeface="Source Code Pro"/>
                <a:cs typeface="Source Code Pro"/>
                <a:sym typeface="Source Code Pro"/>
              </a:rPr>
              <a:t>Yu Chen</a:t>
            </a:r>
            <a:endParaRPr sz="1400">
              <a:latin typeface="Source Code Pro"/>
              <a:ea typeface="Source Code Pro"/>
              <a:cs typeface="Source Code Pro"/>
              <a:sym typeface="Source Code Pro"/>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Here is the forecasting sale of Farxiga after removing the log transformation. </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Here is the forecasting part of sale in next 2 years. It showed that as the time goes by, the sale will rise faster </a:t>
            </a:r>
            <a:endParaRPr sz="14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4cc2c7629_0_5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4cc2c7629_0_5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Ming(</a:t>
            </a:r>
            <a:r>
              <a:rPr lang="en" u="sng">
                <a:solidFill>
                  <a:schemeClr val="hlink"/>
                </a:solidFill>
                <a:hlinkClick r:id="rId3"/>
              </a:rPr>
              <a:t>https://www.nytimes.com/2015/09/18/business/jardiance-a-diabetes-drug-is-shown-to-reduce-cardiovascular-deaths.html</a:t>
            </a:r>
            <a:r>
              <a:rPr lang="en"/>
              <a:t>)</a:t>
            </a:r>
            <a:endParaRPr/>
          </a:p>
          <a:p>
            <a:pPr marL="0" lvl="0" indent="0" algn="l" rtl="0">
              <a:spcBef>
                <a:spcPts val="0"/>
              </a:spcBef>
              <a:spcAft>
                <a:spcPts val="0"/>
              </a:spcAft>
              <a:buClr>
                <a:srgbClr val="000000"/>
              </a:buClr>
              <a:buSzPts val="1100"/>
              <a:buFont typeface="Arial"/>
              <a:buNone/>
            </a:pPr>
            <a:r>
              <a:rPr lang="en" sz="1200">
                <a:solidFill>
                  <a:srgbClr val="0A0A0A"/>
                </a:solidFill>
                <a:highlight>
                  <a:srgbClr val="FFFFFF"/>
                </a:highlight>
                <a:latin typeface="Times New Roman"/>
                <a:ea typeface="Times New Roman"/>
                <a:cs typeface="Times New Roman"/>
                <a:sym typeface="Times New Roman"/>
              </a:rPr>
              <a:t>And Jardiance's new label for cardiovascular benefit could prove a competitive edge until AstraZeneca's DECLARE study delivers positive results.</a:t>
            </a:r>
            <a:endParaRPr/>
          </a:p>
          <a:p>
            <a:pPr marL="0" lvl="0" indent="0" algn="l" rtl="0">
              <a:lnSpc>
                <a:spcPct val="115000"/>
              </a:lnSpc>
              <a:spcBef>
                <a:spcPts val="0"/>
              </a:spcBef>
              <a:spcAft>
                <a:spcPts val="0"/>
              </a:spcAft>
              <a:buClr>
                <a:srgbClr val="000000"/>
              </a:buClr>
              <a:buSzPts val="1100"/>
              <a:buFont typeface="Arial"/>
              <a:buNone/>
            </a:pPr>
            <a:r>
              <a:rPr lang="en">
                <a:solidFill>
                  <a:srgbClr val="333333"/>
                </a:solidFill>
                <a:latin typeface="Georgia"/>
                <a:ea typeface="Georgia"/>
                <a:cs typeface="Georgia"/>
                <a:sym typeface="Georgia"/>
              </a:rPr>
              <a:t>reduced the overall risk of having a heart attack or stroke, or of dying from cardiovascular causes, by 14 percent. Looking only at cardiovascular deaths, the reduction was 38 percent. </a:t>
            </a:r>
            <a:r>
              <a:rPr lang="en" sz="1200">
                <a:solidFill>
                  <a:srgbClr val="333333"/>
                </a:solidFill>
                <a:highlight>
                  <a:srgbClr val="FFFFFF"/>
                </a:highlight>
                <a:latin typeface="Georgia"/>
                <a:ea typeface="Georgia"/>
                <a:cs typeface="Georgia"/>
                <a:sym typeface="Georgia"/>
              </a:rPr>
              <a:t>shown a one-third reduction in the risk of cardiovascular death.Because cardiovascular disease is the leading cause of death for people with diabetes, he said, reducing that rate “by 38 percent is a landmark result.” </a:t>
            </a:r>
            <a:r>
              <a:rPr lang="en" sz="1450">
                <a:solidFill>
                  <a:srgbClr val="333333"/>
                </a:solidFill>
                <a:highlight>
                  <a:srgbClr val="FFFFFF"/>
                </a:highlight>
                <a:latin typeface="Georgia"/>
                <a:ea typeface="Georgia"/>
                <a:cs typeface="Georgia"/>
                <a:sym typeface="Georgia"/>
              </a:rPr>
              <a:t>The findings could hurt sales of some other types of diabetes drugs, including the Merck blockbuster Januvia.</a:t>
            </a:r>
            <a:endParaRPr sz="1200">
              <a:solidFill>
                <a:srgbClr val="333333"/>
              </a:solidFill>
              <a:latin typeface="Georgia"/>
              <a:ea typeface="Georgia"/>
              <a:cs typeface="Georgia"/>
              <a:sym typeface="Georgia"/>
            </a:endParaRPr>
          </a:p>
          <a:p>
            <a:pPr marL="0" lvl="0" indent="0" algn="l" rtl="0">
              <a:lnSpc>
                <a:spcPct val="115000"/>
              </a:lnSpc>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27f13e97d_2_5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27f13e97d_2_5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Chen</a:t>
            </a:r>
            <a:endParaRPr/>
          </a:p>
          <a:p>
            <a:pPr marL="0" lvl="0" indent="0" algn="l" rtl="0">
              <a:spcBef>
                <a:spcPts val="0"/>
              </a:spcBef>
              <a:spcAft>
                <a:spcPts val="0"/>
              </a:spcAft>
              <a:buNone/>
            </a:pPr>
            <a:r>
              <a:rPr lang="en"/>
              <a:t>Here is the model fitting for the sale of jardiance</a:t>
            </a:r>
            <a:endParaRPr/>
          </a:p>
          <a:p>
            <a:pPr marL="0" lvl="0" indent="0" algn="l" rtl="0">
              <a:spcBef>
                <a:spcPts val="0"/>
              </a:spcBef>
              <a:spcAft>
                <a:spcPts val="0"/>
              </a:spcAft>
              <a:buNone/>
            </a:pPr>
            <a:endParaRPr/>
          </a:p>
          <a:p>
            <a:pPr marL="0" lvl="0" indent="0" algn="l" rtl="0">
              <a:spcBef>
                <a:spcPts val="0"/>
              </a:spcBef>
              <a:spcAft>
                <a:spcPts val="0"/>
              </a:spcAft>
              <a:buNone/>
            </a:pPr>
            <a:r>
              <a:rPr lang="en"/>
              <a:t>We fit the dataset with the quadratic regression model, which is the equation that I showed on the upper left corner </a:t>
            </a:r>
            <a:endParaRPr/>
          </a:p>
          <a:p>
            <a:pPr marL="0" lvl="0" indent="0" algn="l" rtl="0">
              <a:spcBef>
                <a:spcPts val="0"/>
              </a:spcBef>
              <a:spcAft>
                <a:spcPts val="0"/>
              </a:spcAft>
              <a:buNone/>
            </a:pPr>
            <a:r>
              <a:rPr lang="en"/>
              <a:t>We can see the p-value of both two coefficient and intercept are smaller than 0.05, which means that three of them are significantly different from 0</a:t>
            </a:r>
            <a:endParaRPr/>
          </a:p>
          <a:p>
            <a:pPr marL="0" lvl="0" indent="0" algn="l" rtl="0">
              <a:spcBef>
                <a:spcPts val="0"/>
              </a:spcBef>
              <a:spcAft>
                <a:spcPts val="0"/>
              </a:spcAft>
              <a:buNone/>
            </a:pPr>
            <a:r>
              <a:rPr lang="en"/>
              <a:t>Also, the r square here is about 0.99, which means that the model fits very well with the dataset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27f13e97d_2_3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27f13e97d_2_3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Source Code Pro"/>
                <a:ea typeface="Source Code Pro"/>
                <a:cs typeface="Source Code Pro"/>
                <a:sym typeface="Source Code Pro"/>
              </a:rPr>
              <a:t>Yu Chen</a:t>
            </a:r>
            <a:endParaRPr sz="1400">
              <a:latin typeface="Source Code Pro"/>
              <a:ea typeface="Source Code Pro"/>
              <a:cs typeface="Source Code Pro"/>
              <a:sym typeface="Source Code Pro"/>
            </a:endParaRPr>
          </a:p>
          <a:p>
            <a:pPr marL="0" lvl="0" indent="0" algn="l" rtl="0">
              <a:spcBef>
                <a:spcPts val="0"/>
              </a:spcBef>
              <a:spcAft>
                <a:spcPts val="0"/>
              </a:spcAft>
              <a:buNone/>
            </a:pPr>
            <a:r>
              <a:rPr lang="en" sz="1400">
                <a:latin typeface="Times New Roman"/>
                <a:ea typeface="Times New Roman"/>
                <a:cs typeface="Times New Roman"/>
                <a:sym typeface="Times New Roman"/>
              </a:rPr>
              <a:t>Here is the forecasting sale of jardiance for the next two years. </a:t>
            </a:r>
            <a:endParaRPr sz="1400">
              <a:latin typeface="Times New Roman"/>
              <a:ea typeface="Times New Roman"/>
              <a:cs typeface="Times New Roman"/>
              <a:sym typeface="Times New Roman"/>
            </a:endParaRPr>
          </a:p>
          <a:p>
            <a:pPr marL="0" lvl="0" indent="0" algn="l" rtl="0">
              <a:spcBef>
                <a:spcPts val="0"/>
              </a:spcBef>
              <a:spcAft>
                <a:spcPts val="0"/>
              </a:spcAft>
              <a:buNone/>
            </a:pPr>
            <a:r>
              <a:rPr lang="en" sz="1400">
                <a:latin typeface="Times New Roman"/>
                <a:ea typeface="Times New Roman"/>
                <a:cs typeface="Times New Roman"/>
                <a:sym typeface="Times New Roman"/>
              </a:rPr>
              <a:t>As the picture showed, the sale will increase faster as time go by </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a:solidFill>
                  <a:srgbClr val="333333"/>
                </a:solidFill>
                <a:highlight>
                  <a:srgbClr val="FFFFFF"/>
                </a:highlight>
                <a:latin typeface="Open Sans"/>
                <a:ea typeface="Open Sans"/>
                <a:cs typeface="Open Sans"/>
                <a:sym typeface="Open Sans"/>
              </a:rPr>
              <a:t>the 38% reduction in cardiovascular death the med</a:t>
            </a:r>
            <a:endParaRPr>
              <a:solidFill>
                <a:srgbClr val="333333"/>
              </a:solidFill>
              <a:highlight>
                <a:srgbClr val="FFFFFF"/>
              </a:highlight>
              <a:latin typeface="Open Sans"/>
              <a:ea typeface="Open Sans"/>
              <a:cs typeface="Open Sans"/>
              <a:sym typeface="Open Sans"/>
            </a:endParaRPr>
          </a:p>
          <a:p>
            <a:pPr marL="0" lvl="0" indent="0" algn="l" rtl="0">
              <a:spcBef>
                <a:spcPts val="0"/>
              </a:spcBef>
              <a:spcAft>
                <a:spcPts val="0"/>
              </a:spcAft>
              <a:buClr>
                <a:srgbClr val="000000"/>
              </a:buClr>
              <a:buSzPts val="1100"/>
              <a:buFont typeface="Arial"/>
              <a:buNone/>
            </a:pPr>
            <a:endParaRPr>
              <a:solidFill>
                <a:srgbClr val="333333"/>
              </a:solidFill>
              <a:highlight>
                <a:srgbClr val="FFFFFF"/>
              </a:highlight>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27f13e97d_2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27f13e97d_2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Ming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e38b76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e38b76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Source Code Pro"/>
                <a:ea typeface="Source Code Pro"/>
                <a:cs typeface="Source Code Pro"/>
                <a:sym typeface="Source Code Pro"/>
              </a:rPr>
              <a:t>Yu Chen</a:t>
            </a:r>
            <a:endParaRPr sz="1400">
              <a:latin typeface="Source Code Pro"/>
              <a:ea typeface="Source Code Pro"/>
              <a:cs typeface="Source Code Pro"/>
              <a:sym typeface="Source Code Pro"/>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Here is the forecasting sale of three drugs in sglt2 inhibitor.</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The result show that the jardiance and farxiga is trying to capture the market share of invokana</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400">
                <a:latin typeface="Times New Roman"/>
                <a:ea typeface="Times New Roman"/>
                <a:cs typeface="Times New Roman"/>
                <a:sym typeface="Times New Roman"/>
              </a:rPr>
              <a:t>And the jardiance get the most of market share in SGLT2 inhibitor group</a:t>
            </a:r>
            <a:endParaRPr sz="14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4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54ccb6728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54ccb6728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Chen</a:t>
            </a:r>
            <a:endParaRPr/>
          </a:p>
          <a:p>
            <a:pPr marL="0" lvl="0" indent="0" algn="l" rtl="0">
              <a:spcBef>
                <a:spcPts val="0"/>
              </a:spcBef>
              <a:spcAft>
                <a:spcPts val="0"/>
              </a:spcAft>
              <a:buNone/>
            </a:pPr>
            <a:endParaRPr/>
          </a:p>
          <a:p>
            <a:pPr marL="0" lvl="0" indent="0" algn="l" rtl="0">
              <a:spcBef>
                <a:spcPts val="0"/>
              </a:spcBef>
              <a:spcAft>
                <a:spcPts val="0"/>
              </a:spcAft>
              <a:buNone/>
            </a:pPr>
            <a:r>
              <a:rPr lang="en"/>
              <a:t>Here is the total sale of three drugs in sglt2 inhibitor group, we fit data with arima(0,1,3) and the forecasting show that the sale in next two year is increasing</a:t>
            </a:r>
            <a:endParaRPr/>
          </a:p>
          <a:p>
            <a:pPr marL="0" lvl="0" indent="0" algn="l" rtl="0">
              <a:spcBef>
                <a:spcPts val="0"/>
              </a:spcBef>
              <a:spcAft>
                <a:spcPts val="0"/>
              </a:spcAft>
              <a:buNone/>
            </a:pPr>
            <a:r>
              <a:rPr lang="en"/>
              <a:t>Also, to avoid the part that increase rapidly, we only use the data after MAY IN 2015</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4cc2c7629_0_3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4cc2c7629_0_3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Hadiza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27f13e97d_2_50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27f13e97d_2_5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Hadiza: talk about the green line, which indicates the sales units drop from 1.7 M to 700K, and the blue line, 200M to 320 M to 160M</a:t>
            </a:r>
            <a:endParaRPr sz="1400">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rgbClr val="111111"/>
                </a:solidFill>
                <a:highlight>
                  <a:srgbClr val="FFFFFF"/>
                </a:highlight>
                <a:latin typeface="Times New Roman"/>
                <a:ea typeface="Times New Roman"/>
                <a:cs typeface="Times New Roman"/>
                <a:sym typeface="Times New Roman"/>
              </a:rPr>
              <a:t>The sales of insulin are steeply declining because people cannot afford it anymore.</a:t>
            </a:r>
            <a:endParaRPr sz="1200">
              <a:solidFill>
                <a:srgbClr val="11111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11111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50"/>
              <a:t> Growth of drug </a:t>
            </a:r>
            <a:r>
              <a:rPr lang="en" sz="1150" b="1" u="sng">
                <a:solidFill>
                  <a:srgbClr val="0092DC"/>
                </a:solidFill>
                <a:hlinkClick r:id="rId3"/>
              </a:rPr>
              <a:t>Tresiba</a:t>
            </a:r>
            <a:r>
              <a:rPr lang="en" sz="1150"/>
              <a:t> 2015, emergence of similar drugs. </a:t>
            </a:r>
            <a:r>
              <a:rPr lang="en" sz="1350">
                <a:solidFill>
                  <a:srgbClr val="0A0A0A"/>
                </a:solidFill>
                <a:highlight>
                  <a:srgbClr val="FFFFFF"/>
                </a:highlight>
              </a:rPr>
              <a:t>GLP-1 drug Ozempic once a week </a:t>
            </a:r>
            <a:r>
              <a:rPr lang="en" sz="1200">
                <a:solidFill>
                  <a:srgbClr val="222222"/>
                </a:solidFill>
                <a:highlight>
                  <a:srgbClr val="FFFFFF"/>
                </a:highlight>
                <a:latin typeface="Roboto"/>
                <a:ea typeface="Roboto"/>
                <a:cs typeface="Roboto"/>
                <a:sym typeface="Roboto"/>
              </a:rPr>
              <a:t> it </a:t>
            </a:r>
            <a:r>
              <a:rPr lang="en" sz="1200" b="1">
                <a:solidFill>
                  <a:srgbClr val="222222"/>
                </a:solidFill>
                <a:highlight>
                  <a:srgbClr val="FFFFFF"/>
                </a:highlight>
                <a:latin typeface="Roboto"/>
                <a:ea typeface="Roboto"/>
                <a:cs typeface="Roboto"/>
                <a:sym typeface="Roboto"/>
              </a:rPr>
              <a:t>15 to 30 minutes</a:t>
            </a:r>
            <a:r>
              <a:rPr lang="en" sz="1200">
                <a:solidFill>
                  <a:srgbClr val="222222"/>
                </a:solidFill>
                <a:highlight>
                  <a:srgbClr val="FFFFFF"/>
                </a:highlight>
                <a:latin typeface="Roboto"/>
                <a:ea typeface="Roboto"/>
                <a:cs typeface="Roboto"/>
                <a:sym typeface="Roboto"/>
              </a:rPr>
              <a:t> before a meal. I</a:t>
            </a:r>
            <a:endParaRPr sz="12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27f13e97d_2_50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27f13e97d_2_5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Hadiza</a:t>
            </a:r>
            <a:endParaRPr sz="1400">
              <a:latin typeface="Source Code Pro"/>
              <a:ea typeface="Source Code Pro"/>
              <a:cs typeface="Source Code Pro"/>
              <a:sym typeface="Source Code Pro"/>
            </a:endParaRPr>
          </a:p>
          <a:p>
            <a:pPr marL="0" lvl="0" indent="0" algn="l" rtl="0">
              <a:spcBef>
                <a:spcPts val="0"/>
              </a:spcBef>
              <a:spcAft>
                <a:spcPts val="0"/>
              </a:spcAft>
              <a:buNone/>
            </a:pPr>
            <a:r>
              <a:rPr lang="en" sz="1200">
                <a:solidFill>
                  <a:srgbClr val="333E48"/>
                </a:solidFill>
                <a:highlight>
                  <a:srgbClr val="FFFFFF"/>
                </a:highlight>
              </a:rPr>
              <a:t>Payment incentives, outdated patent regulations, and other factors </a:t>
            </a:r>
            <a:endParaRPr sz="1200">
              <a:solidFill>
                <a:srgbClr val="333E48"/>
              </a:solidFill>
              <a:highlight>
                <a:srgbClr val="FFFFFF"/>
              </a:highlight>
            </a:endParaRPr>
          </a:p>
          <a:p>
            <a:pPr marL="0" lvl="0" indent="0" algn="l" rtl="0">
              <a:spcBef>
                <a:spcPts val="0"/>
              </a:spcBef>
              <a:spcAft>
                <a:spcPts val="0"/>
              </a:spcAft>
              <a:buNone/>
            </a:pPr>
            <a:endParaRPr sz="1200">
              <a:solidFill>
                <a:srgbClr val="333E48"/>
              </a:solidFill>
              <a:highlight>
                <a:srgbClr val="FFFFFF"/>
              </a:highlight>
            </a:endParaRPr>
          </a:p>
          <a:p>
            <a:pPr marL="0" lvl="0" indent="0" algn="l" rtl="0">
              <a:spcBef>
                <a:spcPts val="0"/>
              </a:spcBef>
              <a:spcAft>
                <a:spcPts val="0"/>
              </a:spcAft>
              <a:buNone/>
            </a:pPr>
            <a:r>
              <a:rPr lang="en" sz="1200">
                <a:solidFill>
                  <a:srgbClr val="333E48"/>
                </a:solidFill>
                <a:highlight>
                  <a:srgbClr val="FFFFFF"/>
                </a:highlight>
              </a:rPr>
              <a:t>current rebate system provides an incentive for PBMs (</a:t>
            </a:r>
            <a:r>
              <a:rPr lang="en" sz="1150">
                <a:highlight>
                  <a:srgbClr val="FFFFFF"/>
                </a:highlight>
                <a:latin typeface="Open Sans"/>
                <a:ea typeface="Open Sans"/>
                <a:cs typeface="Open Sans"/>
                <a:sym typeface="Open Sans"/>
              </a:rPr>
              <a:t> administer prescription drug plans for more than 266 million Americans who have health insurance from a variety of sponsors) </a:t>
            </a:r>
            <a:endParaRPr sz="1150">
              <a:highlight>
                <a:srgbClr val="FFFFFF"/>
              </a:highlight>
              <a:latin typeface="Open Sans"/>
              <a:ea typeface="Open Sans"/>
              <a:cs typeface="Open Sans"/>
              <a:sym typeface="Open Sans"/>
            </a:endParaRPr>
          </a:p>
          <a:p>
            <a:pPr marL="0" lvl="0" indent="0" algn="l" rtl="0">
              <a:spcBef>
                <a:spcPts val="0"/>
              </a:spcBef>
              <a:spcAft>
                <a:spcPts val="0"/>
              </a:spcAft>
              <a:buNone/>
            </a:pPr>
            <a:r>
              <a:rPr lang="en" sz="1200">
                <a:solidFill>
                  <a:srgbClr val="333E48"/>
                </a:solidFill>
                <a:highlight>
                  <a:srgbClr val="FFFFFF"/>
                </a:highlight>
              </a:rPr>
              <a:t>to accept high-priced drugs.  drugmakers pay PBMs rebates in exchange for a spot on a formulary, which is a list of drugs covered under a health plan. As a result, drugmakers can set high list prices, but PBMs will not pay the prices because of the discounts. &amp; uninsured patients end up paying the high list prices.</a:t>
            </a:r>
            <a:endParaRPr sz="1200">
              <a:solidFill>
                <a:srgbClr val="333E48"/>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27f13e97d_2_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27f13e97d_2_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Hadiza</a:t>
            </a:r>
            <a:endParaRPr sz="1200">
              <a:solidFill>
                <a:srgbClr val="333333"/>
              </a:solidFill>
              <a:highlight>
                <a:schemeClr val="lt1"/>
              </a:highlight>
            </a:endParaRPr>
          </a:p>
          <a:p>
            <a:pPr marL="0" lvl="0" indent="0" algn="l" rtl="0">
              <a:spcBef>
                <a:spcPts val="0"/>
              </a:spcBef>
              <a:spcAft>
                <a:spcPts val="0"/>
              </a:spcAft>
              <a:buNone/>
            </a:pPr>
            <a:r>
              <a:rPr lang="en" sz="1200">
                <a:solidFill>
                  <a:srgbClr val="333333"/>
                </a:solidFill>
                <a:highlight>
                  <a:schemeClr val="lt1"/>
                </a:highlight>
              </a:rPr>
              <a:t>Reports of children dying because they cant afford insulin.</a:t>
            </a:r>
            <a:endParaRPr sz="1200">
              <a:solidFill>
                <a:srgbClr val="333333"/>
              </a:solidFill>
              <a:highlight>
                <a:schemeClr val="lt1"/>
              </a:highlight>
            </a:endParaRPr>
          </a:p>
          <a:p>
            <a:pPr marL="0" lvl="0" indent="0" algn="l" rtl="0">
              <a:spcBef>
                <a:spcPts val="0"/>
              </a:spcBef>
              <a:spcAft>
                <a:spcPts val="0"/>
              </a:spcAft>
              <a:buNone/>
            </a:pPr>
            <a:endParaRPr sz="1200">
              <a:solidFill>
                <a:srgbClr val="333333"/>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723fe4bb1714f54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723fe4bb1714f54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Hadiza</a:t>
            </a:r>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Southern California mainly LA to Tijuana. 45 minute drive. A 3 month supply on average cost $3700. In Tijuana, it’s $600</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333333"/>
              </a:solidFill>
              <a:highlight>
                <a:schemeClr val="lt1"/>
              </a:highlight>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Trades on Facebook based on insurance coverage. Offer to swap supply of the drug their insurance covers with ppl who may have coverage of the brand they’re looking for.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ISSUES: buying prescription drugs from strangers always a risk. Insulin must be stored or shipped at the right temperature. </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Rationing is dangerous. (Minnesota example)</a:t>
            </a:r>
            <a:r>
              <a:rPr lang="en" sz="1200">
                <a:solidFill>
                  <a:srgbClr val="333333"/>
                </a:solidFill>
                <a:highlight>
                  <a:schemeClr val="lt1"/>
                </a:highlight>
              </a:rPr>
              <a:t>$1300 for 4 vials without insurance. In a 10ml insulin, there is 1000 units. Earlier 25 cents for a unit.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0f38e611c_0_1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0f38e611c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Ming</a:t>
            </a:r>
            <a:endParaRPr/>
          </a:p>
          <a:p>
            <a:pPr marL="0" lvl="0" indent="0" algn="l" rtl="0">
              <a:spcBef>
                <a:spcPts val="0"/>
              </a:spcBef>
              <a:spcAft>
                <a:spcPts val="0"/>
              </a:spcAft>
              <a:buNone/>
            </a:pPr>
            <a:r>
              <a:rPr lang="en" sz="1200" b="1">
                <a:highlight>
                  <a:schemeClr val="lt1"/>
                </a:highlight>
                <a:latin typeface="Roboto"/>
                <a:ea typeface="Roboto"/>
                <a:cs typeface="Roboto"/>
                <a:sym typeface="Roboto"/>
              </a:rPr>
              <a:t>Merck &amp; Co.</a:t>
            </a:r>
            <a:r>
              <a:rPr lang="en" sz="1200">
                <a:highlight>
                  <a:schemeClr val="lt1"/>
                </a:highlight>
                <a:latin typeface="Roboto"/>
                <a:ea typeface="Roboto"/>
                <a:cs typeface="Roboto"/>
                <a:sym typeface="Roboto"/>
              </a:rPr>
              <a:t>'s (</a:t>
            </a:r>
            <a:r>
              <a:rPr lang="en" sz="1200" u="sng">
                <a:solidFill>
                  <a:srgbClr val="006699"/>
                </a:solidFill>
                <a:highlight>
                  <a:schemeClr val="lt1"/>
                </a:highlight>
                <a:latin typeface="Roboto"/>
                <a:ea typeface="Roboto"/>
                <a:cs typeface="Roboto"/>
                <a:sym typeface="Roboto"/>
                <a:hlinkClick r:id="rId3"/>
              </a:rPr>
              <a:t>NYSE:MRK</a:t>
            </a:r>
            <a:r>
              <a:rPr lang="en" sz="1200">
                <a:highlight>
                  <a:schemeClr val="lt1"/>
                </a:highlight>
                <a:latin typeface="Roboto"/>
                <a:ea typeface="Roboto"/>
                <a:cs typeface="Roboto"/>
                <a:sym typeface="Roboto"/>
              </a:rPr>
              <a:t>) Januvia, which got the nod in 2006, holds the distinction of being the first DPP-4 inhibitor to win Food and Drug Administration (FDA) approval. The second DPP-4 to get an OK was Onglyza in 2009, the third was Tradjenta,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0f38e611c_0_3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0f38e611c_0_3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7272"/>
              </a:lnSpc>
              <a:spcBef>
                <a:spcPts val="0"/>
              </a:spcBef>
              <a:spcAft>
                <a:spcPts val="0"/>
              </a:spcAft>
              <a:buNone/>
            </a:pPr>
            <a:endParaRPr u="sng">
              <a:solidFill>
                <a:schemeClr val="hlink"/>
              </a:solidFill>
            </a:endParaRPr>
          </a:p>
          <a:p>
            <a:pPr marL="0" lvl="0" indent="0" algn="l" rtl="0">
              <a:lnSpc>
                <a:spcPct val="177272"/>
              </a:lnSpc>
              <a:spcBef>
                <a:spcPts val="0"/>
              </a:spcBef>
              <a:spcAft>
                <a:spcPts val="0"/>
              </a:spcAft>
              <a:buNone/>
            </a:pPr>
            <a:r>
              <a:rPr lang="en" b="1"/>
              <a:t>Yu Ming (</a:t>
            </a:r>
            <a:r>
              <a:rPr lang="en" u="sng">
                <a:solidFill>
                  <a:schemeClr val="hlink"/>
                </a:solidFill>
                <a:hlinkClick r:id="rId3"/>
              </a:rPr>
              <a:t>https://www.diabetes.co.uk/diabetes-medication/dpp-4-inhibitors.html</a:t>
            </a:r>
            <a:r>
              <a:rPr lang="en" b="1"/>
              <a:t>)</a:t>
            </a:r>
            <a:endParaRPr b="1"/>
          </a:p>
          <a:p>
            <a:pPr marL="0" lvl="0" indent="0" algn="l" rtl="0">
              <a:lnSpc>
                <a:spcPct val="177272"/>
              </a:lnSpc>
              <a:spcBef>
                <a:spcPts val="0"/>
              </a:spcBef>
              <a:spcAft>
                <a:spcPts val="0"/>
              </a:spcAft>
              <a:buNone/>
            </a:pPr>
            <a:r>
              <a:rPr lang="en" b="1"/>
              <a:t>DPP-4 Inhibitors Segment Has the Largest Market Share in diabetic drugs market</a:t>
            </a:r>
            <a:endParaRPr b="1"/>
          </a:p>
          <a:p>
            <a:pPr marL="0" lvl="0" indent="0" algn="l" rtl="0">
              <a:spcBef>
                <a:spcPts val="0"/>
              </a:spcBef>
              <a:spcAft>
                <a:spcPts val="0"/>
              </a:spcAft>
              <a:buNone/>
            </a:pPr>
            <a:r>
              <a:rPr lang="en" sz="1050">
                <a:solidFill>
                  <a:srgbClr val="333333"/>
                </a:solidFill>
                <a:highlight>
                  <a:srgbClr val="FFFFFF"/>
                </a:highlight>
              </a:rPr>
              <a:t>They work by blocking the action of DPP-4, an enzyme which destroys a group of gastrointestinal hormones called incretins.</a:t>
            </a:r>
            <a:endParaRPr sz="1050">
              <a:solidFill>
                <a:srgbClr val="333333"/>
              </a:solidFill>
              <a:highlight>
                <a:srgbClr val="FFFFFF"/>
              </a:highlight>
            </a:endParaRPr>
          </a:p>
          <a:p>
            <a:pPr marL="0" lvl="0" indent="0" algn="l" rtl="0">
              <a:spcBef>
                <a:spcPts val="0"/>
              </a:spcBef>
              <a:spcAft>
                <a:spcPts val="0"/>
              </a:spcAft>
              <a:buNone/>
            </a:pPr>
            <a:r>
              <a:rPr lang="en" sz="1050">
                <a:solidFill>
                  <a:srgbClr val="333333"/>
                </a:solidFill>
                <a:highlight>
                  <a:srgbClr val="FFFFFF"/>
                </a:highlight>
              </a:rPr>
              <a:t>by protecting incretins from damage, DPP-4 inhibitors help regulate blood glucose levels.</a:t>
            </a:r>
            <a:endParaRPr sz="1050">
              <a:solidFill>
                <a:srgbClr val="333333"/>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4cc2c76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4cc2c76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Yu Ming</a:t>
            </a:r>
            <a:endParaRPr sz="1350">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Onglyza (decrease) (blue)</a:t>
            </a:r>
            <a:r>
              <a:rPr lang="en" sz="1350">
                <a:solidFill>
                  <a:srgbClr val="231F20"/>
                </a:solidFill>
                <a:latin typeface="Roboto"/>
                <a:ea typeface="Roboto"/>
                <a:cs typeface="Roboto"/>
                <a:sym typeface="Roboto"/>
              </a:rPr>
              <a:t>saxagliptin</a:t>
            </a:r>
            <a:r>
              <a:rPr lang="en" sz="1200">
                <a:latin typeface="Times New Roman"/>
                <a:ea typeface="Times New Roman"/>
                <a:cs typeface="Times New Roman"/>
                <a:sym typeface="Times New Roman"/>
              </a:rPr>
              <a:t/>
            </a: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Tradjenta(increase) (yellow)</a:t>
            </a:r>
            <a:r>
              <a:rPr lang="en" sz="1350">
                <a:solidFill>
                  <a:srgbClr val="231F20"/>
                </a:solidFill>
                <a:latin typeface="Roboto"/>
                <a:ea typeface="Roboto"/>
                <a:cs typeface="Roboto"/>
                <a:sym typeface="Roboto"/>
              </a:rPr>
              <a:t>linagliptin</a:t>
            </a:r>
            <a:r>
              <a:rPr lang="en" sz="1200">
                <a:latin typeface="Times New Roman"/>
                <a:ea typeface="Times New Roman"/>
                <a:cs typeface="Times New Roman"/>
                <a:sym typeface="Times New Roman"/>
              </a:rPr>
              <a:t/>
            </a: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Januvia(increase) (red)</a:t>
            </a:r>
            <a:r>
              <a:rPr lang="en" sz="1350">
                <a:solidFill>
                  <a:srgbClr val="231F20"/>
                </a:solidFill>
                <a:latin typeface="Roboto"/>
                <a:ea typeface="Roboto"/>
                <a:cs typeface="Roboto"/>
                <a:sym typeface="Roboto"/>
              </a:rPr>
              <a:t>sitagliptin</a:t>
            </a:r>
            <a:endParaRPr sz="1200">
              <a:solidFill>
                <a:srgbClr val="333333"/>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cfd239b3f_1_9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cfd239b3f_1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111111"/>
                </a:solidFill>
                <a:highlight>
                  <a:srgbClr val="FFFFFF"/>
                </a:highlight>
                <a:latin typeface="Roboto"/>
                <a:ea typeface="Roboto"/>
                <a:cs typeface="Roboto"/>
                <a:sym typeface="Roboto"/>
              </a:rPr>
              <a:t>Yu Ming</a:t>
            </a:r>
            <a:endParaRPr sz="1350">
              <a:solidFill>
                <a:srgbClr val="111111"/>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111111"/>
                </a:solidFill>
                <a:highlight>
                  <a:srgbClr val="FFFFFF"/>
                </a:highlight>
                <a:latin typeface="Roboto"/>
                <a:ea typeface="Roboto"/>
                <a:cs typeface="Roboto"/>
                <a:sym typeface="Roboto"/>
              </a:rPr>
              <a:t>As of 2018 more than 30 million Americans have diabetes – representing nearly 10 percent of our population.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4cc2c76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cc2c76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highlight>
                  <a:srgbClr val="FFFFFF"/>
                </a:highlight>
                <a:latin typeface="Georgia"/>
                <a:ea typeface="Georgia"/>
                <a:cs typeface="Georgia"/>
                <a:sym typeface="Georgia"/>
              </a:rPr>
              <a:t>Yu Ming</a:t>
            </a:r>
            <a:endParaRPr sz="1350">
              <a:highlight>
                <a:srgbClr val="FFFFFF"/>
              </a:highlight>
              <a:latin typeface="Georgia"/>
              <a:ea typeface="Georgia"/>
              <a:cs typeface="Georgia"/>
              <a:sym typeface="Georgia"/>
            </a:endParaRPr>
          </a:p>
          <a:p>
            <a:pPr marL="0" lvl="0" indent="0" algn="l" rtl="0">
              <a:spcBef>
                <a:spcPts val="0"/>
              </a:spcBef>
              <a:spcAft>
                <a:spcPts val="0"/>
              </a:spcAft>
              <a:buNone/>
            </a:pPr>
            <a:r>
              <a:rPr lang="en" sz="1350">
                <a:highlight>
                  <a:srgbClr val="FFFFFF"/>
                </a:highlight>
                <a:latin typeface="Georgia"/>
                <a:ea typeface="Georgia"/>
                <a:cs typeface="Georgia"/>
                <a:sym typeface="Georgia"/>
              </a:rPr>
              <a:t>Although the sales revenue of Januvia is increasing, One thing that we find interesting is the units sale of Januvia is flat. The reason of this sale performance is because Merck had raised the price of Januvia by more than 18% from January 2017 to mid-2018.</a:t>
            </a:r>
            <a:endParaRPr sz="1350">
              <a:highlight>
                <a:srgbClr val="FFFFFF"/>
              </a:highlight>
              <a:latin typeface="Georgia"/>
              <a:ea typeface="Georgia"/>
              <a:cs typeface="Georgia"/>
              <a:sym typeface="Georgi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0f2e7dad8_0_1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0f2e7dad8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Yu Ming(</a:t>
            </a:r>
            <a:r>
              <a:rPr lang="en" sz="1200" u="sng">
                <a:solidFill>
                  <a:schemeClr val="accent5"/>
                </a:solidFill>
                <a:highlight>
                  <a:schemeClr val="lt1"/>
                </a:highlight>
                <a:hlinkClick r:id="rId3"/>
              </a:rPr>
              <a:t>https://www.fool.com/investing/2018/07/20/eli-lilly-scores-a-win-in-diabetes.aspx</a:t>
            </a:r>
            <a:r>
              <a:rPr lang="en" sz="1200">
                <a:solidFill>
                  <a:srgbClr val="333333"/>
                </a:solidFill>
                <a:highlight>
                  <a:schemeClr val="lt1"/>
                </a:highlight>
              </a:rPr>
              <a:t>)</a:t>
            </a:r>
            <a:endParaRPr sz="1200">
              <a:solidFill>
                <a:srgbClr val="333333"/>
              </a:solidFill>
              <a:highlight>
                <a:schemeClr val="lt1"/>
              </a:highlight>
            </a:endParaRPr>
          </a:p>
          <a:p>
            <a:pPr marL="0" lvl="0" indent="0" algn="l" rtl="0">
              <a:spcBef>
                <a:spcPts val="0"/>
              </a:spcBef>
              <a:spcAft>
                <a:spcPts val="0"/>
              </a:spcAft>
              <a:buNone/>
            </a:pPr>
            <a:r>
              <a:rPr lang="en" sz="1200">
                <a:highlight>
                  <a:schemeClr val="lt1"/>
                </a:highlight>
                <a:latin typeface="Roboto"/>
                <a:ea typeface="Roboto"/>
                <a:cs typeface="Roboto"/>
                <a:sym typeface="Roboto"/>
              </a:rPr>
              <a:t>Januvia has been on the market since 2006. It is the first DPP-4 to reach the market, </a:t>
            </a:r>
            <a:r>
              <a:rPr lang="en" sz="1200">
                <a:solidFill>
                  <a:srgbClr val="333333"/>
                </a:solidFill>
                <a:highlight>
                  <a:schemeClr val="lt1"/>
                </a:highlight>
                <a:latin typeface="Open Sans"/>
                <a:ea typeface="Open Sans"/>
                <a:cs typeface="Open Sans"/>
                <a:sym typeface="Open Sans"/>
              </a:rPr>
              <a:t>One of the advantages of hitting a market first is the chance to get ahead with payers, and Januvia has racked up solid coverage</a:t>
            </a:r>
            <a:endParaRPr sz="1200">
              <a:solidFill>
                <a:srgbClr val="333333"/>
              </a:solidFill>
              <a:highlight>
                <a:schemeClr val="lt1"/>
              </a:highlight>
            </a:endParaRPr>
          </a:p>
          <a:p>
            <a:pPr marL="0" lvl="0" indent="0" algn="l" rtl="0">
              <a:spcBef>
                <a:spcPts val="0"/>
              </a:spcBef>
              <a:spcAft>
                <a:spcPts val="0"/>
              </a:spcAft>
              <a:buNone/>
            </a:pPr>
            <a:r>
              <a:rPr lang="en" sz="1350">
                <a:highlight>
                  <a:schemeClr val="lt1"/>
                </a:highlight>
                <a:latin typeface="Georgia"/>
                <a:ea typeface="Georgia"/>
                <a:cs typeface="Georgia"/>
                <a:sym typeface="Georgia"/>
              </a:rPr>
              <a:t>Merck had raised the price of Januvia by more than 18% from January 2017 to mid-2018, Patients continue to struggle to afford the drugs. However, the sale revenue and sale units did not decrease, but increase.  We can see the trends of these three factors from next two slides</a:t>
            </a:r>
            <a:endParaRPr sz="1350">
              <a:highlight>
                <a:schemeClr val="lt1"/>
              </a:highlight>
              <a:latin typeface="Georgia"/>
              <a:ea typeface="Georgia"/>
              <a:cs typeface="Georgia"/>
              <a:sym typeface="Georgia"/>
            </a:endParaRPr>
          </a:p>
          <a:p>
            <a:pPr marL="0" lvl="0" indent="0" algn="l" rtl="0">
              <a:spcBef>
                <a:spcPts val="0"/>
              </a:spcBef>
              <a:spcAft>
                <a:spcPts val="0"/>
              </a:spcAft>
              <a:buNone/>
            </a:pPr>
            <a:r>
              <a:rPr lang="en" sz="1200">
                <a:solidFill>
                  <a:srgbClr val="333333"/>
                </a:solidFill>
                <a:highlight>
                  <a:schemeClr val="lt1"/>
                </a:highlight>
                <a:latin typeface="Open Sans"/>
                <a:ea typeface="Open Sans"/>
                <a:cs typeface="Open Sans"/>
                <a:sym typeface="Open Sans"/>
              </a:rPr>
              <a:t>That doesn't mean there isn't room for other SGLT2 meds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0f2e7dad8_4_3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0f2e7dad8_4_3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chemeClr val="lt1"/>
                </a:highlight>
                <a:latin typeface="Roboto"/>
                <a:ea typeface="Roboto"/>
                <a:cs typeface="Roboto"/>
                <a:sym typeface="Roboto"/>
              </a:rPr>
              <a:t>Yu Ming</a:t>
            </a:r>
            <a:endParaRPr sz="1200">
              <a:highlight>
                <a:schemeClr val="lt1"/>
              </a:highlight>
              <a:latin typeface="Roboto"/>
              <a:ea typeface="Roboto"/>
              <a:cs typeface="Roboto"/>
              <a:sym typeface="Roboto"/>
            </a:endParaRPr>
          </a:p>
          <a:p>
            <a:pPr marL="0" lvl="0" indent="0" algn="l" rtl="0">
              <a:spcBef>
                <a:spcPts val="0"/>
              </a:spcBef>
              <a:spcAft>
                <a:spcPts val="0"/>
              </a:spcAft>
              <a:buNone/>
            </a:pPr>
            <a:r>
              <a:rPr lang="en" sz="1200">
                <a:highlight>
                  <a:schemeClr val="lt1"/>
                </a:highlight>
                <a:latin typeface="Roboto"/>
                <a:ea typeface="Roboto"/>
                <a:cs typeface="Roboto"/>
                <a:sym typeface="Roboto"/>
              </a:rPr>
              <a:t>Merck &amp; Co.'s Januvia success has been helped by heart failure risks that in cardiovascular safety studies for Onglyza and Nesina.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0f2e7dad8_4_3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0f2e7dad8_4_3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highlight>
                  <a:schemeClr val="lt1"/>
                </a:highlight>
                <a:latin typeface="Georgia"/>
                <a:ea typeface="Georgia"/>
                <a:cs typeface="Georgia"/>
                <a:sym typeface="Georgia"/>
              </a:rPr>
              <a:t>Yu Ming</a:t>
            </a:r>
            <a:endParaRPr sz="1350">
              <a:highlight>
                <a:schemeClr val="lt1"/>
              </a:highlight>
              <a:latin typeface="Georgia"/>
              <a:ea typeface="Georgia"/>
              <a:cs typeface="Georgia"/>
              <a:sym typeface="Georgia"/>
            </a:endParaRPr>
          </a:p>
          <a:p>
            <a:pPr marL="0" lvl="0" indent="0" algn="l" rtl="0">
              <a:spcBef>
                <a:spcPts val="0"/>
              </a:spcBef>
              <a:spcAft>
                <a:spcPts val="0"/>
              </a:spcAft>
              <a:buNone/>
            </a:pPr>
            <a:r>
              <a:rPr lang="en" sz="1200" b="1">
                <a:highlight>
                  <a:schemeClr val="lt1"/>
                </a:highlight>
                <a:latin typeface="Roboto"/>
                <a:ea typeface="Roboto"/>
                <a:cs typeface="Roboto"/>
                <a:sym typeface="Roboto"/>
              </a:rPr>
              <a:t>Eli Lilly</a:t>
            </a:r>
            <a:r>
              <a:rPr lang="en" sz="1200">
                <a:highlight>
                  <a:schemeClr val="lt1"/>
                </a:highlight>
                <a:latin typeface="Roboto"/>
                <a:ea typeface="Roboto"/>
                <a:cs typeface="Roboto"/>
                <a:sym typeface="Roboto"/>
              </a:rPr>
              <a:t> (</a:t>
            </a:r>
            <a:r>
              <a:rPr lang="en" sz="1200" u="sng">
                <a:solidFill>
                  <a:srgbClr val="006699"/>
                </a:solidFill>
                <a:highlight>
                  <a:schemeClr val="lt1"/>
                </a:highlight>
                <a:latin typeface="Roboto"/>
                <a:ea typeface="Roboto"/>
                <a:cs typeface="Roboto"/>
                <a:sym typeface="Roboto"/>
                <a:hlinkClick r:id="rId3"/>
              </a:rPr>
              <a:t>NYSE:LLY</a:t>
            </a:r>
            <a:r>
              <a:rPr lang="en" sz="1200">
                <a:highlight>
                  <a:schemeClr val="lt1"/>
                </a:highlight>
                <a:latin typeface="Roboto"/>
                <a:ea typeface="Roboto"/>
                <a:cs typeface="Roboto"/>
                <a:sym typeface="Roboto"/>
              </a:rPr>
              <a:t>) just </a:t>
            </a:r>
            <a:r>
              <a:rPr lang="en" sz="1200" u="sng">
                <a:solidFill>
                  <a:srgbClr val="006699"/>
                </a:solidFill>
                <a:highlight>
                  <a:schemeClr val="lt1"/>
                </a:highlight>
                <a:latin typeface="Roboto"/>
                <a:ea typeface="Roboto"/>
                <a:cs typeface="Roboto"/>
                <a:sym typeface="Roboto"/>
                <a:hlinkClick r:id="rId4"/>
              </a:rPr>
              <a:t>unveiled</a:t>
            </a:r>
            <a:r>
              <a:rPr lang="en" sz="1200">
                <a:highlight>
                  <a:schemeClr val="lt1"/>
                </a:highlight>
                <a:latin typeface="Roboto"/>
                <a:ea typeface="Roboto"/>
                <a:cs typeface="Roboto"/>
                <a:sym typeface="Roboto"/>
              </a:rPr>
              <a:t> new data showing that one of its diabetes drugs -- Tradjenta -- doesn't increase the risk of cardiovascular events, including heart attack and stroke. The results could help Tradjenta capture a greater share of the multibillion-dollar DPP-4 class of diabetes drugs, so let's learn more about it. Tradjenta’s safety data is good news for Eli Lilly because at a minimum, it levels the playing field with Januvia, and that could be enough to allow Tradjenta to chip away at more of Januvia's sales lead.</a:t>
            </a:r>
            <a:endParaRPr sz="1200">
              <a:highlight>
                <a:schemeClr val="lt1"/>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sz="1200">
              <a:highlight>
                <a:schemeClr val="lt1"/>
              </a:highlight>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4ccb6728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ccb672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Yu Chen</a:t>
            </a:r>
            <a:endParaRPr sz="1200">
              <a:solidFill>
                <a:srgbClr val="333333"/>
              </a:solidFill>
              <a:highlight>
                <a:schemeClr val="lt1"/>
              </a:highlight>
            </a:endParaRPr>
          </a:p>
          <a:p>
            <a:pPr marL="0" lvl="0" indent="0" algn="l" rtl="0">
              <a:spcBef>
                <a:spcPts val="0"/>
              </a:spcBef>
              <a:spcAft>
                <a:spcPts val="0"/>
              </a:spcAft>
              <a:buNone/>
            </a:pPr>
            <a:r>
              <a:rPr lang="en" sz="1200">
                <a:solidFill>
                  <a:srgbClr val="333333"/>
                </a:solidFill>
                <a:highlight>
                  <a:schemeClr val="lt1"/>
                </a:highlight>
              </a:rPr>
              <a:t>Here is the forecasting sale of DPP4 inhibitors group with log transformation. </a:t>
            </a:r>
            <a:endParaRPr sz="1200">
              <a:solidFill>
                <a:srgbClr val="333333"/>
              </a:solidFill>
              <a:highlight>
                <a:schemeClr val="lt1"/>
              </a:highlight>
            </a:endParaRPr>
          </a:p>
          <a:p>
            <a:pPr marL="0" lvl="0" indent="0" algn="l" rtl="0">
              <a:spcBef>
                <a:spcPts val="0"/>
              </a:spcBef>
              <a:spcAft>
                <a:spcPts val="0"/>
              </a:spcAft>
              <a:buNone/>
            </a:pPr>
            <a:r>
              <a:rPr lang="en" sz="1200">
                <a:solidFill>
                  <a:srgbClr val="333333"/>
                </a:solidFill>
                <a:highlight>
                  <a:schemeClr val="lt1"/>
                </a:highlight>
              </a:rPr>
              <a:t>Fit the model with arima(0,1,2) and arima(1,1,0), since arima(1,1,0) has lower aic, so we choose this model to fit our dataset</a:t>
            </a:r>
            <a:endParaRPr sz="1200">
              <a:solidFill>
                <a:srgbClr val="333333"/>
              </a:solidFill>
              <a:highlight>
                <a:schemeClr val="lt1"/>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4cc2c76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54cc2c76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Yu Chen</a:t>
            </a:r>
            <a:endParaRPr sz="1200">
              <a:solidFill>
                <a:srgbClr val="333333"/>
              </a:solidFill>
              <a:highlight>
                <a:schemeClr val="lt1"/>
              </a:highlight>
            </a:endParaRPr>
          </a:p>
          <a:p>
            <a:pPr marL="0" lvl="0" indent="0" algn="l" rtl="0">
              <a:spcBef>
                <a:spcPts val="0"/>
              </a:spcBef>
              <a:spcAft>
                <a:spcPts val="0"/>
              </a:spcAft>
              <a:buNone/>
            </a:pPr>
            <a:r>
              <a:rPr lang="en" sz="1200">
                <a:solidFill>
                  <a:srgbClr val="333333"/>
                </a:solidFill>
                <a:highlight>
                  <a:schemeClr val="lt1"/>
                </a:highlight>
              </a:rPr>
              <a:t>Here is the forecasting sale of DPP4 inhibitor after removing the log transformation</a:t>
            </a:r>
            <a:endParaRPr sz="1200">
              <a:solidFill>
                <a:srgbClr val="333333"/>
              </a:solidFill>
              <a:highlight>
                <a:schemeClr val="lt1"/>
              </a:highlight>
            </a:endParaRPr>
          </a:p>
          <a:p>
            <a:pPr marL="0" lvl="0" indent="0" algn="l" rtl="0">
              <a:spcBef>
                <a:spcPts val="0"/>
              </a:spcBef>
              <a:spcAft>
                <a:spcPts val="0"/>
              </a:spcAft>
              <a:buNone/>
            </a:pPr>
            <a:r>
              <a:rPr lang="en" sz="1200">
                <a:solidFill>
                  <a:srgbClr val="333333"/>
                </a:solidFill>
                <a:highlight>
                  <a:schemeClr val="lt1"/>
                </a:highlight>
              </a:rPr>
              <a:t>And the sale of DPP4 inhibitors will increase in next 2 years</a:t>
            </a:r>
            <a:endParaRPr sz="1200">
              <a:solidFill>
                <a:srgbClr val="333333"/>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50f2e7dad8_9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50f2e7dad8_9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Chen</a:t>
            </a:r>
            <a:endParaRPr/>
          </a:p>
          <a:p>
            <a:pPr marL="0" lvl="0" indent="0" algn="l" rtl="0">
              <a:spcBef>
                <a:spcPts val="0"/>
              </a:spcBef>
              <a:spcAft>
                <a:spcPts val="0"/>
              </a:spcAft>
              <a:buNone/>
            </a:pPr>
            <a:r>
              <a:rPr lang="en"/>
              <a:t>To conclude,  we have summaried the competitive advantage of three markets</a:t>
            </a:r>
            <a:endParaRPr/>
          </a:p>
          <a:p>
            <a:pPr marL="0" lvl="0" indent="0" algn="l" rtl="0">
              <a:spcBef>
                <a:spcPts val="0"/>
              </a:spcBef>
              <a:spcAft>
                <a:spcPts val="0"/>
              </a:spcAft>
              <a:buNone/>
            </a:pPr>
            <a:r>
              <a:rPr lang="en" sz="1400"/>
              <a:t>The pros of SGLT2 inhibitor is that it can reduce the risk of heart attack, stroke. Also, it is helpful for reducing the weight</a:t>
            </a:r>
            <a:endParaRPr sz="1400"/>
          </a:p>
          <a:p>
            <a:pPr marL="0" lvl="0" indent="0" algn="l" rtl="0">
              <a:spcBef>
                <a:spcPts val="0"/>
              </a:spcBef>
              <a:spcAft>
                <a:spcPts val="0"/>
              </a:spcAft>
              <a:buNone/>
            </a:pPr>
            <a:r>
              <a:rPr lang="en" sz="1400"/>
              <a:t>SGLT2 don’t affect the insulin directly</a:t>
            </a:r>
            <a:endParaRPr sz="1400"/>
          </a:p>
          <a:p>
            <a:pPr marL="0" lvl="0" indent="0" algn="l" rtl="0">
              <a:spcBef>
                <a:spcPts val="0"/>
              </a:spcBef>
              <a:spcAft>
                <a:spcPts val="0"/>
              </a:spcAft>
              <a:buNone/>
            </a:pPr>
            <a:r>
              <a:rPr lang="en" sz="1400"/>
              <a:t>Instead, when urine is being formed,SGLT2 prevent the kidneys from absorbing glucose (sugar) back into the body so it cause the higher concentration of sugar in the urine, which can lead to an increased risk of urinary tract and yeast infections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For the DPP4 inhibitor, it won’t cause the weight gain problem and the issue of hypoglycemia, but it may cause the joint pain and pancreatites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Insulin is effective when it is used in the proper dose, but it may lead to weight gain and hypoglycemia</a:t>
            </a:r>
            <a:endParaRPr sz="14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400"/>
              <a:t>Hypoglycemia: low blood sugar</a:t>
            </a:r>
            <a:endParaRPr sz="1400"/>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50f2e7dad8_6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50f2e7dad8_6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527f13e97d_2_6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527f13e97d_2_6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chemeClr val="lt1"/>
                </a:highlight>
              </a:rPr>
              <a:t>Yu Ming</a:t>
            </a:r>
            <a:endParaRPr sz="1200">
              <a:solidFill>
                <a:srgbClr val="11111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50f2e7dad8_6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50f2e7dad8_6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Chen</a:t>
            </a:r>
            <a:endParaRPr/>
          </a:p>
          <a:p>
            <a:pPr marL="0" lvl="0" indent="0" algn="l" rtl="0">
              <a:spcBef>
                <a:spcPts val="0"/>
              </a:spcBef>
              <a:spcAft>
                <a:spcPts val="0"/>
              </a:spcAft>
              <a:buNone/>
            </a:pPr>
            <a:r>
              <a:rPr lang="en"/>
              <a:t>Base on the past and current sale performance</a:t>
            </a:r>
            <a:endParaRPr/>
          </a:p>
          <a:p>
            <a:pPr marL="0" lvl="0" indent="0" algn="l" rtl="0">
              <a:spcBef>
                <a:spcPts val="0"/>
              </a:spcBef>
              <a:spcAft>
                <a:spcPts val="0"/>
              </a:spcAft>
              <a:buNone/>
            </a:pPr>
            <a:r>
              <a:rPr lang="en"/>
              <a:t>The sale of SGLT2 inhibitor is chasing after the sale of DPP-4 inhibitors and may exceed the DPP-4 in the future</a:t>
            </a:r>
            <a:endParaRPr/>
          </a:p>
          <a:p>
            <a:pPr marL="0" lvl="0" indent="0" algn="l" rtl="0">
              <a:spcBef>
                <a:spcPts val="0"/>
              </a:spcBef>
              <a:spcAft>
                <a:spcPts val="0"/>
              </a:spcAft>
              <a:buNone/>
            </a:pPr>
            <a:r>
              <a:rPr lang="en"/>
              <a:t>The market share of insulin in the diabetic drug market is falling down gradually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27f13e97d_2_2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27f13e97d_2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1B11"/>
                </a:solidFill>
                <a:highlight>
                  <a:srgbClr val="FFFFFF"/>
                </a:highlight>
                <a:latin typeface="Roboto"/>
                <a:ea typeface="Roboto"/>
                <a:cs typeface="Roboto"/>
                <a:sym typeface="Roboto"/>
              </a:rPr>
              <a:t>Yu Ming</a:t>
            </a:r>
            <a:endParaRPr>
              <a:solidFill>
                <a:srgbClr val="221B11"/>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21B11"/>
                </a:solidFill>
                <a:highlight>
                  <a:srgbClr val="FFFFFF"/>
                </a:highlight>
                <a:latin typeface="Roboto"/>
                <a:ea typeface="Roboto"/>
                <a:cs typeface="Roboto"/>
                <a:sym typeface="Roboto"/>
              </a:rPr>
              <a:t>Type 2 diabetes is the most common form of diabetes.</a:t>
            </a:r>
            <a:endParaRPr>
              <a:solidFill>
                <a:srgbClr val="221B11"/>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21B11"/>
                </a:solidFill>
                <a:highlight>
                  <a:srgbClr val="FFFFFF"/>
                </a:highlight>
                <a:latin typeface="Roboto"/>
                <a:ea typeface="Roboto"/>
                <a:cs typeface="Roboto"/>
                <a:sym typeface="Roboto"/>
              </a:rPr>
              <a:t>However, because type 2 diabetes accounts for 90% to 95% of all diabetes cases, the data presented are likely to be more characteristic of type 2 diabetes</a:t>
            </a:r>
            <a:endParaRPr>
              <a:solidFill>
                <a:srgbClr val="221B11"/>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111111"/>
                </a:solidFill>
                <a:highlight>
                  <a:srgbClr val="FFFFFF"/>
                </a:highlight>
              </a:rPr>
              <a:t>possible treatments for type 2 diabetes</a:t>
            </a:r>
            <a:endParaRPr>
              <a:solidFill>
                <a:srgbClr val="111111"/>
              </a:solidFill>
              <a:highlight>
                <a:srgbClr val="FFFFFF"/>
              </a:highlight>
            </a:endParaRPr>
          </a:p>
          <a:p>
            <a:pPr marL="0" lvl="0" indent="0" algn="l" rtl="0">
              <a:spcBef>
                <a:spcPts val="0"/>
              </a:spcBef>
              <a:spcAft>
                <a:spcPts val="0"/>
              </a:spcAft>
              <a:buNone/>
            </a:pPr>
            <a:r>
              <a:rPr lang="en" b="1">
                <a:solidFill>
                  <a:srgbClr val="111111"/>
                </a:solidFill>
                <a:highlight>
                  <a:srgbClr val="FFFFFF"/>
                </a:highlight>
              </a:rPr>
              <a:t>SGLT2 inhibitors.</a:t>
            </a:r>
            <a:endParaRPr>
              <a:solidFill>
                <a:srgbClr val="11111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0f2e7dad8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0f2e7dad8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chen</a:t>
            </a:r>
            <a:endParaRPr/>
          </a:p>
          <a:p>
            <a:pPr marL="0" lvl="0" indent="0" algn="l" rtl="0">
              <a:spcBef>
                <a:spcPts val="0"/>
              </a:spcBef>
              <a:spcAft>
                <a:spcPts val="0"/>
              </a:spcAft>
              <a:buNone/>
            </a:pPr>
            <a:r>
              <a:rPr lang="en"/>
              <a:t>We also find more research to support our result, we find out that DPP4 inhibitors and SGLT2 inhibitors does not only compete with each other, but also cooperate with each other. </a:t>
            </a:r>
            <a:endParaRPr/>
          </a:p>
          <a:p>
            <a:pPr marL="0" lvl="0" indent="0" algn="l" rtl="0">
              <a:spcBef>
                <a:spcPts val="0"/>
              </a:spcBef>
              <a:spcAft>
                <a:spcPts val="0"/>
              </a:spcAft>
              <a:buNone/>
            </a:pPr>
            <a:endParaRPr/>
          </a:p>
          <a:p>
            <a:pPr marL="0" lvl="0" indent="0" algn="l" rtl="0">
              <a:spcBef>
                <a:spcPts val="0"/>
              </a:spcBef>
              <a:spcAft>
                <a:spcPts val="0"/>
              </a:spcAft>
              <a:buNone/>
            </a:pPr>
            <a:r>
              <a:rPr lang="en"/>
              <a:t>As the competitive advantage that we mentioned before, there is competition between them. </a:t>
            </a:r>
            <a:endParaRPr/>
          </a:p>
          <a:p>
            <a:pPr marL="0" lvl="0" indent="0" algn="l" rtl="0">
              <a:spcBef>
                <a:spcPts val="0"/>
              </a:spcBef>
              <a:spcAft>
                <a:spcPts val="0"/>
              </a:spcAft>
              <a:buNone/>
            </a:pPr>
            <a:endParaRPr/>
          </a:p>
          <a:p>
            <a:pPr marL="0" lvl="0" indent="0" algn="l" rtl="0">
              <a:spcBef>
                <a:spcPts val="0"/>
              </a:spcBef>
              <a:spcAft>
                <a:spcPts val="0"/>
              </a:spcAft>
              <a:buNone/>
            </a:pPr>
            <a:r>
              <a:rPr lang="en"/>
              <a:t>For the relationship of cooperating, we found that DPP4 inhibitor and SGLT2 inhibitor can be used alone or  they can be used together as a combination therapy</a:t>
            </a:r>
            <a:endParaRPr/>
          </a:p>
          <a:p>
            <a:pPr marL="0" lvl="0" indent="0" algn="l" rtl="0">
              <a:spcBef>
                <a:spcPts val="0"/>
              </a:spcBef>
              <a:spcAft>
                <a:spcPts val="0"/>
              </a:spcAft>
              <a:buNone/>
            </a:pPr>
            <a:endParaRPr/>
          </a:p>
          <a:p>
            <a:pPr marL="0" lvl="0" indent="0" algn="l" rtl="0">
              <a:spcBef>
                <a:spcPts val="0"/>
              </a:spcBef>
              <a:spcAft>
                <a:spcPts val="0"/>
              </a:spcAft>
              <a:buNone/>
            </a:pPr>
            <a:r>
              <a:rPr lang="en"/>
              <a:t>The combination therapy has complementary effect in pharmacology</a:t>
            </a:r>
            <a:endParaRPr/>
          </a:p>
          <a:p>
            <a:pPr marL="0" lvl="0" indent="0" algn="l" rtl="0">
              <a:spcBef>
                <a:spcPts val="0"/>
              </a:spcBef>
              <a:spcAft>
                <a:spcPts val="0"/>
              </a:spcAft>
              <a:buNone/>
            </a:pPr>
            <a:r>
              <a:rPr lang="en"/>
              <a:t>For example: it can inhibit glucagon and simulate the insulin secretion, which cause a additional glucose-lowering effect than using SGLT2 OR DPP4 alone.</a:t>
            </a:r>
            <a:endParaRPr/>
          </a:p>
          <a:p>
            <a:pPr marL="0" lvl="0" indent="0" algn="l" rtl="0">
              <a:spcBef>
                <a:spcPts val="0"/>
              </a:spcBef>
              <a:spcAft>
                <a:spcPts val="0"/>
              </a:spcAft>
              <a:buNone/>
            </a:pPr>
            <a:endParaRPr/>
          </a:p>
          <a:p>
            <a:pPr marL="0" lvl="0" indent="0" algn="l" rtl="0">
              <a:spcBef>
                <a:spcPts val="0"/>
              </a:spcBef>
              <a:spcAft>
                <a:spcPts val="0"/>
              </a:spcAft>
              <a:buNone/>
            </a:pPr>
            <a:r>
              <a:rPr lang="en"/>
              <a:t>Since the combination of SGLT2 AND DPP-4 is safe and more efficacious, that may be one reason that the sale of both SGLT2 inhibitor and DPP4 inhibitor will increase together</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Since this combination theory can simulate the insulin, that may be one of reason that the sale of insulin decrease</a:t>
            </a:r>
            <a:endParaRPr/>
          </a:p>
          <a:p>
            <a:pPr marL="0" lvl="0" indent="0" algn="l" rtl="0">
              <a:spcBef>
                <a:spcPts val="0"/>
              </a:spcBef>
              <a:spcAft>
                <a:spcPts val="0"/>
              </a:spcAft>
              <a:buNone/>
            </a:pPr>
            <a:endParaRPr/>
          </a:p>
          <a:p>
            <a:pPr marL="0" lvl="0" indent="0" algn="l" rtl="0">
              <a:spcBef>
                <a:spcPts val="0"/>
              </a:spcBef>
              <a:spcAft>
                <a:spcPts val="0"/>
              </a:spcAft>
              <a:buNone/>
            </a:pPr>
            <a:r>
              <a:rPr lang="en"/>
              <a:t>Moreover, since the population</a:t>
            </a: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0f2e7dad8_6_1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0f2e7dad8_6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rgbClr val="333333"/>
                </a:solidFill>
                <a:highlight>
                  <a:schemeClr val="lt1"/>
                </a:highlight>
              </a:rPr>
              <a:t>YU CHEN</a:t>
            </a:r>
            <a:endParaRPr sz="1200" dirty="0">
              <a:solidFill>
                <a:srgbClr val="333333"/>
              </a:solidFill>
              <a:highlight>
                <a:schemeClr val="lt1"/>
              </a:highlight>
            </a:endParaRPr>
          </a:p>
          <a:p>
            <a:pPr marL="0" lvl="0" indent="0" algn="l" rtl="0">
              <a:spcBef>
                <a:spcPts val="0"/>
              </a:spcBef>
              <a:spcAft>
                <a:spcPts val="0"/>
              </a:spcAft>
              <a:buClr>
                <a:srgbClr val="000000"/>
              </a:buClr>
              <a:buSzPts val="1100"/>
              <a:buFont typeface="Arial"/>
              <a:buNone/>
            </a:pPr>
            <a:r>
              <a:rPr lang="en" sz="1200" dirty="0">
                <a:solidFill>
                  <a:srgbClr val="333333"/>
                </a:solidFill>
                <a:highlight>
                  <a:schemeClr val="lt1"/>
                </a:highlight>
              </a:rPr>
              <a:t>Due to the connection between three groups of drug that </a:t>
            </a:r>
            <a:r>
              <a:rPr lang="en" sz="1200" dirty="0" err="1">
                <a:solidFill>
                  <a:srgbClr val="333333"/>
                </a:solidFill>
                <a:highlight>
                  <a:schemeClr val="lt1"/>
                </a:highlight>
              </a:rPr>
              <a:t>i</a:t>
            </a:r>
            <a:r>
              <a:rPr lang="en" sz="1200" dirty="0">
                <a:solidFill>
                  <a:srgbClr val="333333"/>
                </a:solidFill>
                <a:highlight>
                  <a:schemeClr val="lt1"/>
                </a:highlight>
              </a:rPr>
              <a:t> mentioned from the previous slide, we believe that our forecasting result is reasonable</a:t>
            </a:r>
            <a:endParaRPr sz="1200" dirty="0">
              <a:solidFill>
                <a:srgbClr val="333333"/>
              </a:solidFill>
              <a:highlight>
                <a:schemeClr val="lt1"/>
              </a:highlight>
            </a:endParaRPr>
          </a:p>
          <a:p>
            <a:pPr marL="0" lvl="0" indent="0" algn="l" rtl="0">
              <a:spcBef>
                <a:spcPts val="0"/>
              </a:spcBef>
              <a:spcAft>
                <a:spcPts val="0"/>
              </a:spcAft>
              <a:buClr>
                <a:srgbClr val="000000"/>
              </a:buClr>
              <a:buSzPts val="1100"/>
              <a:buFont typeface="Arial"/>
              <a:buNone/>
            </a:pPr>
            <a:endParaRPr sz="1200" dirty="0">
              <a:solidFill>
                <a:srgbClr val="333333"/>
              </a:solidFill>
              <a:highlight>
                <a:schemeClr val="lt1"/>
              </a:highlight>
            </a:endParaRPr>
          </a:p>
          <a:p>
            <a:pPr marL="0" lvl="0" indent="0" algn="l" rtl="0">
              <a:spcBef>
                <a:spcPts val="0"/>
              </a:spcBef>
              <a:spcAft>
                <a:spcPts val="0"/>
              </a:spcAft>
              <a:buClr>
                <a:srgbClr val="000000"/>
              </a:buClr>
              <a:buSzPts val="1100"/>
              <a:buFont typeface="Arial"/>
              <a:buNone/>
            </a:pPr>
            <a:r>
              <a:rPr lang="en" sz="1200" dirty="0">
                <a:solidFill>
                  <a:srgbClr val="333333"/>
                </a:solidFill>
                <a:highlight>
                  <a:schemeClr val="lt1"/>
                </a:highlight>
              </a:rPr>
              <a:t>Moreover, we believe that the DPP4 inhibitor and SGLT2 inhibitor will have good development in the future</a:t>
            </a:r>
            <a:endParaRPr sz="1200" dirty="0">
              <a:solidFill>
                <a:srgbClr val="333333"/>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cfd239b3f_1_3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cfd239b3f_1_3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rPr>
              <a:t> Hadiza</a:t>
            </a:r>
            <a:endParaRPr sz="1200">
              <a:solidFill>
                <a:srgbClr val="333333"/>
              </a:solidFill>
              <a:highlight>
                <a:srgbClr val="FFFFFF"/>
              </a:highlight>
            </a:endParaRPr>
          </a:p>
          <a:p>
            <a:pPr marL="0" lvl="0" indent="0" algn="l" rtl="0">
              <a:spcBef>
                <a:spcPts val="0"/>
              </a:spcBef>
              <a:spcAft>
                <a:spcPts val="0"/>
              </a:spcAft>
              <a:buNone/>
            </a:pPr>
            <a:r>
              <a:rPr lang="en" sz="1200">
                <a:solidFill>
                  <a:srgbClr val="444444"/>
                </a:solidFill>
                <a:highlight>
                  <a:srgbClr val="F5F5F5"/>
                </a:highlight>
              </a:rPr>
              <a:t>With the increasing population of diabetic patients, how do the sales of diabetes drugs compare and why?  What will their future development trend be?</a:t>
            </a:r>
            <a:endParaRPr sz="1200">
              <a:solidFill>
                <a:srgbClr val="333333"/>
              </a:solidFill>
              <a:highlight>
                <a:srgbClr val="FFFFFF"/>
              </a:highlight>
            </a:endParaRPr>
          </a:p>
          <a:p>
            <a:pPr marL="0" lvl="0" indent="0" algn="l" rtl="0">
              <a:spcBef>
                <a:spcPts val="0"/>
              </a:spcBef>
              <a:spcAft>
                <a:spcPts val="0"/>
              </a:spcAft>
              <a:buNone/>
            </a:pPr>
            <a:r>
              <a:rPr lang="en" sz="1200">
                <a:solidFill>
                  <a:srgbClr val="333333"/>
                </a:solidFill>
                <a:highlight>
                  <a:srgbClr val="FFFFFF"/>
                </a:highlight>
              </a:rPr>
              <a:t>rising prevalence of diabetes across the globe is expected to drive the global SGLT2 inhibitors market.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0f2e7dad8_9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0f2e7dad8_9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Hadiza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27f13e97d_2_2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27f13e97d_2_2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 Ming (First, I’d like to introduce SGLT2 inhibitors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cc2c7629_0_5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cc2c7629_0_5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Yu Ming</a:t>
            </a:r>
            <a:endParaRPr>
              <a:solidFill>
                <a:srgbClr val="333333"/>
              </a:solidFill>
              <a:highlight>
                <a:srgbClr val="FFFFFF"/>
              </a:highlight>
            </a:endParaRPr>
          </a:p>
          <a:p>
            <a:pPr marL="0" lvl="0" indent="0" algn="l" rtl="0">
              <a:spcBef>
                <a:spcPts val="0"/>
              </a:spcBef>
              <a:spcAft>
                <a:spcPts val="0"/>
              </a:spcAft>
              <a:buNone/>
            </a:pPr>
            <a:r>
              <a:rPr lang="en">
                <a:solidFill>
                  <a:srgbClr val="333333"/>
                </a:solidFill>
                <a:highlight>
                  <a:srgbClr val="FFFFFF"/>
                </a:highlight>
              </a:rPr>
              <a:t>sodium glucose cotransporter-2</a:t>
            </a:r>
            <a:endParaRPr>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200">
              <a:solidFill>
                <a:srgbClr val="11111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a:highlight>
                  <a:schemeClr val="lt1"/>
                </a:highlight>
                <a:latin typeface="Times New Roman"/>
                <a:ea typeface="Times New Roman"/>
                <a:cs typeface="Times New Roman"/>
                <a:sym typeface="Times New Roman"/>
              </a:rPr>
              <a:t>SGLT2 inhibitors are the newest class of oral anti-hyperglycemic agents that have been approved for the treatment of diabetes mellitus. Over the past year there have been significant developments in both the safety and efficacy of this class of medications that are presented in this review.</a:t>
            </a:r>
            <a:endParaRPr>
              <a:highlight>
                <a:schemeClr val="lt1"/>
              </a:highlight>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solidFill>
                  <a:srgbClr val="333333"/>
                </a:solidFill>
                <a:highlight>
                  <a:schemeClr val="lt1"/>
                </a:highlight>
              </a:rPr>
              <a:t>SGLT2 inhibitors are expected to have high consumption in the near future due to simple treatment method and relatively better results and preferred line of treatment for type II diabetes. </a:t>
            </a:r>
            <a:endParaRPr>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 sz="1200">
                <a:solidFill>
                  <a:srgbClr val="231F20"/>
                </a:solidFill>
                <a:highlight>
                  <a:srgbClr val="FFFFFF"/>
                </a:highlight>
                <a:latin typeface="Times New Roman"/>
                <a:ea typeface="Times New Roman"/>
                <a:cs typeface="Times New Roman"/>
                <a:sym typeface="Times New Roman"/>
              </a:rPr>
              <a:t>canagliflozin(</a:t>
            </a:r>
            <a:r>
              <a:rPr lang="en" sz="1200">
                <a:solidFill>
                  <a:srgbClr val="111111"/>
                </a:solidFill>
                <a:highlight>
                  <a:srgbClr val="FFFFFF"/>
                </a:highlight>
                <a:latin typeface="Times New Roman"/>
                <a:ea typeface="Times New Roman"/>
                <a:cs typeface="Times New Roman"/>
                <a:sym typeface="Times New Roman"/>
              </a:rPr>
              <a:t>Invokana)</a:t>
            </a:r>
            <a:endParaRPr sz="1200">
              <a:solidFill>
                <a:srgbClr val="11111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 sz="1200">
                <a:solidFill>
                  <a:srgbClr val="231F20"/>
                </a:solidFill>
                <a:highlight>
                  <a:srgbClr val="FFFFFF"/>
                </a:highlight>
                <a:latin typeface="Times New Roman"/>
                <a:ea typeface="Times New Roman"/>
                <a:cs typeface="Times New Roman"/>
                <a:sym typeface="Times New Roman"/>
              </a:rPr>
              <a:t>empagliflozin(</a:t>
            </a:r>
            <a:r>
              <a:rPr lang="en" sz="1200">
                <a:solidFill>
                  <a:srgbClr val="111111"/>
                </a:solidFill>
                <a:highlight>
                  <a:srgbClr val="FFFFFF"/>
                </a:highlight>
                <a:latin typeface="Times New Roman"/>
                <a:ea typeface="Times New Roman"/>
                <a:cs typeface="Times New Roman"/>
                <a:sym typeface="Times New Roman"/>
              </a:rPr>
              <a:t>Jardiance)</a:t>
            </a:r>
            <a:endParaRPr sz="1200">
              <a:solidFill>
                <a:srgbClr val="11111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 sz="1200">
                <a:solidFill>
                  <a:srgbClr val="231F20"/>
                </a:solidFill>
                <a:highlight>
                  <a:srgbClr val="FFFFFF"/>
                </a:highlight>
                <a:latin typeface="Times New Roman"/>
                <a:ea typeface="Times New Roman"/>
                <a:cs typeface="Times New Roman"/>
                <a:sym typeface="Times New Roman"/>
              </a:rPr>
              <a:t>dapagliflozin(</a:t>
            </a:r>
            <a:r>
              <a:rPr lang="en" sz="1200">
                <a:solidFill>
                  <a:srgbClr val="111111"/>
                </a:solidFill>
                <a:highlight>
                  <a:srgbClr val="FFFFFF"/>
                </a:highlight>
                <a:latin typeface="Times New Roman"/>
                <a:ea typeface="Times New Roman"/>
                <a:cs typeface="Times New Roman"/>
                <a:sym typeface="Times New Roman"/>
              </a:rPr>
              <a:t>Farxiga)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27f13e97d_2_2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27f13e97d_2_2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200">
                <a:solidFill>
                  <a:srgbClr val="111111"/>
                </a:solidFill>
                <a:highlight>
                  <a:srgbClr val="FFFFFF"/>
                </a:highlight>
                <a:latin typeface="Times New Roman"/>
                <a:ea typeface="Times New Roman"/>
                <a:cs typeface="Times New Roman"/>
                <a:sym typeface="Times New Roman"/>
              </a:rPr>
              <a:t>Yu Ming (https://www.fool.com/investing/general/2015/03/21/this-is-why-diabetes-treatment-costs-are-soaring.aspx)</a:t>
            </a:r>
            <a:endParaRPr sz="1200">
              <a:solidFill>
                <a:srgbClr val="11111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
                <a:highlight>
                  <a:srgbClr val="FFFFFF"/>
                </a:highlight>
                <a:latin typeface="Roboto"/>
                <a:ea typeface="Roboto"/>
                <a:cs typeface="Roboto"/>
                <a:sym typeface="Roboto"/>
              </a:rPr>
              <a:t>In 2013,</a:t>
            </a:r>
            <a:r>
              <a:rPr lang="en" b="1">
                <a:highlight>
                  <a:srgbClr val="FFFFFF"/>
                </a:highlight>
                <a:latin typeface="Roboto"/>
                <a:ea typeface="Roboto"/>
                <a:cs typeface="Roboto"/>
                <a:sym typeface="Roboto"/>
              </a:rPr>
              <a:t> Johnson &amp; Johnson</a:t>
            </a:r>
            <a:r>
              <a:rPr lang="en">
                <a:highlight>
                  <a:srgbClr val="FFFFFF"/>
                </a:highlight>
                <a:latin typeface="Roboto"/>
                <a:ea typeface="Roboto"/>
                <a:cs typeface="Roboto"/>
                <a:sym typeface="Roboto"/>
              </a:rPr>
              <a:t>'s (</a:t>
            </a:r>
            <a:r>
              <a:rPr lang="en" u="sng">
                <a:solidFill>
                  <a:srgbClr val="006699"/>
                </a:solidFill>
                <a:highlight>
                  <a:srgbClr val="FFFFFF"/>
                </a:highlight>
                <a:latin typeface="Roboto"/>
                <a:ea typeface="Roboto"/>
                <a:cs typeface="Roboto"/>
                <a:sym typeface="Roboto"/>
                <a:hlinkClick r:id="rId3"/>
              </a:rPr>
              <a:t>NYSE:JNJ</a:t>
            </a:r>
            <a:r>
              <a:rPr lang="en">
                <a:highlight>
                  <a:srgbClr val="FFFFFF"/>
                </a:highlight>
                <a:latin typeface="Roboto"/>
                <a:ea typeface="Roboto"/>
                <a:cs typeface="Roboto"/>
                <a:sym typeface="Roboto"/>
              </a:rPr>
              <a:t>) Invokana became the first SGLT2 inhibitor.In January 2014, the FDA approved sales of </a:t>
            </a:r>
            <a:r>
              <a:rPr lang="en" b="1">
                <a:highlight>
                  <a:srgbClr val="FFFFFF"/>
                </a:highlight>
                <a:latin typeface="Roboto"/>
                <a:ea typeface="Roboto"/>
                <a:cs typeface="Roboto"/>
                <a:sym typeface="Roboto"/>
              </a:rPr>
              <a:t>AstraZeneca</a:t>
            </a:r>
            <a:r>
              <a:rPr lang="en">
                <a:highlight>
                  <a:srgbClr val="FFFFFF"/>
                </a:highlight>
                <a:latin typeface="Roboto"/>
                <a:ea typeface="Roboto"/>
                <a:cs typeface="Roboto"/>
                <a:sym typeface="Roboto"/>
              </a:rPr>
              <a:t>'s (</a:t>
            </a:r>
            <a:r>
              <a:rPr lang="en" u="sng">
                <a:solidFill>
                  <a:srgbClr val="006699"/>
                </a:solidFill>
                <a:highlight>
                  <a:srgbClr val="FFFFFF"/>
                </a:highlight>
                <a:latin typeface="Roboto"/>
                <a:ea typeface="Roboto"/>
                <a:cs typeface="Roboto"/>
                <a:sym typeface="Roboto"/>
                <a:hlinkClick r:id="rId4"/>
              </a:rPr>
              <a:t>NYSE:AZN</a:t>
            </a:r>
            <a:r>
              <a:rPr lang="en">
                <a:highlight>
                  <a:srgbClr val="FFFFFF"/>
                </a:highlight>
                <a:latin typeface="Roboto"/>
                <a:ea typeface="Roboto"/>
                <a:cs typeface="Roboto"/>
                <a:sym typeface="Roboto"/>
              </a:rPr>
              <a:t>) Farxiga; 2014 August, the agency gave the go-ahead to Jardiance from Boehringer and </a:t>
            </a:r>
            <a:r>
              <a:rPr lang="en" b="1">
                <a:highlight>
                  <a:srgbClr val="FFFFFF"/>
                </a:highlight>
                <a:latin typeface="Roboto"/>
                <a:ea typeface="Roboto"/>
                <a:cs typeface="Roboto"/>
                <a:sym typeface="Roboto"/>
              </a:rPr>
              <a:t>Eli Lilly and Co.</a:t>
            </a:r>
            <a:r>
              <a:rPr lang="en">
                <a:highlight>
                  <a:srgbClr val="FFFFFF"/>
                </a:highlight>
                <a:latin typeface="Roboto"/>
                <a:ea typeface="Roboto"/>
                <a:cs typeface="Roboto"/>
                <a:sym typeface="Roboto"/>
              </a:rPr>
              <a:t> (</a:t>
            </a:r>
            <a:r>
              <a:rPr lang="en" u="sng">
                <a:solidFill>
                  <a:srgbClr val="006699"/>
                </a:solidFill>
                <a:highlight>
                  <a:srgbClr val="FFFFFF"/>
                </a:highlight>
                <a:latin typeface="Roboto"/>
                <a:ea typeface="Roboto"/>
                <a:cs typeface="Roboto"/>
                <a:sym typeface="Roboto"/>
                <a:hlinkClick r:id="rId5"/>
              </a:rPr>
              <a:t>NYSE:LLY</a:t>
            </a:r>
            <a:r>
              <a:rPr lang="en">
                <a:highlight>
                  <a:srgbClr val="FFFFFF"/>
                </a:highlight>
                <a:latin typeface="Roboto"/>
                <a:ea typeface="Roboto"/>
                <a:cs typeface="Roboto"/>
                <a:sym typeface="Roboto"/>
              </a:rPr>
              <a:t>).</a:t>
            </a:r>
            <a:endParaRPr sz="1200">
              <a:solidFill>
                <a:srgbClr val="11111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a:highlight>
                  <a:srgbClr val="FFFFFF"/>
                </a:highlight>
                <a:latin typeface="Roboto"/>
                <a:ea typeface="Roboto"/>
                <a:cs typeface="Roboto"/>
                <a:sym typeface="Roboto"/>
              </a:rPr>
              <a:t>Despite having to compete for prescriptions with those two new SGLT2 drugs, management reports that its Invokana market share improved to 6.5% in the fourth quarter from 6.3% in the third quarter. Since Jardiance and Farxiga haven't dented Invokana's prescription trend, it appears that their approval has only served to strengthen the case for using SGLT2 inhibitors more widely. However, since 2015 to 2019, the trends of these three have changed a lot. we will talk about the reasons in the next couple of slides. </a:t>
            </a:r>
            <a:endParaRPr sz="1200">
              <a:solidFill>
                <a:srgbClr val="11111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 sz="1200">
                <a:solidFill>
                  <a:srgbClr val="111111"/>
                </a:solidFill>
                <a:highlight>
                  <a:srgbClr val="FFFFFF"/>
                </a:highlight>
                <a:latin typeface="Times New Roman"/>
                <a:ea typeface="Times New Roman"/>
                <a:cs typeface="Times New Roman"/>
                <a:sym typeface="Times New Roman"/>
              </a:rPr>
              <a:t>The sale of Invokana (blue), Farxiga (green), Jardiance (red)</a:t>
            </a:r>
            <a:endParaRPr sz="1200">
              <a:solidFill>
                <a:srgbClr val="11111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100"/>
              <a:buNone/>
              <a:defRPr sz="2100" b="1">
                <a:solidFill>
                  <a:schemeClr val="accent1"/>
                </a:solidFill>
              </a:defRPr>
            </a:lvl1pPr>
            <a:lvl2pPr lvl="1" algn="ctr" rtl="0">
              <a:lnSpc>
                <a:spcPct val="100000"/>
              </a:lnSpc>
              <a:spcBef>
                <a:spcPts val="0"/>
              </a:spcBef>
              <a:spcAft>
                <a:spcPts val="0"/>
              </a:spcAft>
              <a:buClr>
                <a:schemeClr val="accent1"/>
              </a:buClr>
              <a:buSzPts val="2100"/>
              <a:buNone/>
              <a:defRPr sz="2100" b="1">
                <a:solidFill>
                  <a:schemeClr val="accent1"/>
                </a:solidFill>
              </a:defRPr>
            </a:lvl2pPr>
            <a:lvl3pPr lvl="2" algn="ctr" rtl="0">
              <a:lnSpc>
                <a:spcPct val="100000"/>
              </a:lnSpc>
              <a:spcBef>
                <a:spcPts val="0"/>
              </a:spcBef>
              <a:spcAft>
                <a:spcPts val="0"/>
              </a:spcAft>
              <a:buClr>
                <a:schemeClr val="accent1"/>
              </a:buClr>
              <a:buSzPts val="2100"/>
              <a:buNone/>
              <a:defRPr sz="2100" b="1">
                <a:solidFill>
                  <a:schemeClr val="accent1"/>
                </a:solidFill>
              </a:defRPr>
            </a:lvl3pPr>
            <a:lvl4pPr lvl="3" algn="ctr" rtl="0">
              <a:lnSpc>
                <a:spcPct val="100000"/>
              </a:lnSpc>
              <a:spcBef>
                <a:spcPts val="0"/>
              </a:spcBef>
              <a:spcAft>
                <a:spcPts val="0"/>
              </a:spcAft>
              <a:buClr>
                <a:schemeClr val="accent1"/>
              </a:buClr>
              <a:buSzPts val="2100"/>
              <a:buNone/>
              <a:defRPr sz="2100" b="1">
                <a:solidFill>
                  <a:schemeClr val="accent1"/>
                </a:solidFill>
              </a:defRPr>
            </a:lvl4pPr>
            <a:lvl5pPr lvl="4" algn="ctr" rtl="0">
              <a:lnSpc>
                <a:spcPct val="100000"/>
              </a:lnSpc>
              <a:spcBef>
                <a:spcPts val="0"/>
              </a:spcBef>
              <a:spcAft>
                <a:spcPts val="0"/>
              </a:spcAft>
              <a:buClr>
                <a:schemeClr val="accent1"/>
              </a:buClr>
              <a:buSzPts val="2100"/>
              <a:buNone/>
              <a:defRPr sz="2100" b="1">
                <a:solidFill>
                  <a:schemeClr val="accent1"/>
                </a:solidFill>
              </a:defRPr>
            </a:lvl5pPr>
            <a:lvl6pPr lvl="5" algn="ctr" rtl="0">
              <a:lnSpc>
                <a:spcPct val="100000"/>
              </a:lnSpc>
              <a:spcBef>
                <a:spcPts val="0"/>
              </a:spcBef>
              <a:spcAft>
                <a:spcPts val="0"/>
              </a:spcAft>
              <a:buClr>
                <a:schemeClr val="accent1"/>
              </a:buClr>
              <a:buSzPts val="2100"/>
              <a:buNone/>
              <a:defRPr sz="2100" b="1">
                <a:solidFill>
                  <a:schemeClr val="accent1"/>
                </a:solidFill>
              </a:defRPr>
            </a:lvl6pPr>
            <a:lvl7pPr lvl="6" algn="ctr" rtl="0">
              <a:lnSpc>
                <a:spcPct val="100000"/>
              </a:lnSpc>
              <a:spcBef>
                <a:spcPts val="0"/>
              </a:spcBef>
              <a:spcAft>
                <a:spcPts val="0"/>
              </a:spcAft>
              <a:buClr>
                <a:schemeClr val="accent1"/>
              </a:buClr>
              <a:buSzPts val="2100"/>
              <a:buNone/>
              <a:defRPr sz="2100" b="1">
                <a:solidFill>
                  <a:schemeClr val="accent1"/>
                </a:solidFill>
              </a:defRPr>
            </a:lvl7pPr>
            <a:lvl8pPr lvl="7" algn="ctr" rtl="0">
              <a:lnSpc>
                <a:spcPct val="100000"/>
              </a:lnSpc>
              <a:spcBef>
                <a:spcPts val="0"/>
              </a:spcBef>
              <a:spcAft>
                <a:spcPts val="0"/>
              </a:spcAft>
              <a:buClr>
                <a:schemeClr val="accent1"/>
              </a:buClr>
              <a:buSzPts val="2100"/>
              <a:buNone/>
              <a:defRPr sz="2100" b="1">
                <a:solidFill>
                  <a:schemeClr val="accent1"/>
                </a:solidFill>
              </a:defRPr>
            </a:lvl8pPr>
            <a:lvl9pPr lvl="8" algn="ctr" rtl="0">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highlight>
                  <a:schemeClr val="accent1"/>
                </a:highlight>
              </a:defRPr>
            </a:lvl1pPr>
            <a:lvl2pPr lvl="1" algn="ctr" rtl="0">
              <a:spcBef>
                <a:spcPts val="0"/>
              </a:spcBef>
              <a:spcAft>
                <a:spcPts val="0"/>
              </a:spcAft>
              <a:buClr>
                <a:schemeClr val="lt1"/>
              </a:buClr>
              <a:buSzPts val="12000"/>
              <a:buNone/>
              <a:defRPr sz="12000">
                <a:solidFill>
                  <a:schemeClr val="lt1"/>
                </a:solidFill>
                <a:highlight>
                  <a:schemeClr val="accent1"/>
                </a:highlight>
              </a:defRPr>
            </a:lvl2pPr>
            <a:lvl3pPr lvl="2" algn="ctr" rtl="0">
              <a:spcBef>
                <a:spcPts val="0"/>
              </a:spcBef>
              <a:spcAft>
                <a:spcPts val="0"/>
              </a:spcAft>
              <a:buClr>
                <a:schemeClr val="lt1"/>
              </a:buClr>
              <a:buSzPts val="12000"/>
              <a:buNone/>
              <a:defRPr sz="12000">
                <a:solidFill>
                  <a:schemeClr val="lt1"/>
                </a:solidFill>
                <a:highlight>
                  <a:schemeClr val="accent1"/>
                </a:highlight>
              </a:defRPr>
            </a:lvl3pPr>
            <a:lvl4pPr lvl="3" algn="ctr" rtl="0">
              <a:spcBef>
                <a:spcPts val="0"/>
              </a:spcBef>
              <a:spcAft>
                <a:spcPts val="0"/>
              </a:spcAft>
              <a:buClr>
                <a:schemeClr val="lt1"/>
              </a:buClr>
              <a:buSzPts val="12000"/>
              <a:buNone/>
              <a:defRPr sz="12000">
                <a:solidFill>
                  <a:schemeClr val="lt1"/>
                </a:solidFill>
                <a:highlight>
                  <a:schemeClr val="accent1"/>
                </a:highlight>
              </a:defRPr>
            </a:lvl4pPr>
            <a:lvl5pPr lvl="4" algn="ctr" rtl="0">
              <a:spcBef>
                <a:spcPts val="0"/>
              </a:spcBef>
              <a:spcAft>
                <a:spcPts val="0"/>
              </a:spcAft>
              <a:buClr>
                <a:schemeClr val="lt1"/>
              </a:buClr>
              <a:buSzPts val="12000"/>
              <a:buNone/>
              <a:defRPr sz="12000">
                <a:solidFill>
                  <a:schemeClr val="lt1"/>
                </a:solidFill>
                <a:highlight>
                  <a:schemeClr val="accent1"/>
                </a:highlight>
              </a:defRPr>
            </a:lvl5pPr>
            <a:lvl6pPr lvl="5" algn="ctr" rtl="0">
              <a:spcBef>
                <a:spcPts val="0"/>
              </a:spcBef>
              <a:spcAft>
                <a:spcPts val="0"/>
              </a:spcAft>
              <a:buClr>
                <a:schemeClr val="lt1"/>
              </a:buClr>
              <a:buSzPts val="12000"/>
              <a:buNone/>
              <a:defRPr sz="12000">
                <a:solidFill>
                  <a:schemeClr val="lt1"/>
                </a:solidFill>
                <a:highlight>
                  <a:schemeClr val="accent1"/>
                </a:highlight>
              </a:defRPr>
            </a:lvl6pPr>
            <a:lvl7pPr lvl="6" algn="ctr" rtl="0">
              <a:spcBef>
                <a:spcPts val="0"/>
              </a:spcBef>
              <a:spcAft>
                <a:spcPts val="0"/>
              </a:spcAft>
              <a:buClr>
                <a:schemeClr val="lt1"/>
              </a:buClr>
              <a:buSzPts val="12000"/>
              <a:buNone/>
              <a:defRPr sz="12000">
                <a:solidFill>
                  <a:schemeClr val="lt1"/>
                </a:solidFill>
                <a:highlight>
                  <a:schemeClr val="accent1"/>
                </a:highlight>
              </a:defRPr>
            </a:lvl7pPr>
            <a:lvl8pPr lvl="7" algn="ctr" rtl="0">
              <a:spcBef>
                <a:spcPts val="0"/>
              </a:spcBef>
              <a:spcAft>
                <a:spcPts val="0"/>
              </a:spcAft>
              <a:buClr>
                <a:schemeClr val="lt1"/>
              </a:buClr>
              <a:buSzPts val="12000"/>
              <a:buNone/>
              <a:defRPr sz="12000">
                <a:solidFill>
                  <a:schemeClr val="lt1"/>
                </a:solidFill>
                <a:highlight>
                  <a:schemeClr val="accent1"/>
                </a:highlight>
              </a:defRPr>
            </a:lvl8pPr>
            <a:lvl9pPr lvl="8" algn="ctr" rtl="0">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rtl="0">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rtl="0">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rtl="0">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rtl="0">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rtl="0">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rtl="0">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rtl="0">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rtl="0">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3">
    <p:spTree>
      <p:nvGrpSpPr>
        <p:cNvPr id="1"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18029" y="318875"/>
            <a:ext cx="8470800" cy="45057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41725" y="656801"/>
            <a:ext cx="8860500" cy="3858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title"/>
          </p:nvPr>
        </p:nvSpPr>
        <p:spPr>
          <a:xfrm>
            <a:off x="1350600" y="977425"/>
            <a:ext cx="6442800" cy="133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F2D7EE"/>
              </a:buClr>
              <a:buSzPts val="3000"/>
              <a:buNone/>
              <a:defRPr sz="3000" b="1">
                <a:solidFill>
                  <a:srgbClr val="F2D7EE"/>
                </a:solidFill>
              </a:defRPr>
            </a:lvl1pPr>
            <a:lvl2pPr lvl="1" algn="ctr" rtl="0">
              <a:lnSpc>
                <a:spcPct val="100000"/>
              </a:lnSpc>
              <a:spcBef>
                <a:spcPts val="0"/>
              </a:spcBef>
              <a:spcAft>
                <a:spcPts val="0"/>
              </a:spcAft>
              <a:buClr>
                <a:srgbClr val="F2D7EE"/>
              </a:buClr>
              <a:buSzPts val="3200"/>
              <a:buNone/>
              <a:defRPr sz="3200" b="1">
                <a:solidFill>
                  <a:srgbClr val="F2D7EE"/>
                </a:solidFill>
              </a:defRPr>
            </a:lvl2pPr>
            <a:lvl3pPr lvl="2" algn="ctr" rtl="0">
              <a:lnSpc>
                <a:spcPct val="100000"/>
              </a:lnSpc>
              <a:spcBef>
                <a:spcPts val="0"/>
              </a:spcBef>
              <a:spcAft>
                <a:spcPts val="0"/>
              </a:spcAft>
              <a:buClr>
                <a:srgbClr val="F2D7EE"/>
              </a:buClr>
              <a:buSzPts val="3200"/>
              <a:buNone/>
              <a:defRPr sz="3200" b="1">
                <a:solidFill>
                  <a:srgbClr val="F2D7EE"/>
                </a:solidFill>
              </a:defRPr>
            </a:lvl3pPr>
            <a:lvl4pPr lvl="3" algn="ctr" rtl="0">
              <a:lnSpc>
                <a:spcPct val="100000"/>
              </a:lnSpc>
              <a:spcBef>
                <a:spcPts val="0"/>
              </a:spcBef>
              <a:spcAft>
                <a:spcPts val="0"/>
              </a:spcAft>
              <a:buClr>
                <a:srgbClr val="F2D7EE"/>
              </a:buClr>
              <a:buSzPts val="3200"/>
              <a:buNone/>
              <a:defRPr sz="3200" b="1">
                <a:solidFill>
                  <a:srgbClr val="F2D7EE"/>
                </a:solidFill>
              </a:defRPr>
            </a:lvl4pPr>
            <a:lvl5pPr lvl="4" algn="ctr" rtl="0">
              <a:lnSpc>
                <a:spcPct val="100000"/>
              </a:lnSpc>
              <a:spcBef>
                <a:spcPts val="0"/>
              </a:spcBef>
              <a:spcAft>
                <a:spcPts val="0"/>
              </a:spcAft>
              <a:buClr>
                <a:srgbClr val="F2D7EE"/>
              </a:buClr>
              <a:buSzPts val="3200"/>
              <a:buNone/>
              <a:defRPr sz="3200" b="1">
                <a:solidFill>
                  <a:srgbClr val="F2D7EE"/>
                </a:solidFill>
              </a:defRPr>
            </a:lvl5pPr>
            <a:lvl6pPr lvl="5" algn="ctr" rtl="0">
              <a:lnSpc>
                <a:spcPct val="100000"/>
              </a:lnSpc>
              <a:spcBef>
                <a:spcPts val="0"/>
              </a:spcBef>
              <a:spcAft>
                <a:spcPts val="0"/>
              </a:spcAft>
              <a:buClr>
                <a:srgbClr val="F2D7EE"/>
              </a:buClr>
              <a:buSzPts val="3200"/>
              <a:buNone/>
              <a:defRPr sz="3200" b="1">
                <a:solidFill>
                  <a:srgbClr val="F2D7EE"/>
                </a:solidFill>
              </a:defRPr>
            </a:lvl6pPr>
            <a:lvl7pPr lvl="6" algn="ctr" rtl="0">
              <a:lnSpc>
                <a:spcPct val="100000"/>
              </a:lnSpc>
              <a:spcBef>
                <a:spcPts val="0"/>
              </a:spcBef>
              <a:spcAft>
                <a:spcPts val="0"/>
              </a:spcAft>
              <a:buClr>
                <a:srgbClr val="F2D7EE"/>
              </a:buClr>
              <a:buSzPts val="3200"/>
              <a:buNone/>
              <a:defRPr sz="3200" b="1">
                <a:solidFill>
                  <a:srgbClr val="F2D7EE"/>
                </a:solidFill>
              </a:defRPr>
            </a:lvl7pPr>
            <a:lvl8pPr lvl="7" algn="ctr" rtl="0">
              <a:lnSpc>
                <a:spcPct val="100000"/>
              </a:lnSpc>
              <a:spcBef>
                <a:spcPts val="0"/>
              </a:spcBef>
              <a:spcAft>
                <a:spcPts val="0"/>
              </a:spcAft>
              <a:buClr>
                <a:srgbClr val="F2D7EE"/>
              </a:buClr>
              <a:buSzPts val="3200"/>
              <a:buNone/>
              <a:defRPr sz="3200" b="1">
                <a:solidFill>
                  <a:srgbClr val="F2D7EE"/>
                </a:solidFill>
              </a:defRPr>
            </a:lvl8pPr>
            <a:lvl9pPr lvl="8" algn="ctr" rtl="0">
              <a:lnSpc>
                <a:spcPct val="100000"/>
              </a:lnSpc>
              <a:spcBef>
                <a:spcPts val="0"/>
              </a:spcBef>
              <a:spcAft>
                <a:spcPts val="0"/>
              </a:spcAft>
              <a:buClr>
                <a:srgbClr val="F2D7EE"/>
              </a:buClr>
              <a:buSzPts val="3200"/>
              <a:buNone/>
              <a:defRPr sz="3200" b="1">
                <a:solidFill>
                  <a:srgbClr val="F2D7EE"/>
                </a:solidFill>
              </a:defRPr>
            </a:lvl9pPr>
          </a:lstStyle>
          <a:p>
            <a:endParaRPr/>
          </a:p>
        </p:txBody>
      </p:sp>
      <p:sp>
        <p:nvSpPr>
          <p:cNvPr id="57" name="Google Shape;57;p13"/>
          <p:cNvSpPr txBox="1">
            <a:spLocks noGrp="1"/>
          </p:cNvSpPr>
          <p:nvPr>
            <p:ph type="body" idx="1"/>
          </p:nvPr>
        </p:nvSpPr>
        <p:spPr>
          <a:xfrm>
            <a:off x="1350600" y="2574700"/>
            <a:ext cx="6442800" cy="1623900"/>
          </a:xfrm>
          <a:prstGeom prst="rect">
            <a:avLst/>
          </a:prstGeom>
          <a:noFill/>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Clr>
                <a:srgbClr val="F2D7EE"/>
              </a:buClr>
              <a:buSzPts val="1400"/>
              <a:buChar char="●"/>
              <a:defRPr sz="1400">
                <a:solidFill>
                  <a:srgbClr val="F2D7EE"/>
                </a:solidFill>
              </a:defRPr>
            </a:lvl1pPr>
            <a:lvl2pPr marL="914400" lvl="1" indent="-304800" algn="ctr" rtl="0">
              <a:lnSpc>
                <a:spcPct val="115000"/>
              </a:lnSpc>
              <a:spcBef>
                <a:spcPts val="1600"/>
              </a:spcBef>
              <a:spcAft>
                <a:spcPts val="0"/>
              </a:spcAft>
              <a:buClr>
                <a:srgbClr val="F2D7EE"/>
              </a:buClr>
              <a:buSzPts val="1200"/>
              <a:buChar char="○"/>
              <a:defRPr sz="1200">
                <a:solidFill>
                  <a:srgbClr val="F2D7EE"/>
                </a:solidFill>
              </a:defRPr>
            </a:lvl2pPr>
            <a:lvl3pPr marL="1371600" lvl="2" indent="-304800" algn="ctr" rtl="0">
              <a:lnSpc>
                <a:spcPct val="115000"/>
              </a:lnSpc>
              <a:spcBef>
                <a:spcPts val="1600"/>
              </a:spcBef>
              <a:spcAft>
                <a:spcPts val="0"/>
              </a:spcAft>
              <a:buClr>
                <a:srgbClr val="F2D7EE"/>
              </a:buClr>
              <a:buSzPts val="1200"/>
              <a:buChar char="■"/>
              <a:defRPr sz="1200">
                <a:solidFill>
                  <a:srgbClr val="F2D7EE"/>
                </a:solidFill>
              </a:defRPr>
            </a:lvl3pPr>
            <a:lvl4pPr marL="1828800" lvl="3" indent="-304800" algn="ctr" rtl="0">
              <a:lnSpc>
                <a:spcPct val="115000"/>
              </a:lnSpc>
              <a:spcBef>
                <a:spcPts val="1600"/>
              </a:spcBef>
              <a:spcAft>
                <a:spcPts val="0"/>
              </a:spcAft>
              <a:buClr>
                <a:srgbClr val="F2D7EE"/>
              </a:buClr>
              <a:buSzPts val="1200"/>
              <a:buChar char="●"/>
              <a:defRPr sz="1200">
                <a:solidFill>
                  <a:srgbClr val="F2D7EE"/>
                </a:solidFill>
              </a:defRPr>
            </a:lvl4pPr>
            <a:lvl5pPr marL="2286000" lvl="4" indent="-304800" algn="ctr" rtl="0">
              <a:lnSpc>
                <a:spcPct val="115000"/>
              </a:lnSpc>
              <a:spcBef>
                <a:spcPts val="1600"/>
              </a:spcBef>
              <a:spcAft>
                <a:spcPts val="0"/>
              </a:spcAft>
              <a:buClr>
                <a:srgbClr val="F2D7EE"/>
              </a:buClr>
              <a:buSzPts val="1200"/>
              <a:buChar char="○"/>
              <a:defRPr sz="1200">
                <a:solidFill>
                  <a:srgbClr val="F2D7EE"/>
                </a:solidFill>
              </a:defRPr>
            </a:lvl5pPr>
            <a:lvl6pPr marL="2743200" lvl="5" indent="-304800" algn="ctr" rtl="0">
              <a:lnSpc>
                <a:spcPct val="115000"/>
              </a:lnSpc>
              <a:spcBef>
                <a:spcPts val="1600"/>
              </a:spcBef>
              <a:spcAft>
                <a:spcPts val="0"/>
              </a:spcAft>
              <a:buClr>
                <a:srgbClr val="F2D7EE"/>
              </a:buClr>
              <a:buSzPts val="1200"/>
              <a:buChar char="■"/>
              <a:defRPr sz="1200">
                <a:solidFill>
                  <a:srgbClr val="F2D7EE"/>
                </a:solidFill>
              </a:defRPr>
            </a:lvl6pPr>
            <a:lvl7pPr marL="3200400" lvl="6" indent="-304800" algn="ctr" rtl="0">
              <a:lnSpc>
                <a:spcPct val="115000"/>
              </a:lnSpc>
              <a:spcBef>
                <a:spcPts val="1600"/>
              </a:spcBef>
              <a:spcAft>
                <a:spcPts val="0"/>
              </a:spcAft>
              <a:buClr>
                <a:srgbClr val="F2D7EE"/>
              </a:buClr>
              <a:buSzPts val="1200"/>
              <a:buChar char="●"/>
              <a:defRPr sz="1200">
                <a:solidFill>
                  <a:srgbClr val="F2D7EE"/>
                </a:solidFill>
              </a:defRPr>
            </a:lvl7pPr>
            <a:lvl8pPr marL="3657600" lvl="7" indent="-304800" algn="ctr" rtl="0">
              <a:lnSpc>
                <a:spcPct val="115000"/>
              </a:lnSpc>
              <a:spcBef>
                <a:spcPts val="1600"/>
              </a:spcBef>
              <a:spcAft>
                <a:spcPts val="0"/>
              </a:spcAft>
              <a:buClr>
                <a:srgbClr val="F2D7EE"/>
              </a:buClr>
              <a:buSzPts val="1200"/>
              <a:buChar char="○"/>
              <a:defRPr sz="1200">
                <a:solidFill>
                  <a:srgbClr val="F2D7EE"/>
                </a:solidFill>
              </a:defRPr>
            </a:lvl8pPr>
            <a:lvl9pPr marL="4114800" lvl="8" indent="-304800" algn="ctr" rtl="0">
              <a:lnSpc>
                <a:spcPct val="115000"/>
              </a:lnSpc>
              <a:spcBef>
                <a:spcPts val="1600"/>
              </a:spcBef>
              <a:spcAft>
                <a:spcPts val="1600"/>
              </a:spcAft>
              <a:buClr>
                <a:srgbClr val="F2D7EE"/>
              </a:buClr>
              <a:buSzPts val="1200"/>
              <a:buChar char="■"/>
              <a:defRPr sz="1200">
                <a:solidFill>
                  <a:srgbClr val="F2D7EE"/>
                </a:solidFill>
              </a:defRPr>
            </a:lvl9pPr>
          </a:lstStyle>
          <a:p>
            <a:endParaRPr/>
          </a:p>
        </p:txBody>
      </p:sp>
      <p:sp>
        <p:nvSpPr>
          <p:cNvPr id="58" name="Google Shape;58;p13"/>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AUTOLAYOUT_5">
    <p:spTree>
      <p:nvGrpSpPr>
        <p:cNvPr id="1"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0" y="0"/>
            <a:ext cx="4568400" cy="5143500"/>
          </a:xfrm>
          <a:prstGeom prst="rect">
            <a:avLst/>
          </a:prstGeom>
          <a:solidFill>
            <a:srgbClr val="54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6795047" y="1762895"/>
            <a:ext cx="143700" cy="143700"/>
          </a:xfrm>
          <a:prstGeom prst="ellipse">
            <a:avLst/>
          </a:prstGeom>
          <a:noFill/>
          <a:ln w="9525" cap="flat" cmpd="sng">
            <a:solidFill>
              <a:srgbClr val="B0BE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6795047" y="3236970"/>
            <a:ext cx="143700" cy="143700"/>
          </a:xfrm>
          <a:prstGeom prst="ellipse">
            <a:avLst/>
          </a:prstGeom>
          <a:noFill/>
          <a:ln w="9525" cap="flat" cmpd="sng">
            <a:solidFill>
              <a:srgbClr val="B0BE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14"/>
          <p:cNvCxnSpPr/>
          <p:nvPr/>
        </p:nvCxnSpPr>
        <p:spPr>
          <a:xfrm>
            <a:off x="4895600" y="1835251"/>
            <a:ext cx="3942600" cy="0"/>
          </a:xfrm>
          <a:prstGeom prst="straightConnector1">
            <a:avLst/>
          </a:prstGeom>
          <a:noFill/>
          <a:ln w="9525" cap="flat" cmpd="sng">
            <a:solidFill>
              <a:srgbClr val="B0BEC5"/>
            </a:solidFill>
            <a:prstDash val="solid"/>
            <a:round/>
            <a:headEnd type="none" w="sm" len="sm"/>
            <a:tailEnd type="none" w="sm" len="sm"/>
          </a:ln>
        </p:spPr>
      </p:cxnSp>
      <p:cxnSp>
        <p:nvCxnSpPr>
          <p:cNvPr id="65" name="Google Shape;65;p14"/>
          <p:cNvCxnSpPr/>
          <p:nvPr/>
        </p:nvCxnSpPr>
        <p:spPr>
          <a:xfrm>
            <a:off x="4895600" y="3309475"/>
            <a:ext cx="3942600" cy="0"/>
          </a:xfrm>
          <a:prstGeom prst="straightConnector1">
            <a:avLst/>
          </a:prstGeom>
          <a:noFill/>
          <a:ln w="9525" cap="flat" cmpd="sng">
            <a:solidFill>
              <a:srgbClr val="B0BEC5"/>
            </a:solidFill>
            <a:prstDash val="solid"/>
            <a:round/>
            <a:headEnd type="none" w="sm" len="sm"/>
            <a:tailEnd type="none" w="sm" len="sm"/>
          </a:ln>
        </p:spPr>
      </p:cxnSp>
      <p:sp>
        <p:nvSpPr>
          <p:cNvPr id="66" name="Google Shape;66;p14"/>
          <p:cNvSpPr txBox="1">
            <a:spLocks noGrp="1"/>
          </p:cNvSpPr>
          <p:nvPr>
            <p:ph type="title"/>
          </p:nvPr>
        </p:nvSpPr>
        <p:spPr>
          <a:xfrm>
            <a:off x="312850" y="482100"/>
            <a:ext cx="3942600" cy="4179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rgbClr val="FFFFFF"/>
                </a:solidFill>
              </a:defRPr>
            </a:lvl1pPr>
            <a:lvl2pPr lvl="1" algn="ctr" rtl="0">
              <a:lnSpc>
                <a:spcPct val="100000"/>
              </a:lnSpc>
              <a:spcBef>
                <a:spcPts val="0"/>
              </a:spcBef>
              <a:spcAft>
                <a:spcPts val="0"/>
              </a:spcAft>
              <a:buNone/>
              <a:defRPr sz="3000">
                <a:solidFill>
                  <a:srgbClr val="FFFFFF"/>
                </a:solidFill>
              </a:defRPr>
            </a:lvl2pPr>
            <a:lvl3pPr lvl="2" algn="ctr" rtl="0">
              <a:lnSpc>
                <a:spcPct val="100000"/>
              </a:lnSpc>
              <a:spcBef>
                <a:spcPts val="0"/>
              </a:spcBef>
              <a:spcAft>
                <a:spcPts val="0"/>
              </a:spcAft>
              <a:buNone/>
              <a:defRPr sz="3000">
                <a:solidFill>
                  <a:srgbClr val="FFFFFF"/>
                </a:solidFill>
              </a:defRPr>
            </a:lvl3pPr>
            <a:lvl4pPr lvl="3" algn="ctr" rtl="0">
              <a:lnSpc>
                <a:spcPct val="100000"/>
              </a:lnSpc>
              <a:spcBef>
                <a:spcPts val="0"/>
              </a:spcBef>
              <a:spcAft>
                <a:spcPts val="0"/>
              </a:spcAft>
              <a:buNone/>
              <a:defRPr sz="3000">
                <a:solidFill>
                  <a:srgbClr val="FFFFFF"/>
                </a:solidFill>
              </a:defRPr>
            </a:lvl4pPr>
            <a:lvl5pPr lvl="4" algn="ctr" rtl="0">
              <a:lnSpc>
                <a:spcPct val="100000"/>
              </a:lnSpc>
              <a:spcBef>
                <a:spcPts val="0"/>
              </a:spcBef>
              <a:spcAft>
                <a:spcPts val="0"/>
              </a:spcAft>
              <a:buNone/>
              <a:defRPr sz="3000">
                <a:solidFill>
                  <a:srgbClr val="FFFFFF"/>
                </a:solidFill>
              </a:defRPr>
            </a:lvl5pPr>
            <a:lvl6pPr lvl="5" algn="ctr" rtl="0">
              <a:lnSpc>
                <a:spcPct val="100000"/>
              </a:lnSpc>
              <a:spcBef>
                <a:spcPts val="0"/>
              </a:spcBef>
              <a:spcAft>
                <a:spcPts val="0"/>
              </a:spcAft>
              <a:buNone/>
              <a:defRPr sz="3000">
                <a:solidFill>
                  <a:srgbClr val="FFFFFF"/>
                </a:solidFill>
              </a:defRPr>
            </a:lvl6pPr>
            <a:lvl7pPr lvl="6" algn="ctr" rtl="0">
              <a:lnSpc>
                <a:spcPct val="100000"/>
              </a:lnSpc>
              <a:spcBef>
                <a:spcPts val="0"/>
              </a:spcBef>
              <a:spcAft>
                <a:spcPts val="0"/>
              </a:spcAft>
              <a:buNone/>
              <a:defRPr sz="3000">
                <a:solidFill>
                  <a:srgbClr val="FFFFFF"/>
                </a:solidFill>
              </a:defRPr>
            </a:lvl7pPr>
            <a:lvl8pPr lvl="7" algn="ctr" rtl="0">
              <a:lnSpc>
                <a:spcPct val="100000"/>
              </a:lnSpc>
              <a:spcBef>
                <a:spcPts val="0"/>
              </a:spcBef>
              <a:spcAft>
                <a:spcPts val="0"/>
              </a:spcAft>
              <a:buNone/>
              <a:defRPr sz="3000">
                <a:solidFill>
                  <a:srgbClr val="FFFFFF"/>
                </a:solidFill>
              </a:defRPr>
            </a:lvl8pPr>
            <a:lvl9pPr lvl="8" algn="ctr" rtl="0">
              <a:lnSpc>
                <a:spcPct val="100000"/>
              </a:lnSpc>
              <a:spcBef>
                <a:spcPts val="0"/>
              </a:spcBef>
              <a:spcAft>
                <a:spcPts val="0"/>
              </a:spcAft>
              <a:buNone/>
              <a:defRPr sz="3000">
                <a:solidFill>
                  <a:srgbClr val="FFFFFF"/>
                </a:solidFill>
              </a:defRPr>
            </a:lvl9pPr>
          </a:lstStyle>
          <a:p>
            <a:endParaRPr/>
          </a:p>
        </p:txBody>
      </p:sp>
      <p:sp>
        <p:nvSpPr>
          <p:cNvPr id="67" name="Google Shape;67;p14"/>
          <p:cNvSpPr txBox="1">
            <a:spLocks noGrp="1"/>
          </p:cNvSpPr>
          <p:nvPr>
            <p:ph type="body" idx="1"/>
          </p:nvPr>
        </p:nvSpPr>
        <p:spPr>
          <a:xfrm>
            <a:off x="4890475" y="482100"/>
            <a:ext cx="3942600" cy="12312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8" name="Google Shape;68;p14"/>
          <p:cNvSpPr txBox="1">
            <a:spLocks noGrp="1"/>
          </p:cNvSpPr>
          <p:nvPr>
            <p:ph type="body" idx="2"/>
          </p:nvPr>
        </p:nvSpPr>
        <p:spPr>
          <a:xfrm>
            <a:off x="4895600" y="1956188"/>
            <a:ext cx="3942600" cy="12312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9" name="Google Shape;69;p14"/>
          <p:cNvSpPr txBox="1">
            <a:spLocks noGrp="1"/>
          </p:cNvSpPr>
          <p:nvPr>
            <p:ph type="body" idx="3"/>
          </p:nvPr>
        </p:nvSpPr>
        <p:spPr>
          <a:xfrm>
            <a:off x="4890475" y="3430250"/>
            <a:ext cx="3942600" cy="12312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0" name="Google Shape;70;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6">
  <p:cSld name="AUTOLAYOUT_11">
    <p:spTree>
      <p:nvGrpSpPr>
        <p:cNvPr id="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570975" y="1383750"/>
            <a:ext cx="5976000" cy="23760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446600" y="1714900"/>
            <a:ext cx="62508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1885050" y="1960550"/>
            <a:ext cx="5373900" cy="1288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F2D7EE"/>
              </a:buClr>
              <a:buSzPts val="3000"/>
              <a:buNone/>
              <a:defRPr sz="3000" b="1">
                <a:solidFill>
                  <a:srgbClr val="F2D7EE"/>
                </a:solidFill>
              </a:defRPr>
            </a:lvl1pPr>
            <a:lvl2pPr lvl="1" algn="ctr" rtl="0">
              <a:lnSpc>
                <a:spcPct val="100000"/>
              </a:lnSpc>
              <a:spcBef>
                <a:spcPts val="0"/>
              </a:spcBef>
              <a:spcAft>
                <a:spcPts val="0"/>
              </a:spcAft>
              <a:buClr>
                <a:srgbClr val="F2D7EE"/>
              </a:buClr>
              <a:buSzPts val="3000"/>
              <a:buNone/>
              <a:defRPr sz="3000" b="1">
                <a:solidFill>
                  <a:srgbClr val="F2D7EE"/>
                </a:solidFill>
              </a:defRPr>
            </a:lvl2pPr>
            <a:lvl3pPr lvl="2" algn="ctr" rtl="0">
              <a:lnSpc>
                <a:spcPct val="100000"/>
              </a:lnSpc>
              <a:spcBef>
                <a:spcPts val="0"/>
              </a:spcBef>
              <a:spcAft>
                <a:spcPts val="0"/>
              </a:spcAft>
              <a:buClr>
                <a:srgbClr val="F2D7EE"/>
              </a:buClr>
              <a:buSzPts val="3000"/>
              <a:buNone/>
              <a:defRPr sz="3000" b="1">
                <a:solidFill>
                  <a:srgbClr val="F2D7EE"/>
                </a:solidFill>
              </a:defRPr>
            </a:lvl3pPr>
            <a:lvl4pPr lvl="3" algn="ctr" rtl="0">
              <a:lnSpc>
                <a:spcPct val="100000"/>
              </a:lnSpc>
              <a:spcBef>
                <a:spcPts val="0"/>
              </a:spcBef>
              <a:spcAft>
                <a:spcPts val="0"/>
              </a:spcAft>
              <a:buClr>
                <a:srgbClr val="F2D7EE"/>
              </a:buClr>
              <a:buSzPts val="3000"/>
              <a:buNone/>
              <a:defRPr sz="3000" b="1">
                <a:solidFill>
                  <a:srgbClr val="F2D7EE"/>
                </a:solidFill>
              </a:defRPr>
            </a:lvl4pPr>
            <a:lvl5pPr lvl="4" algn="ctr" rtl="0">
              <a:lnSpc>
                <a:spcPct val="100000"/>
              </a:lnSpc>
              <a:spcBef>
                <a:spcPts val="0"/>
              </a:spcBef>
              <a:spcAft>
                <a:spcPts val="0"/>
              </a:spcAft>
              <a:buClr>
                <a:srgbClr val="F2D7EE"/>
              </a:buClr>
              <a:buSzPts val="3000"/>
              <a:buNone/>
              <a:defRPr sz="3000" b="1">
                <a:solidFill>
                  <a:srgbClr val="F2D7EE"/>
                </a:solidFill>
              </a:defRPr>
            </a:lvl5pPr>
            <a:lvl6pPr lvl="5" algn="ctr" rtl="0">
              <a:lnSpc>
                <a:spcPct val="100000"/>
              </a:lnSpc>
              <a:spcBef>
                <a:spcPts val="0"/>
              </a:spcBef>
              <a:spcAft>
                <a:spcPts val="0"/>
              </a:spcAft>
              <a:buClr>
                <a:srgbClr val="F2D7EE"/>
              </a:buClr>
              <a:buSzPts val="3000"/>
              <a:buNone/>
              <a:defRPr sz="3000" b="1">
                <a:solidFill>
                  <a:srgbClr val="F2D7EE"/>
                </a:solidFill>
              </a:defRPr>
            </a:lvl6pPr>
            <a:lvl7pPr lvl="6" algn="ctr" rtl="0">
              <a:lnSpc>
                <a:spcPct val="100000"/>
              </a:lnSpc>
              <a:spcBef>
                <a:spcPts val="0"/>
              </a:spcBef>
              <a:spcAft>
                <a:spcPts val="0"/>
              </a:spcAft>
              <a:buClr>
                <a:srgbClr val="F2D7EE"/>
              </a:buClr>
              <a:buSzPts val="3000"/>
              <a:buNone/>
              <a:defRPr sz="3000" b="1">
                <a:solidFill>
                  <a:srgbClr val="F2D7EE"/>
                </a:solidFill>
              </a:defRPr>
            </a:lvl7pPr>
            <a:lvl8pPr lvl="7" algn="ctr" rtl="0">
              <a:lnSpc>
                <a:spcPct val="100000"/>
              </a:lnSpc>
              <a:spcBef>
                <a:spcPts val="0"/>
              </a:spcBef>
              <a:spcAft>
                <a:spcPts val="0"/>
              </a:spcAft>
              <a:buClr>
                <a:srgbClr val="F2D7EE"/>
              </a:buClr>
              <a:buSzPts val="3000"/>
              <a:buNone/>
              <a:defRPr sz="3000" b="1">
                <a:solidFill>
                  <a:srgbClr val="F2D7EE"/>
                </a:solidFill>
              </a:defRPr>
            </a:lvl8pPr>
            <a:lvl9pPr lvl="8" algn="ctr" rtl="0">
              <a:lnSpc>
                <a:spcPct val="100000"/>
              </a:lnSpc>
              <a:spcBef>
                <a:spcPts val="0"/>
              </a:spcBef>
              <a:spcAft>
                <a:spcPts val="0"/>
              </a:spcAft>
              <a:buClr>
                <a:srgbClr val="F2D7EE"/>
              </a:buClr>
              <a:buSzPts val="3000"/>
              <a:buNone/>
              <a:defRPr sz="3000" b="1">
                <a:solidFill>
                  <a:srgbClr val="F2D7EE"/>
                </a:solidFill>
              </a:defRPr>
            </a:lvl9pPr>
          </a:lstStyle>
          <a:p>
            <a:endParaRPr/>
          </a:p>
        </p:txBody>
      </p:sp>
      <p:sp>
        <p:nvSpPr>
          <p:cNvPr id="76" name="Google Shape;76;p15"/>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7">
  <p:cSld name="AUTOLAYOUT_12">
    <p:spTree>
      <p:nvGrpSpPr>
        <p:cNvPr id="1" name="Shape 77"/>
        <p:cNvGrpSpPr/>
        <p:nvPr/>
      </p:nvGrpSpPr>
      <p:grpSpPr>
        <a:xfrm>
          <a:off x="0" y="0"/>
          <a:ext cx="0" cy="0"/>
          <a:chOff x="0" y="0"/>
          <a:chExt cx="0" cy="0"/>
        </a:xfrm>
      </p:grpSpPr>
      <p:sp>
        <p:nvSpPr>
          <p:cNvPr id="78" name="Google Shape;78;p16"/>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0" y="3692275"/>
            <a:ext cx="9144087" cy="1364606"/>
          </a:xfrm>
          <a:custGeom>
            <a:avLst/>
            <a:gdLst/>
            <a:ahLst/>
            <a:cxnLst/>
            <a:rect l="l" t="t" r="r" b="b"/>
            <a:pathLst>
              <a:path w="472807" h="72779" extrusionOk="0">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w="9525" cap="flat" cmpd="sng">
            <a:solidFill>
              <a:srgbClr val="BCBCBC"/>
            </a:solidFill>
            <a:prstDash val="solid"/>
            <a:round/>
            <a:headEnd type="none" w="sm" len="sm"/>
            <a:tailEnd type="none" w="sm" len="sm"/>
          </a:ln>
        </p:spPr>
      </p:sp>
      <p:sp>
        <p:nvSpPr>
          <p:cNvPr id="80" name="Google Shape;80;p16"/>
          <p:cNvSpPr txBox="1">
            <a:spLocks noGrp="1"/>
          </p:cNvSpPr>
          <p:nvPr>
            <p:ph type="ctrTitle"/>
          </p:nvPr>
        </p:nvSpPr>
        <p:spPr>
          <a:xfrm>
            <a:off x="589350" y="843375"/>
            <a:ext cx="6883800" cy="16581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4200"/>
              <a:buNone/>
              <a:defRPr sz="4200">
                <a:solidFill>
                  <a:srgbClr val="FFFFFF"/>
                </a:solidFill>
              </a:defRPr>
            </a:lvl1pPr>
            <a:lvl2pPr lvl="1" algn="l" rtl="0">
              <a:lnSpc>
                <a:spcPct val="100000"/>
              </a:lnSpc>
              <a:spcBef>
                <a:spcPts val="0"/>
              </a:spcBef>
              <a:spcAft>
                <a:spcPts val="0"/>
              </a:spcAft>
              <a:buClr>
                <a:srgbClr val="FFFFFF"/>
              </a:buClr>
              <a:buSzPts val="4200"/>
              <a:buNone/>
              <a:defRPr sz="4200">
                <a:solidFill>
                  <a:srgbClr val="FFFFFF"/>
                </a:solidFill>
              </a:defRPr>
            </a:lvl2pPr>
            <a:lvl3pPr lvl="2" algn="l" rtl="0">
              <a:lnSpc>
                <a:spcPct val="100000"/>
              </a:lnSpc>
              <a:spcBef>
                <a:spcPts val="0"/>
              </a:spcBef>
              <a:spcAft>
                <a:spcPts val="0"/>
              </a:spcAft>
              <a:buClr>
                <a:srgbClr val="FFFFFF"/>
              </a:buClr>
              <a:buSzPts val="4200"/>
              <a:buNone/>
              <a:defRPr sz="4200">
                <a:solidFill>
                  <a:srgbClr val="FFFFFF"/>
                </a:solidFill>
              </a:defRPr>
            </a:lvl3pPr>
            <a:lvl4pPr lvl="3" algn="l" rtl="0">
              <a:lnSpc>
                <a:spcPct val="100000"/>
              </a:lnSpc>
              <a:spcBef>
                <a:spcPts val="0"/>
              </a:spcBef>
              <a:spcAft>
                <a:spcPts val="0"/>
              </a:spcAft>
              <a:buClr>
                <a:srgbClr val="FFFFFF"/>
              </a:buClr>
              <a:buSzPts val="4200"/>
              <a:buNone/>
              <a:defRPr sz="4200">
                <a:solidFill>
                  <a:srgbClr val="FFFFFF"/>
                </a:solidFill>
              </a:defRPr>
            </a:lvl4pPr>
            <a:lvl5pPr lvl="4" algn="l" rtl="0">
              <a:lnSpc>
                <a:spcPct val="100000"/>
              </a:lnSpc>
              <a:spcBef>
                <a:spcPts val="0"/>
              </a:spcBef>
              <a:spcAft>
                <a:spcPts val="0"/>
              </a:spcAft>
              <a:buClr>
                <a:srgbClr val="FFFFFF"/>
              </a:buClr>
              <a:buSzPts val="4200"/>
              <a:buNone/>
              <a:defRPr sz="4200">
                <a:solidFill>
                  <a:srgbClr val="FFFFFF"/>
                </a:solidFill>
              </a:defRPr>
            </a:lvl5pPr>
            <a:lvl6pPr lvl="5" algn="l" rtl="0">
              <a:lnSpc>
                <a:spcPct val="100000"/>
              </a:lnSpc>
              <a:spcBef>
                <a:spcPts val="0"/>
              </a:spcBef>
              <a:spcAft>
                <a:spcPts val="0"/>
              </a:spcAft>
              <a:buClr>
                <a:srgbClr val="FFFFFF"/>
              </a:buClr>
              <a:buSzPts val="4200"/>
              <a:buNone/>
              <a:defRPr sz="4200">
                <a:solidFill>
                  <a:srgbClr val="FFFFFF"/>
                </a:solidFill>
              </a:defRPr>
            </a:lvl6pPr>
            <a:lvl7pPr lvl="6" algn="l" rtl="0">
              <a:lnSpc>
                <a:spcPct val="100000"/>
              </a:lnSpc>
              <a:spcBef>
                <a:spcPts val="0"/>
              </a:spcBef>
              <a:spcAft>
                <a:spcPts val="0"/>
              </a:spcAft>
              <a:buClr>
                <a:srgbClr val="FFFFFF"/>
              </a:buClr>
              <a:buSzPts val="4200"/>
              <a:buNone/>
              <a:defRPr sz="4200">
                <a:solidFill>
                  <a:srgbClr val="FFFFFF"/>
                </a:solidFill>
              </a:defRPr>
            </a:lvl7pPr>
            <a:lvl8pPr lvl="7" algn="l" rtl="0">
              <a:lnSpc>
                <a:spcPct val="100000"/>
              </a:lnSpc>
              <a:spcBef>
                <a:spcPts val="0"/>
              </a:spcBef>
              <a:spcAft>
                <a:spcPts val="0"/>
              </a:spcAft>
              <a:buClr>
                <a:srgbClr val="FFFFFF"/>
              </a:buClr>
              <a:buSzPts val="4200"/>
              <a:buNone/>
              <a:defRPr sz="4200">
                <a:solidFill>
                  <a:srgbClr val="FFFFFF"/>
                </a:solidFill>
              </a:defRPr>
            </a:lvl8pPr>
            <a:lvl9pPr lvl="8" algn="l" rtl="0">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81" name="Google Shape;81;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8">
  <p:cSld name="AUTOLAYOUT_13">
    <p:spTree>
      <p:nvGrpSpPr>
        <p:cNvPr id="1" name="Shape 82"/>
        <p:cNvGrpSpPr/>
        <p:nvPr/>
      </p:nvGrpSpPr>
      <p:grpSpPr>
        <a:xfrm>
          <a:off x="0" y="0"/>
          <a:ext cx="0" cy="0"/>
          <a:chOff x="0" y="0"/>
          <a:chExt cx="0" cy="0"/>
        </a:xfrm>
      </p:grpSpPr>
      <p:sp>
        <p:nvSpPr>
          <p:cNvPr id="83" name="Google Shape;83;p17"/>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5400000">
            <a:off x="4001650" y="900"/>
            <a:ext cx="5143500" cy="51417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title"/>
          </p:nvPr>
        </p:nvSpPr>
        <p:spPr>
          <a:xfrm>
            <a:off x="332325" y="1096874"/>
            <a:ext cx="4339200" cy="29499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None/>
              <a:defRPr sz="3600" b="1">
                <a:solidFill>
                  <a:srgbClr val="FFFFFF"/>
                </a:solidFill>
              </a:defRPr>
            </a:lvl1pPr>
            <a:lvl2pPr lvl="1" algn="l" rtl="0">
              <a:lnSpc>
                <a:spcPct val="100000"/>
              </a:lnSpc>
              <a:spcBef>
                <a:spcPts val="0"/>
              </a:spcBef>
              <a:spcAft>
                <a:spcPts val="0"/>
              </a:spcAft>
              <a:buNone/>
              <a:defRPr sz="3600" b="1">
                <a:solidFill>
                  <a:srgbClr val="FFFFFF"/>
                </a:solidFill>
              </a:defRPr>
            </a:lvl2pPr>
            <a:lvl3pPr lvl="2" algn="l" rtl="0">
              <a:lnSpc>
                <a:spcPct val="100000"/>
              </a:lnSpc>
              <a:spcBef>
                <a:spcPts val="0"/>
              </a:spcBef>
              <a:spcAft>
                <a:spcPts val="0"/>
              </a:spcAft>
              <a:buNone/>
              <a:defRPr sz="3600" b="1">
                <a:solidFill>
                  <a:srgbClr val="FFFFFF"/>
                </a:solidFill>
              </a:defRPr>
            </a:lvl3pPr>
            <a:lvl4pPr lvl="3" algn="l" rtl="0">
              <a:lnSpc>
                <a:spcPct val="100000"/>
              </a:lnSpc>
              <a:spcBef>
                <a:spcPts val="0"/>
              </a:spcBef>
              <a:spcAft>
                <a:spcPts val="0"/>
              </a:spcAft>
              <a:buNone/>
              <a:defRPr sz="3600" b="1">
                <a:solidFill>
                  <a:srgbClr val="FFFFFF"/>
                </a:solidFill>
              </a:defRPr>
            </a:lvl4pPr>
            <a:lvl5pPr lvl="4" algn="l" rtl="0">
              <a:lnSpc>
                <a:spcPct val="100000"/>
              </a:lnSpc>
              <a:spcBef>
                <a:spcPts val="0"/>
              </a:spcBef>
              <a:spcAft>
                <a:spcPts val="0"/>
              </a:spcAft>
              <a:buNone/>
              <a:defRPr sz="3600" b="1">
                <a:solidFill>
                  <a:srgbClr val="FFFFFF"/>
                </a:solidFill>
              </a:defRPr>
            </a:lvl5pPr>
            <a:lvl6pPr lvl="5" algn="l" rtl="0">
              <a:lnSpc>
                <a:spcPct val="100000"/>
              </a:lnSpc>
              <a:spcBef>
                <a:spcPts val="0"/>
              </a:spcBef>
              <a:spcAft>
                <a:spcPts val="0"/>
              </a:spcAft>
              <a:buNone/>
              <a:defRPr sz="3600" b="1">
                <a:solidFill>
                  <a:srgbClr val="FFFFFF"/>
                </a:solidFill>
              </a:defRPr>
            </a:lvl6pPr>
            <a:lvl7pPr lvl="6" algn="l" rtl="0">
              <a:lnSpc>
                <a:spcPct val="100000"/>
              </a:lnSpc>
              <a:spcBef>
                <a:spcPts val="0"/>
              </a:spcBef>
              <a:spcAft>
                <a:spcPts val="0"/>
              </a:spcAft>
              <a:buNone/>
              <a:defRPr sz="3600" b="1">
                <a:solidFill>
                  <a:srgbClr val="FFFFFF"/>
                </a:solidFill>
              </a:defRPr>
            </a:lvl7pPr>
            <a:lvl8pPr lvl="7" algn="l" rtl="0">
              <a:lnSpc>
                <a:spcPct val="100000"/>
              </a:lnSpc>
              <a:spcBef>
                <a:spcPts val="0"/>
              </a:spcBef>
              <a:spcAft>
                <a:spcPts val="0"/>
              </a:spcAft>
              <a:buNone/>
              <a:defRPr sz="3600" b="1">
                <a:solidFill>
                  <a:srgbClr val="FFFFFF"/>
                </a:solidFill>
              </a:defRPr>
            </a:lvl8pPr>
            <a:lvl9pPr lvl="8" algn="l" rtl="0">
              <a:lnSpc>
                <a:spcPct val="100000"/>
              </a:lnSpc>
              <a:spcBef>
                <a:spcPts val="0"/>
              </a:spcBef>
              <a:spcAft>
                <a:spcPts val="0"/>
              </a:spcAft>
              <a:buNone/>
              <a:defRPr sz="3600" b="1">
                <a:solidFill>
                  <a:srgbClr val="FFFFFF"/>
                </a:solidFill>
              </a:defRPr>
            </a:lvl9pPr>
          </a:lstStyle>
          <a:p>
            <a:endParaRPr/>
          </a:p>
        </p:txBody>
      </p:sp>
      <p:sp>
        <p:nvSpPr>
          <p:cNvPr id="86" name="Google Shape;86;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2">
  <p:cSld name="AUTOLAYOUT_14">
    <p:spTree>
      <p:nvGrpSpPr>
        <p:cNvPr id="1" name="Shape 87"/>
        <p:cNvGrpSpPr/>
        <p:nvPr/>
      </p:nvGrpSpPr>
      <p:grpSpPr>
        <a:xfrm>
          <a:off x="0" y="0"/>
          <a:ext cx="0" cy="0"/>
          <a:chOff x="0" y="0"/>
          <a:chExt cx="0" cy="0"/>
        </a:xfrm>
      </p:grpSpPr>
      <p:sp>
        <p:nvSpPr>
          <p:cNvPr id="88" name="Google Shape;88;p18"/>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rot="5400000">
            <a:off x="-150" y="150"/>
            <a:ext cx="715200" cy="7149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txBox="1">
            <a:spLocks noGrp="1"/>
          </p:cNvSpPr>
          <p:nvPr>
            <p:ph type="title"/>
          </p:nvPr>
        </p:nvSpPr>
        <p:spPr>
          <a:xfrm>
            <a:off x="185350" y="679625"/>
            <a:ext cx="2683200" cy="10425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None/>
              <a:defRPr sz="2400" b="1">
                <a:solidFill>
                  <a:srgbClr val="FFFFFF"/>
                </a:solidFill>
              </a:defRPr>
            </a:lvl1pPr>
            <a:lvl2pPr lvl="1" algn="l" rtl="0">
              <a:lnSpc>
                <a:spcPct val="100000"/>
              </a:lnSpc>
              <a:spcBef>
                <a:spcPts val="0"/>
              </a:spcBef>
              <a:spcAft>
                <a:spcPts val="0"/>
              </a:spcAft>
              <a:buNone/>
              <a:defRPr sz="2400" b="1">
                <a:solidFill>
                  <a:srgbClr val="FFFFFF"/>
                </a:solidFill>
              </a:defRPr>
            </a:lvl2pPr>
            <a:lvl3pPr lvl="2" algn="l" rtl="0">
              <a:lnSpc>
                <a:spcPct val="100000"/>
              </a:lnSpc>
              <a:spcBef>
                <a:spcPts val="0"/>
              </a:spcBef>
              <a:spcAft>
                <a:spcPts val="0"/>
              </a:spcAft>
              <a:buNone/>
              <a:defRPr sz="2400" b="1">
                <a:solidFill>
                  <a:srgbClr val="FFFFFF"/>
                </a:solidFill>
              </a:defRPr>
            </a:lvl3pPr>
            <a:lvl4pPr lvl="3" algn="l" rtl="0">
              <a:lnSpc>
                <a:spcPct val="100000"/>
              </a:lnSpc>
              <a:spcBef>
                <a:spcPts val="0"/>
              </a:spcBef>
              <a:spcAft>
                <a:spcPts val="0"/>
              </a:spcAft>
              <a:buNone/>
              <a:defRPr sz="2400" b="1">
                <a:solidFill>
                  <a:srgbClr val="FFFFFF"/>
                </a:solidFill>
              </a:defRPr>
            </a:lvl4pPr>
            <a:lvl5pPr lvl="4" algn="l" rtl="0">
              <a:lnSpc>
                <a:spcPct val="100000"/>
              </a:lnSpc>
              <a:spcBef>
                <a:spcPts val="0"/>
              </a:spcBef>
              <a:spcAft>
                <a:spcPts val="0"/>
              </a:spcAft>
              <a:buNone/>
              <a:defRPr sz="2400" b="1">
                <a:solidFill>
                  <a:srgbClr val="FFFFFF"/>
                </a:solidFill>
              </a:defRPr>
            </a:lvl5pPr>
            <a:lvl6pPr lvl="5" algn="l" rtl="0">
              <a:lnSpc>
                <a:spcPct val="100000"/>
              </a:lnSpc>
              <a:spcBef>
                <a:spcPts val="0"/>
              </a:spcBef>
              <a:spcAft>
                <a:spcPts val="0"/>
              </a:spcAft>
              <a:buNone/>
              <a:defRPr sz="2400" b="1">
                <a:solidFill>
                  <a:srgbClr val="FFFFFF"/>
                </a:solidFill>
              </a:defRPr>
            </a:lvl6pPr>
            <a:lvl7pPr lvl="6" algn="l" rtl="0">
              <a:lnSpc>
                <a:spcPct val="100000"/>
              </a:lnSpc>
              <a:spcBef>
                <a:spcPts val="0"/>
              </a:spcBef>
              <a:spcAft>
                <a:spcPts val="0"/>
              </a:spcAft>
              <a:buNone/>
              <a:defRPr sz="2400" b="1">
                <a:solidFill>
                  <a:srgbClr val="FFFFFF"/>
                </a:solidFill>
              </a:defRPr>
            </a:lvl7pPr>
            <a:lvl8pPr lvl="7" algn="l" rtl="0">
              <a:lnSpc>
                <a:spcPct val="100000"/>
              </a:lnSpc>
              <a:spcBef>
                <a:spcPts val="0"/>
              </a:spcBef>
              <a:spcAft>
                <a:spcPts val="0"/>
              </a:spcAft>
              <a:buNone/>
              <a:defRPr sz="2400" b="1">
                <a:solidFill>
                  <a:srgbClr val="FFFFFF"/>
                </a:solidFill>
              </a:defRPr>
            </a:lvl8pPr>
            <a:lvl9pPr lvl="8" algn="l" rtl="0">
              <a:lnSpc>
                <a:spcPct val="100000"/>
              </a:lnSpc>
              <a:spcBef>
                <a:spcPts val="0"/>
              </a:spcBef>
              <a:spcAft>
                <a:spcPts val="0"/>
              </a:spcAft>
              <a:buNone/>
              <a:defRPr sz="2400" b="1">
                <a:solidFill>
                  <a:srgbClr val="FFFFFF"/>
                </a:solidFill>
              </a:defRPr>
            </a:lvl9pPr>
          </a:lstStyle>
          <a:p>
            <a:endParaRPr/>
          </a:p>
        </p:txBody>
      </p:sp>
      <p:sp>
        <p:nvSpPr>
          <p:cNvPr id="92" name="Google Shape;92;p18"/>
          <p:cNvSpPr txBox="1">
            <a:spLocks noGrp="1"/>
          </p:cNvSpPr>
          <p:nvPr>
            <p:ph type="body" idx="1"/>
          </p:nvPr>
        </p:nvSpPr>
        <p:spPr>
          <a:xfrm>
            <a:off x="185350" y="1798300"/>
            <a:ext cx="2683200" cy="2540100"/>
          </a:xfrm>
          <a:prstGeom prst="rect">
            <a:avLst/>
          </a:prstGeom>
          <a:noFill/>
        </p:spPr>
        <p:txBody>
          <a:bodyPr spcFirstLastPara="1" wrap="square" lIns="91425" tIns="91425" rIns="91425" bIns="91425" anchor="t" anchorCtr="0">
            <a:noAutofit/>
          </a:bodyPr>
          <a:lstStyle>
            <a:lvl1pPr marL="457200" lvl="0" indent="-330200" algn="l" rtl="0">
              <a:lnSpc>
                <a:spcPct val="115000"/>
              </a:lnSpc>
              <a:spcBef>
                <a:spcPts val="0"/>
              </a:spcBef>
              <a:spcAft>
                <a:spcPts val="0"/>
              </a:spcAft>
              <a:buClr>
                <a:srgbClr val="FFFFFF"/>
              </a:buClr>
              <a:buSzPts val="1600"/>
              <a:buChar char="●"/>
              <a:defRPr sz="1600">
                <a:solidFill>
                  <a:srgbClr val="FFFFFF"/>
                </a:solidFill>
              </a:defRPr>
            </a:lvl1pPr>
            <a:lvl2pPr marL="914400" lvl="1" indent="-317500" algn="l" rtl="0">
              <a:lnSpc>
                <a:spcPct val="115000"/>
              </a:lnSpc>
              <a:spcBef>
                <a:spcPts val="1600"/>
              </a:spcBef>
              <a:spcAft>
                <a:spcPts val="0"/>
              </a:spcAft>
              <a:buClr>
                <a:srgbClr val="FFFFFF"/>
              </a:buClr>
              <a:buSzPts val="1400"/>
              <a:buChar char="○"/>
              <a:defRPr sz="1400">
                <a:solidFill>
                  <a:srgbClr val="FFFFFF"/>
                </a:solidFill>
              </a:defRPr>
            </a:lvl2pPr>
            <a:lvl3pPr marL="1371600" lvl="2" indent="-317500" algn="l" rtl="0">
              <a:lnSpc>
                <a:spcPct val="115000"/>
              </a:lnSpc>
              <a:spcBef>
                <a:spcPts val="1600"/>
              </a:spcBef>
              <a:spcAft>
                <a:spcPts val="0"/>
              </a:spcAft>
              <a:buClr>
                <a:srgbClr val="FFFFFF"/>
              </a:buClr>
              <a:buSzPts val="1400"/>
              <a:buChar char="■"/>
              <a:defRPr sz="1400">
                <a:solidFill>
                  <a:srgbClr val="FFFFFF"/>
                </a:solidFill>
              </a:defRPr>
            </a:lvl3pPr>
            <a:lvl4pPr marL="1828800" lvl="3" indent="-317500" algn="l" rtl="0">
              <a:lnSpc>
                <a:spcPct val="115000"/>
              </a:lnSpc>
              <a:spcBef>
                <a:spcPts val="1600"/>
              </a:spcBef>
              <a:spcAft>
                <a:spcPts val="0"/>
              </a:spcAft>
              <a:buClr>
                <a:srgbClr val="FFFFFF"/>
              </a:buClr>
              <a:buSzPts val="1400"/>
              <a:buChar char="●"/>
              <a:defRPr sz="1400">
                <a:solidFill>
                  <a:srgbClr val="FFFFFF"/>
                </a:solidFill>
              </a:defRPr>
            </a:lvl4pPr>
            <a:lvl5pPr marL="2286000" lvl="4" indent="-317500" algn="l" rtl="0">
              <a:lnSpc>
                <a:spcPct val="115000"/>
              </a:lnSpc>
              <a:spcBef>
                <a:spcPts val="1600"/>
              </a:spcBef>
              <a:spcAft>
                <a:spcPts val="0"/>
              </a:spcAft>
              <a:buClr>
                <a:srgbClr val="FFFFFF"/>
              </a:buClr>
              <a:buSzPts val="1400"/>
              <a:buChar char="○"/>
              <a:defRPr sz="1400">
                <a:solidFill>
                  <a:srgbClr val="FFFFFF"/>
                </a:solidFill>
              </a:defRPr>
            </a:lvl5pPr>
            <a:lvl6pPr marL="2743200" lvl="5" indent="-317500" algn="l" rtl="0">
              <a:lnSpc>
                <a:spcPct val="115000"/>
              </a:lnSpc>
              <a:spcBef>
                <a:spcPts val="1600"/>
              </a:spcBef>
              <a:spcAft>
                <a:spcPts val="0"/>
              </a:spcAft>
              <a:buClr>
                <a:srgbClr val="FFFFFF"/>
              </a:buClr>
              <a:buSzPts val="1400"/>
              <a:buChar char="■"/>
              <a:defRPr sz="1400">
                <a:solidFill>
                  <a:srgbClr val="FFFFFF"/>
                </a:solidFill>
              </a:defRPr>
            </a:lvl6pPr>
            <a:lvl7pPr marL="3200400" lvl="6" indent="-317500" algn="l" rtl="0">
              <a:lnSpc>
                <a:spcPct val="115000"/>
              </a:lnSpc>
              <a:spcBef>
                <a:spcPts val="1600"/>
              </a:spcBef>
              <a:spcAft>
                <a:spcPts val="0"/>
              </a:spcAft>
              <a:buClr>
                <a:srgbClr val="FFFFFF"/>
              </a:buClr>
              <a:buSzPts val="1400"/>
              <a:buChar char="●"/>
              <a:defRPr sz="1400">
                <a:solidFill>
                  <a:srgbClr val="FFFFFF"/>
                </a:solidFill>
              </a:defRPr>
            </a:lvl7pPr>
            <a:lvl8pPr marL="3657600" lvl="7" indent="-317500" algn="l" rtl="0">
              <a:lnSpc>
                <a:spcPct val="115000"/>
              </a:lnSpc>
              <a:spcBef>
                <a:spcPts val="1600"/>
              </a:spcBef>
              <a:spcAft>
                <a:spcPts val="0"/>
              </a:spcAft>
              <a:buClr>
                <a:srgbClr val="FFFFFF"/>
              </a:buClr>
              <a:buSzPts val="1400"/>
              <a:buChar char="○"/>
              <a:defRPr sz="1400">
                <a:solidFill>
                  <a:srgbClr val="FFFFFF"/>
                </a:solidFill>
              </a:defRPr>
            </a:lvl8pPr>
            <a:lvl9pPr marL="4114800" lvl="8" indent="-317500" algn="l" rtl="0">
              <a:lnSpc>
                <a:spcPct val="115000"/>
              </a:lnSpc>
              <a:spcBef>
                <a:spcPts val="1600"/>
              </a:spcBef>
              <a:spcAft>
                <a:spcPts val="1600"/>
              </a:spcAft>
              <a:buClr>
                <a:srgbClr val="FFFFFF"/>
              </a:buClr>
              <a:buSzPts val="1400"/>
              <a:buChar char="■"/>
              <a:defRPr sz="1400">
                <a:solidFill>
                  <a:srgbClr val="FFFFFF"/>
                </a:solidFill>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9">
  <p:cSld name="AUTOLAYOUT_15">
    <p:spTree>
      <p:nvGrpSpPr>
        <p:cNvPr id="1" name="Shape 94"/>
        <p:cNvGrpSpPr/>
        <p:nvPr/>
      </p:nvGrpSpPr>
      <p:grpSpPr>
        <a:xfrm>
          <a:off x="0" y="0"/>
          <a:ext cx="0" cy="0"/>
          <a:chOff x="0" y="0"/>
          <a:chExt cx="0" cy="0"/>
        </a:xfrm>
      </p:grpSpPr>
      <p:sp>
        <p:nvSpPr>
          <p:cNvPr id="95" name="Google Shape;95;p19"/>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0" y="0"/>
            <a:ext cx="4568400" cy="5143500"/>
          </a:xfrm>
          <a:prstGeom prst="rect">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6795047" y="584570"/>
            <a:ext cx="143700" cy="143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6795047" y="4415195"/>
            <a:ext cx="143700" cy="143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9"/>
          <p:cNvCxnSpPr/>
          <p:nvPr/>
        </p:nvCxnSpPr>
        <p:spPr>
          <a:xfrm>
            <a:off x="4895600" y="656926"/>
            <a:ext cx="3942600" cy="0"/>
          </a:xfrm>
          <a:prstGeom prst="straightConnector1">
            <a:avLst/>
          </a:prstGeom>
          <a:noFill/>
          <a:ln w="9525" cap="flat" cmpd="sng">
            <a:solidFill>
              <a:srgbClr val="FFFFFF"/>
            </a:solidFill>
            <a:prstDash val="solid"/>
            <a:round/>
            <a:headEnd type="none" w="sm" len="sm"/>
            <a:tailEnd type="none" w="sm" len="sm"/>
          </a:ln>
        </p:spPr>
      </p:cxnSp>
      <p:cxnSp>
        <p:nvCxnSpPr>
          <p:cNvPr id="100" name="Google Shape;100;p19"/>
          <p:cNvCxnSpPr/>
          <p:nvPr/>
        </p:nvCxnSpPr>
        <p:spPr>
          <a:xfrm>
            <a:off x="4895600" y="4487700"/>
            <a:ext cx="3942600" cy="0"/>
          </a:xfrm>
          <a:prstGeom prst="straightConnector1">
            <a:avLst/>
          </a:prstGeom>
          <a:noFill/>
          <a:ln w="9525" cap="flat" cmpd="sng">
            <a:solidFill>
              <a:srgbClr val="FFFFFF"/>
            </a:solidFill>
            <a:prstDash val="solid"/>
            <a:round/>
            <a:headEnd type="none" w="sm" len="sm"/>
            <a:tailEnd type="none" w="sm" len="sm"/>
          </a:ln>
        </p:spPr>
      </p:cxnSp>
      <p:sp>
        <p:nvSpPr>
          <p:cNvPr id="101" name="Google Shape;101;p19"/>
          <p:cNvSpPr txBox="1">
            <a:spLocks noGrp="1"/>
          </p:cNvSpPr>
          <p:nvPr>
            <p:ph type="title"/>
          </p:nvPr>
        </p:nvSpPr>
        <p:spPr>
          <a:xfrm>
            <a:off x="312850" y="1069200"/>
            <a:ext cx="3942600" cy="3005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None/>
              <a:defRPr sz="30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02" name="Google Shape;102;p19"/>
          <p:cNvSpPr txBox="1">
            <a:spLocks noGrp="1"/>
          </p:cNvSpPr>
          <p:nvPr>
            <p:ph type="body" idx="1"/>
          </p:nvPr>
        </p:nvSpPr>
        <p:spPr>
          <a:xfrm>
            <a:off x="4891175" y="1069200"/>
            <a:ext cx="3942600" cy="3005100"/>
          </a:xfrm>
          <a:prstGeom prst="rect">
            <a:avLst/>
          </a:prstGeom>
          <a:noFill/>
        </p:spPr>
        <p:txBody>
          <a:bodyPr spcFirstLastPara="1" wrap="square" lIns="91425" tIns="91425" rIns="91425" bIns="91425" anchor="ctr"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3" name="Google Shape;103;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4">
  <p:cSld name="AUTOLAYOUT_16">
    <p:spTree>
      <p:nvGrpSpPr>
        <p:cNvPr id="1" name="Shape 104"/>
        <p:cNvGrpSpPr/>
        <p:nvPr/>
      </p:nvGrpSpPr>
      <p:grpSpPr>
        <a:xfrm>
          <a:off x="0" y="0"/>
          <a:ext cx="0" cy="0"/>
          <a:chOff x="0" y="0"/>
          <a:chExt cx="0" cy="0"/>
        </a:xfrm>
      </p:grpSpPr>
      <p:sp>
        <p:nvSpPr>
          <p:cNvPr id="105" name="Google Shape;105;p20"/>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552075" y="619500"/>
            <a:ext cx="2910900" cy="3904500"/>
          </a:xfrm>
          <a:prstGeom prst="rect">
            <a:avLst/>
          </a:prstGeom>
          <a:noFill/>
          <a:ln w="152400" cap="flat" cmpd="sng">
            <a:solidFill>
              <a:srgbClr val="37474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title"/>
          </p:nvPr>
        </p:nvSpPr>
        <p:spPr>
          <a:xfrm>
            <a:off x="896275" y="988800"/>
            <a:ext cx="6367800" cy="31659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Clr>
                <a:srgbClr val="FFFFFF"/>
              </a:buClr>
              <a:buSzPts val="4200"/>
              <a:buNone/>
              <a:defRPr sz="4200">
                <a:solidFill>
                  <a:srgbClr val="FFFFFF"/>
                </a:solidFill>
              </a:defRPr>
            </a:lvl1pPr>
            <a:lvl2pPr lvl="1" algn="l" rtl="0">
              <a:lnSpc>
                <a:spcPct val="100000"/>
              </a:lnSpc>
              <a:spcBef>
                <a:spcPts val="0"/>
              </a:spcBef>
              <a:spcAft>
                <a:spcPts val="0"/>
              </a:spcAft>
              <a:buClr>
                <a:srgbClr val="FFFFFF"/>
              </a:buClr>
              <a:buSzPts val="4200"/>
              <a:buNone/>
              <a:defRPr sz="4200">
                <a:solidFill>
                  <a:srgbClr val="FFFFFF"/>
                </a:solidFill>
              </a:defRPr>
            </a:lvl2pPr>
            <a:lvl3pPr lvl="2" algn="l" rtl="0">
              <a:lnSpc>
                <a:spcPct val="100000"/>
              </a:lnSpc>
              <a:spcBef>
                <a:spcPts val="0"/>
              </a:spcBef>
              <a:spcAft>
                <a:spcPts val="0"/>
              </a:spcAft>
              <a:buClr>
                <a:srgbClr val="FFFFFF"/>
              </a:buClr>
              <a:buSzPts val="4200"/>
              <a:buNone/>
              <a:defRPr sz="4200">
                <a:solidFill>
                  <a:srgbClr val="FFFFFF"/>
                </a:solidFill>
              </a:defRPr>
            </a:lvl3pPr>
            <a:lvl4pPr lvl="3" algn="l" rtl="0">
              <a:lnSpc>
                <a:spcPct val="100000"/>
              </a:lnSpc>
              <a:spcBef>
                <a:spcPts val="0"/>
              </a:spcBef>
              <a:spcAft>
                <a:spcPts val="0"/>
              </a:spcAft>
              <a:buClr>
                <a:srgbClr val="FFFFFF"/>
              </a:buClr>
              <a:buSzPts val="4200"/>
              <a:buNone/>
              <a:defRPr sz="4200">
                <a:solidFill>
                  <a:srgbClr val="FFFFFF"/>
                </a:solidFill>
              </a:defRPr>
            </a:lvl4pPr>
            <a:lvl5pPr lvl="4" algn="l" rtl="0">
              <a:lnSpc>
                <a:spcPct val="100000"/>
              </a:lnSpc>
              <a:spcBef>
                <a:spcPts val="0"/>
              </a:spcBef>
              <a:spcAft>
                <a:spcPts val="0"/>
              </a:spcAft>
              <a:buClr>
                <a:srgbClr val="FFFFFF"/>
              </a:buClr>
              <a:buSzPts val="4200"/>
              <a:buNone/>
              <a:defRPr sz="4200">
                <a:solidFill>
                  <a:srgbClr val="FFFFFF"/>
                </a:solidFill>
              </a:defRPr>
            </a:lvl5pPr>
            <a:lvl6pPr lvl="5" algn="l" rtl="0">
              <a:lnSpc>
                <a:spcPct val="100000"/>
              </a:lnSpc>
              <a:spcBef>
                <a:spcPts val="0"/>
              </a:spcBef>
              <a:spcAft>
                <a:spcPts val="0"/>
              </a:spcAft>
              <a:buClr>
                <a:srgbClr val="FFFFFF"/>
              </a:buClr>
              <a:buSzPts val="4200"/>
              <a:buNone/>
              <a:defRPr sz="4200">
                <a:solidFill>
                  <a:srgbClr val="FFFFFF"/>
                </a:solidFill>
              </a:defRPr>
            </a:lvl6pPr>
            <a:lvl7pPr lvl="6" algn="l" rtl="0">
              <a:lnSpc>
                <a:spcPct val="100000"/>
              </a:lnSpc>
              <a:spcBef>
                <a:spcPts val="0"/>
              </a:spcBef>
              <a:spcAft>
                <a:spcPts val="0"/>
              </a:spcAft>
              <a:buClr>
                <a:srgbClr val="FFFFFF"/>
              </a:buClr>
              <a:buSzPts val="4200"/>
              <a:buNone/>
              <a:defRPr sz="4200">
                <a:solidFill>
                  <a:srgbClr val="FFFFFF"/>
                </a:solidFill>
              </a:defRPr>
            </a:lvl7pPr>
            <a:lvl8pPr lvl="7" algn="l" rtl="0">
              <a:lnSpc>
                <a:spcPct val="100000"/>
              </a:lnSpc>
              <a:spcBef>
                <a:spcPts val="0"/>
              </a:spcBef>
              <a:spcAft>
                <a:spcPts val="0"/>
              </a:spcAft>
              <a:buClr>
                <a:srgbClr val="FFFFFF"/>
              </a:buClr>
              <a:buSzPts val="4200"/>
              <a:buNone/>
              <a:defRPr sz="4200">
                <a:solidFill>
                  <a:srgbClr val="FFFFFF"/>
                </a:solidFill>
              </a:defRPr>
            </a:lvl8pPr>
            <a:lvl9pPr lvl="8" algn="l" rtl="0">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108" name="Google Shape;108;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
  <p:cSld name="AUTOLAYOUT_17">
    <p:spTree>
      <p:nvGrpSpPr>
        <p:cNvPr id="1" name="Shape 109"/>
        <p:cNvGrpSpPr/>
        <p:nvPr/>
      </p:nvGrpSpPr>
      <p:grpSpPr>
        <a:xfrm>
          <a:off x="0" y="0"/>
          <a:ext cx="0" cy="0"/>
          <a:chOff x="0" y="0"/>
          <a:chExt cx="0" cy="0"/>
        </a:xfrm>
      </p:grpSpPr>
      <p:sp>
        <p:nvSpPr>
          <p:cNvPr id="110" name="Google Shape;110;p21"/>
          <p:cNvSpPr/>
          <p:nvPr/>
        </p:nvSpPr>
        <p:spPr>
          <a:xfrm>
            <a:off x="0" y="0"/>
            <a:ext cx="9144000" cy="5143500"/>
          </a:xfrm>
          <a:prstGeom prst="rect">
            <a:avLst/>
          </a:pr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 name="Google Shape;111;p21"/>
          <p:cNvCxnSpPr/>
          <p:nvPr/>
        </p:nvCxnSpPr>
        <p:spPr>
          <a:xfrm>
            <a:off x="831620" y="615325"/>
            <a:ext cx="7494300" cy="0"/>
          </a:xfrm>
          <a:prstGeom prst="straightConnector1">
            <a:avLst/>
          </a:prstGeom>
          <a:noFill/>
          <a:ln w="76200" cap="flat" cmpd="sng">
            <a:solidFill>
              <a:schemeClr val="lt1"/>
            </a:solidFill>
            <a:prstDash val="solid"/>
            <a:round/>
            <a:headEnd type="none" w="sm" len="sm"/>
            <a:tailEnd type="none" w="sm" len="sm"/>
          </a:ln>
        </p:spPr>
      </p:cxnSp>
      <p:sp>
        <p:nvSpPr>
          <p:cNvPr id="112" name="Google Shape;112;p21"/>
          <p:cNvSpPr txBox="1">
            <a:spLocks noGrp="1"/>
          </p:cNvSpPr>
          <p:nvPr>
            <p:ph type="title"/>
          </p:nvPr>
        </p:nvSpPr>
        <p:spPr>
          <a:xfrm>
            <a:off x="832600" y="844000"/>
            <a:ext cx="6419700" cy="15504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13" name="Google Shape;113;p21"/>
          <p:cNvSpPr txBox="1">
            <a:spLocks noGrp="1"/>
          </p:cNvSpPr>
          <p:nvPr>
            <p:ph type="body" idx="1"/>
          </p:nvPr>
        </p:nvSpPr>
        <p:spPr>
          <a:xfrm>
            <a:off x="832600" y="2623075"/>
            <a:ext cx="2436000" cy="19674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lt1"/>
              </a:buClr>
              <a:buSzPts val="1400"/>
              <a:buChar char="●"/>
              <a:defRPr sz="1400">
                <a:solidFill>
                  <a:schemeClr val="lt1"/>
                </a:solidFill>
              </a:defRPr>
            </a:lvl1pPr>
            <a:lvl2pPr marL="914400" lvl="1" indent="-304800" algn="l" rtl="0">
              <a:lnSpc>
                <a:spcPct val="115000"/>
              </a:lnSpc>
              <a:spcBef>
                <a:spcPts val="1600"/>
              </a:spcBef>
              <a:spcAft>
                <a:spcPts val="0"/>
              </a:spcAft>
              <a:buClr>
                <a:schemeClr val="lt1"/>
              </a:buClr>
              <a:buSzPts val="1200"/>
              <a:buChar char="○"/>
              <a:defRPr sz="1200">
                <a:solidFill>
                  <a:schemeClr val="lt1"/>
                </a:solidFill>
              </a:defRPr>
            </a:lvl2pPr>
            <a:lvl3pPr marL="1371600" lvl="2" indent="-304800" algn="l" rtl="0">
              <a:lnSpc>
                <a:spcPct val="115000"/>
              </a:lnSpc>
              <a:spcBef>
                <a:spcPts val="1600"/>
              </a:spcBef>
              <a:spcAft>
                <a:spcPts val="0"/>
              </a:spcAft>
              <a:buClr>
                <a:schemeClr val="lt1"/>
              </a:buClr>
              <a:buSzPts val="1200"/>
              <a:buChar char="■"/>
              <a:defRPr sz="1200">
                <a:solidFill>
                  <a:schemeClr val="lt1"/>
                </a:solidFill>
              </a:defRPr>
            </a:lvl3pPr>
            <a:lvl4pPr marL="1828800" lvl="3" indent="-304800" algn="l" rtl="0">
              <a:lnSpc>
                <a:spcPct val="115000"/>
              </a:lnSpc>
              <a:spcBef>
                <a:spcPts val="1600"/>
              </a:spcBef>
              <a:spcAft>
                <a:spcPts val="0"/>
              </a:spcAft>
              <a:buClr>
                <a:schemeClr val="lt1"/>
              </a:buClr>
              <a:buSzPts val="1200"/>
              <a:buChar char="●"/>
              <a:defRPr sz="1200">
                <a:solidFill>
                  <a:schemeClr val="lt1"/>
                </a:solidFill>
              </a:defRPr>
            </a:lvl4pPr>
            <a:lvl5pPr marL="2286000" lvl="4" indent="-304800" algn="l" rtl="0">
              <a:lnSpc>
                <a:spcPct val="115000"/>
              </a:lnSpc>
              <a:spcBef>
                <a:spcPts val="1600"/>
              </a:spcBef>
              <a:spcAft>
                <a:spcPts val="0"/>
              </a:spcAft>
              <a:buClr>
                <a:schemeClr val="lt1"/>
              </a:buClr>
              <a:buSzPts val="1200"/>
              <a:buChar char="○"/>
              <a:defRPr sz="1200">
                <a:solidFill>
                  <a:schemeClr val="lt1"/>
                </a:solidFill>
              </a:defRPr>
            </a:lvl5pPr>
            <a:lvl6pPr marL="2743200" lvl="5" indent="-304800" algn="l" rtl="0">
              <a:lnSpc>
                <a:spcPct val="115000"/>
              </a:lnSpc>
              <a:spcBef>
                <a:spcPts val="1600"/>
              </a:spcBef>
              <a:spcAft>
                <a:spcPts val="0"/>
              </a:spcAft>
              <a:buClr>
                <a:schemeClr val="lt1"/>
              </a:buClr>
              <a:buSzPts val="1200"/>
              <a:buChar char="■"/>
              <a:defRPr sz="1200">
                <a:solidFill>
                  <a:schemeClr val="lt1"/>
                </a:solidFill>
              </a:defRPr>
            </a:lvl6pPr>
            <a:lvl7pPr marL="3200400" lvl="6" indent="-304800" algn="l" rtl="0">
              <a:lnSpc>
                <a:spcPct val="115000"/>
              </a:lnSpc>
              <a:spcBef>
                <a:spcPts val="1600"/>
              </a:spcBef>
              <a:spcAft>
                <a:spcPts val="0"/>
              </a:spcAft>
              <a:buClr>
                <a:schemeClr val="lt1"/>
              </a:buClr>
              <a:buSzPts val="1200"/>
              <a:buChar char="●"/>
              <a:defRPr sz="1200">
                <a:solidFill>
                  <a:schemeClr val="lt1"/>
                </a:solidFill>
              </a:defRPr>
            </a:lvl7pPr>
            <a:lvl8pPr marL="3657600" lvl="7" indent="-304800" algn="l" rtl="0">
              <a:lnSpc>
                <a:spcPct val="115000"/>
              </a:lnSpc>
              <a:spcBef>
                <a:spcPts val="1600"/>
              </a:spcBef>
              <a:spcAft>
                <a:spcPts val="0"/>
              </a:spcAft>
              <a:buClr>
                <a:schemeClr val="lt1"/>
              </a:buClr>
              <a:buSzPts val="1200"/>
              <a:buChar char="○"/>
              <a:defRPr sz="1200">
                <a:solidFill>
                  <a:schemeClr val="lt1"/>
                </a:solidFill>
              </a:defRPr>
            </a:lvl8pPr>
            <a:lvl9pPr marL="4114800" lvl="8" indent="-304800" algn="l" rtl="0">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114" name="Google Shape;114;p21"/>
          <p:cNvSpPr txBox="1">
            <a:spLocks noGrp="1"/>
          </p:cNvSpPr>
          <p:nvPr>
            <p:ph type="body" idx="2"/>
          </p:nvPr>
        </p:nvSpPr>
        <p:spPr>
          <a:xfrm>
            <a:off x="3372189" y="2623075"/>
            <a:ext cx="2436000" cy="19674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lt1"/>
              </a:buClr>
              <a:buSzPts val="1400"/>
              <a:buChar char="●"/>
              <a:defRPr sz="1400">
                <a:solidFill>
                  <a:schemeClr val="lt1"/>
                </a:solidFill>
              </a:defRPr>
            </a:lvl1pPr>
            <a:lvl2pPr marL="914400" lvl="1" indent="-304800" algn="l" rtl="0">
              <a:lnSpc>
                <a:spcPct val="115000"/>
              </a:lnSpc>
              <a:spcBef>
                <a:spcPts val="1600"/>
              </a:spcBef>
              <a:spcAft>
                <a:spcPts val="0"/>
              </a:spcAft>
              <a:buClr>
                <a:schemeClr val="lt1"/>
              </a:buClr>
              <a:buSzPts val="1200"/>
              <a:buChar char="○"/>
              <a:defRPr sz="1200">
                <a:solidFill>
                  <a:schemeClr val="lt1"/>
                </a:solidFill>
              </a:defRPr>
            </a:lvl2pPr>
            <a:lvl3pPr marL="1371600" lvl="2" indent="-304800" algn="l" rtl="0">
              <a:lnSpc>
                <a:spcPct val="115000"/>
              </a:lnSpc>
              <a:spcBef>
                <a:spcPts val="1600"/>
              </a:spcBef>
              <a:spcAft>
                <a:spcPts val="0"/>
              </a:spcAft>
              <a:buClr>
                <a:schemeClr val="lt1"/>
              </a:buClr>
              <a:buSzPts val="1200"/>
              <a:buChar char="■"/>
              <a:defRPr sz="1200">
                <a:solidFill>
                  <a:schemeClr val="lt1"/>
                </a:solidFill>
              </a:defRPr>
            </a:lvl3pPr>
            <a:lvl4pPr marL="1828800" lvl="3" indent="-304800" algn="l" rtl="0">
              <a:lnSpc>
                <a:spcPct val="115000"/>
              </a:lnSpc>
              <a:spcBef>
                <a:spcPts val="1600"/>
              </a:spcBef>
              <a:spcAft>
                <a:spcPts val="0"/>
              </a:spcAft>
              <a:buClr>
                <a:schemeClr val="lt1"/>
              </a:buClr>
              <a:buSzPts val="1200"/>
              <a:buChar char="●"/>
              <a:defRPr sz="1200">
                <a:solidFill>
                  <a:schemeClr val="lt1"/>
                </a:solidFill>
              </a:defRPr>
            </a:lvl4pPr>
            <a:lvl5pPr marL="2286000" lvl="4" indent="-304800" algn="l" rtl="0">
              <a:lnSpc>
                <a:spcPct val="115000"/>
              </a:lnSpc>
              <a:spcBef>
                <a:spcPts val="1600"/>
              </a:spcBef>
              <a:spcAft>
                <a:spcPts val="0"/>
              </a:spcAft>
              <a:buClr>
                <a:schemeClr val="lt1"/>
              </a:buClr>
              <a:buSzPts val="1200"/>
              <a:buChar char="○"/>
              <a:defRPr sz="1200">
                <a:solidFill>
                  <a:schemeClr val="lt1"/>
                </a:solidFill>
              </a:defRPr>
            </a:lvl5pPr>
            <a:lvl6pPr marL="2743200" lvl="5" indent="-304800" algn="l" rtl="0">
              <a:lnSpc>
                <a:spcPct val="115000"/>
              </a:lnSpc>
              <a:spcBef>
                <a:spcPts val="1600"/>
              </a:spcBef>
              <a:spcAft>
                <a:spcPts val="0"/>
              </a:spcAft>
              <a:buClr>
                <a:schemeClr val="lt1"/>
              </a:buClr>
              <a:buSzPts val="1200"/>
              <a:buChar char="■"/>
              <a:defRPr sz="1200">
                <a:solidFill>
                  <a:schemeClr val="lt1"/>
                </a:solidFill>
              </a:defRPr>
            </a:lvl6pPr>
            <a:lvl7pPr marL="3200400" lvl="6" indent="-304800" algn="l" rtl="0">
              <a:lnSpc>
                <a:spcPct val="115000"/>
              </a:lnSpc>
              <a:spcBef>
                <a:spcPts val="1600"/>
              </a:spcBef>
              <a:spcAft>
                <a:spcPts val="0"/>
              </a:spcAft>
              <a:buClr>
                <a:schemeClr val="lt1"/>
              </a:buClr>
              <a:buSzPts val="1200"/>
              <a:buChar char="●"/>
              <a:defRPr sz="1200">
                <a:solidFill>
                  <a:schemeClr val="lt1"/>
                </a:solidFill>
              </a:defRPr>
            </a:lvl7pPr>
            <a:lvl8pPr marL="3657600" lvl="7" indent="-304800" algn="l" rtl="0">
              <a:lnSpc>
                <a:spcPct val="115000"/>
              </a:lnSpc>
              <a:spcBef>
                <a:spcPts val="1600"/>
              </a:spcBef>
              <a:spcAft>
                <a:spcPts val="0"/>
              </a:spcAft>
              <a:buClr>
                <a:schemeClr val="lt1"/>
              </a:buClr>
              <a:buSzPts val="1200"/>
              <a:buChar char="○"/>
              <a:defRPr sz="1200">
                <a:solidFill>
                  <a:schemeClr val="lt1"/>
                </a:solidFill>
              </a:defRPr>
            </a:lvl8pPr>
            <a:lvl9pPr marL="4114800" lvl="8" indent="-304800" algn="l" rtl="0">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115" name="Google Shape;115;p21"/>
          <p:cNvSpPr txBox="1">
            <a:spLocks noGrp="1"/>
          </p:cNvSpPr>
          <p:nvPr>
            <p:ph type="body" idx="3"/>
          </p:nvPr>
        </p:nvSpPr>
        <p:spPr>
          <a:xfrm>
            <a:off x="5911778" y="2623075"/>
            <a:ext cx="2436000" cy="19674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lt1"/>
              </a:buClr>
              <a:buSzPts val="1400"/>
              <a:buChar char="●"/>
              <a:defRPr sz="1400">
                <a:solidFill>
                  <a:schemeClr val="lt1"/>
                </a:solidFill>
              </a:defRPr>
            </a:lvl1pPr>
            <a:lvl2pPr marL="914400" lvl="1" indent="-304800" algn="l" rtl="0">
              <a:lnSpc>
                <a:spcPct val="115000"/>
              </a:lnSpc>
              <a:spcBef>
                <a:spcPts val="1600"/>
              </a:spcBef>
              <a:spcAft>
                <a:spcPts val="0"/>
              </a:spcAft>
              <a:buClr>
                <a:schemeClr val="lt1"/>
              </a:buClr>
              <a:buSzPts val="1200"/>
              <a:buChar char="○"/>
              <a:defRPr sz="1200">
                <a:solidFill>
                  <a:schemeClr val="lt1"/>
                </a:solidFill>
              </a:defRPr>
            </a:lvl2pPr>
            <a:lvl3pPr marL="1371600" lvl="2" indent="-304800" algn="l" rtl="0">
              <a:lnSpc>
                <a:spcPct val="115000"/>
              </a:lnSpc>
              <a:spcBef>
                <a:spcPts val="1600"/>
              </a:spcBef>
              <a:spcAft>
                <a:spcPts val="0"/>
              </a:spcAft>
              <a:buClr>
                <a:schemeClr val="lt1"/>
              </a:buClr>
              <a:buSzPts val="1200"/>
              <a:buChar char="■"/>
              <a:defRPr sz="1200">
                <a:solidFill>
                  <a:schemeClr val="lt1"/>
                </a:solidFill>
              </a:defRPr>
            </a:lvl3pPr>
            <a:lvl4pPr marL="1828800" lvl="3" indent="-304800" algn="l" rtl="0">
              <a:lnSpc>
                <a:spcPct val="115000"/>
              </a:lnSpc>
              <a:spcBef>
                <a:spcPts val="1600"/>
              </a:spcBef>
              <a:spcAft>
                <a:spcPts val="0"/>
              </a:spcAft>
              <a:buClr>
                <a:schemeClr val="lt1"/>
              </a:buClr>
              <a:buSzPts val="1200"/>
              <a:buChar char="●"/>
              <a:defRPr sz="1200">
                <a:solidFill>
                  <a:schemeClr val="lt1"/>
                </a:solidFill>
              </a:defRPr>
            </a:lvl4pPr>
            <a:lvl5pPr marL="2286000" lvl="4" indent="-304800" algn="l" rtl="0">
              <a:lnSpc>
                <a:spcPct val="115000"/>
              </a:lnSpc>
              <a:spcBef>
                <a:spcPts val="1600"/>
              </a:spcBef>
              <a:spcAft>
                <a:spcPts val="0"/>
              </a:spcAft>
              <a:buClr>
                <a:schemeClr val="lt1"/>
              </a:buClr>
              <a:buSzPts val="1200"/>
              <a:buChar char="○"/>
              <a:defRPr sz="1200">
                <a:solidFill>
                  <a:schemeClr val="lt1"/>
                </a:solidFill>
              </a:defRPr>
            </a:lvl5pPr>
            <a:lvl6pPr marL="2743200" lvl="5" indent="-304800" algn="l" rtl="0">
              <a:lnSpc>
                <a:spcPct val="115000"/>
              </a:lnSpc>
              <a:spcBef>
                <a:spcPts val="1600"/>
              </a:spcBef>
              <a:spcAft>
                <a:spcPts val="0"/>
              </a:spcAft>
              <a:buClr>
                <a:schemeClr val="lt1"/>
              </a:buClr>
              <a:buSzPts val="1200"/>
              <a:buChar char="■"/>
              <a:defRPr sz="1200">
                <a:solidFill>
                  <a:schemeClr val="lt1"/>
                </a:solidFill>
              </a:defRPr>
            </a:lvl6pPr>
            <a:lvl7pPr marL="3200400" lvl="6" indent="-304800" algn="l" rtl="0">
              <a:lnSpc>
                <a:spcPct val="115000"/>
              </a:lnSpc>
              <a:spcBef>
                <a:spcPts val="1600"/>
              </a:spcBef>
              <a:spcAft>
                <a:spcPts val="0"/>
              </a:spcAft>
              <a:buClr>
                <a:schemeClr val="lt1"/>
              </a:buClr>
              <a:buSzPts val="1200"/>
              <a:buChar char="●"/>
              <a:defRPr sz="1200">
                <a:solidFill>
                  <a:schemeClr val="lt1"/>
                </a:solidFill>
              </a:defRPr>
            </a:lvl7pPr>
            <a:lvl8pPr marL="3657600" lvl="7" indent="-304800" algn="l" rtl="0">
              <a:lnSpc>
                <a:spcPct val="115000"/>
              </a:lnSpc>
              <a:spcBef>
                <a:spcPts val="1600"/>
              </a:spcBef>
              <a:spcAft>
                <a:spcPts val="0"/>
              </a:spcAft>
              <a:buClr>
                <a:schemeClr val="lt1"/>
              </a:buClr>
              <a:buSzPts val="1200"/>
              <a:buChar char="○"/>
              <a:defRPr sz="1200">
                <a:solidFill>
                  <a:schemeClr val="lt1"/>
                </a:solidFill>
              </a:defRPr>
            </a:lvl8pPr>
            <a:lvl9pPr marL="4114800" lvl="8" indent="-304800" algn="l" rtl="0">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116" name="Google Shape;116;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0">
  <p:cSld name="AUTOLAYOUT_20">
    <p:spTree>
      <p:nvGrpSpPr>
        <p:cNvPr id="1" name="Shape 117"/>
        <p:cNvGrpSpPr/>
        <p:nvPr/>
      </p:nvGrpSpPr>
      <p:grpSpPr>
        <a:xfrm>
          <a:off x="0" y="0"/>
          <a:ext cx="0" cy="0"/>
          <a:chOff x="0" y="0"/>
          <a:chExt cx="0" cy="0"/>
        </a:xfrm>
      </p:grpSpPr>
      <p:sp>
        <p:nvSpPr>
          <p:cNvPr id="118" name="Google Shape;118;p22"/>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rot="5400000">
            <a:off x="714198" y="47725"/>
            <a:ext cx="857400" cy="762000"/>
          </a:xfrm>
          <a:prstGeom prst="triangle">
            <a:avLst>
              <a:gd name="adj" fmla="val 50000"/>
            </a:avLst>
          </a:prstGeom>
          <a:solidFill>
            <a:srgbClr val="546E7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rot="-5400000" flipH="1">
            <a:off x="928672" y="-166420"/>
            <a:ext cx="428700" cy="762000"/>
          </a:xfrm>
          <a:prstGeom prst="rtTriangle">
            <a:avLst/>
          </a:prstGeom>
          <a:solidFill>
            <a:srgbClr val="546E7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a:spLocks noGrp="1"/>
          </p:cNvSpPr>
          <p:nvPr>
            <p:ph type="title"/>
          </p:nvPr>
        </p:nvSpPr>
        <p:spPr>
          <a:xfrm>
            <a:off x="762025" y="1189150"/>
            <a:ext cx="7620000" cy="8574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None/>
              <a:defRPr sz="3600" b="1">
                <a:solidFill>
                  <a:srgbClr val="212121"/>
                </a:solidFill>
              </a:defRPr>
            </a:lvl1pPr>
            <a:lvl2pPr lvl="1" algn="l" rtl="0">
              <a:lnSpc>
                <a:spcPct val="100000"/>
              </a:lnSpc>
              <a:spcBef>
                <a:spcPts val="0"/>
              </a:spcBef>
              <a:spcAft>
                <a:spcPts val="0"/>
              </a:spcAft>
              <a:buNone/>
              <a:defRPr sz="3600" b="1">
                <a:solidFill>
                  <a:srgbClr val="212121"/>
                </a:solidFill>
              </a:defRPr>
            </a:lvl2pPr>
            <a:lvl3pPr lvl="2" algn="l" rtl="0">
              <a:lnSpc>
                <a:spcPct val="100000"/>
              </a:lnSpc>
              <a:spcBef>
                <a:spcPts val="0"/>
              </a:spcBef>
              <a:spcAft>
                <a:spcPts val="0"/>
              </a:spcAft>
              <a:buNone/>
              <a:defRPr sz="3600" b="1">
                <a:solidFill>
                  <a:srgbClr val="212121"/>
                </a:solidFill>
              </a:defRPr>
            </a:lvl3pPr>
            <a:lvl4pPr lvl="3" algn="l" rtl="0">
              <a:lnSpc>
                <a:spcPct val="100000"/>
              </a:lnSpc>
              <a:spcBef>
                <a:spcPts val="0"/>
              </a:spcBef>
              <a:spcAft>
                <a:spcPts val="0"/>
              </a:spcAft>
              <a:buNone/>
              <a:defRPr sz="3600" b="1">
                <a:solidFill>
                  <a:srgbClr val="212121"/>
                </a:solidFill>
              </a:defRPr>
            </a:lvl4pPr>
            <a:lvl5pPr lvl="4" algn="l" rtl="0">
              <a:lnSpc>
                <a:spcPct val="100000"/>
              </a:lnSpc>
              <a:spcBef>
                <a:spcPts val="0"/>
              </a:spcBef>
              <a:spcAft>
                <a:spcPts val="0"/>
              </a:spcAft>
              <a:buNone/>
              <a:defRPr sz="3600" b="1">
                <a:solidFill>
                  <a:srgbClr val="212121"/>
                </a:solidFill>
              </a:defRPr>
            </a:lvl5pPr>
            <a:lvl6pPr lvl="5" algn="l" rtl="0">
              <a:lnSpc>
                <a:spcPct val="100000"/>
              </a:lnSpc>
              <a:spcBef>
                <a:spcPts val="0"/>
              </a:spcBef>
              <a:spcAft>
                <a:spcPts val="0"/>
              </a:spcAft>
              <a:buNone/>
              <a:defRPr sz="3600" b="1">
                <a:solidFill>
                  <a:srgbClr val="212121"/>
                </a:solidFill>
              </a:defRPr>
            </a:lvl6pPr>
            <a:lvl7pPr lvl="6" algn="l" rtl="0">
              <a:lnSpc>
                <a:spcPct val="100000"/>
              </a:lnSpc>
              <a:spcBef>
                <a:spcPts val="0"/>
              </a:spcBef>
              <a:spcAft>
                <a:spcPts val="0"/>
              </a:spcAft>
              <a:buNone/>
              <a:defRPr sz="3600" b="1">
                <a:solidFill>
                  <a:srgbClr val="212121"/>
                </a:solidFill>
              </a:defRPr>
            </a:lvl7pPr>
            <a:lvl8pPr lvl="7" algn="l" rtl="0">
              <a:lnSpc>
                <a:spcPct val="100000"/>
              </a:lnSpc>
              <a:spcBef>
                <a:spcPts val="0"/>
              </a:spcBef>
              <a:spcAft>
                <a:spcPts val="0"/>
              </a:spcAft>
              <a:buNone/>
              <a:defRPr sz="3600" b="1">
                <a:solidFill>
                  <a:srgbClr val="212121"/>
                </a:solidFill>
              </a:defRPr>
            </a:lvl8pPr>
            <a:lvl9pPr lvl="8" algn="l" rtl="0">
              <a:lnSpc>
                <a:spcPct val="100000"/>
              </a:lnSpc>
              <a:spcBef>
                <a:spcPts val="0"/>
              </a:spcBef>
              <a:spcAft>
                <a:spcPts val="0"/>
              </a:spcAft>
              <a:buNone/>
              <a:defRPr sz="3600" b="1">
                <a:solidFill>
                  <a:srgbClr val="212121"/>
                </a:solidFill>
              </a:defRPr>
            </a:lvl9pPr>
          </a:lstStyle>
          <a:p>
            <a:endParaRPr/>
          </a:p>
        </p:txBody>
      </p:sp>
      <p:sp>
        <p:nvSpPr>
          <p:cNvPr id="122" name="Google Shape;122;p22"/>
          <p:cNvSpPr txBox="1">
            <a:spLocks noGrp="1"/>
          </p:cNvSpPr>
          <p:nvPr>
            <p:ph type="body" idx="1"/>
          </p:nvPr>
        </p:nvSpPr>
        <p:spPr>
          <a:xfrm>
            <a:off x="762025" y="2253000"/>
            <a:ext cx="7620000" cy="2334600"/>
          </a:xfrm>
          <a:prstGeom prst="rect">
            <a:avLst/>
          </a:prstGeom>
          <a:noFill/>
        </p:spPr>
        <p:txBody>
          <a:bodyPr spcFirstLastPara="1" wrap="square" lIns="91425" tIns="91425" rIns="91425" bIns="91425" anchor="t" anchorCtr="0">
            <a:noAutofit/>
          </a:bodyPr>
          <a:lstStyle>
            <a:lvl1pPr marL="457200" lvl="0" indent="-355600" algn="l" rtl="0">
              <a:lnSpc>
                <a:spcPct val="115000"/>
              </a:lnSpc>
              <a:spcBef>
                <a:spcPts val="0"/>
              </a:spcBef>
              <a:spcAft>
                <a:spcPts val="0"/>
              </a:spcAft>
              <a:buClr>
                <a:srgbClr val="616161"/>
              </a:buClr>
              <a:buSzPts val="2000"/>
              <a:buChar char="●"/>
              <a:defRPr sz="2000">
                <a:solidFill>
                  <a:srgbClr val="616161"/>
                </a:solidFill>
              </a:defRPr>
            </a:lvl1pPr>
            <a:lvl2pPr marL="914400" lvl="1" indent="-330200" algn="l" rtl="0">
              <a:lnSpc>
                <a:spcPct val="115000"/>
              </a:lnSpc>
              <a:spcBef>
                <a:spcPts val="1600"/>
              </a:spcBef>
              <a:spcAft>
                <a:spcPts val="0"/>
              </a:spcAft>
              <a:buClr>
                <a:srgbClr val="616161"/>
              </a:buClr>
              <a:buSzPts val="1600"/>
              <a:buChar char="○"/>
              <a:defRPr sz="1600">
                <a:solidFill>
                  <a:srgbClr val="616161"/>
                </a:solidFill>
              </a:defRPr>
            </a:lvl2pPr>
            <a:lvl3pPr marL="1371600" lvl="2" indent="-330200" algn="l" rtl="0">
              <a:lnSpc>
                <a:spcPct val="115000"/>
              </a:lnSpc>
              <a:spcBef>
                <a:spcPts val="1600"/>
              </a:spcBef>
              <a:spcAft>
                <a:spcPts val="0"/>
              </a:spcAft>
              <a:buClr>
                <a:srgbClr val="616161"/>
              </a:buClr>
              <a:buSzPts val="1600"/>
              <a:buChar char="■"/>
              <a:defRPr sz="1600">
                <a:solidFill>
                  <a:srgbClr val="616161"/>
                </a:solidFill>
              </a:defRPr>
            </a:lvl3pPr>
            <a:lvl4pPr marL="1828800" lvl="3" indent="-330200" algn="l" rtl="0">
              <a:lnSpc>
                <a:spcPct val="115000"/>
              </a:lnSpc>
              <a:spcBef>
                <a:spcPts val="1600"/>
              </a:spcBef>
              <a:spcAft>
                <a:spcPts val="0"/>
              </a:spcAft>
              <a:buClr>
                <a:srgbClr val="616161"/>
              </a:buClr>
              <a:buSzPts val="1600"/>
              <a:buChar char="●"/>
              <a:defRPr sz="1600">
                <a:solidFill>
                  <a:srgbClr val="616161"/>
                </a:solidFill>
              </a:defRPr>
            </a:lvl4pPr>
            <a:lvl5pPr marL="2286000" lvl="4" indent="-330200" algn="l" rtl="0">
              <a:lnSpc>
                <a:spcPct val="115000"/>
              </a:lnSpc>
              <a:spcBef>
                <a:spcPts val="1600"/>
              </a:spcBef>
              <a:spcAft>
                <a:spcPts val="0"/>
              </a:spcAft>
              <a:buClr>
                <a:srgbClr val="616161"/>
              </a:buClr>
              <a:buSzPts val="1600"/>
              <a:buChar char="○"/>
              <a:defRPr sz="1600">
                <a:solidFill>
                  <a:srgbClr val="616161"/>
                </a:solidFill>
              </a:defRPr>
            </a:lvl5pPr>
            <a:lvl6pPr marL="2743200" lvl="5" indent="-330200" algn="l" rtl="0">
              <a:lnSpc>
                <a:spcPct val="115000"/>
              </a:lnSpc>
              <a:spcBef>
                <a:spcPts val="1600"/>
              </a:spcBef>
              <a:spcAft>
                <a:spcPts val="0"/>
              </a:spcAft>
              <a:buClr>
                <a:srgbClr val="616161"/>
              </a:buClr>
              <a:buSzPts val="1600"/>
              <a:buChar char="■"/>
              <a:defRPr sz="1600">
                <a:solidFill>
                  <a:srgbClr val="616161"/>
                </a:solidFill>
              </a:defRPr>
            </a:lvl6pPr>
            <a:lvl7pPr marL="3200400" lvl="6" indent="-330200" algn="l" rtl="0">
              <a:lnSpc>
                <a:spcPct val="115000"/>
              </a:lnSpc>
              <a:spcBef>
                <a:spcPts val="1600"/>
              </a:spcBef>
              <a:spcAft>
                <a:spcPts val="0"/>
              </a:spcAft>
              <a:buClr>
                <a:srgbClr val="616161"/>
              </a:buClr>
              <a:buSzPts val="1600"/>
              <a:buChar char="●"/>
              <a:defRPr sz="1600">
                <a:solidFill>
                  <a:srgbClr val="616161"/>
                </a:solidFill>
              </a:defRPr>
            </a:lvl7pPr>
            <a:lvl8pPr marL="3657600" lvl="7" indent="-330200" algn="l" rtl="0">
              <a:lnSpc>
                <a:spcPct val="115000"/>
              </a:lnSpc>
              <a:spcBef>
                <a:spcPts val="1600"/>
              </a:spcBef>
              <a:spcAft>
                <a:spcPts val="0"/>
              </a:spcAft>
              <a:buClr>
                <a:srgbClr val="616161"/>
              </a:buClr>
              <a:buSzPts val="1600"/>
              <a:buChar char="○"/>
              <a:defRPr sz="1600">
                <a:solidFill>
                  <a:srgbClr val="616161"/>
                </a:solidFill>
              </a:defRPr>
            </a:lvl8pPr>
            <a:lvl9pPr marL="4114800" lvl="8" indent="-330200" algn="l" rtl="0">
              <a:lnSpc>
                <a:spcPct val="115000"/>
              </a:lnSpc>
              <a:spcBef>
                <a:spcPts val="1600"/>
              </a:spcBef>
              <a:spcAft>
                <a:spcPts val="1600"/>
              </a:spcAft>
              <a:buClr>
                <a:srgbClr val="616161"/>
              </a:buClr>
              <a:buSzPts val="1600"/>
              <a:buChar char="■"/>
              <a:defRPr sz="1600">
                <a:solidFill>
                  <a:srgbClr val="616161"/>
                </a:solidFill>
              </a:defRPr>
            </a:lvl9pPr>
          </a:lstStyle>
          <a:p>
            <a:endParaRPr/>
          </a:p>
        </p:txBody>
      </p:sp>
      <p:sp>
        <p:nvSpPr>
          <p:cNvPr id="123" name="Google Shape;123;p2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1">
  <p:cSld name="AUTOLAYOUT_24">
    <p:spTree>
      <p:nvGrpSpPr>
        <p:cNvPr id="1" name="Shape 124"/>
        <p:cNvGrpSpPr/>
        <p:nvPr/>
      </p:nvGrpSpPr>
      <p:grpSpPr>
        <a:xfrm>
          <a:off x="0" y="0"/>
          <a:ext cx="0" cy="0"/>
          <a:chOff x="0" y="0"/>
          <a:chExt cx="0" cy="0"/>
        </a:xfrm>
      </p:grpSpPr>
      <p:sp>
        <p:nvSpPr>
          <p:cNvPr id="125" name="Google Shape;125;p23"/>
          <p:cNvSpPr/>
          <p:nvPr/>
        </p:nvSpPr>
        <p:spPr>
          <a:xfrm>
            <a:off x="0" y="0"/>
            <a:ext cx="9144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3"/>
          <p:cNvGrpSpPr/>
          <p:nvPr/>
        </p:nvGrpSpPr>
        <p:grpSpPr>
          <a:xfrm>
            <a:off x="2105247" y="1"/>
            <a:ext cx="7038765" cy="5138761"/>
            <a:chOff x="3388636" y="43347"/>
            <a:chExt cx="5755327" cy="4201767"/>
          </a:xfrm>
        </p:grpSpPr>
        <p:sp>
          <p:nvSpPr>
            <p:cNvPr id="127" name="Google Shape;127;p23"/>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3"/>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1" name="Google Shape;251;p23"/>
          <p:cNvSpPr/>
          <p:nvPr/>
        </p:nvSpPr>
        <p:spPr>
          <a:xfrm>
            <a:off x="685175" y="2731725"/>
            <a:ext cx="61200" cy="145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txBox="1">
            <a:spLocks noGrp="1"/>
          </p:cNvSpPr>
          <p:nvPr>
            <p:ph type="ctrTitle"/>
          </p:nvPr>
        </p:nvSpPr>
        <p:spPr>
          <a:xfrm>
            <a:off x="992425" y="2536400"/>
            <a:ext cx="3136800" cy="18849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3600"/>
              <a:buNone/>
              <a:defRPr sz="3600" b="1">
                <a:solidFill>
                  <a:schemeClr val="accent2"/>
                </a:solidFill>
              </a:defRPr>
            </a:lvl1pPr>
            <a:lvl2pPr lvl="1" algn="l" rtl="0">
              <a:lnSpc>
                <a:spcPct val="100000"/>
              </a:lnSpc>
              <a:spcBef>
                <a:spcPts val="0"/>
              </a:spcBef>
              <a:spcAft>
                <a:spcPts val="0"/>
              </a:spcAft>
              <a:buClr>
                <a:schemeClr val="dk1"/>
              </a:buClr>
              <a:buSzPts val="3600"/>
              <a:buNone/>
              <a:defRPr sz="3600" b="1">
                <a:solidFill>
                  <a:schemeClr val="accent2"/>
                </a:solidFill>
              </a:defRPr>
            </a:lvl2pPr>
            <a:lvl3pPr lvl="2" algn="l" rtl="0">
              <a:lnSpc>
                <a:spcPct val="100000"/>
              </a:lnSpc>
              <a:spcBef>
                <a:spcPts val="0"/>
              </a:spcBef>
              <a:spcAft>
                <a:spcPts val="0"/>
              </a:spcAft>
              <a:buClr>
                <a:schemeClr val="dk1"/>
              </a:buClr>
              <a:buSzPts val="3600"/>
              <a:buNone/>
              <a:defRPr sz="3600" b="1">
                <a:solidFill>
                  <a:schemeClr val="accent2"/>
                </a:solidFill>
              </a:defRPr>
            </a:lvl3pPr>
            <a:lvl4pPr lvl="3" algn="l" rtl="0">
              <a:lnSpc>
                <a:spcPct val="100000"/>
              </a:lnSpc>
              <a:spcBef>
                <a:spcPts val="0"/>
              </a:spcBef>
              <a:spcAft>
                <a:spcPts val="0"/>
              </a:spcAft>
              <a:buClr>
                <a:schemeClr val="dk1"/>
              </a:buClr>
              <a:buSzPts val="3600"/>
              <a:buNone/>
              <a:defRPr sz="3600" b="1">
                <a:solidFill>
                  <a:schemeClr val="accent2"/>
                </a:solidFill>
              </a:defRPr>
            </a:lvl4pPr>
            <a:lvl5pPr lvl="4" algn="l" rtl="0">
              <a:lnSpc>
                <a:spcPct val="100000"/>
              </a:lnSpc>
              <a:spcBef>
                <a:spcPts val="0"/>
              </a:spcBef>
              <a:spcAft>
                <a:spcPts val="0"/>
              </a:spcAft>
              <a:buClr>
                <a:schemeClr val="dk1"/>
              </a:buClr>
              <a:buSzPts val="3600"/>
              <a:buNone/>
              <a:defRPr sz="3600" b="1">
                <a:solidFill>
                  <a:schemeClr val="accent2"/>
                </a:solidFill>
              </a:defRPr>
            </a:lvl5pPr>
            <a:lvl6pPr lvl="5" algn="l" rtl="0">
              <a:lnSpc>
                <a:spcPct val="100000"/>
              </a:lnSpc>
              <a:spcBef>
                <a:spcPts val="0"/>
              </a:spcBef>
              <a:spcAft>
                <a:spcPts val="0"/>
              </a:spcAft>
              <a:buClr>
                <a:schemeClr val="dk1"/>
              </a:buClr>
              <a:buSzPts val="3600"/>
              <a:buNone/>
              <a:defRPr sz="3600" b="1">
                <a:solidFill>
                  <a:schemeClr val="accent2"/>
                </a:solidFill>
              </a:defRPr>
            </a:lvl6pPr>
            <a:lvl7pPr lvl="6" algn="l" rtl="0">
              <a:lnSpc>
                <a:spcPct val="100000"/>
              </a:lnSpc>
              <a:spcBef>
                <a:spcPts val="0"/>
              </a:spcBef>
              <a:spcAft>
                <a:spcPts val="0"/>
              </a:spcAft>
              <a:buClr>
                <a:schemeClr val="dk1"/>
              </a:buClr>
              <a:buSzPts val="3600"/>
              <a:buNone/>
              <a:defRPr sz="3600" b="1">
                <a:solidFill>
                  <a:schemeClr val="accent2"/>
                </a:solidFill>
              </a:defRPr>
            </a:lvl7pPr>
            <a:lvl8pPr lvl="7" algn="l" rtl="0">
              <a:lnSpc>
                <a:spcPct val="100000"/>
              </a:lnSpc>
              <a:spcBef>
                <a:spcPts val="0"/>
              </a:spcBef>
              <a:spcAft>
                <a:spcPts val="0"/>
              </a:spcAft>
              <a:buClr>
                <a:schemeClr val="dk1"/>
              </a:buClr>
              <a:buSzPts val="3600"/>
              <a:buNone/>
              <a:defRPr sz="3600" b="1">
                <a:solidFill>
                  <a:schemeClr val="accent2"/>
                </a:solidFill>
              </a:defRPr>
            </a:lvl8pPr>
            <a:lvl9pPr lvl="8" algn="l" rtl="0">
              <a:lnSpc>
                <a:spcPct val="100000"/>
              </a:lnSpc>
              <a:spcBef>
                <a:spcPts val="0"/>
              </a:spcBef>
              <a:spcAft>
                <a:spcPts val="0"/>
              </a:spcAft>
              <a:buClr>
                <a:schemeClr val="dk1"/>
              </a:buClr>
              <a:buSzPts val="3600"/>
              <a:buNone/>
              <a:defRPr sz="3600" b="1">
                <a:solidFill>
                  <a:schemeClr val="accent2"/>
                </a:solidFill>
              </a:defRPr>
            </a:lvl9pPr>
          </a:lstStyle>
          <a:p>
            <a:endParaRPr/>
          </a:p>
        </p:txBody>
      </p:sp>
      <p:sp>
        <p:nvSpPr>
          <p:cNvPr id="253" name="Google Shape;253;p23"/>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5">
  <p:cSld name="AUTOLAYOUT_25">
    <p:spTree>
      <p:nvGrpSpPr>
        <p:cNvPr id="1" name="Shape 254"/>
        <p:cNvGrpSpPr/>
        <p:nvPr/>
      </p:nvGrpSpPr>
      <p:grpSpPr>
        <a:xfrm>
          <a:off x="0" y="0"/>
          <a:ext cx="0" cy="0"/>
          <a:chOff x="0" y="0"/>
          <a:chExt cx="0" cy="0"/>
        </a:xfrm>
      </p:grpSpPr>
      <p:sp>
        <p:nvSpPr>
          <p:cNvPr id="255" name="Google Shape;255;p2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txBox="1">
            <a:spLocks noGrp="1"/>
          </p:cNvSpPr>
          <p:nvPr>
            <p:ph type="body" idx="1"/>
          </p:nvPr>
        </p:nvSpPr>
        <p:spPr>
          <a:xfrm>
            <a:off x="317425" y="942975"/>
            <a:ext cx="2350800" cy="31248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257" name="Google Shape;257;p24"/>
          <p:cNvSpPr txBox="1">
            <a:spLocks noGrp="1"/>
          </p:cNvSpPr>
          <p:nvPr>
            <p:ph type="body" idx="2"/>
          </p:nvPr>
        </p:nvSpPr>
        <p:spPr>
          <a:xfrm>
            <a:off x="2745898" y="942975"/>
            <a:ext cx="2350800" cy="31248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258" name="Google Shape;258;p2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4">
  <p:cSld name="AUTOLAYOUT_28">
    <p:bg>
      <p:bgPr>
        <a:solidFill>
          <a:srgbClr val="FFFFFF"/>
        </a:solidFill>
        <a:effectLst/>
      </p:bgPr>
    </p:bg>
    <p:spTree>
      <p:nvGrpSpPr>
        <p:cNvPr id="1" name="Shape 259"/>
        <p:cNvGrpSpPr/>
        <p:nvPr/>
      </p:nvGrpSpPr>
      <p:grpSpPr>
        <a:xfrm>
          <a:off x="0" y="0"/>
          <a:ext cx="0" cy="0"/>
          <a:chOff x="0" y="0"/>
          <a:chExt cx="0" cy="0"/>
        </a:xfrm>
      </p:grpSpPr>
      <p:sp>
        <p:nvSpPr>
          <p:cNvPr id="260" name="Google Shape;260;p2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917563" y="1639988"/>
            <a:ext cx="2013000" cy="877800"/>
          </a:xfrm>
          <a:prstGeom prst="rect">
            <a:avLst/>
          </a:pr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2527575" y="1639988"/>
            <a:ext cx="2013000" cy="877800"/>
          </a:xfrm>
          <a:prstGeom prst="rect">
            <a:avLst/>
          </a:prstGeom>
          <a:solidFill>
            <a:srgbClr val="FFD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4722563" y="1639988"/>
            <a:ext cx="2013000" cy="877800"/>
          </a:xfrm>
          <a:prstGeom prst="rect">
            <a:avLst/>
          </a:prstGeom>
          <a:solidFill>
            <a:srgbClr val="FFC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308750" y="1639988"/>
            <a:ext cx="2013000" cy="877800"/>
          </a:xfrm>
          <a:prstGeom prst="rect">
            <a:avLst/>
          </a:prstGeom>
          <a:solidFill>
            <a:srgbClr val="FAD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txBox="1"/>
          <p:nvPr/>
        </p:nvSpPr>
        <p:spPr>
          <a:xfrm>
            <a:off x="308750" y="1779200"/>
            <a:ext cx="691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600">
                <a:solidFill>
                  <a:srgbClr val="FFFFFF"/>
                </a:solidFill>
              </a:rPr>
              <a:t>1</a:t>
            </a:r>
            <a:endParaRPr sz="4600">
              <a:solidFill>
                <a:srgbClr val="FFFFFF"/>
              </a:solidFill>
            </a:endParaRPr>
          </a:p>
        </p:txBody>
      </p:sp>
      <p:sp>
        <p:nvSpPr>
          <p:cNvPr id="266" name="Google Shape;266;p25"/>
          <p:cNvSpPr txBox="1"/>
          <p:nvPr/>
        </p:nvSpPr>
        <p:spPr>
          <a:xfrm>
            <a:off x="2527575" y="1779200"/>
            <a:ext cx="691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600">
                <a:solidFill>
                  <a:srgbClr val="FFFFFF"/>
                </a:solidFill>
              </a:rPr>
              <a:t>2</a:t>
            </a:r>
            <a:endParaRPr sz="4600">
              <a:solidFill>
                <a:srgbClr val="FFFFFF"/>
              </a:solidFill>
            </a:endParaRPr>
          </a:p>
        </p:txBody>
      </p:sp>
      <p:sp>
        <p:nvSpPr>
          <p:cNvPr id="267" name="Google Shape;267;p25"/>
          <p:cNvSpPr txBox="1"/>
          <p:nvPr/>
        </p:nvSpPr>
        <p:spPr>
          <a:xfrm>
            <a:off x="4722575" y="1779200"/>
            <a:ext cx="691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600">
                <a:solidFill>
                  <a:srgbClr val="FFFFFF"/>
                </a:solidFill>
              </a:rPr>
              <a:t>3</a:t>
            </a:r>
            <a:endParaRPr sz="4600">
              <a:solidFill>
                <a:srgbClr val="FFFFFF"/>
              </a:solidFill>
            </a:endParaRPr>
          </a:p>
        </p:txBody>
      </p:sp>
      <p:sp>
        <p:nvSpPr>
          <p:cNvPr id="268" name="Google Shape;268;p25"/>
          <p:cNvSpPr txBox="1"/>
          <p:nvPr/>
        </p:nvSpPr>
        <p:spPr>
          <a:xfrm>
            <a:off x="6917575" y="1779200"/>
            <a:ext cx="691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600">
                <a:solidFill>
                  <a:srgbClr val="FFFFFF"/>
                </a:solidFill>
              </a:rPr>
              <a:t>4</a:t>
            </a:r>
            <a:endParaRPr sz="4600">
              <a:solidFill>
                <a:srgbClr val="FFFFFF"/>
              </a:solidFill>
            </a:endParaRPr>
          </a:p>
        </p:txBody>
      </p:sp>
      <p:sp>
        <p:nvSpPr>
          <p:cNvPr id="269" name="Google Shape;269;p25"/>
          <p:cNvSpPr txBox="1">
            <a:spLocks noGrp="1"/>
          </p:cNvSpPr>
          <p:nvPr>
            <p:ph type="title"/>
          </p:nvPr>
        </p:nvSpPr>
        <p:spPr>
          <a:xfrm>
            <a:off x="232550" y="609450"/>
            <a:ext cx="6355200" cy="8778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None/>
              <a:defRPr sz="2800" b="1">
                <a:solidFill>
                  <a:srgbClr val="434343"/>
                </a:solidFill>
              </a:defRPr>
            </a:lvl1pPr>
            <a:lvl2pPr lvl="1" algn="l" rtl="0">
              <a:lnSpc>
                <a:spcPct val="100000"/>
              </a:lnSpc>
              <a:spcBef>
                <a:spcPts val="0"/>
              </a:spcBef>
              <a:spcAft>
                <a:spcPts val="0"/>
              </a:spcAft>
              <a:buNone/>
              <a:defRPr sz="2800" b="1">
                <a:solidFill>
                  <a:srgbClr val="434343"/>
                </a:solidFill>
              </a:defRPr>
            </a:lvl2pPr>
            <a:lvl3pPr lvl="2" algn="l" rtl="0">
              <a:lnSpc>
                <a:spcPct val="100000"/>
              </a:lnSpc>
              <a:spcBef>
                <a:spcPts val="0"/>
              </a:spcBef>
              <a:spcAft>
                <a:spcPts val="0"/>
              </a:spcAft>
              <a:buNone/>
              <a:defRPr sz="2800" b="1">
                <a:solidFill>
                  <a:srgbClr val="434343"/>
                </a:solidFill>
              </a:defRPr>
            </a:lvl3pPr>
            <a:lvl4pPr lvl="3" algn="l" rtl="0">
              <a:lnSpc>
                <a:spcPct val="100000"/>
              </a:lnSpc>
              <a:spcBef>
                <a:spcPts val="0"/>
              </a:spcBef>
              <a:spcAft>
                <a:spcPts val="0"/>
              </a:spcAft>
              <a:buNone/>
              <a:defRPr sz="2800" b="1">
                <a:solidFill>
                  <a:srgbClr val="434343"/>
                </a:solidFill>
              </a:defRPr>
            </a:lvl4pPr>
            <a:lvl5pPr lvl="4" algn="l" rtl="0">
              <a:lnSpc>
                <a:spcPct val="100000"/>
              </a:lnSpc>
              <a:spcBef>
                <a:spcPts val="0"/>
              </a:spcBef>
              <a:spcAft>
                <a:spcPts val="0"/>
              </a:spcAft>
              <a:buNone/>
              <a:defRPr sz="2800" b="1">
                <a:solidFill>
                  <a:srgbClr val="434343"/>
                </a:solidFill>
              </a:defRPr>
            </a:lvl5pPr>
            <a:lvl6pPr lvl="5" algn="l" rtl="0">
              <a:lnSpc>
                <a:spcPct val="100000"/>
              </a:lnSpc>
              <a:spcBef>
                <a:spcPts val="0"/>
              </a:spcBef>
              <a:spcAft>
                <a:spcPts val="0"/>
              </a:spcAft>
              <a:buNone/>
              <a:defRPr sz="2800" b="1">
                <a:solidFill>
                  <a:srgbClr val="434343"/>
                </a:solidFill>
              </a:defRPr>
            </a:lvl6pPr>
            <a:lvl7pPr lvl="6" algn="l" rtl="0">
              <a:lnSpc>
                <a:spcPct val="100000"/>
              </a:lnSpc>
              <a:spcBef>
                <a:spcPts val="0"/>
              </a:spcBef>
              <a:spcAft>
                <a:spcPts val="0"/>
              </a:spcAft>
              <a:buNone/>
              <a:defRPr sz="2800" b="1">
                <a:solidFill>
                  <a:srgbClr val="434343"/>
                </a:solidFill>
              </a:defRPr>
            </a:lvl7pPr>
            <a:lvl8pPr lvl="7" algn="l" rtl="0">
              <a:lnSpc>
                <a:spcPct val="100000"/>
              </a:lnSpc>
              <a:spcBef>
                <a:spcPts val="0"/>
              </a:spcBef>
              <a:spcAft>
                <a:spcPts val="0"/>
              </a:spcAft>
              <a:buNone/>
              <a:defRPr sz="2800" b="1">
                <a:solidFill>
                  <a:srgbClr val="434343"/>
                </a:solidFill>
              </a:defRPr>
            </a:lvl8pPr>
            <a:lvl9pPr lvl="8" algn="l" rtl="0">
              <a:lnSpc>
                <a:spcPct val="100000"/>
              </a:lnSpc>
              <a:spcBef>
                <a:spcPts val="0"/>
              </a:spcBef>
              <a:spcAft>
                <a:spcPts val="0"/>
              </a:spcAft>
              <a:buNone/>
              <a:defRPr sz="2800" b="1">
                <a:solidFill>
                  <a:srgbClr val="434343"/>
                </a:solidFill>
              </a:defRPr>
            </a:lvl9pPr>
          </a:lstStyle>
          <a:p>
            <a:endParaRPr/>
          </a:p>
        </p:txBody>
      </p:sp>
      <p:sp>
        <p:nvSpPr>
          <p:cNvPr id="270" name="Google Shape;270;p25"/>
          <p:cNvSpPr txBox="1">
            <a:spLocks noGrp="1"/>
          </p:cNvSpPr>
          <p:nvPr>
            <p:ph type="body" idx="1"/>
          </p:nvPr>
        </p:nvSpPr>
        <p:spPr>
          <a:xfrm>
            <a:off x="308750" y="2594100"/>
            <a:ext cx="2013000" cy="19401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434343"/>
              </a:buClr>
              <a:buSzPts val="1200"/>
              <a:buChar char="●"/>
              <a:defRPr sz="1200">
                <a:solidFill>
                  <a:srgbClr val="434343"/>
                </a:solidFill>
              </a:defRPr>
            </a:lvl1pPr>
            <a:lvl2pPr marL="914400" lvl="1" indent="-304800" algn="l" rtl="0">
              <a:lnSpc>
                <a:spcPct val="115000"/>
              </a:lnSpc>
              <a:spcBef>
                <a:spcPts val="1600"/>
              </a:spcBef>
              <a:spcAft>
                <a:spcPts val="0"/>
              </a:spcAft>
              <a:buClr>
                <a:srgbClr val="434343"/>
              </a:buClr>
              <a:buSzPts val="1200"/>
              <a:buChar char="○"/>
              <a:defRPr sz="1200">
                <a:solidFill>
                  <a:srgbClr val="434343"/>
                </a:solidFill>
              </a:defRPr>
            </a:lvl2pPr>
            <a:lvl3pPr marL="1371600" lvl="2" indent="-304800" algn="l" rtl="0">
              <a:lnSpc>
                <a:spcPct val="115000"/>
              </a:lnSpc>
              <a:spcBef>
                <a:spcPts val="1600"/>
              </a:spcBef>
              <a:spcAft>
                <a:spcPts val="0"/>
              </a:spcAft>
              <a:buClr>
                <a:srgbClr val="434343"/>
              </a:buClr>
              <a:buSzPts val="1200"/>
              <a:buChar char="■"/>
              <a:defRPr sz="1200">
                <a:solidFill>
                  <a:srgbClr val="434343"/>
                </a:solidFill>
              </a:defRPr>
            </a:lvl3pPr>
            <a:lvl4pPr marL="1828800" lvl="3" indent="-304800" algn="l" rtl="0">
              <a:lnSpc>
                <a:spcPct val="115000"/>
              </a:lnSpc>
              <a:spcBef>
                <a:spcPts val="1600"/>
              </a:spcBef>
              <a:spcAft>
                <a:spcPts val="0"/>
              </a:spcAft>
              <a:buClr>
                <a:srgbClr val="434343"/>
              </a:buClr>
              <a:buSzPts val="1200"/>
              <a:buChar char="●"/>
              <a:defRPr sz="1200">
                <a:solidFill>
                  <a:srgbClr val="434343"/>
                </a:solidFill>
              </a:defRPr>
            </a:lvl4pPr>
            <a:lvl5pPr marL="2286000" lvl="4" indent="-304800" algn="l" rtl="0">
              <a:lnSpc>
                <a:spcPct val="115000"/>
              </a:lnSpc>
              <a:spcBef>
                <a:spcPts val="1600"/>
              </a:spcBef>
              <a:spcAft>
                <a:spcPts val="0"/>
              </a:spcAft>
              <a:buClr>
                <a:srgbClr val="434343"/>
              </a:buClr>
              <a:buSzPts val="1200"/>
              <a:buChar char="○"/>
              <a:defRPr sz="1200">
                <a:solidFill>
                  <a:srgbClr val="434343"/>
                </a:solidFill>
              </a:defRPr>
            </a:lvl5pPr>
            <a:lvl6pPr marL="2743200" lvl="5" indent="-304800" algn="l" rtl="0">
              <a:lnSpc>
                <a:spcPct val="115000"/>
              </a:lnSpc>
              <a:spcBef>
                <a:spcPts val="1600"/>
              </a:spcBef>
              <a:spcAft>
                <a:spcPts val="0"/>
              </a:spcAft>
              <a:buClr>
                <a:srgbClr val="434343"/>
              </a:buClr>
              <a:buSzPts val="1200"/>
              <a:buChar char="■"/>
              <a:defRPr sz="1200">
                <a:solidFill>
                  <a:srgbClr val="434343"/>
                </a:solidFill>
              </a:defRPr>
            </a:lvl6pPr>
            <a:lvl7pPr marL="3200400" lvl="6" indent="-304800" algn="l" rtl="0">
              <a:lnSpc>
                <a:spcPct val="115000"/>
              </a:lnSpc>
              <a:spcBef>
                <a:spcPts val="1600"/>
              </a:spcBef>
              <a:spcAft>
                <a:spcPts val="0"/>
              </a:spcAft>
              <a:buClr>
                <a:srgbClr val="434343"/>
              </a:buClr>
              <a:buSzPts val="1200"/>
              <a:buChar char="●"/>
              <a:defRPr sz="1200">
                <a:solidFill>
                  <a:srgbClr val="434343"/>
                </a:solidFill>
              </a:defRPr>
            </a:lvl7pPr>
            <a:lvl8pPr marL="3657600" lvl="7" indent="-304800" algn="l" rtl="0">
              <a:lnSpc>
                <a:spcPct val="115000"/>
              </a:lnSpc>
              <a:spcBef>
                <a:spcPts val="1600"/>
              </a:spcBef>
              <a:spcAft>
                <a:spcPts val="0"/>
              </a:spcAft>
              <a:buClr>
                <a:srgbClr val="434343"/>
              </a:buClr>
              <a:buSzPts val="1200"/>
              <a:buChar char="○"/>
              <a:defRPr sz="1200">
                <a:solidFill>
                  <a:srgbClr val="434343"/>
                </a:solidFill>
              </a:defRPr>
            </a:lvl8pPr>
            <a:lvl9pPr marL="4114800" lvl="8" indent="-304800" algn="l" rtl="0">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271" name="Google Shape;271;p25"/>
          <p:cNvSpPr txBox="1">
            <a:spLocks noGrp="1"/>
          </p:cNvSpPr>
          <p:nvPr>
            <p:ph type="body" idx="2"/>
          </p:nvPr>
        </p:nvSpPr>
        <p:spPr>
          <a:xfrm>
            <a:off x="2527575" y="2594100"/>
            <a:ext cx="2013000" cy="19401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434343"/>
              </a:buClr>
              <a:buSzPts val="1200"/>
              <a:buChar char="●"/>
              <a:defRPr sz="1200">
                <a:solidFill>
                  <a:srgbClr val="434343"/>
                </a:solidFill>
              </a:defRPr>
            </a:lvl1pPr>
            <a:lvl2pPr marL="914400" lvl="1" indent="-304800" algn="l" rtl="0">
              <a:lnSpc>
                <a:spcPct val="115000"/>
              </a:lnSpc>
              <a:spcBef>
                <a:spcPts val="1600"/>
              </a:spcBef>
              <a:spcAft>
                <a:spcPts val="0"/>
              </a:spcAft>
              <a:buClr>
                <a:srgbClr val="434343"/>
              </a:buClr>
              <a:buSzPts val="1200"/>
              <a:buChar char="○"/>
              <a:defRPr sz="1200">
                <a:solidFill>
                  <a:srgbClr val="434343"/>
                </a:solidFill>
              </a:defRPr>
            </a:lvl2pPr>
            <a:lvl3pPr marL="1371600" lvl="2" indent="-304800" algn="l" rtl="0">
              <a:lnSpc>
                <a:spcPct val="115000"/>
              </a:lnSpc>
              <a:spcBef>
                <a:spcPts val="1600"/>
              </a:spcBef>
              <a:spcAft>
                <a:spcPts val="0"/>
              </a:spcAft>
              <a:buClr>
                <a:srgbClr val="434343"/>
              </a:buClr>
              <a:buSzPts val="1200"/>
              <a:buChar char="■"/>
              <a:defRPr sz="1200">
                <a:solidFill>
                  <a:srgbClr val="434343"/>
                </a:solidFill>
              </a:defRPr>
            </a:lvl3pPr>
            <a:lvl4pPr marL="1828800" lvl="3" indent="-304800" algn="l" rtl="0">
              <a:lnSpc>
                <a:spcPct val="115000"/>
              </a:lnSpc>
              <a:spcBef>
                <a:spcPts val="1600"/>
              </a:spcBef>
              <a:spcAft>
                <a:spcPts val="0"/>
              </a:spcAft>
              <a:buClr>
                <a:srgbClr val="434343"/>
              </a:buClr>
              <a:buSzPts val="1200"/>
              <a:buChar char="●"/>
              <a:defRPr sz="1200">
                <a:solidFill>
                  <a:srgbClr val="434343"/>
                </a:solidFill>
              </a:defRPr>
            </a:lvl4pPr>
            <a:lvl5pPr marL="2286000" lvl="4" indent="-304800" algn="l" rtl="0">
              <a:lnSpc>
                <a:spcPct val="115000"/>
              </a:lnSpc>
              <a:spcBef>
                <a:spcPts val="1600"/>
              </a:spcBef>
              <a:spcAft>
                <a:spcPts val="0"/>
              </a:spcAft>
              <a:buClr>
                <a:srgbClr val="434343"/>
              </a:buClr>
              <a:buSzPts val="1200"/>
              <a:buChar char="○"/>
              <a:defRPr sz="1200">
                <a:solidFill>
                  <a:srgbClr val="434343"/>
                </a:solidFill>
              </a:defRPr>
            </a:lvl5pPr>
            <a:lvl6pPr marL="2743200" lvl="5" indent="-304800" algn="l" rtl="0">
              <a:lnSpc>
                <a:spcPct val="115000"/>
              </a:lnSpc>
              <a:spcBef>
                <a:spcPts val="1600"/>
              </a:spcBef>
              <a:spcAft>
                <a:spcPts val="0"/>
              </a:spcAft>
              <a:buClr>
                <a:srgbClr val="434343"/>
              </a:buClr>
              <a:buSzPts val="1200"/>
              <a:buChar char="■"/>
              <a:defRPr sz="1200">
                <a:solidFill>
                  <a:srgbClr val="434343"/>
                </a:solidFill>
              </a:defRPr>
            </a:lvl6pPr>
            <a:lvl7pPr marL="3200400" lvl="6" indent="-304800" algn="l" rtl="0">
              <a:lnSpc>
                <a:spcPct val="115000"/>
              </a:lnSpc>
              <a:spcBef>
                <a:spcPts val="1600"/>
              </a:spcBef>
              <a:spcAft>
                <a:spcPts val="0"/>
              </a:spcAft>
              <a:buClr>
                <a:srgbClr val="434343"/>
              </a:buClr>
              <a:buSzPts val="1200"/>
              <a:buChar char="●"/>
              <a:defRPr sz="1200">
                <a:solidFill>
                  <a:srgbClr val="434343"/>
                </a:solidFill>
              </a:defRPr>
            </a:lvl7pPr>
            <a:lvl8pPr marL="3657600" lvl="7" indent="-304800" algn="l" rtl="0">
              <a:lnSpc>
                <a:spcPct val="115000"/>
              </a:lnSpc>
              <a:spcBef>
                <a:spcPts val="1600"/>
              </a:spcBef>
              <a:spcAft>
                <a:spcPts val="0"/>
              </a:spcAft>
              <a:buClr>
                <a:srgbClr val="434343"/>
              </a:buClr>
              <a:buSzPts val="1200"/>
              <a:buChar char="○"/>
              <a:defRPr sz="1200">
                <a:solidFill>
                  <a:srgbClr val="434343"/>
                </a:solidFill>
              </a:defRPr>
            </a:lvl8pPr>
            <a:lvl9pPr marL="4114800" lvl="8" indent="-304800" algn="l" rtl="0">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272" name="Google Shape;272;p25"/>
          <p:cNvSpPr txBox="1">
            <a:spLocks noGrp="1"/>
          </p:cNvSpPr>
          <p:nvPr>
            <p:ph type="body" idx="3"/>
          </p:nvPr>
        </p:nvSpPr>
        <p:spPr>
          <a:xfrm>
            <a:off x="4722575" y="2594100"/>
            <a:ext cx="2013000" cy="19401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434343"/>
              </a:buClr>
              <a:buSzPts val="1200"/>
              <a:buChar char="●"/>
              <a:defRPr sz="1200">
                <a:solidFill>
                  <a:srgbClr val="434343"/>
                </a:solidFill>
              </a:defRPr>
            </a:lvl1pPr>
            <a:lvl2pPr marL="914400" lvl="1" indent="-304800" algn="l" rtl="0">
              <a:lnSpc>
                <a:spcPct val="115000"/>
              </a:lnSpc>
              <a:spcBef>
                <a:spcPts val="1600"/>
              </a:spcBef>
              <a:spcAft>
                <a:spcPts val="0"/>
              </a:spcAft>
              <a:buClr>
                <a:srgbClr val="434343"/>
              </a:buClr>
              <a:buSzPts val="1200"/>
              <a:buChar char="○"/>
              <a:defRPr sz="1200">
                <a:solidFill>
                  <a:srgbClr val="434343"/>
                </a:solidFill>
              </a:defRPr>
            </a:lvl2pPr>
            <a:lvl3pPr marL="1371600" lvl="2" indent="-304800" algn="l" rtl="0">
              <a:lnSpc>
                <a:spcPct val="115000"/>
              </a:lnSpc>
              <a:spcBef>
                <a:spcPts val="1600"/>
              </a:spcBef>
              <a:spcAft>
                <a:spcPts val="0"/>
              </a:spcAft>
              <a:buClr>
                <a:srgbClr val="434343"/>
              </a:buClr>
              <a:buSzPts val="1200"/>
              <a:buChar char="■"/>
              <a:defRPr sz="1200">
                <a:solidFill>
                  <a:srgbClr val="434343"/>
                </a:solidFill>
              </a:defRPr>
            </a:lvl3pPr>
            <a:lvl4pPr marL="1828800" lvl="3" indent="-304800" algn="l" rtl="0">
              <a:lnSpc>
                <a:spcPct val="115000"/>
              </a:lnSpc>
              <a:spcBef>
                <a:spcPts val="1600"/>
              </a:spcBef>
              <a:spcAft>
                <a:spcPts val="0"/>
              </a:spcAft>
              <a:buClr>
                <a:srgbClr val="434343"/>
              </a:buClr>
              <a:buSzPts val="1200"/>
              <a:buChar char="●"/>
              <a:defRPr sz="1200">
                <a:solidFill>
                  <a:srgbClr val="434343"/>
                </a:solidFill>
              </a:defRPr>
            </a:lvl4pPr>
            <a:lvl5pPr marL="2286000" lvl="4" indent="-304800" algn="l" rtl="0">
              <a:lnSpc>
                <a:spcPct val="115000"/>
              </a:lnSpc>
              <a:spcBef>
                <a:spcPts val="1600"/>
              </a:spcBef>
              <a:spcAft>
                <a:spcPts val="0"/>
              </a:spcAft>
              <a:buClr>
                <a:srgbClr val="434343"/>
              </a:buClr>
              <a:buSzPts val="1200"/>
              <a:buChar char="○"/>
              <a:defRPr sz="1200">
                <a:solidFill>
                  <a:srgbClr val="434343"/>
                </a:solidFill>
              </a:defRPr>
            </a:lvl5pPr>
            <a:lvl6pPr marL="2743200" lvl="5" indent="-304800" algn="l" rtl="0">
              <a:lnSpc>
                <a:spcPct val="115000"/>
              </a:lnSpc>
              <a:spcBef>
                <a:spcPts val="1600"/>
              </a:spcBef>
              <a:spcAft>
                <a:spcPts val="0"/>
              </a:spcAft>
              <a:buClr>
                <a:srgbClr val="434343"/>
              </a:buClr>
              <a:buSzPts val="1200"/>
              <a:buChar char="■"/>
              <a:defRPr sz="1200">
                <a:solidFill>
                  <a:srgbClr val="434343"/>
                </a:solidFill>
              </a:defRPr>
            </a:lvl6pPr>
            <a:lvl7pPr marL="3200400" lvl="6" indent="-304800" algn="l" rtl="0">
              <a:lnSpc>
                <a:spcPct val="115000"/>
              </a:lnSpc>
              <a:spcBef>
                <a:spcPts val="1600"/>
              </a:spcBef>
              <a:spcAft>
                <a:spcPts val="0"/>
              </a:spcAft>
              <a:buClr>
                <a:srgbClr val="434343"/>
              </a:buClr>
              <a:buSzPts val="1200"/>
              <a:buChar char="●"/>
              <a:defRPr sz="1200">
                <a:solidFill>
                  <a:srgbClr val="434343"/>
                </a:solidFill>
              </a:defRPr>
            </a:lvl7pPr>
            <a:lvl8pPr marL="3657600" lvl="7" indent="-304800" algn="l" rtl="0">
              <a:lnSpc>
                <a:spcPct val="115000"/>
              </a:lnSpc>
              <a:spcBef>
                <a:spcPts val="1600"/>
              </a:spcBef>
              <a:spcAft>
                <a:spcPts val="0"/>
              </a:spcAft>
              <a:buClr>
                <a:srgbClr val="434343"/>
              </a:buClr>
              <a:buSzPts val="1200"/>
              <a:buChar char="○"/>
              <a:defRPr sz="1200">
                <a:solidFill>
                  <a:srgbClr val="434343"/>
                </a:solidFill>
              </a:defRPr>
            </a:lvl8pPr>
            <a:lvl9pPr marL="4114800" lvl="8" indent="-304800" algn="l" rtl="0">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273" name="Google Shape;273;p25"/>
          <p:cNvSpPr txBox="1">
            <a:spLocks noGrp="1"/>
          </p:cNvSpPr>
          <p:nvPr>
            <p:ph type="body" idx="4"/>
          </p:nvPr>
        </p:nvSpPr>
        <p:spPr>
          <a:xfrm>
            <a:off x="6917575" y="2594100"/>
            <a:ext cx="2013000" cy="1940100"/>
          </a:xfrm>
          <a:prstGeom prst="rect">
            <a:avLst/>
          </a:prstGeom>
          <a:noFill/>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434343"/>
              </a:buClr>
              <a:buSzPts val="1200"/>
              <a:buChar char="●"/>
              <a:defRPr sz="1200">
                <a:solidFill>
                  <a:srgbClr val="434343"/>
                </a:solidFill>
              </a:defRPr>
            </a:lvl1pPr>
            <a:lvl2pPr marL="914400" lvl="1" indent="-304800" algn="l" rtl="0">
              <a:lnSpc>
                <a:spcPct val="115000"/>
              </a:lnSpc>
              <a:spcBef>
                <a:spcPts val="1600"/>
              </a:spcBef>
              <a:spcAft>
                <a:spcPts val="0"/>
              </a:spcAft>
              <a:buClr>
                <a:srgbClr val="434343"/>
              </a:buClr>
              <a:buSzPts val="1200"/>
              <a:buChar char="○"/>
              <a:defRPr sz="1200">
                <a:solidFill>
                  <a:srgbClr val="434343"/>
                </a:solidFill>
              </a:defRPr>
            </a:lvl2pPr>
            <a:lvl3pPr marL="1371600" lvl="2" indent="-304800" algn="l" rtl="0">
              <a:lnSpc>
                <a:spcPct val="115000"/>
              </a:lnSpc>
              <a:spcBef>
                <a:spcPts val="1600"/>
              </a:spcBef>
              <a:spcAft>
                <a:spcPts val="0"/>
              </a:spcAft>
              <a:buClr>
                <a:srgbClr val="434343"/>
              </a:buClr>
              <a:buSzPts val="1200"/>
              <a:buChar char="■"/>
              <a:defRPr sz="1200">
                <a:solidFill>
                  <a:srgbClr val="434343"/>
                </a:solidFill>
              </a:defRPr>
            </a:lvl3pPr>
            <a:lvl4pPr marL="1828800" lvl="3" indent="-304800" algn="l" rtl="0">
              <a:lnSpc>
                <a:spcPct val="115000"/>
              </a:lnSpc>
              <a:spcBef>
                <a:spcPts val="1600"/>
              </a:spcBef>
              <a:spcAft>
                <a:spcPts val="0"/>
              </a:spcAft>
              <a:buClr>
                <a:srgbClr val="434343"/>
              </a:buClr>
              <a:buSzPts val="1200"/>
              <a:buChar char="●"/>
              <a:defRPr sz="1200">
                <a:solidFill>
                  <a:srgbClr val="434343"/>
                </a:solidFill>
              </a:defRPr>
            </a:lvl4pPr>
            <a:lvl5pPr marL="2286000" lvl="4" indent="-304800" algn="l" rtl="0">
              <a:lnSpc>
                <a:spcPct val="115000"/>
              </a:lnSpc>
              <a:spcBef>
                <a:spcPts val="1600"/>
              </a:spcBef>
              <a:spcAft>
                <a:spcPts val="0"/>
              </a:spcAft>
              <a:buClr>
                <a:srgbClr val="434343"/>
              </a:buClr>
              <a:buSzPts val="1200"/>
              <a:buChar char="○"/>
              <a:defRPr sz="1200">
                <a:solidFill>
                  <a:srgbClr val="434343"/>
                </a:solidFill>
              </a:defRPr>
            </a:lvl5pPr>
            <a:lvl6pPr marL="2743200" lvl="5" indent="-304800" algn="l" rtl="0">
              <a:lnSpc>
                <a:spcPct val="115000"/>
              </a:lnSpc>
              <a:spcBef>
                <a:spcPts val="1600"/>
              </a:spcBef>
              <a:spcAft>
                <a:spcPts val="0"/>
              </a:spcAft>
              <a:buClr>
                <a:srgbClr val="434343"/>
              </a:buClr>
              <a:buSzPts val="1200"/>
              <a:buChar char="■"/>
              <a:defRPr sz="1200">
                <a:solidFill>
                  <a:srgbClr val="434343"/>
                </a:solidFill>
              </a:defRPr>
            </a:lvl6pPr>
            <a:lvl7pPr marL="3200400" lvl="6" indent="-304800" algn="l" rtl="0">
              <a:lnSpc>
                <a:spcPct val="115000"/>
              </a:lnSpc>
              <a:spcBef>
                <a:spcPts val="1600"/>
              </a:spcBef>
              <a:spcAft>
                <a:spcPts val="0"/>
              </a:spcAft>
              <a:buClr>
                <a:srgbClr val="434343"/>
              </a:buClr>
              <a:buSzPts val="1200"/>
              <a:buChar char="●"/>
              <a:defRPr sz="1200">
                <a:solidFill>
                  <a:srgbClr val="434343"/>
                </a:solidFill>
              </a:defRPr>
            </a:lvl7pPr>
            <a:lvl8pPr marL="3657600" lvl="7" indent="-304800" algn="l" rtl="0">
              <a:lnSpc>
                <a:spcPct val="115000"/>
              </a:lnSpc>
              <a:spcBef>
                <a:spcPts val="1600"/>
              </a:spcBef>
              <a:spcAft>
                <a:spcPts val="0"/>
              </a:spcAft>
              <a:buClr>
                <a:srgbClr val="434343"/>
              </a:buClr>
              <a:buSzPts val="1200"/>
              <a:buChar char="○"/>
              <a:defRPr sz="1200">
                <a:solidFill>
                  <a:srgbClr val="434343"/>
                </a:solidFill>
              </a:defRPr>
            </a:lvl8pPr>
            <a:lvl9pPr marL="4114800" lvl="8" indent="-304800" algn="l" rtl="0">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274" name="Google Shape;274;p2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2">
  <p:cSld name="AUTOLAYOUT_29">
    <p:bg>
      <p:bgPr>
        <a:solidFill>
          <a:srgbClr val="FFFFFF"/>
        </a:solidFill>
        <a:effectLst/>
      </p:bgPr>
    </p:bg>
    <p:spTree>
      <p:nvGrpSpPr>
        <p:cNvPr id="1" name="Shape 275"/>
        <p:cNvGrpSpPr/>
        <p:nvPr/>
      </p:nvGrpSpPr>
      <p:grpSpPr>
        <a:xfrm>
          <a:off x="0" y="0"/>
          <a:ext cx="0" cy="0"/>
          <a:chOff x="0" y="0"/>
          <a:chExt cx="0" cy="0"/>
        </a:xfrm>
      </p:grpSpPr>
      <p:sp>
        <p:nvSpPr>
          <p:cNvPr id="276" name="Google Shape;276;p2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6"/>
          <p:cNvGrpSpPr/>
          <p:nvPr/>
        </p:nvGrpSpPr>
        <p:grpSpPr>
          <a:xfrm>
            <a:off x="0" y="0"/>
            <a:ext cx="4316700" cy="5143500"/>
            <a:chOff x="0" y="0"/>
            <a:chExt cx="4316700" cy="5143500"/>
          </a:xfrm>
        </p:grpSpPr>
        <p:sp>
          <p:nvSpPr>
            <p:cNvPr id="278" name="Google Shape;278;p26"/>
            <p:cNvSpPr/>
            <p:nvPr/>
          </p:nvSpPr>
          <p:spPr>
            <a:xfrm>
              <a:off x="0" y="0"/>
              <a:ext cx="4316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386075" y="4599625"/>
              <a:ext cx="13545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841363"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1142492"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875425"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3732625"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6"/>
          <p:cNvSpPr txBox="1">
            <a:spLocks noGrp="1"/>
          </p:cNvSpPr>
          <p:nvPr>
            <p:ph type="title"/>
          </p:nvPr>
        </p:nvSpPr>
        <p:spPr>
          <a:xfrm>
            <a:off x="311725" y="653326"/>
            <a:ext cx="3706500" cy="33345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a:endParaRPr/>
          </a:p>
        </p:txBody>
      </p:sp>
      <p:sp>
        <p:nvSpPr>
          <p:cNvPr id="285" name="Google Shape;285;p26"/>
          <p:cNvSpPr txBox="1">
            <a:spLocks noGrp="1"/>
          </p:cNvSpPr>
          <p:nvPr>
            <p:ph type="body" idx="1"/>
          </p:nvPr>
        </p:nvSpPr>
        <p:spPr>
          <a:xfrm>
            <a:off x="4620575" y="653325"/>
            <a:ext cx="4211700" cy="3741300"/>
          </a:xfrm>
          <a:prstGeom prst="rect">
            <a:avLst/>
          </a:prstGeom>
          <a:noFill/>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284F7D"/>
              </a:buClr>
              <a:buSzPts val="1200"/>
              <a:buChar char="●"/>
              <a:defRPr sz="1200">
                <a:solidFill>
                  <a:schemeClr val="accent2"/>
                </a:solidFill>
              </a:defRPr>
            </a:lvl1pPr>
            <a:lvl2pPr marL="914400" lvl="1" indent="-292100" algn="l">
              <a:lnSpc>
                <a:spcPct val="115000"/>
              </a:lnSpc>
              <a:spcBef>
                <a:spcPts val="1600"/>
              </a:spcBef>
              <a:spcAft>
                <a:spcPts val="0"/>
              </a:spcAft>
              <a:buClr>
                <a:srgbClr val="284F7D"/>
              </a:buClr>
              <a:buSzPts val="1000"/>
              <a:buChar char="○"/>
              <a:defRPr sz="1000">
                <a:solidFill>
                  <a:schemeClr val="accent2"/>
                </a:solidFill>
              </a:defRPr>
            </a:lvl2pPr>
            <a:lvl3pPr marL="1371600" lvl="2" indent="-292100" algn="l">
              <a:lnSpc>
                <a:spcPct val="115000"/>
              </a:lnSpc>
              <a:spcBef>
                <a:spcPts val="1600"/>
              </a:spcBef>
              <a:spcAft>
                <a:spcPts val="0"/>
              </a:spcAft>
              <a:buClr>
                <a:srgbClr val="284F7D"/>
              </a:buClr>
              <a:buSzPts val="1000"/>
              <a:buChar char="■"/>
              <a:defRPr sz="1000">
                <a:solidFill>
                  <a:schemeClr val="accent2"/>
                </a:solidFill>
              </a:defRPr>
            </a:lvl3pPr>
            <a:lvl4pPr marL="1828800" lvl="3" indent="-292100" algn="l">
              <a:lnSpc>
                <a:spcPct val="115000"/>
              </a:lnSpc>
              <a:spcBef>
                <a:spcPts val="1600"/>
              </a:spcBef>
              <a:spcAft>
                <a:spcPts val="0"/>
              </a:spcAft>
              <a:buClr>
                <a:srgbClr val="284F7D"/>
              </a:buClr>
              <a:buSzPts val="1000"/>
              <a:buChar char="●"/>
              <a:defRPr sz="1000">
                <a:solidFill>
                  <a:schemeClr val="accent2"/>
                </a:solidFill>
              </a:defRPr>
            </a:lvl4pPr>
            <a:lvl5pPr marL="2286000" lvl="4" indent="-292100" algn="l">
              <a:lnSpc>
                <a:spcPct val="115000"/>
              </a:lnSpc>
              <a:spcBef>
                <a:spcPts val="1600"/>
              </a:spcBef>
              <a:spcAft>
                <a:spcPts val="0"/>
              </a:spcAft>
              <a:buClr>
                <a:srgbClr val="284F7D"/>
              </a:buClr>
              <a:buSzPts val="1000"/>
              <a:buChar char="○"/>
              <a:defRPr sz="1000">
                <a:solidFill>
                  <a:schemeClr val="accent2"/>
                </a:solidFill>
              </a:defRPr>
            </a:lvl5pPr>
            <a:lvl6pPr marL="2743200" lvl="5" indent="-292100" algn="l">
              <a:lnSpc>
                <a:spcPct val="115000"/>
              </a:lnSpc>
              <a:spcBef>
                <a:spcPts val="1600"/>
              </a:spcBef>
              <a:spcAft>
                <a:spcPts val="0"/>
              </a:spcAft>
              <a:buClr>
                <a:srgbClr val="284F7D"/>
              </a:buClr>
              <a:buSzPts val="1000"/>
              <a:buChar char="■"/>
              <a:defRPr sz="1000">
                <a:solidFill>
                  <a:schemeClr val="accent2"/>
                </a:solidFill>
              </a:defRPr>
            </a:lvl6pPr>
            <a:lvl7pPr marL="3200400" lvl="6" indent="-292100" algn="l">
              <a:lnSpc>
                <a:spcPct val="115000"/>
              </a:lnSpc>
              <a:spcBef>
                <a:spcPts val="1600"/>
              </a:spcBef>
              <a:spcAft>
                <a:spcPts val="0"/>
              </a:spcAft>
              <a:buClr>
                <a:srgbClr val="284F7D"/>
              </a:buClr>
              <a:buSzPts val="1000"/>
              <a:buChar char="●"/>
              <a:defRPr sz="1000">
                <a:solidFill>
                  <a:schemeClr val="accent2"/>
                </a:solidFill>
              </a:defRPr>
            </a:lvl7pPr>
            <a:lvl8pPr marL="3657600" lvl="7" indent="-292100" algn="l">
              <a:lnSpc>
                <a:spcPct val="115000"/>
              </a:lnSpc>
              <a:spcBef>
                <a:spcPts val="1600"/>
              </a:spcBef>
              <a:spcAft>
                <a:spcPts val="0"/>
              </a:spcAft>
              <a:buClr>
                <a:srgbClr val="284F7D"/>
              </a:buClr>
              <a:buSzPts val="1000"/>
              <a:buChar char="○"/>
              <a:defRPr sz="1000">
                <a:solidFill>
                  <a:schemeClr val="accent2"/>
                </a:solidFill>
              </a:defRPr>
            </a:lvl8pPr>
            <a:lvl9pPr marL="4114800" lvl="8" indent="-292100" algn="l">
              <a:lnSpc>
                <a:spcPct val="115000"/>
              </a:lnSpc>
              <a:spcBef>
                <a:spcPts val="1600"/>
              </a:spcBef>
              <a:spcAft>
                <a:spcPts val="1600"/>
              </a:spcAft>
              <a:buClr>
                <a:srgbClr val="284F7D"/>
              </a:buClr>
              <a:buSzPts val="1000"/>
              <a:buChar char="■"/>
              <a:defRPr sz="1000">
                <a:solidFill>
                  <a:schemeClr val="accent2"/>
                </a:solidFill>
              </a:defRPr>
            </a:lvl9pPr>
          </a:lstStyle>
          <a:p>
            <a:endParaRPr/>
          </a:p>
        </p:txBody>
      </p:sp>
      <p:sp>
        <p:nvSpPr>
          <p:cNvPr id="286" name="Google Shape;286;p2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highlight>
                  <a:schemeClr val="lt1"/>
                </a:highlight>
              </a:defRPr>
            </a:lvl1pPr>
            <a:lvl2pPr marL="914400" lvl="1" indent="-317500" rtl="0">
              <a:spcBef>
                <a:spcPts val="1600"/>
              </a:spcBef>
              <a:spcAft>
                <a:spcPts val="0"/>
              </a:spcAft>
              <a:buClr>
                <a:schemeClr val="accent1"/>
              </a:buClr>
              <a:buSzPts val="1400"/>
              <a:buChar char="○"/>
              <a:defRPr>
                <a:solidFill>
                  <a:schemeClr val="accent1"/>
                </a:solidFill>
                <a:highlight>
                  <a:schemeClr val="lt1"/>
                </a:highlight>
              </a:defRPr>
            </a:lvl2pPr>
            <a:lvl3pPr marL="1371600" lvl="2" indent="-317500" rtl="0">
              <a:spcBef>
                <a:spcPts val="1600"/>
              </a:spcBef>
              <a:spcAft>
                <a:spcPts val="0"/>
              </a:spcAft>
              <a:buClr>
                <a:schemeClr val="accent1"/>
              </a:buClr>
              <a:buSzPts val="1400"/>
              <a:buChar char="■"/>
              <a:defRPr>
                <a:solidFill>
                  <a:schemeClr val="accent1"/>
                </a:solidFill>
                <a:highlight>
                  <a:schemeClr val="lt1"/>
                </a:highlight>
              </a:defRPr>
            </a:lvl3pPr>
            <a:lvl4pPr marL="1828800" lvl="3" indent="-317500" rtl="0">
              <a:spcBef>
                <a:spcPts val="1600"/>
              </a:spcBef>
              <a:spcAft>
                <a:spcPts val="0"/>
              </a:spcAft>
              <a:buClr>
                <a:schemeClr val="accent1"/>
              </a:buClr>
              <a:buSzPts val="1400"/>
              <a:buChar char="●"/>
              <a:defRPr>
                <a:solidFill>
                  <a:schemeClr val="accent1"/>
                </a:solidFill>
                <a:highlight>
                  <a:schemeClr val="lt1"/>
                </a:highlight>
              </a:defRPr>
            </a:lvl4pPr>
            <a:lvl5pPr marL="2286000" lvl="4" indent="-317500" rtl="0">
              <a:spcBef>
                <a:spcPts val="1600"/>
              </a:spcBef>
              <a:spcAft>
                <a:spcPts val="0"/>
              </a:spcAft>
              <a:buClr>
                <a:schemeClr val="accent1"/>
              </a:buClr>
              <a:buSzPts val="1400"/>
              <a:buChar char="○"/>
              <a:defRPr>
                <a:solidFill>
                  <a:schemeClr val="accent1"/>
                </a:solidFill>
                <a:highlight>
                  <a:schemeClr val="lt1"/>
                </a:highlight>
              </a:defRPr>
            </a:lvl5pPr>
            <a:lvl6pPr marL="2743200" lvl="5" indent="-317500" rtl="0">
              <a:spcBef>
                <a:spcPts val="1600"/>
              </a:spcBef>
              <a:spcAft>
                <a:spcPts val="0"/>
              </a:spcAft>
              <a:buClr>
                <a:schemeClr val="accent1"/>
              </a:buClr>
              <a:buSzPts val="1400"/>
              <a:buChar char="■"/>
              <a:defRPr>
                <a:solidFill>
                  <a:schemeClr val="accent1"/>
                </a:solidFill>
                <a:highlight>
                  <a:schemeClr val="lt1"/>
                </a:highlight>
              </a:defRPr>
            </a:lvl6pPr>
            <a:lvl7pPr marL="3200400" lvl="6" indent="-317500" rtl="0">
              <a:spcBef>
                <a:spcPts val="1600"/>
              </a:spcBef>
              <a:spcAft>
                <a:spcPts val="0"/>
              </a:spcAft>
              <a:buClr>
                <a:schemeClr val="accent1"/>
              </a:buClr>
              <a:buSzPts val="1400"/>
              <a:buChar char="●"/>
              <a:defRPr>
                <a:solidFill>
                  <a:schemeClr val="accent1"/>
                </a:solidFill>
                <a:highlight>
                  <a:schemeClr val="lt1"/>
                </a:highlight>
              </a:defRPr>
            </a:lvl7pPr>
            <a:lvl8pPr marL="3657600" lvl="7" indent="-317500" rtl="0">
              <a:spcBef>
                <a:spcPts val="1600"/>
              </a:spcBef>
              <a:spcAft>
                <a:spcPts val="0"/>
              </a:spcAft>
              <a:buClr>
                <a:schemeClr val="accent1"/>
              </a:buClr>
              <a:buSzPts val="1400"/>
              <a:buChar char="○"/>
              <a:defRPr>
                <a:solidFill>
                  <a:schemeClr val="accent1"/>
                </a:solidFill>
                <a:highlight>
                  <a:schemeClr val="lt1"/>
                </a:highlight>
              </a:defRPr>
            </a:lvl8pPr>
            <a:lvl9pPr marL="4114800" lvl="8" indent="-317500" rtl="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Source Code Pro"/>
                <a:ea typeface="Source Code Pro"/>
                <a:cs typeface="Source Code Pro"/>
                <a:sym typeface="Source Code Pro"/>
              </a:defRPr>
            </a:lvl1pPr>
            <a:lvl2pPr lvl="1" algn="r" rtl="0">
              <a:buNone/>
              <a:defRPr sz="1000">
                <a:solidFill>
                  <a:schemeClr val="accent1"/>
                </a:solidFill>
                <a:latin typeface="Source Code Pro"/>
                <a:ea typeface="Source Code Pro"/>
                <a:cs typeface="Source Code Pro"/>
                <a:sym typeface="Source Code Pro"/>
              </a:defRPr>
            </a:lvl2pPr>
            <a:lvl3pPr lvl="2" algn="r" rtl="0">
              <a:buNone/>
              <a:defRPr sz="1000">
                <a:solidFill>
                  <a:schemeClr val="accent1"/>
                </a:solidFill>
                <a:latin typeface="Source Code Pro"/>
                <a:ea typeface="Source Code Pro"/>
                <a:cs typeface="Source Code Pro"/>
                <a:sym typeface="Source Code Pro"/>
              </a:defRPr>
            </a:lvl3pPr>
            <a:lvl4pPr lvl="3" algn="r" rtl="0">
              <a:buNone/>
              <a:defRPr sz="1000">
                <a:solidFill>
                  <a:schemeClr val="accent1"/>
                </a:solidFill>
                <a:latin typeface="Source Code Pro"/>
                <a:ea typeface="Source Code Pro"/>
                <a:cs typeface="Source Code Pro"/>
                <a:sym typeface="Source Code Pro"/>
              </a:defRPr>
            </a:lvl4pPr>
            <a:lvl5pPr lvl="4" algn="r" rtl="0">
              <a:buNone/>
              <a:defRPr sz="1000">
                <a:solidFill>
                  <a:schemeClr val="accent1"/>
                </a:solidFill>
                <a:latin typeface="Source Code Pro"/>
                <a:ea typeface="Source Code Pro"/>
                <a:cs typeface="Source Code Pro"/>
                <a:sym typeface="Source Code Pro"/>
              </a:defRPr>
            </a:lvl5pPr>
            <a:lvl6pPr lvl="5" algn="r" rtl="0">
              <a:buNone/>
              <a:defRPr sz="1000">
                <a:solidFill>
                  <a:schemeClr val="accent1"/>
                </a:solidFill>
                <a:latin typeface="Source Code Pro"/>
                <a:ea typeface="Source Code Pro"/>
                <a:cs typeface="Source Code Pro"/>
                <a:sym typeface="Source Code Pro"/>
              </a:defRPr>
            </a:lvl6pPr>
            <a:lvl7pPr lvl="6" algn="r" rtl="0">
              <a:buNone/>
              <a:defRPr sz="1000">
                <a:solidFill>
                  <a:schemeClr val="accent1"/>
                </a:solidFill>
                <a:latin typeface="Source Code Pro"/>
                <a:ea typeface="Source Code Pro"/>
                <a:cs typeface="Source Code Pro"/>
                <a:sym typeface="Source Code Pro"/>
              </a:defRPr>
            </a:lvl7pPr>
            <a:lvl8pPr lvl="7" algn="r" rtl="0">
              <a:buNone/>
              <a:defRPr sz="1000">
                <a:solidFill>
                  <a:schemeClr val="accent1"/>
                </a:solidFill>
                <a:latin typeface="Source Code Pro"/>
                <a:ea typeface="Source Code Pro"/>
                <a:cs typeface="Source Code Pro"/>
                <a:sym typeface="Source Code Pro"/>
              </a:defRPr>
            </a:lvl8pPr>
            <a:lvl9pPr lvl="8" algn="r" rtl="0">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title"/>
          </p:nvPr>
        </p:nvSpPr>
        <p:spPr>
          <a:xfrm>
            <a:off x="1350600" y="977425"/>
            <a:ext cx="6762300" cy="1623900"/>
          </a:xfrm>
          <a:prstGeom prst="rect">
            <a:avLst/>
          </a:prstGeom>
          <a:ln w="9525" cap="flat" cmpd="sng">
            <a:solidFill>
              <a:srgbClr val="F2D7EE"/>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4500">
                <a:solidFill>
                  <a:srgbClr val="EAD1DC"/>
                </a:solidFill>
                <a:latin typeface="Economica"/>
                <a:ea typeface="Economica"/>
                <a:cs typeface="Economica"/>
                <a:sym typeface="Economica"/>
              </a:rPr>
              <a:t>Forecasting Study In </a:t>
            </a:r>
            <a:endParaRPr sz="4500">
              <a:solidFill>
                <a:srgbClr val="EAD1DC"/>
              </a:solidFill>
              <a:latin typeface="Economica"/>
              <a:ea typeface="Economica"/>
              <a:cs typeface="Economica"/>
              <a:sym typeface="Economica"/>
            </a:endParaRPr>
          </a:p>
          <a:p>
            <a:pPr marL="0" lvl="0" indent="0" algn="ctr" rtl="0">
              <a:spcBef>
                <a:spcPts val="0"/>
              </a:spcBef>
              <a:spcAft>
                <a:spcPts val="0"/>
              </a:spcAft>
              <a:buNone/>
            </a:pPr>
            <a:r>
              <a:rPr lang="en" sz="4500">
                <a:solidFill>
                  <a:srgbClr val="EAD1DC"/>
                </a:solidFill>
                <a:latin typeface="Economica"/>
                <a:ea typeface="Economica"/>
                <a:cs typeface="Economica"/>
                <a:sym typeface="Economica"/>
              </a:rPr>
              <a:t>Diabetic Drugs Market</a:t>
            </a:r>
            <a:endParaRPr sz="4500">
              <a:solidFill>
                <a:srgbClr val="EAD1DC"/>
              </a:solidFill>
              <a:latin typeface="Economica"/>
              <a:ea typeface="Economica"/>
              <a:cs typeface="Economica"/>
              <a:sym typeface="Economica"/>
            </a:endParaRPr>
          </a:p>
        </p:txBody>
      </p:sp>
      <p:sp>
        <p:nvSpPr>
          <p:cNvPr id="292" name="Google Shape;292;p27"/>
          <p:cNvSpPr txBox="1">
            <a:spLocks noGrp="1"/>
          </p:cNvSpPr>
          <p:nvPr>
            <p:ph type="body" idx="1"/>
          </p:nvPr>
        </p:nvSpPr>
        <p:spPr>
          <a:xfrm>
            <a:off x="1461525" y="2919750"/>
            <a:ext cx="6442800" cy="1623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rgbClr val="000000"/>
              </a:buClr>
              <a:buSzPts val="1100"/>
              <a:buFont typeface="Arial"/>
              <a:buNone/>
            </a:pPr>
            <a:r>
              <a:rPr lang="en" sz="2100">
                <a:solidFill>
                  <a:srgbClr val="EAD1DC"/>
                </a:solidFill>
                <a:latin typeface="Economica"/>
                <a:ea typeface="Economica"/>
                <a:cs typeface="Economica"/>
                <a:sym typeface="Economica"/>
              </a:rPr>
              <a:t>Hadiza Mamman</a:t>
            </a:r>
            <a:endParaRPr sz="2100">
              <a:solidFill>
                <a:srgbClr val="EAD1DC"/>
              </a:solidFill>
              <a:latin typeface="Economica"/>
              <a:ea typeface="Economica"/>
              <a:cs typeface="Economica"/>
              <a:sym typeface="Economica"/>
            </a:endParaRPr>
          </a:p>
          <a:p>
            <a:pPr marL="0" lvl="0" indent="0" algn="ctr" rtl="0">
              <a:lnSpc>
                <a:spcPct val="150000"/>
              </a:lnSpc>
              <a:spcBef>
                <a:spcPts val="0"/>
              </a:spcBef>
              <a:spcAft>
                <a:spcPts val="0"/>
              </a:spcAft>
              <a:buClr>
                <a:srgbClr val="000000"/>
              </a:buClr>
              <a:buSzPts val="1100"/>
              <a:buFont typeface="Arial"/>
              <a:buNone/>
            </a:pPr>
            <a:r>
              <a:rPr lang="en" sz="2100">
                <a:solidFill>
                  <a:srgbClr val="000000"/>
                </a:solidFill>
                <a:highlight>
                  <a:srgbClr val="000000"/>
                </a:highlight>
                <a:latin typeface="Economica"/>
                <a:ea typeface="Economica"/>
                <a:cs typeface="Economica"/>
                <a:sym typeface="Economica"/>
              </a:rPr>
              <a:t>Yuchen Hsiao</a:t>
            </a:r>
            <a:endParaRPr sz="2100">
              <a:solidFill>
                <a:srgbClr val="000000"/>
              </a:solidFill>
              <a:highlight>
                <a:srgbClr val="000000"/>
              </a:highlight>
              <a:latin typeface="Economica"/>
              <a:ea typeface="Economica"/>
              <a:cs typeface="Economica"/>
              <a:sym typeface="Economica"/>
            </a:endParaRPr>
          </a:p>
          <a:p>
            <a:pPr marL="0" lvl="0" indent="0" algn="ctr" rtl="0">
              <a:lnSpc>
                <a:spcPct val="150000"/>
              </a:lnSpc>
              <a:spcBef>
                <a:spcPts val="0"/>
              </a:spcBef>
              <a:spcAft>
                <a:spcPts val="0"/>
              </a:spcAft>
              <a:buClr>
                <a:srgbClr val="000000"/>
              </a:buClr>
              <a:buSzPts val="1100"/>
              <a:buFont typeface="Arial"/>
              <a:buNone/>
            </a:pPr>
            <a:r>
              <a:rPr lang="en" sz="2100">
                <a:solidFill>
                  <a:srgbClr val="000000"/>
                </a:solidFill>
                <a:highlight>
                  <a:srgbClr val="000000"/>
                </a:highlight>
                <a:latin typeface="Economica"/>
                <a:ea typeface="Economica"/>
                <a:cs typeface="Economica"/>
                <a:sym typeface="Economica"/>
              </a:rPr>
              <a:t>Yu Ming</a:t>
            </a:r>
            <a:endParaRPr sz="2100">
              <a:solidFill>
                <a:srgbClr val="000000"/>
              </a:solidFill>
              <a:highlight>
                <a:srgbClr val="000000"/>
              </a:highlight>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p:nvPr/>
        </p:nvSpPr>
        <p:spPr>
          <a:xfrm>
            <a:off x="1332438" y="633775"/>
            <a:ext cx="6479100" cy="434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Economica"/>
                <a:ea typeface="Economica"/>
                <a:cs typeface="Economica"/>
                <a:sym typeface="Economica"/>
              </a:rPr>
              <a:t>Data Summary</a:t>
            </a:r>
            <a:endParaRPr sz="2400">
              <a:solidFill>
                <a:srgbClr val="FFFFFF"/>
              </a:solidFill>
              <a:latin typeface="Economica"/>
              <a:ea typeface="Economica"/>
              <a:cs typeface="Economica"/>
              <a:sym typeface="Economica"/>
            </a:endParaRPr>
          </a:p>
        </p:txBody>
      </p:sp>
      <p:pic>
        <p:nvPicPr>
          <p:cNvPr id="354" name="Google Shape;354;p36"/>
          <p:cNvPicPr preferRelativeResize="0"/>
          <p:nvPr/>
        </p:nvPicPr>
        <p:blipFill>
          <a:blip r:embed="rId3">
            <a:alphaModFix/>
          </a:blip>
          <a:stretch>
            <a:fillRect/>
          </a:stretch>
        </p:blipFill>
        <p:spPr>
          <a:xfrm>
            <a:off x="107700" y="1558025"/>
            <a:ext cx="4402200" cy="2648650"/>
          </a:xfrm>
          <a:prstGeom prst="rect">
            <a:avLst/>
          </a:prstGeom>
          <a:noFill/>
          <a:ln>
            <a:noFill/>
          </a:ln>
        </p:spPr>
      </p:pic>
      <p:pic>
        <p:nvPicPr>
          <p:cNvPr id="355" name="Google Shape;355;p36"/>
          <p:cNvPicPr preferRelativeResize="0"/>
          <p:nvPr/>
        </p:nvPicPr>
        <p:blipFill>
          <a:blip r:embed="rId4">
            <a:alphaModFix/>
          </a:blip>
          <a:stretch>
            <a:fillRect/>
          </a:stretch>
        </p:blipFill>
        <p:spPr>
          <a:xfrm>
            <a:off x="4637425" y="1558025"/>
            <a:ext cx="4419599" cy="26486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7"/>
          <p:cNvSpPr txBox="1"/>
          <p:nvPr/>
        </p:nvSpPr>
        <p:spPr>
          <a:xfrm>
            <a:off x="1332438" y="633775"/>
            <a:ext cx="6479100" cy="434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Economica"/>
                <a:ea typeface="Economica"/>
                <a:cs typeface="Economica"/>
                <a:sym typeface="Economica"/>
              </a:rPr>
              <a:t>Data Summary</a:t>
            </a:r>
            <a:endParaRPr sz="2400">
              <a:solidFill>
                <a:srgbClr val="FFFFFF"/>
              </a:solidFill>
              <a:latin typeface="Economica"/>
              <a:ea typeface="Economica"/>
              <a:cs typeface="Economica"/>
              <a:sym typeface="Economica"/>
            </a:endParaRPr>
          </a:p>
        </p:txBody>
      </p:sp>
      <p:pic>
        <p:nvPicPr>
          <p:cNvPr id="361" name="Google Shape;361;p37"/>
          <p:cNvPicPr preferRelativeResize="0"/>
          <p:nvPr/>
        </p:nvPicPr>
        <p:blipFill>
          <a:blip r:embed="rId3">
            <a:alphaModFix/>
          </a:blip>
          <a:stretch>
            <a:fillRect/>
          </a:stretch>
        </p:blipFill>
        <p:spPr>
          <a:xfrm>
            <a:off x="1730550" y="1332725"/>
            <a:ext cx="5429250" cy="3276600"/>
          </a:xfrm>
          <a:prstGeom prst="rect">
            <a:avLst/>
          </a:prstGeom>
          <a:noFill/>
          <a:ln>
            <a:noFill/>
          </a:ln>
        </p:spPr>
      </p:pic>
      <p:sp>
        <p:nvSpPr>
          <p:cNvPr id="362" name="Google Shape;362;p37"/>
          <p:cNvSpPr/>
          <p:nvPr/>
        </p:nvSpPr>
        <p:spPr>
          <a:xfrm>
            <a:off x="1730550" y="2071500"/>
            <a:ext cx="975000" cy="281700"/>
          </a:xfrm>
          <a:prstGeom prst="ellipse">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400%</a:t>
            </a:r>
            <a:endParaRPr/>
          </a:p>
        </p:txBody>
      </p:sp>
      <p:sp>
        <p:nvSpPr>
          <p:cNvPr id="363" name="Google Shape;363;p37"/>
          <p:cNvSpPr/>
          <p:nvPr/>
        </p:nvSpPr>
        <p:spPr>
          <a:xfrm>
            <a:off x="4777125" y="3508850"/>
            <a:ext cx="2297100" cy="13119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8"/>
          <p:cNvSpPr txBox="1">
            <a:spLocks noGrp="1"/>
          </p:cNvSpPr>
          <p:nvPr>
            <p:ph type="ctrTitle"/>
          </p:nvPr>
        </p:nvSpPr>
        <p:spPr>
          <a:xfrm>
            <a:off x="126124" y="1352820"/>
            <a:ext cx="3346301"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INVOKANA</a:t>
            </a:r>
            <a:endParaRPr sz="4500" dirty="0">
              <a:solidFill>
                <a:srgbClr val="F2D7EE"/>
              </a:solidFill>
            </a:endParaRPr>
          </a:p>
        </p:txBody>
      </p:sp>
      <p:sp>
        <p:nvSpPr>
          <p:cNvPr id="369" name="Google Shape;369;p38"/>
          <p:cNvSpPr txBox="1"/>
          <p:nvPr/>
        </p:nvSpPr>
        <p:spPr>
          <a:xfrm>
            <a:off x="3543371" y="305619"/>
            <a:ext cx="5329800" cy="3466200"/>
          </a:xfrm>
          <a:prstGeom prst="rect">
            <a:avLst/>
          </a:prstGeom>
          <a:noFill/>
          <a:ln w="9525" cap="flat" cmpd="sng">
            <a:solidFill>
              <a:srgbClr val="F2D7EE"/>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u="sng">
                <a:solidFill>
                  <a:srgbClr val="FFFFFF"/>
                </a:solidFill>
                <a:latin typeface="Economica"/>
                <a:ea typeface="Economica"/>
                <a:cs typeface="Economica"/>
                <a:sym typeface="Economica"/>
              </a:rPr>
              <a:t>Reasons of decline in sale:</a:t>
            </a:r>
            <a:endParaRPr sz="2400" u="sng">
              <a:solidFill>
                <a:srgbClr val="FFFFFF"/>
              </a:solidFill>
              <a:latin typeface="Economica"/>
              <a:ea typeface="Economica"/>
              <a:cs typeface="Economica"/>
              <a:sym typeface="Economica"/>
            </a:endParaRPr>
          </a:p>
          <a:p>
            <a:pPr marL="457200" lvl="0" indent="-381000" algn="l" rtl="0">
              <a:lnSpc>
                <a:spcPct val="15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Label: higher risk of leg and foot amputation</a:t>
            </a:r>
            <a:endParaRPr sz="2400">
              <a:solidFill>
                <a:srgbClr val="FFFFFF"/>
              </a:solidFill>
              <a:latin typeface="Economica"/>
              <a:ea typeface="Economica"/>
              <a:cs typeface="Economica"/>
              <a:sym typeface="Economica"/>
            </a:endParaRPr>
          </a:p>
          <a:p>
            <a:pPr marL="914400" lvl="1" indent="-381000" algn="l" rtl="0">
              <a:lnSpc>
                <a:spcPct val="15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Give competitors chance</a:t>
            </a:r>
            <a:endParaRPr sz="2400">
              <a:solidFill>
                <a:srgbClr val="FFFFFF"/>
              </a:solidFill>
              <a:latin typeface="Economica"/>
              <a:ea typeface="Economica"/>
              <a:cs typeface="Economica"/>
              <a:sym typeface="Economica"/>
            </a:endParaRPr>
          </a:p>
          <a:p>
            <a:pPr marL="457200" lvl="0" indent="-381000" algn="l" rtl="0">
              <a:lnSpc>
                <a:spcPct val="15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Higher discounts for managed care contracting</a:t>
            </a:r>
            <a:endParaRPr sz="2400">
              <a:solidFill>
                <a:srgbClr val="FFFFFF"/>
              </a:solidFill>
              <a:latin typeface="Economica"/>
              <a:ea typeface="Economica"/>
              <a:cs typeface="Economica"/>
              <a:sym typeface="Economica"/>
            </a:endParaRPr>
          </a:p>
          <a:p>
            <a:pPr marL="457200" lvl="0" indent="-381000" algn="l" rtl="0">
              <a:lnSpc>
                <a:spcPct val="15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More sales coming from the Medicaid channel</a:t>
            </a:r>
            <a:endParaRPr sz="2400">
              <a:solidFill>
                <a:srgbClr val="FFFFFF"/>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9"/>
          <p:cNvSpPr txBox="1">
            <a:spLocks noGrp="1"/>
          </p:cNvSpPr>
          <p:nvPr>
            <p:ph type="title"/>
          </p:nvPr>
        </p:nvSpPr>
        <p:spPr>
          <a:xfrm>
            <a:off x="185350" y="1710200"/>
            <a:ext cx="2683200" cy="10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0"/>
              <a:t>INVOKANA</a:t>
            </a:r>
            <a:endParaRPr sz="3600" b="0"/>
          </a:p>
          <a:p>
            <a:pPr marL="0" lvl="0" indent="0" algn="l" rtl="0">
              <a:spcBef>
                <a:spcPts val="0"/>
              </a:spcBef>
              <a:spcAft>
                <a:spcPts val="0"/>
              </a:spcAft>
              <a:buNone/>
            </a:pPr>
            <a:r>
              <a:rPr lang="en" sz="2100" b="0"/>
              <a:t>(forecasting)</a:t>
            </a:r>
            <a:endParaRPr sz="2100" b="0"/>
          </a:p>
        </p:txBody>
      </p:sp>
      <p:sp>
        <p:nvSpPr>
          <p:cNvPr id="375" name="Google Shape;375;p39"/>
          <p:cNvSpPr txBox="1">
            <a:spLocks noGrp="1"/>
          </p:cNvSpPr>
          <p:nvPr>
            <p:ph type="body" idx="1"/>
          </p:nvPr>
        </p:nvSpPr>
        <p:spPr>
          <a:xfrm>
            <a:off x="185350" y="2641225"/>
            <a:ext cx="2683200" cy="95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ARIMA(1,2,1)</a:t>
            </a:r>
            <a:endParaRPr/>
          </a:p>
        </p:txBody>
      </p:sp>
      <p:pic>
        <p:nvPicPr>
          <p:cNvPr id="376" name="Google Shape;376;p39"/>
          <p:cNvPicPr preferRelativeResize="0"/>
          <p:nvPr/>
        </p:nvPicPr>
        <p:blipFill>
          <a:blip r:embed="rId3">
            <a:alphaModFix/>
          </a:blip>
          <a:stretch>
            <a:fillRect/>
          </a:stretch>
        </p:blipFill>
        <p:spPr>
          <a:xfrm>
            <a:off x="3027000" y="101050"/>
            <a:ext cx="5906451" cy="4941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ctrTitle"/>
          </p:nvPr>
        </p:nvSpPr>
        <p:spPr>
          <a:xfrm>
            <a:off x="434344" y="1012175"/>
            <a:ext cx="3288005"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FARXIGA</a:t>
            </a:r>
            <a:endParaRPr sz="4500" dirty="0">
              <a:solidFill>
                <a:srgbClr val="F2D7EE"/>
              </a:solidFill>
            </a:endParaRPr>
          </a:p>
        </p:txBody>
      </p:sp>
      <p:sp>
        <p:nvSpPr>
          <p:cNvPr id="382" name="Google Shape;382;p40"/>
          <p:cNvSpPr txBox="1"/>
          <p:nvPr/>
        </p:nvSpPr>
        <p:spPr>
          <a:xfrm>
            <a:off x="3722350" y="896600"/>
            <a:ext cx="5329800" cy="3894600"/>
          </a:xfrm>
          <a:prstGeom prst="rect">
            <a:avLst/>
          </a:prstGeom>
          <a:noFill/>
          <a:ln w="9525" cap="flat" cmpd="sng">
            <a:solidFill>
              <a:srgbClr val="F2D7EE"/>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Won FDA approval in January 2014</a:t>
            </a:r>
            <a:endParaRPr sz="2400">
              <a:solidFill>
                <a:srgbClr val="FFFFFF"/>
              </a:solidFill>
              <a:latin typeface="Economica"/>
              <a:ea typeface="Economica"/>
              <a:cs typeface="Economica"/>
              <a:sym typeface="Economica"/>
            </a:endParaRPr>
          </a:p>
          <a:p>
            <a:pPr marL="457200" lvl="0" indent="-381000" algn="l" rtl="0">
              <a:lnSpc>
                <a:spcPct val="20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Was Invokana’s first competitor in the SGLT2 field</a:t>
            </a:r>
            <a:endParaRPr sz="2400">
              <a:solidFill>
                <a:srgbClr val="FFFFFF"/>
              </a:solidFill>
              <a:latin typeface="Economica"/>
              <a:ea typeface="Economica"/>
              <a:cs typeface="Economica"/>
              <a:sym typeface="Economica"/>
            </a:endParaRPr>
          </a:p>
          <a:p>
            <a:pPr marL="457200" lvl="0" indent="-342900" algn="l" rtl="0">
              <a:lnSpc>
                <a:spcPct val="200000"/>
              </a:lnSpc>
              <a:spcBef>
                <a:spcPts val="0"/>
              </a:spcBef>
              <a:spcAft>
                <a:spcPts val="0"/>
              </a:spcAft>
              <a:buClr>
                <a:srgbClr val="FFFFFF"/>
              </a:buClr>
              <a:buSzPts val="1800"/>
              <a:buFont typeface="Source Code Pro"/>
              <a:buChar char="●"/>
            </a:pPr>
            <a:r>
              <a:rPr lang="en" sz="2400">
                <a:solidFill>
                  <a:srgbClr val="FFFFFF"/>
                </a:solidFill>
                <a:latin typeface="Economica"/>
                <a:ea typeface="Economica"/>
                <a:cs typeface="Economica"/>
                <a:sym typeface="Economica"/>
              </a:rPr>
              <a:t>DECLARE-TIMI 58:  have favorable effects on several cardiovascular risk factors</a:t>
            </a:r>
            <a:endParaRPr sz="1800">
              <a:solidFill>
                <a:srgbClr val="FFFFFF"/>
              </a:solidFill>
              <a:latin typeface="Source Code Pro"/>
              <a:ea typeface="Source Code Pro"/>
              <a:cs typeface="Source Code Pro"/>
              <a:sym typeface="Source Code Pro"/>
            </a:endParaRPr>
          </a:p>
        </p:txBody>
      </p:sp>
      <p:sp>
        <p:nvSpPr>
          <p:cNvPr id="383" name="Google Shape;383;p40"/>
          <p:cNvSpPr txBox="1"/>
          <p:nvPr/>
        </p:nvSpPr>
        <p:spPr>
          <a:xfrm>
            <a:off x="3592125" y="3612950"/>
            <a:ext cx="33840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pic>
        <p:nvPicPr>
          <p:cNvPr id="384" name="Google Shape;384;p40"/>
          <p:cNvPicPr preferRelativeResize="0"/>
          <p:nvPr/>
        </p:nvPicPr>
        <p:blipFill>
          <a:blip r:embed="rId3">
            <a:alphaModFix/>
          </a:blip>
          <a:stretch>
            <a:fillRect/>
          </a:stretch>
        </p:blipFill>
        <p:spPr>
          <a:xfrm>
            <a:off x="0" y="2636875"/>
            <a:ext cx="3722349" cy="16483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ctrTitle"/>
          </p:nvPr>
        </p:nvSpPr>
        <p:spPr>
          <a:xfrm>
            <a:off x="78827" y="687494"/>
            <a:ext cx="2790497"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FARXIGA</a:t>
            </a:r>
            <a:endParaRPr sz="4500" dirty="0">
              <a:solidFill>
                <a:srgbClr val="F2D7EE"/>
              </a:solidFill>
            </a:endParaRPr>
          </a:p>
        </p:txBody>
      </p:sp>
      <p:sp>
        <p:nvSpPr>
          <p:cNvPr id="390" name="Google Shape;390;p41"/>
          <p:cNvSpPr txBox="1"/>
          <p:nvPr/>
        </p:nvSpPr>
        <p:spPr>
          <a:xfrm>
            <a:off x="278717" y="2418825"/>
            <a:ext cx="2227999" cy="5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F2D7EE"/>
                </a:solidFill>
                <a:latin typeface="Amatic SC"/>
                <a:ea typeface="Amatic SC"/>
                <a:cs typeface="Amatic SC"/>
                <a:sym typeface="Amatic SC"/>
              </a:rPr>
              <a:t>ARIMA(1,1,0)</a:t>
            </a:r>
            <a:endParaRPr sz="2500" dirty="0">
              <a:latin typeface="Source Code Pro"/>
              <a:ea typeface="Source Code Pro"/>
              <a:cs typeface="Source Code Pro"/>
              <a:sym typeface="Source Code Pro"/>
            </a:endParaRPr>
          </a:p>
        </p:txBody>
      </p:sp>
      <p:pic>
        <p:nvPicPr>
          <p:cNvPr id="391" name="Google Shape;391;p41"/>
          <p:cNvPicPr preferRelativeResize="0"/>
          <p:nvPr/>
        </p:nvPicPr>
        <p:blipFill>
          <a:blip r:embed="rId3">
            <a:alphaModFix/>
          </a:blip>
          <a:stretch>
            <a:fillRect/>
          </a:stretch>
        </p:blipFill>
        <p:spPr>
          <a:xfrm>
            <a:off x="2988250" y="165000"/>
            <a:ext cx="5503376" cy="463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2"/>
          <p:cNvSpPr txBox="1">
            <a:spLocks noGrp="1"/>
          </p:cNvSpPr>
          <p:nvPr>
            <p:ph type="ctrTitle"/>
          </p:nvPr>
        </p:nvSpPr>
        <p:spPr>
          <a:xfrm>
            <a:off x="189186" y="853785"/>
            <a:ext cx="2845676"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FARXIGA</a:t>
            </a:r>
            <a:endParaRPr sz="4500" dirty="0">
              <a:solidFill>
                <a:srgbClr val="F2D7EE"/>
              </a:solidFill>
            </a:endParaRPr>
          </a:p>
        </p:txBody>
      </p:sp>
      <p:sp>
        <p:nvSpPr>
          <p:cNvPr id="397" name="Google Shape;397;p42"/>
          <p:cNvSpPr txBox="1"/>
          <p:nvPr/>
        </p:nvSpPr>
        <p:spPr>
          <a:xfrm>
            <a:off x="354724" y="2403813"/>
            <a:ext cx="2112580" cy="5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F2D7EE"/>
                </a:solidFill>
                <a:latin typeface="Amatic SC"/>
                <a:ea typeface="Amatic SC"/>
                <a:cs typeface="Amatic SC"/>
                <a:sym typeface="Amatic SC"/>
              </a:rPr>
              <a:t>ARIMA(1,1,0)</a:t>
            </a:r>
            <a:endParaRPr sz="2500" dirty="0">
              <a:latin typeface="Source Code Pro"/>
              <a:ea typeface="Source Code Pro"/>
              <a:cs typeface="Source Code Pro"/>
              <a:sym typeface="Source Code Pro"/>
            </a:endParaRPr>
          </a:p>
        </p:txBody>
      </p:sp>
      <p:pic>
        <p:nvPicPr>
          <p:cNvPr id="398" name="Google Shape;398;p42"/>
          <p:cNvPicPr preferRelativeResize="0"/>
          <p:nvPr/>
        </p:nvPicPr>
        <p:blipFill>
          <a:blip r:embed="rId3">
            <a:alphaModFix/>
          </a:blip>
          <a:stretch>
            <a:fillRect/>
          </a:stretch>
        </p:blipFill>
        <p:spPr>
          <a:xfrm>
            <a:off x="3163250" y="152400"/>
            <a:ext cx="5828350" cy="4656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3"/>
          <p:cNvSpPr txBox="1">
            <a:spLocks noGrp="1"/>
          </p:cNvSpPr>
          <p:nvPr>
            <p:ph type="ctrTitle"/>
          </p:nvPr>
        </p:nvSpPr>
        <p:spPr>
          <a:xfrm>
            <a:off x="242388" y="512299"/>
            <a:ext cx="3452649" cy="16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4500" b="0">
                <a:solidFill>
                  <a:srgbClr val="F2D7EE"/>
                </a:solidFill>
              </a:rPr>
              <a:t>JARDIANCE</a:t>
            </a:r>
            <a:endParaRPr dirty="0"/>
          </a:p>
        </p:txBody>
      </p:sp>
      <p:sp>
        <p:nvSpPr>
          <p:cNvPr id="404" name="Google Shape;404;p43"/>
          <p:cNvSpPr txBox="1"/>
          <p:nvPr/>
        </p:nvSpPr>
        <p:spPr>
          <a:xfrm>
            <a:off x="3958250" y="649950"/>
            <a:ext cx="5115300" cy="3843600"/>
          </a:xfrm>
          <a:prstGeom prst="rect">
            <a:avLst/>
          </a:prstGeom>
          <a:noFill/>
          <a:ln w="9525" cap="flat" cmpd="sng">
            <a:solidFill>
              <a:srgbClr val="F2D7EE"/>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Label: Cardiovascular benefit</a:t>
            </a:r>
            <a:endParaRPr sz="2400">
              <a:solidFill>
                <a:srgbClr val="FFFFFF"/>
              </a:solidFill>
              <a:latin typeface="Economica"/>
              <a:ea typeface="Economica"/>
              <a:cs typeface="Economica"/>
              <a:sym typeface="Economica"/>
            </a:endParaRPr>
          </a:p>
          <a:p>
            <a:pPr marL="457200" lvl="0" indent="-381000" algn="l" rtl="0">
              <a:lnSpc>
                <a:spcPct val="20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Reduced the overall risk of having a heart attack or stroke, or of dying from cardiovascular causes, by 14%</a:t>
            </a:r>
            <a:endParaRPr sz="2400">
              <a:solidFill>
                <a:srgbClr val="FFFFFF"/>
              </a:solidFill>
              <a:latin typeface="Economica"/>
              <a:ea typeface="Economica"/>
              <a:cs typeface="Economica"/>
              <a:sym typeface="Economica"/>
            </a:endParaRPr>
          </a:p>
          <a:p>
            <a:pPr marL="457200" lvl="0" indent="-381000" algn="l" rtl="0">
              <a:lnSpc>
                <a:spcPct val="20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Cut cardiovascular death by 38%</a:t>
            </a:r>
            <a:endParaRPr sz="2400">
              <a:solidFill>
                <a:srgbClr val="FFFFFF"/>
              </a:solidFill>
              <a:latin typeface="Economica"/>
              <a:ea typeface="Economica"/>
              <a:cs typeface="Economica"/>
              <a:sym typeface="Economica"/>
            </a:endParaRPr>
          </a:p>
          <a:p>
            <a:pPr marL="457200" lvl="0" indent="0" algn="l" rtl="0">
              <a:lnSpc>
                <a:spcPct val="150000"/>
              </a:lnSpc>
              <a:spcBef>
                <a:spcPts val="0"/>
              </a:spcBef>
              <a:spcAft>
                <a:spcPts val="0"/>
              </a:spcAft>
              <a:buNone/>
            </a:pPr>
            <a:endParaRPr>
              <a:solidFill>
                <a:srgbClr val="FFFFFF"/>
              </a:solidFill>
              <a:latin typeface="Source Code Pro"/>
              <a:ea typeface="Source Code Pro"/>
              <a:cs typeface="Source Code Pro"/>
              <a:sym typeface="Source Code Pro"/>
            </a:endParaRPr>
          </a:p>
        </p:txBody>
      </p:sp>
      <p:pic>
        <p:nvPicPr>
          <p:cNvPr id="405" name="Google Shape;405;p43"/>
          <p:cNvPicPr preferRelativeResize="0"/>
          <p:nvPr/>
        </p:nvPicPr>
        <p:blipFill>
          <a:blip r:embed="rId3">
            <a:alphaModFix/>
          </a:blip>
          <a:stretch>
            <a:fillRect/>
          </a:stretch>
        </p:blipFill>
        <p:spPr>
          <a:xfrm>
            <a:off x="0" y="2769400"/>
            <a:ext cx="3937426" cy="17241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4"/>
          <p:cNvSpPr txBox="1">
            <a:spLocks noGrp="1"/>
          </p:cNvSpPr>
          <p:nvPr>
            <p:ph type="title"/>
          </p:nvPr>
        </p:nvSpPr>
        <p:spPr>
          <a:xfrm>
            <a:off x="306674" y="256600"/>
            <a:ext cx="3492815" cy="14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4500" b="0">
                <a:solidFill>
                  <a:srgbClr val="F2D7EE"/>
                </a:solidFill>
              </a:rPr>
              <a:t>JARDIANCE</a:t>
            </a:r>
            <a:endParaRPr dirty="0"/>
          </a:p>
        </p:txBody>
      </p:sp>
      <p:pic>
        <p:nvPicPr>
          <p:cNvPr id="411" name="Google Shape;411;p44"/>
          <p:cNvPicPr preferRelativeResize="0"/>
          <p:nvPr/>
        </p:nvPicPr>
        <p:blipFill>
          <a:blip r:embed="rId3">
            <a:alphaModFix/>
          </a:blip>
          <a:stretch>
            <a:fillRect/>
          </a:stretch>
        </p:blipFill>
        <p:spPr>
          <a:xfrm>
            <a:off x="306675" y="1787375"/>
            <a:ext cx="3949175" cy="3264350"/>
          </a:xfrm>
          <a:prstGeom prst="rect">
            <a:avLst/>
          </a:prstGeom>
          <a:noFill/>
          <a:ln>
            <a:noFill/>
          </a:ln>
        </p:spPr>
      </p:pic>
      <p:pic>
        <p:nvPicPr>
          <p:cNvPr id="412" name="Google Shape;412;p44"/>
          <p:cNvPicPr preferRelativeResize="0"/>
          <p:nvPr/>
        </p:nvPicPr>
        <p:blipFill>
          <a:blip r:embed="rId4">
            <a:alphaModFix/>
          </a:blip>
          <a:stretch>
            <a:fillRect/>
          </a:stretch>
        </p:blipFill>
        <p:spPr>
          <a:xfrm>
            <a:off x="4511017" y="1787375"/>
            <a:ext cx="4515583" cy="3264350"/>
          </a:xfrm>
          <a:prstGeom prst="rect">
            <a:avLst/>
          </a:prstGeom>
          <a:noFill/>
          <a:ln>
            <a:noFill/>
          </a:ln>
        </p:spPr>
      </p:pic>
      <p:sp>
        <p:nvSpPr>
          <p:cNvPr id="413" name="Google Shape;413;p44"/>
          <p:cNvSpPr txBox="1"/>
          <p:nvPr/>
        </p:nvSpPr>
        <p:spPr>
          <a:xfrm>
            <a:off x="5005552" y="625407"/>
            <a:ext cx="3648967" cy="73718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2500">
                <a:solidFill>
                  <a:srgbClr val="F2D7EE"/>
                </a:solidFill>
                <a:latin typeface="Amatic SC"/>
                <a:ea typeface="Amatic SC"/>
                <a:cs typeface="Amatic SC"/>
                <a:sym typeface="Amatic SC"/>
              </a:rPr>
              <a:t>sale=4.045*10^13-4.017*10^10*time+9.971*10^6*time^2</a:t>
            </a:r>
            <a:endParaRPr sz="2500" dirty="0">
              <a:solidFill>
                <a:srgbClr val="F2D7EE"/>
              </a:solidFill>
              <a:latin typeface="Amatic SC"/>
              <a:ea typeface="Amatic SC"/>
              <a:cs typeface="Amatic SC"/>
              <a:sym typeface="Amatic SC"/>
            </a:endParaRPr>
          </a:p>
        </p:txBody>
      </p:sp>
      <p:sp>
        <p:nvSpPr>
          <p:cNvPr id="414" name="Google Shape;414;p44"/>
          <p:cNvSpPr/>
          <p:nvPr/>
        </p:nvSpPr>
        <p:spPr>
          <a:xfrm>
            <a:off x="7393775" y="3497575"/>
            <a:ext cx="1028700" cy="565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4"/>
          <p:cNvSpPr/>
          <p:nvPr/>
        </p:nvSpPr>
        <p:spPr>
          <a:xfrm>
            <a:off x="4539150" y="4629150"/>
            <a:ext cx="4179000" cy="180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5"/>
          <p:cNvSpPr txBox="1">
            <a:spLocks noGrp="1"/>
          </p:cNvSpPr>
          <p:nvPr>
            <p:ph type="ctrTitle"/>
          </p:nvPr>
        </p:nvSpPr>
        <p:spPr>
          <a:xfrm>
            <a:off x="70945" y="1510475"/>
            <a:ext cx="3410379"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JARDIANCE</a:t>
            </a:r>
            <a:endParaRPr sz="4500" b="0" dirty="0">
              <a:solidFill>
                <a:srgbClr val="F2D7EE"/>
              </a:solidFill>
            </a:endParaRPr>
          </a:p>
          <a:p>
            <a:pPr marL="0" lvl="0" indent="0" algn="l" rtl="0">
              <a:spcBef>
                <a:spcPts val="0"/>
              </a:spcBef>
              <a:spcAft>
                <a:spcPts val="0"/>
              </a:spcAft>
              <a:buNone/>
            </a:pPr>
            <a:r>
              <a:rPr lang="en" sz="2100" b="0" dirty="0">
                <a:solidFill>
                  <a:srgbClr val="F2D7EE"/>
                </a:solidFill>
              </a:rPr>
              <a:t>(Forecasting)</a:t>
            </a:r>
            <a:endParaRPr sz="2100" b="0" dirty="0">
              <a:solidFill>
                <a:srgbClr val="F2D7EE"/>
              </a:solidFill>
            </a:endParaRPr>
          </a:p>
        </p:txBody>
      </p:sp>
      <p:sp>
        <p:nvSpPr>
          <p:cNvPr id="421" name="Google Shape;421;p45"/>
          <p:cNvSpPr txBox="1"/>
          <p:nvPr/>
        </p:nvSpPr>
        <p:spPr>
          <a:xfrm>
            <a:off x="3592125" y="3612950"/>
            <a:ext cx="33840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pic>
        <p:nvPicPr>
          <p:cNvPr id="422" name="Google Shape;422;p45"/>
          <p:cNvPicPr preferRelativeResize="0"/>
          <p:nvPr/>
        </p:nvPicPr>
        <p:blipFill>
          <a:blip r:embed="rId3">
            <a:alphaModFix/>
          </a:blip>
          <a:stretch>
            <a:fillRect/>
          </a:stretch>
        </p:blipFill>
        <p:spPr>
          <a:xfrm>
            <a:off x="3481325" y="227125"/>
            <a:ext cx="4900301" cy="4652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1324303" y="1936902"/>
            <a:ext cx="6423378" cy="12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a:latin typeface="Economica"/>
                <a:ea typeface="Economica"/>
                <a:cs typeface="Economica"/>
                <a:sym typeface="Economica"/>
              </a:rPr>
              <a:t>BACKGROUND</a:t>
            </a:r>
            <a:endParaRPr sz="6600" dirty="0">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6"/>
          <p:cNvSpPr txBox="1">
            <a:spLocks noGrp="1"/>
          </p:cNvSpPr>
          <p:nvPr>
            <p:ph type="ctrTitle"/>
          </p:nvPr>
        </p:nvSpPr>
        <p:spPr>
          <a:xfrm>
            <a:off x="527249" y="1510475"/>
            <a:ext cx="2933281"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Sglt2 inhibitors</a:t>
            </a:r>
            <a:endParaRPr sz="4500" b="0" dirty="0">
              <a:solidFill>
                <a:srgbClr val="F2D7EE"/>
              </a:solidFill>
            </a:endParaRPr>
          </a:p>
          <a:p>
            <a:pPr marL="0" lvl="0" indent="0" algn="l" rtl="0">
              <a:spcBef>
                <a:spcPts val="0"/>
              </a:spcBef>
              <a:spcAft>
                <a:spcPts val="0"/>
              </a:spcAft>
              <a:buNone/>
            </a:pPr>
            <a:r>
              <a:rPr lang="en" sz="2100" b="0" dirty="0">
                <a:solidFill>
                  <a:srgbClr val="F2D7EE"/>
                </a:solidFill>
              </a:rPr>
              <a:t>(Forecasting)</a:t>
            </a:r>
            <a:endParaRPr sz="2100" b="0" dirty="0">
              <a:solidFill>
                <a:srgbClr val="F2D7EE"/>
              </a:solidFill>
            </a:endParaRPr>
          </a:p>
        </p:txBody>
      </p:sp>
      <p:sp>
        <p:nvSpPr>
          <p:cNvPr id="428" name="Google Shape;428;p46"/>
          <p:cNvSpPr txBox="1"/>
          <p:nvPr/>
        </p:nvSpPr>
        <p:spPr>
          <a:xfrm>
            <a:off x="3592125" y="3612950"/>
            <a:ext cx="33840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429" name="Google Shape;429;p46"/>
          <p:cNvSpPr txBox="1"/>
          <p:nvPr/>
        </p:nvSpPr>
        <p:spPr>
          <a:xfrm>
            <a:off x="3685813" y="4655775"/>
            <a:ext cx="4456200" cy="42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2100" b="1" dirty="0" err="1">
                <a:solidFill>
                  <a:srgbClr val="F2D7EE"/>
                </a:solidFill>
                <a:latin typeface="Amatic SC"/>
                <a:ea typeface="Amatic SC"/>
                <a:cs typeface="Amatic SC"/>
                <a:sym typeface="Amatic SC"/>
              </a:rPr>
              <a:t>jardiance</a:t>
            </a:r>
            <a:r>
              <a:rPr lang="en" sz="2100" b="1" dirty="0">
                <a:solidFill>
                  <a:srgbClr val="F2D7EE"/>
                </a:solidFill>
                <a:latin typeface="Amatic SC"/>
                <a:ea typeface="Amatic SC"/>
                <a:cs typeface="Amatic SC"/>
                <a:sym typeface="Amatic SC"/>
              </a:rPr>
              <a:t> : blue	  </a:t>
            </a:r>
            <a:r>
              <a:rPr lang="en" sz="2100" b="1" dirty="0" err="1">
                <a:solidFill>
                  <a:srgbClr val="F2D7EE"/>
                </a:solidFill>
                <a:latin typeface="Amatic SC"/>
                <a:ea typeface="Amatic SC"/>
                <a:cs typeface="Amatic SC"/>
                <a:sym typeface="Amatic SC"/>
              </a:rPr>
              <a:t>farxiga</a:t>
            </a:r>
            <a:r>
              <a:rPr lang="en" sz="2100" b="1" dirty="0">
                <a:solidFill>
                  <a:srgbClr val="F2D7EE"/>
                </a:solidFill>
                <a:latin typeface="Amatic SC"/>
                <a:ea typeface="Amatic SC"/>
                <a:cs typeface="Amatic SC"/>
                <a:sym typeface="Amatic SC"/>
              </a:rPr>
              <a:t>: red 	</a:t>
            </a:r>
            <a:r>
              <a:rPr lang="en" sz="2100" b="1" dirty="0" err="1">
                <a:solidFill>
                  <a:srgbClr val="F2D7EE"/>
                </a:solidFill>
                <a:latin typeface="Amatic SC"/>
                <a:ea typeface="Amatic SC"/>
                <a:cs typeface="Amatic SC"/>
                <a:sym typeface="Amatic SC"/>
              </a:rPr>
              <a:t>invokana</a:t>
            </a:r>
            <a:r>
              <a:rPr lang="en" sz="2100" b="1" dirty="0">
                <a:solidFill>
                  <a:srgbClr val="F2D7EE"/>
                </a:solidFill>
                <a:latin typeface="Amatic SC"/>
                <a:ea typeface="Amatic SC"/>
                <a:cs typeface="Amatic SC"/>
                <a:sym typeface="Amatic SC"/>
              </a:rPr>
              <a:t>: black</a:t>
            </a:r>
            <a:endParaRPr sz="2100" b="1" dirty="0">
              <a:solidFill>
                <a:srgbClr val="F2D7EE"/>
              </a:solidFill>
              <a:latin typeface="Amatic SC"/>
              <a:ea typeface="Amatic SC"/>
              <a:cs typeface="Amatic SC"/>
              <a:sym typeface="Amatic SC"/>
            </a:endParaRPr>
          </a:p>
        </p:txBody>
      </p:sp>
      <p:pic>
        <p:nvPicPr>
          <p:cNvPr id="430" name="Google Shape;430;p46"/>
          <p:cNvPicPr preferRelativeResize="0"/>
          <p:nvPr/>
        </p:nvPicPr>
        <p:blipFill>
          <a:blip r:embed="rId3">
            <a:alphaModFix/>
          </a:blip>
          <a:stretch>
            <a:fillRect/>
          </a:stretch>
        </p:blipFill>
        <p:spPr>
          <a:xfrm>
            <a:off x="3685813" y="176425"/>
            <a:ext cx="5304426" cy="4353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7"/>
          <p:cNvSpPr txBox="1">
            <a:spLocks noGrp="1"/>
          </p:cNvSpPr>
          <p:nvPr>
            <p:ph type="title"/>
          </p:nvPr>
        </p:nvSpPr>
        <p:spPr>
          <a:xfrm>
            <a:off x="185350" y="1678350"/>
            <a:ext cx="2683200" cy="10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0">
                <a:solidFill>
                  <a:srgbClr val="F2D7EE"/>
                </a:solidFill>
              </a:rPr>
              <a:t>SGLT2 inhibitors</a:t>
            </a:r>
            <a:endParaRPr sz="2100" b="0"/>
          </a:p>
        </p:txBody>
      </p:sp>
      <p:sp>
        <p:nvSpPr>
          <p:cNvPr id="436" name="Google Shape;436;p47"/>
          <p:cNvSpPr txBox="1">
            <a:spLocks noGrp="1"/>
          </p:cNvSpPr>
          <p:nvPr>
            <p:ph type="body" idx="1"/>
          </p:nvPr>
        </p:nvSpPr>
        <p:spPr>
          <a:xfrm>
            <a:off x="185350" y="2720850"/>
            <a:ext cx="2683200" cy="95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a:solidFill>
                  <a:srgbClr val="F2D7EE"/>
                </a:solidFill>
                <a:latin typeface="Amatic SC"/>
                <a:ea typeface="Amatic SC"/>
                <a:cs typeface="Amatic SC"/>
                <a:sym typeface="Amatic SC"/>
              </a:rPr>
              <a:t>ARIMA(0,1,3)</a:t>
            </a:r>
            <a:endParaRPr sz="2100">
              <a:solidFill>
                <a:srgbClr val="F2D7EE"/>
              </a:solidFill>
              <a:latin typeface="Amatic SC"/>
              <a:ea typeface="Amatic SC"/>
              <a:cs typeface="Amatic SC"/>
              <a:sym typeface="Amatic SC"/>
            </a:endParaRPr>
          </a:p>
          <a:p>
            <a:pPr marL="0" lvl="0" indent="0" algn="l" rtl="0">
              <a:spcBef>
                <a:spcPts val="0"/>
              </a:spcBef>
              <a:spcAft>
                <a:spcPts val="1600"/>
              </a:spcAft>
              <a:buNone/>
            </a:pPr>
            <a:endParaRPr/>
          </a:p>
        </p:txBody>
      </p:sp>
      <p:pic>
        <p:nvPicPr>
          <p:cNvPr id="437" name="Google Shape;437;p47"/>
          <p:cNvPicPr preferRelativeResize="0"/>
          <p:nvPr/>
        </p:nvPicPr>
        <p:blipFill>
          <a:blip r:embed="rId3">
            <a:alphaModFix/>
          </a:blip>
          <a:stretch>
            <a:fillRect/>
          </a:stretch>
        </p:blipFill>
        <p:spPr>
          <a:xfrm>
            <a:off x="3074325" y="152400"/>
            <a:ext cx="5744524"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8"/>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a:t>INSULIN</a:t>
            </a:r>
            <a:endParaRPr sz="6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9"/>
          <p:cNvSpPr txBox="1">
            <a:spLocks noGrp="1"/>
          </p:cNvSpPr>
          <p:nvPr>
            <p:ph type="ctrTitle"/>
          </p:nvPr>
        </p:nvSpPr>
        <p:spPr>
          <a:xfrm>
            <a:off x="55150" y="1585000"/>
            <a:ext cx="2081700"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solidFill>
                  <a:srgbClr val="F2D7EE"/>
                </a:solidFill>
              </a:rPr>
              <a:t>Insulin</a:t>
            </a:r>
            <a:endParaRPr sz="4500">
              <a:solidFill>
                <a:srgbClr val="F2D7EE"/>
              </a:solidFill>
            </a:endParaRPr>
          </a:p>
        </p:txBody>
      </p:sp>
      <p:sp>
        <p:nvSpPr>
          <p:cNvPr id="448" name="Google Shape;448;p49"/>
          <p:cNvSpPr txBox="1"/>
          <p:nvPr/>
        </p:nvSpPr>
        <p:spPr>
          <a:xfrm>
            <a:off x="1689650" y="4579525"/>
            <a:ext cx="7106700" cy="436200"/>
          </a:xfrm>
          <a:prstGeom prst="rect">
            <a:avLst/>
          </a:prstGeom>
          <a:noFill/>
          <a:ln w="9525" cap="flat" cmpd="sng">
            <a:solidFill>
              <a:srgbClr val="F2D7E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Source Code Pro"/>
                <a:ea typeface="Source Code Pro"/>
                <a:cs typeface="Source Code Pro"/>
                <a:sym typeface="Source Code Pro"/>
              </a:rPr>
              <a:t>The sale unit volume</a:t>
            </a:r>
            <a:r>
              <a:rPr lang="en">
                <a:solidFill>
                  <a:schemeClr val="lt1"/>
                </a:solidFill>
                <a:latin typeface="Source Code Pro"/>
                <a:ea typeface="Source Code Pro"/>
                <a:cs typeface="Source Code Pro"/>
                <a:sym typeface="Source Code Pro"/>
              </a:rPr>
              <a:t>(</a:t>
            </a:r>
            <a:r>
              <a:rPr lang="en" sz="1600" b="1">
                <a:solidFill>
                  <a:schemeClr val="lt1"/>
                </a:solidFill>
                <a:latin typeface="Source Code Pro"/>
                <a:ea typeface="Source Code Pro"/>
                <a:cs typeface="Source Code Pro"/>
                <a:sym typeface="Source Code Pro"/>
              </a:rPr>
              <a:t>green</a:t>
            </a:r>
            <a:r>
              <a:rPr lang="en">
                <a:solidFill>
                  <a:schemeClr val="lt1"/>
                </a:solidFill>
                <a:latin typeface="Source Code Pro"/>
                <a:ea typeface="Source Code Pro"/>
                <a:cs typeface="Source Code Pro"/>
                <a:sym typeface="Source Code Pro"/>
              </a:rPr>
              <a:t>)</a:t>
            </a:r>
            <a:r>
              <a:rPr lang="en">
                <a:solidFill>
                  <a:srgbClr val="FFFFFF"/>
                </a:solidFill>
                <a:latin typeface="Source Code Pro"/>
                <a:ea typeface="Source Code Pro"/>
                <a:cs typeface="Source Code Pro"/>
                <a:sym typeface="Source Code Pro"/>
              </a:rPr>
              <a:t> v.s sale revenue</a:t>
            </a:r>
            <a:r>
              <a:rPr lang="en">
                <a:solidFill>
                  <a:schemeClr val="lt1"/>
                </a:solidFill>
                <a:latin typeface="Source Code Pro"/>
                <a:ea typeface="Source Code Pro"/>
                <a:cs typeface="Source Code Pro"/>
                <a:sym typeface="Source Code Pro"/>
              </a:rPr>
              <a:t>(</a:t>
            </a:r>
            <a:r>
              <a:rPr lang="en" sz="1600" b="1">
                <a:solidFill>
                  <a:schemeClr val="lt1"/>
                </a:solidFill>
                <a:latin typeface="Source Code Pro"/>
                <a:ea typeface="Source Code Pro"/>
                <a:cs typeface="Source Code Pro"/>
                <a:sym typeface="Source Code Pro"/>
              </a:rPr>
              <a:t>blue</a:t>
            </a:r>
            <a:r>
              <a:rPr lang="en">
                <a:solidFill>
                  <a:schemeClr val="lt1"/>
                </a:solidFill>
                <a:latin typeface="Source Code Pro"/>
                <a:ea typeface="Source Code Pro"/>
                <a:cs typeface="Source Code Pro"/>
                <a:sym typeface="Source Code Pro"/>
              </a:rPr>
              <a:t>)</a:t>
            </a:r>
            <a:r>
              <a:rPr lang="en">
                <a:solidFill>
                  <a:srgbClr val="FFFFFF"/>
                </a:solidFill>
                <a:latin typeface="Source Code Pro"/>
                <a:ea typeface="Source Code Pro"/>
                <a:cs typeface="Source Code Pro"/>
                <a:sym typeface="Source Code Pro"/>
              </a:rPr>
              <a:t> of Lantus </a:t>
            </a:r>
            <a:endParaRPr>
              <a:solidFill>
                <a:srgbClr val="FFFFFF"/>
              </a:solidFill>
              <a:latin typeface="Source Code Pro"/>
              <a:ea typeface="Source Code Pro"/>
              <a:cs typeface="Source Code Pro"/>
              <a:sym typeface="Source Code Pro"/>
            </a:endParaRPr>
          </a:p>
        </p:txBody>
      </p:sp>
      <p:pic>
        <p:nvPicPr>
          <p:cNvPr id="449" name="Google Shape;449;p49"/>
          <p:cNvPicPr preferRelativeResize="0"/>
          <p:nvPr/>
        </p:nvPicPr>
        <p:blipFill>
          <a:blip r:embed="rId3">
            <a:alphaModFix/>
          </a:blip>
          <a:stretch>
            <a:fillRect/>
          </a:stretch>
        </p:blipFill>
        <p:spPr>
          <a:xfrm>
            <a:off x="1531350" y="936400"/>
            <a:ext cx="7612651" cy="3346312"/>
          </a:xfrm>
          <a:prstGeom prst="rect">
            <a:avLst/>
          </a:prstGeom>
          <a:noFill/>
          <a:ln>
            <a:noFill/>
          </a:ln>
        </p:spPr>
      </p:pic>
      <p:sp>
        <p:nvSpPr>
          <p:cNvPr id="450" name="Google Shape;450;p49"/>
          <p:cNvSpPr txBox="1"/>
          <p:nvPr/>
        </p:nvSpPr>
        <p:spPr>
          <a:xfrm rot="5400000">
            <a:off x="7907775" y="2298525"/>
            <a:ext cx="1590300" cy="335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Sales $ Volume</a:t>
            </a:r>
            <a:endParaRPr b="1">
              <a:latin typeface="Open Sans"/>
              <a:ea typeface="Open Sans"/>
              <a:cs typeface="Open Sans"/>
              <a:sym typeface="Open Sans"/>
            </a:endParaRPr>
          </a:p>
        </p:txBody>
      </p:sp>
      <p:sp>
        <p:nvSpPr>
          <p:cNvPr id="451" name="Google Shape;451;p49"/>
          <p:cNvSpPr txBox="1"/>
          <p:nvPr/>
        </p:nvSpPr>
        <p:spPr>
          <a:xfrm rot="-5400000">
            <a:off x="946200" y="2349825"/>
            <a:ext cx="1403100" cy="232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Unit  Volume</a:t>
            </a:r>
            <a:endParaRPr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txBox="1">
            <a:spLocks noGrp="1"/>
          </p:cNvSpPr>
          <p:nvPr>
            <p:ph type="ctrTitle"/>
          </p:nvPr>
        </p:nvSpPr>
        <p:spPr>
          <a:xfrm>
            <a:off x="603450" y="1510475"/>
            <a:ext cx="2081700"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solidFill>
                  <a:srgbClr val="F2D7EE"/>
                </a:solidFill>
              </a:rPr>
              <a:t>Insulin</a:t>
            </a:r>
            <a:endParaRPr sz="4500">
              <a:solidFill>
                <a:srgbClr val="F2D7EE"/>
              </a:solidFill>
            </a:endParaRPr>
          </a:p>
        </p:txBody>
      </p:sp>
      <p:sp>
        <p:nvSpPr>
          <p:cNvPr id="457" name="Google Shape;457;p50"/>
          <p:cNvSpPr txBox="1"/>
          <p:nvPr/>
        </p:nvSpPr>
        <p:spPr>
          <a:xfrm>
            <a:off x="3267475" y="920475"/>
            <a:ext cx="5329800" cy="3466200"/>
          </a:xfrm>
          <a:prstGeom prst="rect">
            <a:avLst/>
          </a:prstGeom>
          <a:noFill/>
          <a:ln w="9525" cap="flat" cmpd="sng">
            <a:solidFill>
              <a:srgbClr val="F2D7E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458" name="Google Shape;458;p50"/>
          <p:cNvSpPr txBox="1"/>
          <p:nvPr/>
        </p:nvSpPr>
        <p:spPr>
          <a:xfrm>
            <a:off x="3259425" y="913775"/>
            <a:ext cx="5341200" cy="3466800"/>
          </a:xfrm>
          <a:prstGeom prst="rect">
            <a:avLst/>
          </a:prstGeom>
          <a:noFill/>
          <a:ln w="9525" cap="flat" cmpd="sng">
            <a:solidFill>
              <a:srgbClr val="F2D7EE"/>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a:solidFill>
                <a:srgbClr val="FFFFFF"/>
              </a:solidFill>
              <a:latin typeface="Source Code Pro"/>
              <a:ea typeface="Source Code Pro"/>
              <a:cs typeface="Source Code Pro"/>
              <a:sym typeface="Source Code Pro"/>
            </a:endParaRPr>
          </a:p>
          <a:p>
            <a:pPr marL="457200" lvl="0" indent="-342900" algn="l" rtl="0">
              <a:lnSpc>
                <a:spcPct val="150000"/>
              </a:lnSpc>
              <a:spcBef>
                <a:spcPts val="0"/>
              </a:spcBef>
              <a:spcAft>
                <a:spcPts val="0"/>
              </a:spcAft>
              <a:buClr>
                <a:srgbClr val="FFFFFF"/>
              </a:buClr>
              <a:buSzPts val="1800"/>
              <a:buFont typeface="Economica"/>
              <a:buChar char="●"/>
            </a:pPr>
            <a:r>
              <a:rPr lang="en" sz="1800">
                <a:solidFill>
                  <a:srgbClr val="FFFFFF"/>
                </a:solidFill>
                <a:latin typeface="Economica"/>
                <a:ea typeface="Economica"/>
                <a:cs typeface="Economica"/>
                <a:sym typeface="Economica"/>
              </a:rPr>
              <a:t>Drugmakers have increased the price of insulin by nearly 300% from 2002 to 2013.</a:t>
            </a:r>
            <a:endParaRPr sz="1800">
              <a:solidFill>
                <a:srgbClr val="FFFFFF"/>
              </a:solidFill>
              <a:latin typeface="Economica"/>
              <a:ea typeface="Economica"/>
              <a:cs typeface="Economica"/>
              <a:sym typeface="Economica"/>
            </a:endParaRPr>
          </a:p>
          <a:p>
            <a:pPr marL="457200" lvl="0" indent="-342900" algn="l" rtl="0">
              <a:lnSpc>
                <a:spcPct val="150000"/>
              </a:lnSpc>
              <a:spcBef>
                <a:spcPts val="0"/>
              </a:spcBef>
              <a:spcAft>
                <a:spcPts val="0"/>
              </a:spcAft>
              <a:buClr>
                <a:srgbClr val="FFFFFF"/>
              </a:buClr>
              <a:buSzPts val="1800"/>
              <a:buFont typeface="Economica"/>
              <a:buChar char="●"/>
            </a:pPr>
            <a:r>
              <a:rPr lang="en" sz="1800">
                <a:solidFill>
                  <a:schemeClr val="lt1"/>
                </a:solidFill>
                <a:latin typeface="Economica"/>
                <a:ea typeface="Economica"/>
                <a:cs typeface="Economica"/>
                <a:sym typeface="Economica"/>
              </a:rPr>
              <a:t>From 2012 to 2016, the price of insulin increased from 13 cents a unit, to 25 cents a unit.</a:t>
            </a:r>
            <a:endParaRPr sz="1800">
              <a:solidFill>
                <a:srgbClr val="FFFFFF"/>
              </a:solidFill>
              <a:latin typeface="Economica"/>
              <a:ea typeface="Economica"/>
              <a:cs typeface="Economica"/>
              <a:sym typeface="Economica"/>
            </a:endParaRPr>
          </a:p>
          <a:p>
            <a:pPr marL="0" lvl="0" indent="0" algn="l" rtl="0">
              <a:lnSpc>
                <a:spcPct val="150000"/>
              </a:lnSpc>
              <a:spcBef>
                <a:spcPts val="0"/>
              </a:spcBef>
              <a:spcAft>
                <a:spcPts val="0"/>
              </a:spcAft>
              <a:buNone/>
            </a:pPr>
            <a:endParaRPr sz="1800">
              <a:solidFill>
                <a:srgbClr val="FFFFFF"/>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1"/>
          <p:cNvSpPr txBox="1">
            <a:spLocks noGrp="1"/>
          </p:cNvSpPr>
          <p:nvPr>
            <p:ph type="ctrTitle"/>
          </p:nvPr>
        </p:nvSpPr>
        <p:spPr>
          <a:xfrm>
            <a:off x="527250" y="1510475"/>
            <a:ext cx="2081700"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solidFill>
                  <a:srgbClr val="F2D7EE"/>
                </a:solidFill>
              </a:rPr>
              <a:t>Insulin</a:t>
            </a:r>
            <a:endParaRPr sz="4500">
              <a:solidFill>
                <a:srgbClr val="F2D7EE"/>
              </a:solidFill>
            </a:endParaRPr>
          </a:p>
          <a:p>
            <a:pPr marL="0" lvl="0" indent="0" algn="l" rtl="0">
              <a:spcBef>
                <a:spcPts val="0"/>
              </a:spcBef>
              <a:spcAft>
                <a:spcPts val="0"/>
              </a:spcAft>
              <a:buNone/>
            </a:pPr>
            <a:r>
              <a:rPr lang="en" sz="2600">
                <a:solidFill>
                  <a:srgbClr val="F2D7EE"/>
                </a:solidFill>
              </a:rPr>
              <a:t>(Forecasting)</a:t>
            </a:r>
            <a:endParaRPr sz="2600">
              <a:solidFill>
                <a:srgbClr val="F2D7EE"/>
              </a:solidFill>
            </a:endParaRPr>
          </a:p>
        </p:txBody>
      </p:sp>
      <p:pic>
        <p:nvPicPr>
          <p:cNvPr id="464" name="Google Shape;464;p51"/>
          <p:cNvPicPr preferRelativeResize="0"/>
          <p:nvPr/>
        </p:nvPicPr>
        <p:blipFill>
          <a:blip r:embed="rId3">
            <a:alphaModFix/>
          </a:blip>
          <a:stretch>
            <a:fillRect/>
          </a:stretch>
        </p:blipFill>
        <p:spPr>
          <a:xfrm>
            <a:off x="3546675" y="115774"/>
            <a:ext cx="4855749" cy="4615025"/>
          </a:xfrm>
          <a:prstGeom prst="rect">
            <a:avLst/>
          </a:prstGeom>
          <a:noFill/>
          <a:ln>
            <a:noFill/>
          </a:ln>
        </p:spPr>
      </p:pic>
      <p:sp>
        <p:nvSpPr>
          <p:cNvPr id="465" name="Google Shape;465;p51"/>
          <p:cNvSpPr txBox="1"/>
          <p:nvPr/>
        </p:nvSpPr>
        <p:spPr>
          <a:xfrm>
            <a:off x="583074" y="3102750"/>
            <a:ext cx="2025875"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2600" b="1" dirty="0" err="1">
                <a:solidFill>
                  <a:srgbClr val="F2D7EE"/>
                </a:solidFill>
                <a:latin typeface="Amatic SC"/>
                <a:ea typeface="Amatic SC"/>
                <a:cs typeface="Amatic SC"/>
                <a:sym typeface="Amatic SC"/>
              </a:rPr>
              <a:t>arima</a:t>
            </a:r>
            <a:r>
              <a:rPr lang="en" sz="2600" b="1" dirty="0">
                <a:solidFill>
                  <a:srgbClr val="F2D7EE"/>
                </a:solidFill>
                <a:latin typeface="Amatic SC"/>
                <a:ea typeface="Amatic SC"/>
                <a:cs typeface="Amatic SC"/>
                <a:sym typeface="Amatic SC"/>
              </a:rPr>
              <a:t>(4,2,0)</a:t>
            </a:r>
            <a:endParaRPr sz="2600" b="1" dirty="0">
              <a:solidFill>
                <a:srgbClr val="F2D7EE"/>
              </a:solidFill>
              <a:latin typeface="Amatic SC"/>
              <a:ea typeface="Amatic SC"/>
              <a:cs typeface="Amatic SC"/>
              <a:sym typeface="Amatic SC"/>
            </a:endParaRPr>
          </a:p>
          <a:p>
            <a:pPr marL="0" lvl="0" indent="0" algn="l" rtl="0">
              <a:spcBef>
                <a:spcPts val="0"/>
              </a:spcBef>
              <a:spcAft>
                <a:spcPts val="0"/>
              </a:spcAft>
              <a:buNone/>
            </a:pPr>
            <a:endParaRPr dirty="0">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2"/>
          <p:cNvSpPr txBox="1">
            <a:spLocks noGrp="1"/>
          </p:cNvSpPr>
          <p:nvPr>
            <p:ph type="title"/>
          </p:nvPr>
        </p:nvSpPr>
        <p:spPr>
          <a:xfrm>
            <a:off x="312850" y="482100"/>
            <a:ext cx="3942600" cy="41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Short term solutions </a:t>
            </a:r>
            <a:endParaRPr/>
          </a:p>
        </p:txBody>
      </p:sp>
      <p:sp>
        <p:nvSpPr>
          <p:cNvPr id="471" name="Google Shape;471;p52"/>
          <p:cNvSpPr txBox="1">
            <a:spLocks noGrp="1"/>
          </p:cNvSpPr>
          <p:nvPr>
            <p:ph type="body" idx="1"/>
          </p:nvPr>
        </p:nvSpPr>
        <p:spPr>
          <a:xfrm>
            <a:off x="4890475" y="482100"/>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Crossing borders to get cheaper insulin </a:t>
            </a:r>
            <a:endParaRPr sz="1800">
              <a:latin typeface="Economica"/>
              <a:ea typeface="Economica"/>
              <a:cs typeface="Economica"/>
              <a:sym typeface="Economica"/>
            </a:endParaRPr>
          </a:p>
        </p:txBody>
      </p:sp>
      <p:sp>
        <p:nvSpPr>
          <p:cNvPr id="472" name="Google Shape;472;p52"/>
          <p:cNvSpPr txBox="1">
            <a:spLocks noGrp="1"/>
          </p:cNvSpPr>
          <p:nvPr>
            <p:ph type="body" idx="2"/>
          </p:nvPr>
        </p:nvSpPr>
        <p:spPr>
          <a:xfrm>
            <a:off x="4895600" y="1956188"/>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Black market &amp; trading prescriptions via social media</a:t>
            </a:r>
            <a:endParaRPr sz="1800">
              <a:latin typeface="Economica"/>
              <a:ea typeface="Economica"/>
              <a:cs typeface="Economica"/>
              <a:sym typeface="Economica"/>
            </a:endParaRPr>
          </a:p>
        </p:txBody>
      </p:sp>
      <p:sp>
        <p:nvSpPr>
          <p:cNvPr id="473" name="Google Shape;473;p52"/>
          <p:cNvSpPr txBox="1">
            <a:spLocks noGrp="1"/>
          </p:cNvSpPr>
          <p:nvPr>
            <p:ph type="body" idx="3"/>
          </p:nvPr>
        </p:nvSpPr>
        <p:spPr>
          <a:xfrm>
            <a:off x="4890475" y="3430250"/>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Rationing insulin</a:t>
            </a:r>
            <a:endParaRPr sz="1800">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3"/>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a:latin typeface="Economica"/>
                <a:ea typeface="Economica"/>
                <a:cs typeface="Economica"/>
                <a:sym typeface="Economica"/>
              </a:rPr>
              <a:t>DPP-4 Inhibitors</a:t>
            </a:r>
            <a:endParaRPr sz="6600">
              <a:latin typeface="Economica"/>
              <a:ea typeface="Economica"/>
              <a:cs typeface="Economica"/>
              <a:sym typeface="Economic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312850" y="1069200"/>
            <a:ext cx="3942600" cy="30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rgbClr val="F2D7EE"/>
                </a:solidFill>
              </a:rPr>
              <a:t>DPP-4 inhibitors</a:t>
            </a:r>
            <a:endParaRPr sz="4500">
              <a:solidFill>
                <a:srgbClr val="F2D7EE"/>
              </a:solidFill>
            </a:endParaRPr>
          </a:p>
          <a:p>
            <a:pPr marL="0" lvl="0" indent="0" algn="ctr" rtl="0">
              <a:spcBef>
                <a:spcPts val="0"/>
              </a:spcBef>
              <a:spcAft>
                <a:spcPts val="0"/>
              </a:spcAft>
              <a:buNone/>
            </a:pPr>
            <a:r>
              <a:rPr lang="en" sz="2300">
                <a:solidFill>
                  <a:srgbClr val="F2D7EE"/>
                </a:solidFill>
              </a:rPr>
              <a:t>(dipeptidyl peptidase-4)</a:t>
            </a:r>
            <a:endParaRPr sz="2300">
              <a:solidFill>
                <a:srgbClr val="F2D7EE"/>
              </a:solidFill>
            </a:endParaRPr>
          </a:p>
        </p:txBody>
      </p:sp>
      <p:sp>
        <p:nvSpPr>
          <p:cNvPr id="484" name="Google Shape;484;p54"/>
          <p:cNvSpPr txBox="1">
            <a:spLocks noGrp="1"/>
          </p:cNvSpPr>
          <p:nvPr>
            <p:ph type="body" idx="1"/>
          </p:nvPr>
        </p:nvSpPr>
        <p:spPr>
          <a:xfrm>
            <a:off x="4472600" y="1069200"/>
            <a:ext cx="4671300" cy="33087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DPP-4 Inhibitors </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has the largest market share </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Blocking the action of DPP-4</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solidFill>
                  <a:schemeClr val="lt1"/>
                </a:solidFill>
                <a:latin typeface="Economica"/>
                <a:ea typeface="Economica"/>
                <a:cs typeface="Economica"/>
                <a:sym typeface="Economica"/>
              </a:rPr>
              <a:t>help regulate blood glucose levels</a:t>
            </a:r>
            <a:endParaRPr sz="1800">
              <a:latin typeface="Economica"/>
              <a:ea typeface="Economica"/>
              <a:cs typeface="Economica"/>
              <a:sym typeface="Economica"/>
            </a:endParaRPr>
          </a:p>
          <a:p>
            <a:pPr marL="457200" lvl="0" indent="-342900" algn="l" rtl="0">
              <a:lnSpc>
                <a:spcPct val="150000"/>
              </a:lnSpc>
              <a:spcBef>
                <a:spcPts val="0"/>
              </a:spcBef>
              <a:spcAft>
                <a:spcPts val="0"/>
              </a:spcAft>
              <a:buSzPts val="1800"/>
              <a:buFont typeface="Economica"/>
              <a:buChar char="●"/>
            </a:pPr>
            <a:r>
              <a:rPr lang="en" sz="1800">
                <a:latin typeface="Economica"/>
                <a:ea typeface="Economica"/>
                <a:cs typeface="Economica"/>
                <a:sym typeface="Economica"/>
              </a:rPr>
              <a:t>DPP-4 is an enzyme which destroys a group of gastrointestinal hormones called incretins.</a:t>
            </a:r>
            <a:endParaRPr sz="1800">
              <a:latin typeface="Economica"/>
              <a:ea typeface="Economica"/>
              <a:cs typeface="Economica"/>
              <a:sym typeface="Economica"/>
            </a:endParaRPr>
          </a:p>
          <a:p>
            <a:pPr marL="914400" lvl="0" indent="-342900" algn="l" rtl="0">
              <a:spcBef>
                <a:spcPts val="0"/>
              </a:spcBef>
              <a:spcAft>
                <a:spcPts val="0"/>
              </a:spcAft>
              <a:buSzPts val="1800"/>
              <a:buFont typeface="Economica"/>
              <a:buAutoNum type="arabicPeriod"/>
            </a:pPr>
            <a:r>
              <a:rPr lang="en" sz="1800">
                <a:latin typeface="Economica"/>
                <a:ea typeface="Economica"/>
                <a:cs typeface="Economica"/>
                <a:sym typeface="Economica"/>
              </a:rPr>
              <a:t>Januvia</a:t>
            </a:r>
            <a:endParaRPr sz="1800">
              <a:latin typeface="Economica"/>
              <a:ea typeface="Economica"/>
              <a:cs typeface="Economica"/>
              <a:sym typeface="Economica"/>
            </a:endParaRPr>
          </a:p>
          <a:p>
            <a:pPr marL="914400" lvl="0" indent="-342900" algn="l" rtl="0">
              <a:spcBef>
                <a:spcPts val="0"/>
              </a:spcBef>
              <a:spcAft>
                <a:spcPts val="0"/>
              </a:spcAft>
              <a:buSzPts val="1800"/>
              <a:buFont typeface="Economica"/>
              <a:buAutoNum type="arabicPeriod"/>
            </a:pPr>
            <a:r>
              <a:rPr lang="en" sz="1800">
                <a:latin typeface="Economica"/>
                <a:ea typeface="Economica"/>
                <a:cs typeface="Economica"/>
                <a:sym typeface="Economica"/>
              </a:rPr>
              <a:t>Onglyza</a:t>
            </a:r>
            <a:endParaRPr sz="1800">
              <a:latin typeface="Economica"/>
              <a:ea typeface="Economica"/>
              <a:cs typeface="Economica"/>
              <a:sym typeface="Economica"/>
            </a:endParaRPr>
          </a:p>
          <a:p>
            <a:pPr marL="914400" lvl="0" indent="-342900" algn="l" rtl="0">
              <a:spcBef>
                <a:spcPts val="0"/>
              </a:spcBef>
              <a:spcAft>
                <a:spcPts val="0"/>
              </a:spcAft>
              <a:buSzPts val="1800"/>
              <a:buFont typeface="Economica"/>
              <a:buAutoNum type="arabicPeriod"/>
            </a:pPr>
            <a:r>
              <a:rPr lang="en" sz="1800">
                <a:latin typeface="Economica"/>
                <a:ea typeface="Economica"/>
                <a:cs typeface="Economica"/>
                <a:sym typeface="Economica"/>
              </a:rPr>
              <a:t>Tradjenta</a:t>
            </a:r>
            <a:endParaRPr sz="1800">
              <a:latin typeface="Economica"/>
              <a:ea typeface="Economica"/>
              <a:cs typeface="Economica"/>
              <a:sym typeface="Economic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5"/>
          <p:cNvSpPr txBox="1">
            <a:spLocks noGrp="1"/>
          </p:cNvSpPr>
          <p:nvPr>
            <p:ph type="ctrTitle"/>
          </p:nvPr>
        </p:nvSpPr>
        <p:spPr>
          <a:xfrm>
            <a:off x="-10966" y="1498200"/>
            <a:ext cx="2541807"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rgbClr val="F2D7EE"/>
                </a:solidFill>
              </a:rPr>
              <a:t>DPP-4 </a:t>
            </a:r>
            <a:endParaRPr sz="4400" dirty="0">
              <a:solidFill>
                <a:srgbClr val="F2D7EE"/>
              </a:solidFill>
            </a:endParaRPr>
          </a:p>
          <a:p>
            <a:pPr marL="0" lvl="0" indent="0" algn="l" rtl="0">
              <a:spcBef>
                <a:spcPts val="0"/>
              </a:spcBef>
              <a:spcAft>
                <a:spcPts val="0"/>
              </a:spcAft>
              <a:buNone/>
            </a:pPr>
            <a:r>
              <a:rPr lang="en" sz="4400" dirty="0">
                <a:solidFill>
                  <a:srgbClr val="F2D7EE"/>
                </a:solidFill>
              </a:rPr>
              <a:t>inhibitors</a:t>
            </a:r>
            <a:endParaRPr sz="4400" dirty="0">
              <a:solidFill>
                <a:srgbClr val="F2D7EE"/>
              </a:solidFill>
            </a:endParaRPr>
          </a:p>
        </p:txBody>
      </p:sp>
      <p:sp>
        <p:nvSpPr>
          <p:cNvPr id="490" name="Google Shape;490;p55"/>
          <p:cNvSpPr txBox="1"/>
          <p:nvPr/>
        </p:nvSpPr>
        <p:spPr>
          <a:xfrm>
            <a:off x="2149275" y="4547150"/>
            <a:ext cx="6920100" cy="397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Source Code Pro"/>
                <a:ea typeface="Source Code Pro"/>
                <a:cs typeface="Source Code Pro"/>
                <a:sym typeface="Source Code Pro"/>
              </a:rPr>
              <a:t>Sale Revenues of Januvia(green),Onglyza(blue),Tradjenta(red)</a:t>
            </a:r>
            <a:endParaRPr>
              <a:solidFill>
                <a:srgbClr val="FFFFFF"/>
              </a:solidFill>
              <a:latin typeface="Source Code Pro"/>
              <a:ea typeface="Source Code Pro"/>
              <a:cs typeface="Source Code Pro"/>
              <a:sym typeface="Source Code Pro"/>
            </a:endParaRPr>
          </a:p>
        </p:txBody>
      </p:sp>
      <p:pic>
        <p:nvPicPr>
          <p:cNvPr id="491" name="Google Shape;491;p55"/>
          <p:cNvPicPr preferRelativeResize="0"/>
          <p:nvPr/>
        </p:nvPicPr>
        <p:blipFill rotWithShape="1">
          <a:blip r:embed="rId3">
            <a:alphaModFix/>
          </a:blip>
          <a:srcRect/>
          <a:stretch/>
        </p:blipFill>
        <p:spPr>
          <a:xfrm>
            <a:off x="2798379" y="821650"/>
            <a:ext cx="6345622" cy="3505984"/>
          </a:xfrm>
          <a:prstGeom prst="rect">
            <a:avLst/>
          </a:prstGeom>
          <a:noFill/>
          <a:ln>
            <a:noFill/>
          </a:ln>
        </p:spPr>
      </p:pic>
      <p:sp>
        <p:nvSpPr>
          <p:cNvPr id="492" name="Google Shape;492;p55"/>
          <p:cNvSpPr txBox="1"/>
          <p:nvPr/>
        </p:nvSpPr>
        <p:spPr>
          <a:xfrm rot="-5400000">
            <a:off x="1835529" y="2321650"/>
            <a:ext cx="1590300" cy="335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Sales $ Volume</a:t>
            </a:r>
            <a:endParaRPr b="1" dirty="0">
              <a:latin typeface="Open Sans"/>
              <a:ea typeface="Open Sans"/>
              <a:cs typeface="Open Sans"/>
              <a:sym typeface="Open Sans"/>
            </a:endParaRPr>
          </a:p>
        </p:txBody>
      </p:sp>
      <p:sp>
        <p:nvSpPr>
          <p:cNvPr id="493" name="Google Shape;493;p55"/>
          <p:cNvSpPr txBox="1"/>
          <p:nvPr/>
        </p:nvSpPr>
        <p:spPr>
          <a:xfrm>
            <a:off x="4283875" y="1357325"/>
            <a:ext cx="17616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Januvia</a:t>
            </a:r>
            <a:endParaRPr>
              <a:latin typeface="Source Code Pro"/>
              <a:ea typeface="Source Code Pro"/>
              <a:cs typeface="Source Code Pro"/>
              <a:sym typeface="Source Code Pro"/>
            </a:endParaRPr>
          </a:p>
        </p:txBody>
      </p:sp>
      <p:sp>
        <p:nvSpPr>
          <p:cNvPr id="494" name="Google Shape;494;p55"/>
          <p:cNvSpPr txBox="1"/>
          <p:nvPr/>
        </p:nvSpPr>
        <p:spPr>
          <a:xfrm>
            <a:off x="6411800" y="2571750"/>
            <a:ext cx="1395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Tradjenta</a:t>
            </a:r>
            <a:endParaRPr>
              <a:latin typeface="Source Code Pro"/>
              <a:ea typeface="Source Code Pro"/>
              <a:cs typeface="Source Code Pro"/>
              <a:sym typeface="Source Code Pro"/>
            </a:endParaRPr>
          </a:p>
        </p:txBody>
      </p:sp>
      <p:sp>
        <p:nvSpPr>
          <p:cNvPr id="495" name="Google Shape;495;p55"/>
          <p:cNvSpPr txBox="1"/>
          <p:nvPr/>
        </p:nvSpPr>
        <p:spPr>
          <a:xfrm>
            <a:off x="4802400" y="3288900"/>
            <a:ext cx="1113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Onglyza</a:t>
            </a:r>
            <a:endParaRPr>
              <a:latin typeface="Source Code Pro"/>
              <a:ea typeface="Source Code Pro"/>
              <a:cs typeface="Source Code Pro"/>
              <a:sym typeface="Source Code Pro"/>
            </a:endParaRPr>
          </a:p>
        </p:txBody>
      </p:sp>
      <p:sp>
        <p:nvSpPr>
          <p:cNvPr id="496" name="Google Shape;496;p55"/>
          <p:cNvSpPr/>
          <p:nvPr/>
        </p:nvSpPr>
        <p:spPr>
          <a:xfrm>
            <a:off x="3881400" y="3037900"/>
            <a:ext cx="690600" cy="493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body" idx="1"/>
          </p:nvPr>
        </p:nvSpPr>
        <p:spPr>
          <a:xfrm>
            <a:off x="463025" y="1297675"/>
            <a:ext cx="2832900" cy="301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More than 30 million Americans have diabetes</a:t>
            </a:r>
            <a:endParaRPr sz="1800">
              <a:latin typeface="Economica"/>
              <a:ea typeface="Economica"/>
              <a:cs typeface="Economica"/>
              <a:sym typeface="Economica"/>
            </a:endParaRPr>
          </a:p>
          <a:p>
            <a:pPr marL="457200" lvl="0" indent="0" algn="l" rtl="0">
              <a:spcBef>
                <a:spcPts val="1600"/>
              </a:spcBef>
              <a:spcAft>
                <a:spcPts val="0"/>
              </a:spcAft>
              <a:buNone/>
            </a:pPr>
            <a:endParaRPr sz="1500"/>
          </a:p>
          <a:p>
            <a:pPr marL="457200" lvl="0" indent="-342900" algn="l" rtl="0">
              <a:spcBef>
                <a:spcPts val="1600"/>
              </a:spcBef>
              <a:spcAft>
                <a:spcPts val="0"/>
              </a:spcAft>
              <a:buSzPts val="1800"/>
              <a:buFont typeface="Economica"/>
              <a:buChar char="●"/>
            </a:pPr>
            <a:r>
              <a:rPr lang="en" sz="1800">
                <a:latin typeface="Economica"/>
                <a:ea typeface="Economica"/>
                <a:cs typeface="Economica"/>
                <a:sym typeface="Economica"/>
              </a:rPr>
              <a:t>The population of diabetic patients keeps increasing from 1980</a:t>
            </a:r>
            <a:endParaRPr sz="1800">
              <a:latin typeface="Economica"/>
              <a:ea typeface="Economica"/>
              <a:cs typeface="Economica"/>
              <a:sym typeface="Economica"/>
            </a:endParaRPr>
          </a:p>
          <a:p>
            <a:pPr marL="0" lvl="0" indent="0" algn="l" rtl="0">
              <a:spcBef>
                <a:spcPts val="1600"/>
              </a:spcBef>
              <a:spcAft>
                <a:spcPts val="1600"/>
              </a:spcAft>
              <a:buNone/>
            </a:pPr>
            <a:endParaRPr sz="1500"/>
          </a:p>
        </p:txBody>
      </p:sp>
      <p:pic>
        <p:nvPicPr>
          <p:cNvPr id="303" name="Google Shape;303;p29"/>
          <p:cNvPicPr preferRelativeResize="0"/>
          <p:nvPr/>
        </p:nvPicPr>
        <p:blipFill>
          <a:blip r:embed="rId3">
            <a:alphaModFix/>
          </a:blip>
          <a:stretch>
            <a:fillRect/>
          </a:stretch>
        </p:blipFill>
        <p:spPr>
          <a:xfrm>
            <a:off x="4062400" y="1121899"/>
            <a:ext cx="4153075" cy="3092401"/>
          </a:xfrm>
          <a:prstGeom prst="rect">
            <a:avLst/>
          </a:prstGeom>
          <a:noFill/>
          <a:ln>
            <a:noFill/>
          </a:ln>
        </p:spPr>
      </p:pic>
      <p:cxnSp>
        <p:nvCxnSpPr>
          <p:cNvPr id="304" name="Google Shape;304;p29"/>
          <p:cNvCxnSpPr/>
          <p:nvPr/>
        </p:nvCxnSpPr>
        <p:spPr>
          <a:xfrm>
            <a:off x="3579400" y="544500"/>
            <a:ext cx="36900" cy="4054500"/>
          </a:xfrm>
          <a:prstGeom prst="straightConnector1">
            <a:avLst/>
          </a:prstGeom>
          <a:noFill/>
          <a:ln w="19050" cap="flat" cmpd="sng">
            <a:solidFill>
              <a:srgbClr val="F2D7EE"/>
            </a:solidFill>
            <a:prstDash val="solid"/>
            <a:round/>
            <a:headEnd type="diamond" w="med" len="med"/>
            <a:tailEnd type="diamond"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6"/>
          <p:cNvSpPr txBox="1">
            <a:spLocks noGrp="1"/>
          </p:cNvSpPr>
          <p:nvPr>
            <p:ph type="ctrTitle"/>
          </p:nvPr>
        </p:nvSpPr>
        <p:spPr>
          <a:xfrm>
            <a:off x="-67339" y="1678018"/>
            <a:ext cx="2881484"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a:solidFill>
                  <a:srgbClr val="F2D7EE"/>
                </a:solidFill>
              </a:rPr>
              <a:t>DPP-4</a:t>
            </a:r>
            <a:endParaRPr sz="4500" dirty="0">
              <a:solidFill>
                <a:srgbClr val="F2D7EE"/>
              </a:solidFill>
            </a:endParaRPr>
          </a:p>
          <a:p>
            <a:pPr marL="0" lvl="0" indent="0" algn="l" rtl="0">
              <a:spcBef>
                <a:spcPts val="0"/>
              </a:spcBef>
              <a:spcAft>
                <a:spcPts val="0"/>
              </a:spcAft>
              <a:buNone/>
            </a:pPr>
            <a:r>
              <a:rPr lang="en" sz="4500" dirty="0">
                <a:solidFill>
                  <a:srgbClr val="F2D7EE"/>
                </a:solidFill>
              </a:rPr>
              <a:t>inhibitors</a:t>
            </a:r>
            <a:endParaRPr sz="4500" dirty="0">
              <a:solidFill>
                <a:srgbClr val="F2D7EE"/>
              </a:solidFill>
            </a:endParaRPr>
          </a:p>
        </p:txBody>
      </p:sp>
      <p:pic>
        <p:nvPicPr>
          <p:cNvPr id="502" name="Google Shape;502;p56"/>
          <p:cNvPicPr preferRelativeResize="0"/>
          <p:nvPr/>
        </p:nvPicPr>
        <p:blipFill>
          <a:blip r:embed="rId3">
            <a:alphaModFix/>
          </a:blip>
          <a:stretch>
            <a:fillRect/>
          </a:stretch>
        </p:blipFill>
        <p:spPr>
          <a:xfrm>
            <a:off x="2758966" y="883451"/>
            <a:ext cx="6385035" cy="3191936"/>
          </a:xfrm>
          <a:prstGeom prst="rect">
            <a:avLst/>
          </a:prstGeom>
          <a:noFill/>
          <a:ln>
            <a:noFill/>
          </a:ln>
        </p:spPr>
      </p:pic>
      <p:sp>
        <p:nvSpPr>
          <p:cNvPr id="503" name="Google Shape;503;p56"/>
          <p:cNvSpPr txBox="1"/>
          <p:nvPr/>
        </p:nvSpPr>
        <p:spPr>
          <a:xfrm>
            <a:off x="2621450" y="4547150"/>
            <a:ext cx="6385800" cy="397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Source Code Pro"/>
                <a:ea typeface="Source Code Pro"/>
                <a:cs typeface="Source Code Pro"/>
                <a:sym typeface="Source Code Pro"/>
              </a:rPr>
              <a:t>Units sale of Januvia(green),Onglyza(blue),Tradjenta(red)</a:t>
            </a:r>
            <a:endParaRPr>
              <a:solidFill>
                <a:srgbClr val="FFFFFF"/>
              </a:solidFill>
              <a:latin typeface="Source Code Pro"/>
              <a:ea typeface="Source Code Pro"/>
              <a:cs typeface="Source Code Pro"/>
              <a:sym typeface="Source Code Pro"/>
            </a:endParaRPr>
          </a:p>
        </p:txBody>
      </p:sp>
      <p:sp>
        <p:nvSpPr>
          <p:cNvPr id="504" name="Google Shape;504;p56"/>
          <p:cNvSpPr txBox="1"/>
          <p:nvPr/>
        </p:nvSpPr>
        <p:spPr>
          <a:xfrm rot="-5400000">
            <a:off x="1889716" y="2292825"/>
            <a:ext cx="1403100" cy="335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Unit  Volume</a:t>
            </a:r>
            <a:endParaRPr b="1" dirty="0">
              <a:latin typeface="Open Sans"/>
              <a:ea typeface="Open Sans"/>
              <a:cs typeface="Open Sans"/>
              <a:sym typeface="Open Sans"/>
            </a:endParaRPr>
          </a:p>
        </p:txBody>
      </p:sp>
      <p:sp>
        <p:nvSpPr>
          <p:cNvPr id="505" name="Google Shape;505;p56"/>
          <p:cNvSpPr/>
          <p:nvPr/>
        </p:nvSpPr>
        <p:spPr>
          <a:xfrm>
            <a:off x="3649800" y="2888825"/>
            <a:ext cx="1212000" cy="4932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6"/>
          <p:cNvSpPr txBox="1"/>
          <p:nvPr/>
        </p:nvSpPr>
        <p:spPr>
          <a:xfrm>
            <a:off x="4199325" y="1160050"/>
            <a:ext cx="17616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Januvia</a:t>
            </a:r>
            <a:endParaRPr>
              <a:latin typeface="Source Code Pro"/>
              <a:ea typeface="Source Code Pro"/>
              <a:cs typeface="Source Code Pro"/>
              <a:sym typeface="Source Code Pro"/>
            </a:endParaRPr>
          </a:p>
        </p:txBody>
      </p:sp>
      <p:sp>
        <p:nvSpPr>
          <p:cNvPr id="507" name="Google Shape;507;p56"/>
          <p:cNvSpPr txBox="1"/>
          <p:nvPr/>
        </p:nvSpPr>
        <p:spPr>
          <a:xfrm>
            <a:off x="5041950" y="3162075"/>
            <a:ext cx="1113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Onglyza</a:t>
            </a:r>
            <a:endParaRPr>
              <a:latin typeface="Source Code Pro"/>
              <a:ea typeface="Source Code Pro"/>
              <a:cs typeface="Source Code Pro"/>
              <a:sym typeface="Source Code Pro"/>
            </a:endParaRPr>
          </a:p>
        </p:txBody>
      </p:sp>
      <p:sp>
        <p:nvSpPr>
          <p:cNvPr id="508" name="Google Shape;508;p56"/>
          <p:cNvSpPr txBox="1"/>
          <p:nvPr/>
        </p:nvSpPr>
        <p:spPr>
          <a:xfrm>
            <a:off x="6228625" y="2480150"/>
            <a:ext cx="1395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Tradjenta</a:t>
            </a:r>
            <a:endParaRPr>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7"/>
          <p:cNvSpPr txBox="1">
            <a:spLocks noGrp="1"/>
          </p:cNvSpPr>
          <p:nvPr>
            <p:ph type="title"/>
          </p:nvPr>
        </p:nvSpPr>
        <p:spPr>
          <a:xfrm>
            <a:off x="757850" y="988800"/>
            <a:ext cx="2646300" cy="31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rgbClr val="F2D7EE"/>
                </a:solidFill>
              </a:rPr>
              <a:t>DPP-4</a:t>
            </a:r>
            <a:endParaRPr sz="4500">
              <a:solidFill>
                <a:srgbClr val="F2D7EE"/>
              </a:solidFill>
            </a:endParaRPr>
          </a:p>
          <a:p>
            <a:pPr marL="0" lvl="0" indent="0" algn="ctr" rtl="0">
              <a:spcBef>
                <a:spcPts val="0"/>
              </a:spcBef>
              <a:spcAft>
                <a:spcPts val="0"/>
              </a:spcAft>
              <a:buNone/>
            </a:pPr>
            <a:r>
              <a:rPr lang="en" sz="4500">
                <a:solidFill>
                  <a:srgbClr val="F2D7EE"/>
                </a:solidFill>
              </a:rPr>
              <a:t>inhibitors</a:t>
            </a:r>
            <a:endParaRPr/>
          </a:p>
        </p:txBody>
      </p:sp>
      <p:sp>
        <p:nvSpPr>
          <p:cNvPr id="514" name="Google Shape;514;p57"/>
          <p:cNvSpPr txBox="1"/>
          <p:nvPr/>
        </p:nvSpPr>
        <p:spPr>
          <a:xfrm>
            <a:off x="3851425" y="678075"/>
            <a:ext cx="4572000" cy="39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515" name="Google Shape;515;p57"/>
          <p:cNvSpPr txBox="1">
            <a:spLocks noGrp="1"/>
          </p:cNvSpPr>
          <p:nvPr>
            <p:ph type="body" idx="4294967295"/>
          </p:nvPr>
        </p:nvSpPr>
        <p:spPr>
          <a:xfrm>
            <a:off x="3789325" y="752175"/>
            <a:ext cx="4696200" cy="16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400" u="sng">
                <a:solidFill>
                  <a:srgbClr val="FFFFFF"/>
                </a:solidFill>
                <a:latin typeface="Economica"/>
                <a:ea typeface="Economica"/>
                <a:cs typeface="Economica"/>
                <a:sym typeface="Economica"/>
              </a:rPr>
              <a:t>Januvia:</a:t>
            </a:r>
            <a:endParaRPr sz="2400" u="sng">
              <a:solidFill>
                <a:srgbClr val="FFFFFF"/>
              </a:solidFill>
              <a:latin typeface="Economica"/>
              <a:ea typeface="Economica"/>
              <a:cs typeface="Economica"/>
              <a:sym typeface="Economica"/>
            </a:endParaRPr>
          </a:p>
          <a:p>
            <a:pPr marL="457200" lvl="0" indent="-381000" algn="l" rtl="0">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First DPP-4 inhibitors reach the market (2006)</a:t>
            </a:r>
            <a:endParaRPr sz="2400">
              <a:solidFill>
                <a:srgbClr val="FFFFFF"/>
              </a:solidFill>
              <a:latin typeface="Economica"/>
              <a:ea typeface="Economica"/>
              <a:cs typeface="Economica"/>
              <a:sym typeface="Economica"/>
            </a:endParaRPr>
          </a:p>
          <a:p>
            <a:pPr marL="457200" lvl="0" indent="-381000" algn="l" rtl="0">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Price of Januvia increased more than 18%</a:t>
            </a:r>
            <a:endParaRPr sz="2400">
              <a:solidFill>
                <a:srgbClr val="FFFFFF"/>
              </a:solidFill>
              <a:latin typeface="Economica"/>
              <a:ea typeface="Economica"/>
              <a:cs typeface="Economica"/>
              <a:sym typeface="Economica"/>
            </a:endParaRPr>
          </a:p>
          <a:p>
            <a:pPr marL="457200" lvl="0" indent="-381000" algn="l" rtl="0">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But units sale also increases</a:t>
            </a:r>
            <a:endParaRPr sz="2400">
              <a:latin typeface="Economica"/>
              <a:ea typeface="Economica"/>
              <a:cs typeface="Economica"/>
              <a:sym typeface="Economica"/>
            </a:endParaRPr>
          </a:p>
        </p:txBody>
      </p:sp>
      <p:pic>
        <p:nvPicPr>
          <p:cNvPr id="516" name="Google Shape;516;p57"/>
          <p:cNvPicPr preferRelativeResize="0"/>
          <p:nvPr/>
        </p:nvPicPr>
        <p:blipFill>
          <a:blip r:embed="rId3">
            <a:alphaModFix/>
          </a:blip>
          <a:stretch>
            <a:fillRect/>
          </a:stretch>
        </p:blipFill>
        <p:spPr>
          <a:xfrm>
            <a:off x="3851425" y="2571749"/>
            <a:ext cx="4696200" cy="21186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8"/>
          <p:cNvSpPr txBox="1">
            <a:spLocks noGrp="1"/>
          </p:cNvSpPr>
          <p:nvPr>
            <p:ph type="title"/>
          </p:nvPr>
        </p:nvSpPr>
        <p:spPr>
          <a:xfrm>
            <a:off x="638503" y="988800"/>
            <a:ext cx="2628972" cy="31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rgbClr val="F2D7EE"/>
                </a:solidFill>
              </a:rPr>
              <a:t>DPP-4</a:t>
            </a:r>
            <a:endParaRPr sz="4500" dirty="0">
              <a:solidFill>
                <a:srgbClr val="F2D7EE"/>
              </a:solidFill>
            </a:endParaRPr>
          </a:p>
          <a:p>
            <a:pPr marL="0" lvl="0" indent="0" algn="ctr" rtl="0">
              <a:spcBef>
                <a:spcPts val="0"/>
              </a:spcBef>
              <a:spcAft>
                <a:spcPts val="0"/>
              </a:spcAft>
              <a:buNone/>
            </a:pPr>
            <a:r>
              <a:rPr lang="en" sz="4500" dirty="0">
                <a:solidFill>
                  <a:srgbClr val="F2D7EE"/>
                </a:solidFill>
              </a:rPr>
              <a:t>inhibitors</a:t>
            </a:r>
            <a:endParaRPr dirty="0"/>
          </a:p>
        </p:txBody>
      </p:sp>
      <p:sp>
        <p:nvSpPr>
          <p:cNvPr id="522" name="Google Shape;522;p58"/>
          <p:cNvSpPr txBox="1">
            <a:spLocks noGrp="1"/>
          </p:cNvSpPr>
          <p:nvPr>
            <p:ph type="body" idx="4294967295"/>
          </p:nvPr>
        </p:nvSpPr>
        <p:spPr>
          <a:xfrm>
            <a:off x="3736100" y="755750"/>
            <a:ext cx="4460100" cy="15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400" u="sng">
                <a:solidFill>
                  <a:srgbClr val="FFFFFF"/>
                </a:solidFill>
                <a:latin typeface="Economica"/>
                <a:ea typeface="Economica"/>
                <a:cs typeface="Economica"/>
                <a:sym typeface="Economica"/>
              </a:rPr>
              <a:t>Onglyza:</a:t>
            </a:r>
            <a:r>
              <a:rPr lang="en" sz="2400">
                <a:solidFill>
                  <a:schemeClr val="lt1"/>
                </a:solidFill>
                <a:latin typeface="Economica"/>
                <a:ea typeface="Economica"/>
                <a:cs typeface="Economica"/>
                <a:sym typeface="Economica"/>
              </a:rPr>
              <a:t>(2009)</a:t>
            </a:r>
            <a:endParaRPr sz="2400" u="sng">
              <a:solidFill>
                <a:srgbClr val="FFFFFF"/>
              </a:solidFill>
              <a:latin typeface="Economica"/>
              <a:ea typeface="Economica"/>
              <a:cs typeface="Economica"/>
              <a:sym typeface="Economica"/>
            </a:endParaRPr>
          </a:p>
          <a:p>
            <a:pPr marL="457200" lvl="0" indent="-381000" algn="l" rtl="0">
              <a:lnSpc>
                <a:spcPct val="15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Second DPP-4 inhibitors</a:t>
            </a:r>
            <a:endParaRPr sz="2400">
              <a:solidFill>
                <a:srgbClr val="FFFFFF"/>
              </a:solidFill>
              <a:latin typeface="Economica"/>
              <a:ea typeface="Economica"/>
              <a:cs typeface="Economica"/>
              <a:sym typeface="Economica"/>
            </a:endParaRPr>
          </a:p>
          <a:p>
            <a:pPr marL="457200" lvl="0" indent="-381000" algn="l" rtl="0">
              <a:lnSpc>
                <a:spcPct val="150000"/>
              </a:lnSpc>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Heart failure risks</a:t>
            </a:r>
            <a:endParaRPr sz="2400">
              <a:latin typeface="Economica"/>
              <a:ea typeface="Economica"/>
              <a:cs typeface="Economica"/>
              <a:sym typeface="Economica"/>
            </a:endParaRPr>
          </a:p>
        </p:txBody>
      </p:sp>
      <p:pic>
        <p:nvPicPr>
          <p:cNvPr id="523" name="Google Shape;523;p58"/>
          <p:cNvPicPr preferRelativeResize="0"/>
          <p:nvPr/>
        </p:nvPicPr>
        <p:blipFill>
          <a:blip r:embed="rId3">
            <a:alphaModFix/>
          </a:blip>
          <a:stretch>
            <a:fillRect/>
          </a:stretch>
        </p:blipFill>
        <p:spPr>
          <a:xfrm>
            <a:off x="3736100" y="2303150"/>
            <a:ext cx="5007000" cy="2200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9"/>
          <p:cNvSpPr txBox="1">
            <a:spLocks noGrp="1"/>
          </p:cNvSpPr>
          <p:nvPr>
            <p:ph type="title"/>
          </p:nvPr>
        </p:nvSpPr>
        <p:spPr>
          <a:xfrm>
            <a:off x="614855" y="988800"/>
            <a:ext cx="2602820" cy="31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rgbClr val="F2D7EE"/>
                </a:solidFill>
              </a:rPr>
              <a:t>DPP-4</a:t>
            </a:r>
            <a:endParaRPr sz="4500" dirty="0">
              <a:solidFill>
                <a:srgbClr val="F2D7EE"/>
              </a:solidFill>
            </a:endParaRPr>
          </a:p>
          <a:p>
            <a:pPr marL="0" lvl="0" indent="0" algn="ctr" rtl="0">
              <a:spcBef>
                <a:spcPts val="0"/>
              </a:spcBef>
              <a:spcAft>
                <a:spcPts val="0"/>
              </a:spcAft>
              <a:buNone/>
            </a:pPr>
            <a:r>
              <a:rPr lang="en" sz="4500" dirty="0">
                <a:solidFill>
                  <a:srgbClr val="F2D7EE"/>
                </a:solidFill>
              </a:rPr>
              <a:t>inhibitors</a:t>
            </a:r>
            <a:endParaRPr dirty="0"/>
          </a:p>
        </p:txBody>
      </p:sp>
      <p:sp>
        <p:nvSpPr>
          <p:cNvPr id="529" name="Google Shape;529;p59"/>
          <p:cNvSpPr txBox="1">
            <a:spLocks noGrp="1"/>
          </p:cNvSpPr>
          <p:nvPr>
            <p:ph type="body" idx="4294967295"/>
          </p:nvPr>
        </p:nvSpPr>
        <p:spPr>
          <a:xfrm>
            <a:off x="3849700" y="687900"/>
            <a:ext cx="4785600" cy="17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400" u="sng">
                <a:solidFill>
                  <a:srgbClr val="FFFFFF"/>
                </a:solidFill>
                <a:latin typeface="Economica"/>
                <a:ea typeface="Economica"/>
                <a:cs typeface="Economica"/>
                <a:sym typeface="Economica"/>
              </a:rPr>
              <a:t>Tradjenta:(2011)</a:t>
            </a:r>
            <a:endParaRPr sz="2400" u="sng">
              <a:solidFill>
                <a:srgbClr val="FFFFFF"/>
              </a:solidFill>
              <a:latin typeface="Economica"/>
              <a:ea typeface="Economica"/>
              <a:cs typeface="Economica"/>
              <a:sym typeface="Economica"/>
            </a:endParaRPr>
          </a:p>
          <a:p>
            <a:pPr marL="457200" lvl="0" indent="-381000" algn="l" rtl="0">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Does not increase the risk of cardiovascular events</a:t>
            </a:r>
            <a:endParaRPr sz="2400">
              <a:solidFill>
                <a:srgbClr val="FFFFFF"/>
              </a:solidFill>
              <a:latin typeface="Economica"/>
              <a:ea typeface="Economica"/>
              <a:cs typeface="Economica"/>
              <a:sym typeface="Economica"/>
            </a:endParaRPr>
          </a:p>
          <a:p>
            <a:pPr marL="457200" lvl="0" indent="-381000" algn="l" rtl="0">
              <a:spcBef>
                <a:spcPts val="0"/>
              </a:spcBef>
              <a:spcAft>
                <a:spcPts val="0"/>
              </a:spcAft>
              <a:buClr>
                <a:srgbClr val="FFFFFF"/>
              </a:buClr>
              <a:buSzPts val="2400"/>
              <a:buFont typeface="Economica"/>
              <a:buChar char="●"/>
            </a:pPr>
            <a:r>
              <a:rPr lang="en" sz="2400">
                <a:solidFill>
                  <a:srgbClr val="FFFFFF"/>
                </a:solidFill>
                <a:latin typeface="Economica"/>
                <a:ea typeface="Economica"/>
                <a:cs typeface="Economica"/>
                <a:sym typeface="Economica"/>
              </a:rPr>
              <a:t>Help to capture a greater share in DPP-4 market</a:t>
            </a:r>
            <a:endParaRPr sz="2400">
              <a:latin typeface="Economica"/>
              <a:ea typeface="Economica"/>
              <a:cs typeface="Economica"/>
              <a:sym typeface="Economica"/>
            </a:endParaRPr>
          </a:p>
        </p:txBody>
      </p:sp>
      <p:pic>
        <p:nvPicPr>
          <p:cNvPr id="530" name="Google Shape;530;p59"/>
          <p:cNvPicPr preferRelativeResize="0"/>
          <p:nvPr/>
        </p:nvPicPr>
        <p:blipFill>
          <a:blip r:embed="rId3">
            <a:alphaModFix/>
          </a:blip>
          <a:stretch>
            <a:fillRect/>
          </a:stretch>
        </p:blipFill>
        <p:spPr>
          <a:xfrm>
            <a:off x="3981838" y="2824350"/>
            <a:ext cx="4521324" cy="2028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0"/>
          <p:cNvSpPr txBox="1">
            <a:spLocks noGrp="1"/>
          </p:cNvSpPr>
          <p:nvPr>
            <p:ph type="ctrTitle"/>
          </p:nvPr>
        </p:nvSpPr>
        <p:spPr>
          <a:xfrm>
            <a:off x="579324" y="1243175"/>
            <a:ext cx="2684137"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solidFill>
                  <a:srgbClr val="F2D7EE"/>
                </a:solidFill>
              </a:rPr>
              <a:t>DPP4</a:t>
            </a:r>
            <a:endParaRPr sz="4500" dirty="0">
              <a:solidFill>
                <a:srgbClr val="F2D7EE"/>
              </a:solidFill>
            </a:endParaRPr>
          </a:p>
          <a:p>
            <a:pPr marL="0" lvl="0" indent="0" algn="l" rtl="0">
              <a:spcBef>
                <a:spcPts val="0"/>
              </a:spcBef>
              <a:spcAft>
                <a:spcPts val="0"/>
              </a:spcAft>
              <a:buNone/>
            </a:pPr>
            <a:r>
              <a:rPr lang="en" sz="4500" dirty="0">
                <a:solidFill>
                  <a:srgbClr val="F2D7EE"/>
                </a:solidFill>
              </a:rPr>
              <a:t>Inhibitors</a:t>
            </a:r>
            <a:endParaRPr sz="4500" dirty="0">
              <a:solidFill>
                <a:srgbClr val="F2D7EE"/>
              </a:solidFill>
            </a:endParaRPr>
          </a:p>
          <a:p>
            <a:pPr marL="0" lvl="0" indent="0" algn="l" rtl="0">
              <a:spcBef>
                <a:spcPts val="0"/>
              </a:spcBef>
              <a:spcAft>
                <a:spcPts val="0"/>
              </a:spcAft>
              <a:buNone/>
            </a:pPr>
            <a:r>
              <a:rPr lang="en" sz="2600" dirty="0" err="1">
                <a:solidFill>
                  <a:srgbClr val="F2D7EE"/>
                </a:solidFill>
              </a:rPr>
              <a:t>Arima</a:t>
            </a:r>
            <a:r>
              <a:rPr lang="en" sz="2600" dirty="0">
                <a:solidFill>
                  <a:srgbClr val="F2D7EE"/>
                </a:solidFill>
              </a:rPr>
              <a:t>(1,1,0)</a:t>
            </a:r>
            <a:endParaRPr sz="4500" dirty="0">
              <a:solidFill>
                <a:srgbClr val="F2D7EE"/>
              </a:solidFill>
            </a:endParaRPr>
          </a:p>
        </p:txBody>
      </p:sp>
      <p:pic>
        <p:nvPicPr>
          <p:cNvPr id="536" name="Google Shape;536;p60"/>
          <p:cNvPicPr preferRelativeResize="0"/>
          <p:nvPr/>
        </p:nvPicPr>
        <p:blipFill>
          <a:blip r:embed="rId3">
            <a:alphaModFix/>
          </a:blip>
          <a:stretch>
            <a:fillRect/>
          </a:stretch>
        </p:blipFill>
        <p:spPr>
          <a:xfrm>
            <a:off x="3369850" y="152400"/>
            <a:ext cx="5081100" cy="48386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1"/>
          <p:cNvSpPr txBox="1">
            <a:spLocks noGrp="1"/>
          </p:cNvSpPr>
          <p:nvPr>
            <p:ph type="ctrTitle"/>
          </p:nvPr>
        </p:nvSpPr>
        <p:spPr>
          <a:xfrm>
            <a:off x="102476" y="1408713"/>
            <a:ext cx="2661025" cy="12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solidFill>
                  <a:srgbClr val="F2D7EE"/>
                </a:solidFill>
              </a:rPr>
              <a:t>DPP4</a:t>
            </a:r>
            <a:endParaRPr sz="4500" dirty="0">
              <a:solidFill>
                <a:srgbClr val="F2D7EE"/>
              </a:solidFill>
            </a:endParaRPr>
          </a:p>
          <a:p>
            <a:pPr marL="0" lvl="0" indent="0" algn="l" rtl="0">
              <a:spcBef>
                <a:spcPts val="0"/>
              </a:spcBef>
              <a:spcAft>
                <a:spcPts val="0"/>
              </a:spcAft>
              <a:buNone/>
            </a:pPr>
            <a:r>
              <a:rPr lang="en" sz="4500" dirty="0">
                <a:solidFill>
                  <a:srgbClr val="F2D7EE"/>
                </a:solidFill>
              </a:rPr>
              <a:t>Inhibitors</a:t>
            </a:r>
            <a:endParaRPr sz="4500" dirty="0">
              <a:solidFill>
                <a:srgbClr val="F2D7EE"/>
              </a:solidFill>
            </a:endParaRPr>
          </a:p>
          <a:p>
            <a:pPr marL="0" lvl="0" indent="0" algn="l" rtl="0">
              <a:spcBef>
                <a:spcPts val="0"/>
              </a:spcBef>
              <a:spcAft>
                <a:spcPts val="0"/>
              </a:spcAft>
              <a:buNone/>
            </a:pPr>
            <a:r>
              <a:rPr lang="en" sz="2600" dirty="0">
                <a:solidFill>
                  <a:srgbClr val="F2D7EE"/>
                </a:solidFill>
              </a:rPr>
              <a:t>(forecasting</a:t>
            </a:r>
            <a:r>
              <a:rPr lang="en" sz="4500" dirty="0">
                <a:solidFill>
                  <a:srgbClr val="F2D7EE"/>
                </a:solidFill>
              </a:rPr>
              <a:t>)</a:t>
            </a:r>
            <a:endParaRPr sz="4500" dirty="0">
              <a:solidFill>
                <a:srgbClr val="F2D7EE"/>
              </a:solidFill>
            </a:endParaRPr>
          </a:p>
        </p:txBody>
      </p:sp>
      <p:pic>
        <p:nvPicPr>
          <p:cNvPr id="542" name="Google Shape;542;p61"/>
          <p:cNvPicPr preferRelativeResize="0"/>
          <p:nvPr/>
        </p:nvPicPr>
        <p:blipFill>
          <a:blip r:embed="rId3">
            <a:alphaModFix/>
          </a:blip>
          <a:stretch>
            <a:fillRect/>
          </a:stretch>
        </p:blipFill>
        <p:spPr>
          <a:xfrm>
            <a:off x="3181105" y="152400"/>
            <a:ext cx="5756757"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graphicFrame>
        <p:nvGraphicFramePr>
          <p:cNvPr id="547" name="Google Shape;547;p62"/>
          <p:cNvGraphicFramePr/>
          <p:nvPr/>
        </p:nvGraphicFramePr>
        <p:xfrm>
          <a:off x="536800" y="1809750"/>
          <a:ext cx="8267700" cy="3291750"/>
        </p:xfrm>
        <a:graphic>
          <a:graphicData uri="http://schemas.openxmlformats.org/drawingml/2006/table">
            <a:tbl>
              <a:tblPr>
                <a:noFill/>
                <a:tableStyleId>{682A9E70-50C2-4880-8E69-06A2E0F7BBF4}</a:tableStyleId>
              </a:tblPr>
              <a:tblGrid>
                <a:gridCol w="2066925"/>
                <a:gridCol w="2066925"/>
                <a:gridCol w="2019325"/>
                <a:gridCol w="2114525"/>
              </a:tblGrid>
              <a:tr h="413300">
                <a:tc>
                  <a:txBody>
                    <a:bodyPr/>
                    <a:lstStyle/>
                    <a:p>
                      <a:pPr marL="0" lvl="0" indent="0" algn="l" rtl="0">
                        <a:spcBef>
                          <a:spcPts val="0"/>
                        </a:spcBef>
                        <a:spcAft>
                          <a:spcPts val="0"/>
                        </a:spcAft>
                        <a:buNone/>
                      </a:pPr>
                      <a:endParaRPr>
                        <a:solidFill>
                          <a:schemeClr val="accent2"/>
                        </a:solidFill>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SGLT-2 Inhibitor</a:t>
                      </a: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DPP-4 Inhibitor</a:t>
                      </a: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Insulin</a:t>
                      </a:r>
                      <a:endParaRPr sz="1800">
                        <a:solidFill>
                          <a:schemeClr val="accent2"/>
                        </a:solidFill>
                        <a:latin typeface="Economica"/>
                        <a:ea typeface="Economica"/>
                        <a:cs typeface="Economica"/>
                        <a:sym typeface="Economica"/>
                      </a:endParaRPr>
                    </a:p>
                  </a:txBody>
                  <a:tcPr marL="91425" marR="91425" marT="91425" marB="91425"/>
                </a:tc>
              </a:tr>
              <a:tr h="1075450">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Advantage</a:t>
                      </a: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Reduce the risk of </a:t>
                      </a:r>
                      <a:endParaRPr sz="1800">
                        <a:solidFill>
                          <a:schemeClr val="accent2"/>
                        </a:solidFill>
                        <a:latin typeface="Economica"/>
                        <a:ea typeface="Economica"/>
                        <a:cs typeface="Economica"/>
                        <a:sym typeface="Economica"/>
                      </a:endParaRPr>
                    </a:p>
                    <a:p>
                      <a:pPr marL="0" lvl="0" indent="0" algn="l" rtl="0">
                        <a:spcBef>
                          <a:spcPts val="0"/>
                        </a:spcBef>
                        <a:spcAft>
                          <a:spcPts val="0"/>
                        </a:spcAft>
                        <a:buNone/>
                      </a:pPr>
                      <a:r>
                        <a:rPr lang="en" sz="1800">
                          <a:solidFill>
                            <a:schemeClr val="accent2"/>
                          </a:solidFill>
                          <a:latin typeface="Economica"/>
                          <a:ea typeface="Economica"/>
                          <a:cs typeface="Economica"/>
                          <a:sym typeface="Economica"/>
                        </a:rPr>
                        <a:t>Heart attack, stroke, and weight gain</a:t>
                      </a:r>
                      <a:endParaRPr sz="1800">
                        <a:solidFill>
                          <a:schemeClr val="accent2"/>
                        </a:solidFill>
                        <a:latin typeface="Economica"/>
                        <a:ea typeface="Economica"/>
                        <a:cs typeface="Economica"/>
                        <a:sym typeface="Economica"/>
                      </a:endParaRPr>
                    </a:p>
                    <a:p>
                      <a:pPr marL="0" lvl="0" indent="0" algn="l" rtl="0">
                        <a:spcBef>
                          <a:spcPts val="0"/>
                        </a:spcBef>
                        <a:spcAft>
                          <a:spcPts val="0"/>
                        </a:spcAft>
                        <a:buNone/>
                      </a:pP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Don’t cause weight gain and hypoglycemia</a:t>
                      </a: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Effective if the dose is proper</a:t>
                      </a:r>
                      <a:endParaRPr sz="1800">
                        <a:solidFill>
                          <a:schemeClr val="accent2"/>
                        </a:solidFill>
                        <a:latin typeface="Economica"/>
                        <a:ea typeface="Economica"/>
                        <a:cs typeface="Economica"/>
                        <a:sym typeface="Economica"/>
                      </a:endParaRPr>
                    </a:p>
                  </a:txBody>
                  <a:tcPr marL="91425" marR="91425" marT="91425" marB="91425"/>
                </a:tc>
              </a:tr>
              <a:tr h="1296175">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Disadvantage</a:t>
                      </a: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May cause vaginal yeast infection, urinary tract infection</a:t>
                      </a:r>
                      <a:endParaRPr sz="1800">
                        <a:solidFill>
                          <a:schemeClr val="accent2"/>
                        </a:solidFill>
                        <a:latin typeface="Economica"/>
                        <a:ea typeface="Economica"/>
                        <a:cs typeface="Economica"/>
                        <a:sym typeface="Economica"/>
                      </a:endParaRPr>
                    </a:p>
                    <a:p>
                      <a:pPr marL="0" lvl="0" indent="0" algn="l" rtl="0">
                        <a:spcBef>
                          <a:spcPts val="0"/>
                        </a:spcBef>
                        <a:spcAft>
                          <a:spcPts val="0"/>
                        </a:spcAft>
                        <a:buNone/>
                      </a:pP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May cause joint pain and pancreatitis</a:t>
                      </a:r>
                      <a:endParaRPr sz="1800">
                        <a:solidFill>
                          <a:schemeClr val="accent2"/>
                        </a:solidFill>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sz="1800">
                          <a:solidFill>
                            <a:schemeClr val="accent2"/>
                          </a:solidFill>
                          <a:latin typeface="Economica"/>
                          <a:ea typeface="Economica"/>
                          <a:cs typeface="Economica"/>
                          <a:sym typeface="Economica"/>
                        </a:rPr>
                        <a:t>Weight gain and hypoglycemia</a:t>
                      </a:r>
                      <a:endParaRPr sz="1800">
                        <a:solidFill>
                          <a:schemeClr val="accent2"/>
                        </a:solidFill>
                        <a:latin typeface="Economica"/>
                        <a:ea typeface="Economica"/>
                        <a:cs typeface="Economica"/>
                        <a:sym typeface="Economica"/>
                      </a:endParaRPr>
                    </a:p>
                    <a:p>
                      <a:pPr marL="0" lvl="0" indent="0" algn="l" rtl="0">
                        <a:spcBef>
                          <a:spcPts val="0"/>
                        </a:spcBef>
                        <a:spcAft>
                          <a:spcPts val="0"/>
                        </a:spcAft>
                        <a:buNone/>
                      </a:pPr>
                      <a:endParaRPr sz="1800">
                        <a:solidFill>
                          <a:schemeClr val="accent2"/>
                        </a:solidFill>
                        <a:latin typeface="Economica"/>
                        <a:ea typeface="Economica"/>
                        <a:cs typeface="Economica"/>
                        <a:sym typeface="Economica"/>
                      </a:endParaRPr>
                    </a:p>
                  </a:txBody>
                  <a:tcPr marL="91425" marR="91425" marT="91425" marB="91425"/>
                </a:tc>
              </a:tr>
            </a:tbl>
          </a:graphicData>
        </a:graphic>
      </p:graphicFrame>
      <p:sp>
        <p:nvSpPr>
          <p:cNvPr id="548" name="Google Shape;548;p62"/>
          <p:cNvSpPr txBox="1"/>
          <p:nvPr/>
        </p:nvSpPr>
        <p:spPr>
          <a:xfrm>
            <a:off x="931000" y="383515"/>
            <a:ext cx="7479300" cy="90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a:solidFill>
                  <a:schemeClr val="accent2"/>
                </a:solidFill>
                <a:latin typeface="Economica"/>
                <a:ea typeface="Economica"/>
                <a:cs typeface="Economica"/>
                <a:sym typeface="Economica"/>
              </a:rPr>
              <a:t>Competitive Advantages of Three Markets</a:t>
            </a:r>
            <a:endParaRPr sz="3600" b="1" u="sng" dirty="0">
              <a:solidFill>
                <a:schemeClr val="accent2"/>
              </a:solidFill>
              <a:latin typeface="Economica"/>
              <a:ea typeface="Economica"/>
              <a:cs typeface="Economica"/>
              <a:sym typeface="Economic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ctrTitle"/>
          </p:nvPr>
        </p:nvSpPr>
        <p:spPr>
          <a:xfrm>
            <a:off x="992424" y="2536400"/>
            <a:ext cx="3603223" cy="18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4"/>
          <p:cNvSpPr txBox="1">
            <a:spLocks noGrp="1"/>
          </p:cNvSpPr>
          <p:nvPr>
            <p:ph type="title"/>
          </p:nvPr>
        </p:nvSpPr>
        <p:spPr>
          <a:xfrm>
            <a:off x="311725" y="653326"/>
            <a:ext cx="3706500" cy="33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600"/>
          </a:p>
          <a:p>
            <a:pPr marL="0" lvl="0" indent="0" algn="l" rtl="0">
              <a:spcBef>
                <a:spcPts val="0"/>
              </a:spcBef>
              <a:spcAft>
                <a:spcPts val="0"/>
              </a:spcAft>
              <a:buNone/>
            </a:pPr>
            <a:endParaRPr sz="4600"/>
          </a:p>
          <a:p>
            <a:pPr marL="0" lvl="0" indent="0" algn="l" rtl="0">
              <a:spcBef>
                <a:spcPts val="0"/>
              </a:spcBef>
              <a:spcAft>
                <a:spcPts val="0"/>
              </a:spcAft>
              <a:buNone/>
            </a:pPr>
            <a:r>
              <a:rPr lang="en" sz="4600"/>
              <a:t>Analyze</a:t>
            </a:r>
            <a:endParaRPr sz="4600"/>
          </a:p>
        </p:txBody>
      </p:sp>
      <p:sp>
        <p:nvSpPr>
          <p:cNvPr id="559" name="Google Shape;559;p64"/>
          <p:cNvSpPr txBox="1">
            <a:spLocks noGrp="1"/>
          </p:cNvSpPr>
          <p:nvPr>
            <p:ph type="body" idx="1"/>
          </p:nvPr>
        </p:nvSpPr>
        <p:spPr>
          <a:xfrm>
            <a:off x="4109425" y="0"/>
            <a:ext cx="4915200" cy="501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457200" lvl="0"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Complex and competitive </a:t>
            </a:r>
            <a:endParaRPr sz="1600">
              <a:latin typeface="Times New Roman"/>
              <a:ea typeface="Times New Roman"/>
              <a:cs typeface="Times New Roman"/>
              <a:sym typeface="Times New Roman"/>
            </a:endParaRPr>
          </a:p>
          <a:p>
            <a:pPr marL="457200" lvl="0"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Uncontrollable Factors </a:t>
            </a:r>
            <a:endParaRPr sz="1600">
              <a:latin typeface="Times New Roman"/>
              <a:ea typeface="Times New Roman"/>
              <a:cs typeface="Times New Roman"/>
              <a:sym typeface="Times New Roman"/>
            </a:endParaRPr>
          </a:p>
          <a:p>
            <a:pPr marL="914400" lvl="1"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Side Effects</a:t>
            </a:r>
            <a:endParaRPr sz="1600">
              <a:latin typeface="Times New Roman"/>
              <a:ea typeface="Times New Roman"/>
              <a:cs typeface="Times New Roman"/>
              <a:sym typeface="Times New Roman"/>
            </a:endParaRPr>
          </a:p>
          <a:p>
            <a:pPr marL="1371600" lvl="2"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Invokana</a:t>
            </a:r>
            <a:endParaRPr sz="1600">
              <a:latin typeface="Times New Roman"/>
              <a:ea typeface="Times New Roman"/>
              <a:cs typeface="Times New Roman"/>
              <a:sym typeface="Times New Roman"/>
            </a:endParaRPr>
          </a:p>
          <a:p>
            <a:pPr marL="1371600" lvl="2"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Onglyza</a:t>
            </a:r>
            <a:endParaRPr sz="1600">
              <a:latin typeface="Times New Roman"/>
              <a:ea typeface="Times New Roman"/>
              <a:cs typeface="Times New Roman"/>
              <a:sym typeface="Times New Roman"/>
            </a:endParaRPr>
          </a:p>
          <a:p>
            <a:pPr marL="914400" lvl="1"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Positive Research </a:t>
            </a:r>
            <a:endParaRPr sz="1600">
              <a:latin typeface="Times New Roman"/>
              <a:ea typeface="Times New Roman"/>
              <a:cs typeface="Times New Roman"/>
              <a:sym typeface="Times New Roman"/>
            </a:endParaRPr>
          </a:p>
          <a:p>
            <a:pPr marL="1371600" lvl="2"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Jardiance</a:t>
            </a:r>
            <a:endParaRPr sz="1600">
              <a:latin typeface="Times New Roman"/>
              <a:ea typeface="Times New Roman"/>
              <a:cs typeface="Times New Roman"/>
              <a:sym typeface="Times New Roman"/>
            </a:endParaRPr>
          </a:p>
          <a:p>
            <a:pPr marL="1371600" lvl="2"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Farxiga</a:t>
            </a:r>
            <a:endParaRPr sz="1600">
              <a:latin typeface="Times New Roman"/>
              <a:ea typeface="Times New Roman"/>
              <a:cs typeface="Times New Roman"/>
              <a:sym typeface="Times New Roman"/>
            </a:endParaRPr>
          </a:p>
          <a:p>
            <a:pPr marL="1371600" lvl="2"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Tradjenta</a:t>
            </a:r>
            <a:endParaRPr sz="1600">
              <a:latin typeface="Times New Roman"/>
              <a:ea typeface="Times New Roman"/>
              <a:cs typeface="Times New Roman"/>
              <a:sym typeface="Times New Roman"/>
            </a:endParaRPr>
          </a:p>
          <a:p>
            <a:pPr marL="914400" lvl="1" indent="-330200" algn="l" rtl="0">
              <a:lnSpc>
                <a:spcPct val="100000"/>
              </a:lnSpc>
              <a:spcBef>
                <a:spcPts val="1600"/>
              </a:spcBef>
              <a:spcAft>
                <a:spcPts val="0"/>
              </a:spcAft>
              <a:buSzPts val="1600"/>
              <a:buFont typeface="Times New Roman"/>
              <a:buChar char="○"/>
            </a:pPr>
            <a:r>
              <a:rPr lang="en" sz="1600">
                <a:latin typeface="Times New Roman"/>
                <a:ea typeface="Times New Roman"/>
                <a:cs typeface="Times New Roman"/>
                <a:sym typeface="Times New Roman"/>
              </a:rPr>
              <a:t>New competitors</a:t>
            </a:r>
            <a:endParaRPr sz="1600">
              <a:latin typeface="Times New Roman"/>
              <a:ea typeface="Times New Roman"/>
              <a:cs typeface="Times New Roman"/>
              <a:sym typeface="Times New Roman"/>
            </a:endParaRPr>
          </a:p>
          <a:p>
            <a:pPr marL="0" lvl="0" indent="0" algn="l" rtl="0">
              <a:lnSpc>
                <a:spcPct val="100000"/>
              </a:lnSpc>
              <a:spcBef>
                <a:spcPts val="1600"/>
              </a:spcBef>
              <a:spcAft>
                <a:spcPts val="0"/>
              </a:spcAft>
              <a:buNone/>
            </a:pPr>
            <a:endParaRPr sz="1600">
              <a:latin typeface="Times New Roman"/>
              <a:ea typeface="Times New Roman"/>
              <a:cs typeface="Times New Roman"/>
              <a:sym typeface="Times New Roman"/>
            </a:endParaRPr>
          </a:p>
          <a:p>
            <a:pPr marL="0" lvl="0" indent="0" algn="l" rtl="0">
              <a:lnSpc>
                <a:spcPct val="100000"/>
              </a:lnSpc>
              <a:spcBef>
                <a:spcPts val="1600"/>
              </a:spcBef>
              <a:spcAft>
                <a:spcPts val="160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65"/>
          <p:cNvSpPr txBox="1"/>
          <p:nvPr/>
        </p:nvSpPr>
        <p:spPr>
          <a:xfrm>
            <a:off x="236483" y="2163150"/>
            <a:ext cx="3089142" cy="8172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Clr>
                <a:srgbClr val="000000"/>
              </a:buClr>
              <a:buSzPts val="1100"/>
              <a:buFont typeface="Arial"/>
              <a:buNone/>
            </a:pPr>
            <a:r>
              <a:rPr lang="en" sz="3600" b="1">
                <a:solidFill>
                  <a:srgbClr val="F2D7EE"/>
                </a:solidFill>
                <a:latin typeface="Amatic SC"/>
                <a:ea typeface="Amatic SC"/>
                <a:cs typeface="Amatic SC"/>
                <a:sym typeface="Amatic SC"/>
              </a:rPr>
              <a:t>Forecasting </a:t>
            </a:r>
            <a:endParaRPr dirty="0">
              <a:latin typeface="Source Code Pro"/>
              <a:ea typeface="Source Code Pro"/>
              <a:cs typeface="Source Code Pro"/>
              <a:sym typeface="Source Code Pro"/>
            </a:endParaRPr>
          </a:p>
        </p:txBody>
      </p:sp>
      <p:sp>
        <p:nvSpPr>
          <p:cNvPr id="565" name="Google Shape;565;p65"/>
          <p:cNvSpPr txBox="1"/>
          <p:nvPr/>
        </p:nvSpPr>
        <p:spPr>
          <a:xfrm>
            <a:off x="3325625" y="4585925"/>
            <a:ext cx="5701200" cy="528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1100"/>
              <a:buFont typeface="Arial"/>
              <a:buNone/>
            </a:pPr>
            <a:r>
              <a:rPr lang="en" sz="1500">
                <a:solidFill>
                  <a:srgbClr val="FFFFFF"/>
                </a:solidFill>
                <a:latin typeface="Times New Roman"/>
                <a:ea typeface="Times New Roman"/>
                <a:cs typeface="Times New Roman"/>
                <a:sym typeface="Times New Roman"/>
              </a:rPr>
              <a:t>Insulin: red  SGLT-2 inhibitor: black  DPP-4 inhibitor: blue</a:t>
            </a:r>
            <a:endParaRPr sz="1500">
              <a:solidFill>
                <a:srgbClr val="FFFFFF"/>
              </a:solidFill>
              <a:latin typeface="Times New Roman"/>
              <a:ea typeface="Times New Roman"/>
              <a:cs typeface="Times New Roman"/>
              <a:sym typeface="Times New Roman"/>
            </a:endParaRPr>
          </a:p>
        </p:txBody>
      </p:sp>
      <p:pic>
        <p:nvPicPr>
          <p:cNvPr id="566" name="Google Shape;566;p65"/>
          <p:cNvPicPr preferRelativeResize="0"/>
          <p:nvPr/>
        </p:nvPicPr>
        <p:blipFill>
          <a:blip r:embed="rId3">
            <a:alphaModFix/>
          </a:blip>
          <a:stretch>
            <a:fillRect/>
          </a:stretch>
        </p:blipFill>
        <p:spPr>
          <a:xfrm>
            <a:off x="3928051" y="152400"/>
            <a:ext cx="4952050" cy="443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0"/>
          <p:cNvSpPr txBox="1">
            <a:spLocks noGrp="1"/>
          </p:cNvSpPr>
          <p:nvPr>
            <p:ph type="title"/>
          </p:nvPr>
        </p:nvSpPr>
        <p:spPr>
          <a:xfrm>
            <a:off x="832600" y="844000"/>
            <a:ext cx="6419700" cy="15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2   </a:t>
            </a:r>
            <a:endParaRPr/>
          </a:p>
          <a:p>
            <a:pPr marL="0" lvl="0" indent="0" algn="l" rtl="0">
              <a:spcBef>
                <a:spcPts val="0"/>
              </a:spcBef>
              <a:spcAft>
                <a:spcPts val="0"/>
              </a:spcAft>
              <a:buNone/>
            </a:pPr>
            <a:r>
              <a:rPr lang="en"/>
              <a:t>  Diabetes</a:t>
            </a:r>
            <a:endParaRPr/>
          </a:p>
        </p:txBody>
      </p:sp>
      <p:sp>
        <p:nvSpPr>
          <p:cNvPr id="310" name="Google Shape;310;p30"/>
          <p:cNvSpPr txBox="1">
            <a:spLocks noGrp="1"/>
          </p:cNvSpPr>
          <p:nvPr>
            <p:ph type="body" idx="1"/>
          </p:nvPr>
        </p:nvSpPr>
        <p:spPr>
          <a:xfrm>
            <a:off x="211200" y="2394400"/>
            <a:ext cx="2610000" cy="214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Accounts for 90% to 95% of all diabetes cases</a:t>
            </a:r>
            <a:endParaRPr sz="1800">
              <a:latin typeface="Economica"/>
              <a:ea typeface="Economica"/>
              <a:cs typeface="Economica"/>
              <a:sym typeface="Economica"/>
            </a:endParaRPr>
          </a:p>
        </p:txBody>
      </p:sp>
      <p:sp>
        <p:nvSpPr>
          <p:cNvPr id="311" name="Google Shape;311;p30"/>
          <p:cNvSpPr txBox="1">
            <a:spLocks noGrp="1"/>
          </p:cNvSpPr>
          <p:nvPr>
            <p:ph type="body" idx="2"/>
          </p:nvPr>
        </p:nvSpPr>
        <p:spPr>
          <a:xfrm>
            <a:off x="5806275" y="2394400"/>
            <a:ext cx="3117300" cy="214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Possible Treatments:</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SGLT2 inhibitors</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Insulin</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DPP－4 inhibitors</a:t>
            </a:r>
            <a:endParaRPr sz="1800">
              <a:latin typeface="Economica"/>
              <a:ea typeface="Economica"/>
              <a:cs typeface="Economica"/>
              <a:sym typeface="Economica"/>
            </a:endParaRPr>
          </a:p>
        </p:txBody>
      </p:sp>
      <p:sp>
        <p:nvSpPr>
          <p:cNvPr id="312" name="Google Shape;312;p30"/>
          <p:cNvSpPr txBox="1">
            <a:spLocks noGrp="1"/>
          </p:cNvSpPr>
          <p:nvPr>
            <p:ph type="body" idx="3"/>
          </p:nvPr>
        </p:nvSpPr>
        <p:spPr>
          <a:xfrm>
            <a:off x="3048400" y="2394400"/>
            <a:ext cx="2826600" cy="214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The most common form of diabetes</a:t>
            </a:r>
            <a:endParaRPr sz="1800">
              <a:latin typeface="Economica"/>
              <a:ea typeface="Economica"/>
              <a:cs typeface="Economica"/>
              <a:sym typeface="Economic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6"/>
          <p:cNvSpPr txBox="1">
            <a:spLocks noGrp="1"/>
          </p:cNvSpPr>
          <p:nvPr>
            <p:ph type="body" idx="1"/>
          </p:nvPr>
        </p:nvSpPr>
        <p:spPr>
          <a:xfrm>
            <a:off x="242875" y="227350"/>
            <a:ext cx="4130400" cy="12933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sz="4000">
                <a:solidFill>
                  <a:schemeClr val="accent2"/>
                </a:solidFill>
                <a:latin typeface="Economica"/>
                <a:ea typeface="Economica"/>
                <a:cs typeface="Economica"/>
                <a:sym typeface="Economica"/>
              </a:rPr>
              <a:t>Verify</a:t>
            </a:r>
            <a:endParaRPr sz="4000">
              <a:solidFill>
                <a:schemeClr val="accent2"/>
              </a:solidFill>
              <a:latin typeface="Economica"/>
              <a:ea typeface="Economica"/>
              <a:cs typeface="Economica"/>
              <a:sym typeface="Economica"/>
            </a:endParaRPr>
          </a:p>
        </p:txBody>
      </p:sp>
      <p:sp>
        <p:nvSpPr>
          <p:cNvPr id="572" name="Google Shape;572;p66"/>
          <p:cNvSpPr txBox="1">
            <a:spLocks noGrp="1"/>
          </p:cNvSpPr>
          <p:nvPr>
            <p:ph type="body" idx="2"/>
          </p:nvPr>
        </p:nvSpPr>
        <p:spPr>
          <a:xfrm>
            <a:off x="321400" y="1153275"/>
            <a:ext cx="4562100" cy="312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2"/>
              </a:buClr>
              <a:buSzPts val="1800"/>
              <a:buFont typeface="Economica"/>
              <a:buChar char="●"/>
            </a:pPr>
            <a:r>
              <a:rPr lang="en" sz="1800">
                <a:solidFill>
                  <a:schemeClr val="accent2"/>
                </a:solidFill>
                <a:latin typeface="Economica"/>
                <a:ea typeface="Economica"/>
                <a:cs typeface="Economica"/>
                <a:sym typeface="Economica"/>
              </a:rPr>
              <a:t>DPP-4 and SGLT2 inhibitors compete and coorperate </a:t>
            </a:r>
            <a:endParaRPr sz="1800">
              <a:solidFill>
                <a:schemeClr val="accent2"/>
              </a:solidFill>
              <a:latin typeface="Economica"/>
              <a:ea typeface="Economica"/>
              <a:cs typeface="Economica"/>
              <a:sym typeface="Economica"/>
            </a:endParaRPr>
          </a:p>
          <a:p>
            <a:pPr marL="457200" lvl="0" indent="-342900" algn="l" rtl="0">
              <a:spcBef>
                <a:spcPts val="0"/>
              </a:spcBef>
              <a:spcAft>
                <a:spcPts val="0"/>
              </a:spcAft>
              <a:buClr>
                <a:schemeClr val="accent2"/>
              </a:buClr>
              <a:buSzPts val="1800"/>
              <a:buFont typeface="Economica"/>
              <a:buChar char="●"/>
            </a:pPr>
            <a:r>
              <a:rPr lang="en" sz="1800">
                <a:solidFill>
                  <a:schemeClr val="accent2"/>
                </a:solidFill>
                <a:latin typeface="Economica"/>
                <a:ea typeface="Economica"/>
                <a:cs typeface="Economica"/>
                <a:sym typeface="Economica"/>
              </a:rPr>
              <a:t>Competitive advantages </a:t>
            </a:r>
            <a:endParaRPr sz="1800">
              <a:solidFill>
                <a:schemeClr val="accent2"/>
              </a:solidFill>
              <a:latin typeface="Economica"/>
              <a:ea typeface="Economica"/>
              <a:cs typeface="Economica"/>
              <a:sym typeface="Economica"/>
            </a:endParaRPr>
          </a:p>
          <a:p>
            <a:pPr marL="457200" lvl="0" indent="-342900" algn="l" rtl="0">
              <a:spcBef>
                <a:spcPts val="0"/>
              </a:spcBef>
              <a:spcAft>
                <a:spcPts val="0"/>
              </a:spcAft>
              <a:buClr>
                <a:schemeClr val="accent2"/>
              </a:buClr>
              <a:buSzPts val="1800"/>
              <a:buFont typeface="Economica"/>
              <a:buChar char="●"/>
            </a:pPr>
            <a:r>
              <a:rPr lang="en" sz="1800">
                <a:solidFill>
                  <a:schemeClr val="accent2"/>
                </a:solidFill>
                <a:latin typeface="Economica"/>
                <a:ea typeface="Economica"/>
                <a:cs typeface="Economica"/>
                <a:sym typeface="Economica"/>
              </a:rPr>
              <a:t>DPP-4 and SGLT2 inhibitors can be used as monotherapy or combination therapy </a:t>
            </a:r>
            <a:endParaRPr sz="1800">
              <a:solidFill>
                <a:schemeClr val="accent2"/>
              </a:solidFill>
              <a:latin typeface="Economica"/>
              <a:ea typeface="Economica"/>
              <a:cs typeface="Economica"/>
              <a:sym typeface="Economica"/>
            </a:endParaRPr>
          </a:p>
          <a:p>
            <a:pPr marL="457200" lvl="0" indent="-342900" algn="l" rtl="0">
              <a:spcBef>
                <a:spcPts val="0"/>
              </a:spcBef>
              <a:spcAft>
                <a:spcPts val="0"/>
              </a:spcAft>
              <a:buClr>
                <a:schemeClr val="accent2"/>
              </a:buClr>
              <a:buSzPts val="1800"/>
              <a:buFont typeface="Economica"/>
              <a:buChar char="●"/>
            </a:pPr>
            <a:r>
              <a:rPr lang="en" sz="1800">
                <a:solidFill>
                  <a:schemeClr val="accent2"/>
                </a:solidFill>
                <a:latin typeface="Economica"/>
                <a:ea typeface="Economica"/>
                <a:cs typeface="Economica"/>
                <a:sym typeface="Economica"/>
              </a:rPr>
              <a:t>The combination therapy </a:t>
            </a:r>
            <a:endParaRPr sz="1800">
              <a:solidFill>
                <a:schemeClr val="accent2"/>
              </a:solidFill>
              <a:latin typeface="Economica"/>
              <a:ea typeface="Economica"/>
              <a:cs typeface="Economica"/>
              <a:sym typeface="Economica"/>
            </a:endParaRPr>
          </a:p>
          <a:p>
            <a:pPr marL="914400" lvl="1" indent="-342900" algn="l" rtl="0">
              <a:spcBef>
                <a:spcPts val="0"/>
              </a:spcBef>
              <a:spcAft>
                <a:spcPts val="0"/>
              </a:spcAft>
              <a:buClr>
                <a:schemeClr val="accent2"/>
              </a:buClr>
              <a:buSzPts val="1800"/>
              <a:buFont typeface="Economica"/>
              <a:buChar char="○"/>
            </a:pPr>
            <a:r>
              <a:rPr lang="en" sz="1800">
                <a:solidFill>
                  <a:schemeClr val="accent2"/>
                </a:solidFill>
                <a:latin typeface="Economica"/>
                <a:ea typeface="Economica"/>
                <a:cs typeface="Economica"/>
                <a:sym typeface="Economica"/>
              </a:rPr>
              <a:t>has complementary effect in pharmacology.</a:t>
            </a:r>
            <a:endParaRPr sz="1800">
              <a:solidFill>
                <a:schemeClr val="accent2"/>
              </a:solidFill>
              <a:latin typeface="Economica"/>
              <a:ea typeface="Economica"/>
              <a:cs typeface="Economica"/>
              <a:sym typeface="Economica"/>
            </a:endParaRPr>
          </a:p>
          <a:p>
            <a:pPr marL="914400" marR="0" lvl="1" indent="-342900" algn="l" rtl="0">
              <a:spcBef>
                <a:spcPts val="0"/>
              </a:spcBef>
              <a:spcAft>
                <a:spcPts val="0"/>
              </a:spcAft>
              <a:buClr>
                <a:schemeClr val="accent2"/>
              </a:buClr>
              <a:buSzPts val="1800"/>
              <a:buChar char="○"/>
            </a:pPr>
            <a:r>
              <a:rPr lang="en" sz="1800">
                <a:solidFill>
                  <a:schemeClr val="accent2"/>
                </a:solidFill>
                <a:latin typeface="Economica"/>
                <a:ea typeface="Economica"/>
                <a:cs typeface="Economica"/>
                <a:sym typeface="Economica"/>
              </a:rPr>
              <a:t>Can inhibit glucagon and simulate insulin secretion.</a:t>
            </a:r>
            <a:endParaRPr sz="1800">
              <a:solidFill>
                <a:schemeClr val="accent2"/>
              </a:solidFill>
              <a:latin typeface="Economica"/>
              <a:ea typeface="Economica"/>
              <a:cs typeface="Economica"/>
              <a:sym typeface="Economica"/>
            </a:endParaRPr>
          </a:p>
          <a:p>
            <a:pPr marL="457200" marR="0" lvl="0" indent="0" algn="l" rtl="0">
              <a:spcBef>
                <a:spcPts val="1600"/>
              </a:spcBef>
              <a:spcAft>
                <a:spcPts val="1600"/>
              </a:spcAft>
              <a:buNone/>
            </a:pPr>
            <a:endParaRPr>
              <a:latin typeface="Arial"/>
              <a:ea typeface="Arial"/>
              <a:cs typeface="Arial"/>
              <a:sym typeface="Arial"/>
            </a:endParaRPr>
          </a:p>
        </p:txBody>
      </p:sp>
      <p:pic>
        <p:nvPicPr>
          <p:cNvPr id="573" name="Google Shape;573;p66"/>
          <p:cNvPicPr preferRelativeResize="0"/>
          <p:nvPr/>
        </p:nvPicPr>
        <p:blipFill>
          <a:blip r:embed="rId3">
            <a:alphaModFix/>
          </a:blip>
          <a:stretch>
            <a:fillRect/>
          </a:stretch>
        </p:blipFill>
        <p:spPr>
          <a:xfrm>
            <a:off x="4883500" y="1007806"/>
            <a:ext cx="3996600" cy="3578120"/>
          </a:xfrm>
          <a:prstGeom prst="rect">
            <a:avLst/>
          </a:prstGeom>
          <a:noFill/>
          <a:ln>
            <a:noFill/>
          </a:ln>
        </p:spPr>
      </p:pic>
      <p:sp>
        <p:nvSpPr>
          <p:cNvPr id="574" name="Google Shape;574;p66"/>
          <p:cNvSpPr txBox="1"/>
          <p:nvPr/>
        </p:nvSpPr>
        <p:spPr>
          <a:xfrm>
            <a:off x="2207172" y="4585925"/>
            <a:ext cx="7168903" cy="4863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None/>
            </a:pPr>
            <a:r>
              <a:rPr lang="en" sz="1800" b="1">
                <a:solidFill>
                  <a:schemeClr val="accent2"/>
                </a:solidFill>
                <a:latin typeface="Economica"/>
                <a:ea typeface="Economica"/>
                <a:cs typeface="Economica"/>
                <a:sym typeface="Economica"/>
              </a:rPr>
              <a:t>Insulin: red  SGLT-2 inhibitor: black  DPP-4 inhibitor: blue</a:t>
            </a:r>
            <a:endParaRPr sz="1800" b="1" dirty="0">
              <a:solidFill>
                <a:schemeClr val="accent2"/>
              </a:solidFill>
              <a:latin typeface="Economica"/>
              <a:ea typeface="Economica"/>
              <a:cs typeface="Economica"/>
              <a:sym typeface="Economic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7"/>
          <p:cNvSpPr txBox="1"/>
          <p:nvPr/>
        </p:nvSpPr>
        <p:spPr>
          <a:xfrm>
            <a:off x="1292773" y="4691700"/>
            <a:ext cx="6837163" cy="4518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1100"/>
              <a:buFont typeface="Arial"/>
              <a:buNone/>
            </a:pPr>
            <a:r>
              <a:rPr lang="en" sz="1800" b="1" dirty="0">
                <a:solidFill>
                  <a:srgbClr val="FFFFFF"/>
                </a:solidFill>
                <a:latin typeface="Economica"/>
                <a:ea typeface="Economica"/>
                <a:cs typeface="Economica"/>
                <a:sym typeface="Economica"/>
              </a:rPr>
              <a:t>Insulin: red  SGLT-2 inhibitor: black  DPP-4 inhibitor: blue</a:t>
            </a:r>
            <a:endParaRPr sz="1800" b="1" dirty="0">
              <a:solidFill>
                <a:srgbClr val="FFFFFF"/>
              </a:solidFill>
              <a:latin typeface="Economica"/>
              <a:ea typeface="Economica"/>
              <a:cs typeface="Economica"/>
              <a:sym typeface="Economica"/>
            </a:endParaRPr>
          </a:p>
        </p:txBody>
      </p:sp>
      <p:sp>
        <p:nvSpPr>
          <p:cNvPr id="580" name="Google Shape;580;p67"/>
          <p:cNvSpPr txBox="1"/>
          <p:nvPr/>
        </p:nvSpPr>
        <p:spPr>
          <a:xfrm>
            <a:off x="503350" y="229800"/>
            <a:ext cx="708300" cy="46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Economica"/>
                <a:ea typeface="Economica"/>
                <a:cs typeface="Economica"/>
                <a:sym typeface="Economica"/>
              </a:rPr>
              <a:t>C</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O</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N</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C</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L</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U</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S</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I</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O</a:t>
            </a:r>
            <a:endParaRPr sz="3000" b="1">
              <a:solidFill>
                <a:srgbClr val="FFFFFF"/>
              </a:solidFill>
              <a:latin typeface="Economica"/>
              <a:ea typeface="Economica"/>
              <a:cs typeface="Economica"/>
              <a:sym typeface="Economica"/>
            </a:endParaRPr>
          </a:p>
          <a:p>
            <a:pPr marL="0" lvl="0" indent="0" algn="l" rtl="0">
              <a:spcBef>
                <a:spcPts val="0"/>
              </a:spcBef>
              <a:spcAft>
                <a:spcPts val="0"/>
              </a:spcAft>
              <a:buNone/>
            </a:pPr>
            <a:r>
              <a:rPr lang="en" sz="3000" b="1">
                <a:solidFill>
                  <a:srgbClr val="FFFFFF"/>
                </a:solidFill>
                <a:latin typeface="Economica"/>
                <a:ea typeface="Economica"/>
                <a:cs typeface="Economica"/>
                <a:sym typeface="Economica"/>
              </a:rPr>
              <a:t>N</a:t>
            </a:r>
            <a:endParaRPr sz="3000" b="1">
              <a:solidFill>
                <a:srgbClr val="FFFFFF"/>
              </a:solidFill>
              <a:latin typeface="Economica"/>
              <a:ea typeface="Economica"/>
              <a:cs typeface="Economica"/>
              <a:sym typeface="Economica"/>
            </a:endParaRPr>
          </a:p>
        </p:txBody>
      </p:sp>
      <p:pic>
        <p:nvPicPr>
          <p:cNvPr id="581" name="Google Shape;581;p67"/>
          <p:cNvPicPr preferRelativeResize="0"/>
          <p:nvPr/>
        </p:nvPicPr>
        <p:blipFill>
          <a:blip r:embed="rId3">
            <a:alphaModFix/>
          </a:blip>
          <a:stretch>
            <a:fillRect/>
          </a:stretch>
        </p:blipFill>
        <p:spPr>
          <a:xfrm>
            <a:off x="1983792" y="90626"/>
            <a:ext cx="5594476" cy="4601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2070625" y="1139450"/>
            <a:ext cx="5002800" cy="857400"/>
          </a:xfrm>
          <a:prstGeom prst="rect">
            <a:avLst/>
          </a:prstGeom>
          <a:ln w="9525" cap="flat" cmpd="sng">
            <a:solidFill>
              <a:srgbClr val="37474F"/>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318" name="Google Shape;318;p31"/>
          <p:cNvSpPr txBox="1">
            <a:spLocks noGrp="1"/>
          </p:cNvSpPr>
          <p:nvPr>
            <p:ph type="body" idx="1"/>
          </p:nvPr>
        </p:nvSpPr>
        <p:spPr>
          <a:xfrm>
            <a:off x="762025" y="2253000"/>
            <a:ext cx="7620000" cy="2334600"/>
          </a:xfrm>
          <a:prstGeom prst="rect">
            <a:avLst/>
          </a:prstGeom>
          <a:ln w="9525" cap="flat" cmpd="sng">
            <a:solidFill>
              <a:srgbClr val="546E7A"/>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accent2"/>
                </a:solidFill>
                <a:latin typeface="Economica"/>
                <a:ea typeface="Economica"/>
                <a:cs typeface="Economica"/>
                <a:sym typeface="Economica"/>
              </a:rPr>
              <a:t>With the increasing population of diabetic patients, how do the sales of diabetes drugs compare and why? What will their future development trend be?</a:t>
            </a:r>
            <a:r>
              <a:rPr lang="en">
                <a:solidFill>
                  <a:schemeClr val="accent2"/>
                </a:solidFill>
              </a:rPr>
              <a:t> </a:t>
            </a:r>
            <a:endParaRPr>
              <a:solidFill>
                <a:schemeClr val="accent2"/>
              </a:solidFill>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32550" y="609450"/>
            <a:ext cx="6355200" cy="8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u="sng"/>
              <a:t>Goals/Objectives</a:t>
            </a:r>
            <a:endParaRPr sz="4400" u="sng"/>
          </a:p>
        </p:txBody>
      </p:sp>
      <p:sp>
        <p:nvSpPr>
          <p:cNvPr id="324" name="Google Shape;324;p32"/>
          <p:cNvSpPr txBox="1">
            <a:spLocks noGrp="1"/>
          </p:cNvSpPr>
          <p:nvPr>
            <p:ph type="body" idx="1"/>
          </p:nvPr>
        </p:nvSpPr>
        <p:spPr>
          <a:xfrm>
            <a:off x="308750" y="2594100"/>
            <a:ext cx="2013000" cy="194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Analyze past and current demand and the sales performance in SGLT2 inhibitors，insulin, and DPP-4 inhibitors markets.</a:t>
            </a:r>
            <a:endParaRPr sz="1800">
              <a:latin typeface="Economica"/>
              <a:ea typeface="Economica"/>
              <a:cs typeface="Economica"/>
              <a:sym typeface="Economica"/>
            </a:endParaRPr>
          </a:p>
        </p:txBody>
      </p:sp>
      <p:sp>
        <p:nvSpPr>
          <p:cNvPr id="325" name="Google Shape;325;p32"/>
          <p:cNvSpPr txBox="1">
            <a:spLocks noGrp="1"/>
          </p:cNvSpPr>
          <p:nvPr>
            <p:ph type="body" idx="2"/>
          </p:nvPr>
        </p:nvSpPr>
        <p:spPr>
          <a:xfrm>
            <a:off x="2527575" y="2594100"/>
            <a:ext cx="2013000" cy="194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Analyze their competitors and substitutes from other markets.</a:t>
            </a:r>
            <a:r>
              <a:rPr lang="en" sz="1400"/>
              <a:t> </a:t>
            </a:r>
            <a:endParaRPr sz="1400"/>
          </a:p>
        </p:txBody>
      </p:sp>
      <p:sp>
        <p:nvSpPr>
          <p:cNvPr id="326" name="Google Shape;326;p32"/>
          <p:cNvSpPr txBox="1">
            <a:spLocks noGrp="1"/>
          </p:cNvSpPr>
          <p:nvPr>
            <p:ph type="body" idx="3"/>
          </p:nvPr>
        </p:nvSpPr>
        <p:spPr>
          <a:xfrm>
            <a:off x="4722575" y="2594100"/>
            <a:ext cx="2013000" cy="194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Find the competitive advantages of SLGT2 inhibitors，insulin, and DPP-4 inhibitors treatments.</a:t>
            </a:r>
            <a:endParaRPr sz="1800">
              <a:latin typeface="Economica"/>
              <a:ea typeface="Economica"/>
              <a:cs typeface="Economica"/>
              <a:sym typeface="Economica"/>
            </a:endParaRPr>
          </a:p>
        </p:txBody>
      </p:sp>
      <p:sp>
        <p:nvSpPr>
          <p:cNvPr id="327" name="Google Shape;327;p32"/>
          <p:cNvSpPr txBox="1">
            <a:spLocks noGrp="1"/>
          </p:cNvSpPr>
          <p:nvPr>
            <p:ph type="body" idx="4"/>
          </p:nvPr>
        </p:nvSpPr>
        <p:spPr>
          <a:xfrm>
            <a:off x="6845575" y="2594100"/>
            <a:ext cx="2085000" cy="207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Economica"/>
                <a:ea typeface="Economica"/>
                <a:cs typeface="Economica"/>
                <a:sym typeface="Economica"/>
              </a:rPr>
              <a:t>Perform demand forecasting studies on SGlT2 inhibitors, DPP-4 inhibitors, and insulin markets to find their future trends.</a:t>
            </a:r>
            <a:r>
              <a:rPr lang="en" sz="1400"/>
              <a:t>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a:solidFill>
                  <a:srgbClr val="F2D7EE"/>
                </a:solidFill>
                <a:latin typeface="Economica"/>
                <a:ea typeface="Economica"/>
                <a:cs typeface="Economica"/>
                <a:sym typeface="Economica"/>
              </a:rPr>
              <a:t>SGLT2 </a:t>
            </a:r>
            <a:r>
              <a:rPr lang="en" sz="6600">
                <a:latin typeface="Economica"/>
                <a:ea typeface="Economica"/>
                <a:cs typeface="Economica"/>
                <a:sym typeface="Economica"/>
              </a:rPr>
              <a:t>Inhibitors</a:t>
            </a:r>
            <a:endParaRPr sz="6600">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title"/>
          </p:nvPr>
        </p:nvSpPr>
        <p:spPr>
          <a:xfrm>
            <a:off x="312850" y="482100"/>
            <a:ext cx="3942600" cy="4179300"/>
          </a:xfrm>
          <a:prstGeom prst="rect">
            <a:avLst/>
          </a:prstGeom>
          <a:ln w="9525" cap="flat" cmpd="sng">
            <a:solidFill>
              <a:srgbClr val="F2D7EE"/>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600">
                <a:solidFill>
                  <a:srgbClr val="F2D7EE"/>
                </a:solidFill>
              </a:rPr>
              <a:t>SGLT2 inhibitors</a:t>
            </a:r>
            <a:endParaRPr sz="6600">
              <a:solidFill>
                <a:srgbClr val="F2D7EE"/>
              </a:solidFill>
            </a:endParaRPr>
          </a:p>
          <a:p>
            <a:pPr marL="0" lvl="0" indent="0" algn="ctr" rtl="0">
              <a:spcBef>
                <a:spcPts val="0"/>
              </a:spcBef>
              <a:spcAft>
                <a:spcPts val="0"/>
              </a:spcAft>
              <a:buNone/>
            </a:pPr>
            <a:r>
              <a:rPr lang="en" sz="2300">
                <a:solidFill>
                  <a:srgbClr val="F2D7EE"/>
                </a:solidFill>
              </a:rPr>
              <a:t>(Sodium glucose cotransporter-2)</a:t>
            </a:r>
            <a:endParaRPr sz="2300">
              <a:solidFill>
                <a:srgbClr val="F2D7EE"/>
              </a:solidFill>
            </a:endParaRPr>
          </a:p>
        </p:txBody>
      </p:sp>
      <p:sp>
        <p:nvSpPr>
          <p:cNvPr id="338" name="Google Shape;338;p34"/>
          <p:cNvSpPr txBox="1">
            <a:spLocks noGrp="1"/>
          </p:cNvSpPr>
          <p:nvPr>
            <p:ph type="body" idx="2"/>
          </p:nvPr>
        </p:nvSpPr>
        <p:spPr>
          <a:xfrm>
            <a:off x="4890475" y="1713338"/>
            <a:ext cx="39426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Economica"/>
                <a:ea typeface="Economica"/>
                <a:cs typeface="Economica"/>
                <a:sym typeface="Economica"/>
              </a:rPr>
              <a:t>High Consumption:</a:t>
            </a:r>
            <a:endParaRPr sz="1800" dirty="0">
              <a:latin typeface="Economica"/>
              <a:ea typeface="Economica"/>
              <a:cs typeface="Economica"/>
              <a:sym typeface="Economica"/>
            </a:endParaRPr>
          </a:p>
          <a:p>
            <a:pPr marL="457200" lvl="0" indent="-342900" algn="l" rtl="0">
              <a:spcBef>
                <a:spcPts val="1600"/>
              </a:spcBef>
              <a:spcAft>
                <a:spcPts val="0"/>
              </a:spcAft>
              <a:buSzPts val="1800"/>
              <a:buFont typeface="Economica"/>
              <a:buChar char="❖"/>
            </a:pPr>
            <a:r>
              <a:rPr lang="en" sz="1800" dirty="0">
                <a:latin typeface="Economica"/>
                <a:ea typeface="Economica"/>
                <a:cs typeface="Economica"/>
                <a:sym typeface="Economica"/>
              </a:rPr>
              <a:t>Simple treatment method</a:t>
            </a:r>
            <a:endParaRPr sz="1800" dirty="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dirty="0">
                <a:latin typeface="Economica"/>
                <a:ea typeface="Economica"/>
                <a:cs typeface="Economica"/>
                <a:sym typeface="Economica"/>
              </a:rPr>
              <a:t>Relatively better results</a:t>
            </a:r>
            <a:endParaRPr sz="1800" dirty="0">
              <a:latin typeface="Economica"/>
              <a:ea typeface="Economica"/>
              <a:cs typeface="Economica"/>
              <a:sym typeface="Economica"/>
            </a:endParaRPr>
          </a:p>
          <a:p>
            <a:pPr marL="457200" lvl="0" indent="-323850" algn="l" rtl="0">
              <a:spcBef>
                <a:spcPts val="0"/>
              </a:spcBef>
              <a:spcAft>
                <a:spcPts val="0"/>
              </a:spcAft>
              <a:buSzPts val="1500"/>
              <a:buChar char="❖"/>
            </a:pPr>
            <a:r>
              <a:rPr lang="en" sz="1800" dirty="0">
                <a:latin typeface="Economica"/>
                <a:ea typeface="Economica"/>
                <a:cs typeface="Economica"/>
                <a:sym typeface="Economica"/>
              </a:rPr>
              <a:t>Preferred line of treatment </a:t>
            </a:r>
            <a:r>
              <a:rPr lang="en" sz="1500" dirty="0"/>
              <a:t> </a:t>
            </a:r>
            <a:endParaRPr sz="1500" dirty="0"/>
          </a:p>
        </p:txBody>
      </p:sp>
      <p:sp>
        <p:nvSpPr>
          <p:cNvPr id="339" name="Google Shape;339;p34"/>
          <p:cNvSpPr txBox="1">
            <a:spLocks noGrp="1"/>
          </p:cNvSpPr>
          <p:nvPr>
            <p:ph type="body" idx="3"/>
          </p:nvPr>
        </p:nvSpPr>
        <p:spPr>
          <a:xfrm>
            <a:off x="4890475" y="3430250"/>
            <a:ext cx="3942600" cy="123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AutoNum type="arabicPeriod"/>
            </a:pPr>
            <a:r>
              <a:rPr lang="en" sz="1800">
                <a:latin typeface="Economica"/>
                <a:ea typeface="Economica"/>
                <a:cs typeface="Economica"/>
                <a:sym typeface="Economica"/>
              </a:rPr>
              <a:t>Canagliflozin(Invokana)</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AutoNum type="arabicPeriod"/>
            </a:pPr>
            <a:r>
              <a:rPr lang="en" sz="1800">
                <a:solidFill>
                  <a:schemeClr val="lt1"/>
                </a:solidFill>
                <a:latin typeface="Economica"/>
                <a:ea typeface="Economica"/>
                <a:cs typeface="Economica"/>
                <a:sym typeface="Economica"/>
              </a:rPr>
              <a:t>Dapagliflozin(Farxiga)</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AutoNum type="arabicPeriod"/>
            </a:pPr>
            <a:r>
              <a:rPr lang="en" sz="1800">
                <a:latin typeface="Economica"/>
                <a:ea typeface="Economica"/>
                <a:cs typeface="Economica"/>
                <a:sym typeface="Economica"/>
              </a:rPr>
              <a:t>Empagliflozin(Jardiance)</a:t>
            </a:r>
            <a:endParaRPr sz="1800">
              <a:latin typeface="Economica"/>
              <a:ea typeface="Economica"/>
              <a:cs typeface="Economica"/>
              <a:sym typeface="Economica"/>
            </a:endParaRPr>
          </a:p>
        </p:txBody>
      </p:sp>
      <p:sp>
        <p:nvSpPr>
          <p:cNvPr id="340" name="Google Shape;340;p34"/>
          <p:cNvSpPr txBox="1">
            <a:spLocks noGrp="1"/>
          </p:cNvSpPr>
          <p:nvPr>
            <p:ph type="body" idx="2"/>
          </p:nvPr>
        </p:nvSpPr>
        <p:spPr>
          <a:xfrm>
            <a:off x="4890475" y="379662"/>
            <a:ext cx="3942600" cy="123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sz="1800">
                <a:latin typeface="Economica"/>
                <a:ea typeface="Economica"/>
                <a:cs typeface="Economica"/>
                <a:sym typeface="Economica"/>
              </a:rPr>
              <a:t>The newest class of oral </a:t>
            </a:r>
            <a:r>
              <a:rPr lang="en" sz="1800" dirty="0" err="1">
                <a:latin typeface="Economica"/>
                <a:ea typeface="Economica"/>
                <a:cs typeface="Economica"/>
                <a:sym typeface="Economica"/>
              </a:rPr>
              <a:t>antihyperglycemic</a:t>
            </a:r>
            <a:r>
              <a:rPr lang="en" sz="1800" dirty="0">
                <a:latin typeface="Economica"/>
                <a:ea typeface="Economica"/>
                <a:cs typeface="Economica"/>
                <a:sym typeface="Economica"/>
              </a:rPr>
              <a:t> agents</a:t>
            </a:r>
            <a:endParaRPr sz="1800" dirty="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dirty="0">
                <a:latin typeface="Economica"/>
                <a:ea typeface="Economica"/>
                <a:cs typeface="Economica"/>
                <a:sym typeface="Economica"/>
              </a:rPr>
              <a:t>Significant developments in safety and efficacy</a:t>
            </a:r>
            <a:endParaRPr sz="1800" dirty="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p:nvPr/>
        </p:nvSpPr>
        <p:spPr>
          <a:xfrm>
            <a:off x="832400" y="633775"/>
            <a:ext cx="7355100" cy="434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Source Code Pro"/>
                <a:ea typeface="Source Code Pro"/>
                <a:cs typeface="Source Code Pro"/>
                <a:sym typeface="Source Code Pro"/>
              </a:rPr>
              <a:t>THE SALE REVENUE OF INVOKANA(BLUE), FARXIGA(GREEN), JARDIANCE(RED)</a:t>
            </a:r>
            <a:endParaRPr>
              <a:solidFill>
                <a:srgbClr val="FFFFFF"/>
              </a:solidFill>
              <a:latin typeface="Source Code Pro"/>
              <a:ea typeface="Source Code Pro"/>
              <a:cs typeface="Source Code Pro"/>
              <a:sym typeface="Source Code Pro"/>
            </a:endParaRPr>
          </a:p>
        </p:txBody>
      </p:sp>
      <p:pic>
        <p:nvPicPr>
          <p:cNvPr id="346" name="Google Shape;346;p35"/>
          <p:cNvPicPr preferRelativeResize="0"/>
          <p:nvPr/>
        </p:nvPicPr>
        <p:blipFill>
          <a:blip r:embed="rId3">
            <a:alphaModFix/>
          </a:blip>
          <a:stretch>
            <a:fillRect/>
          </a:stretch>
        </p:blipFill>
        <p:spPr>
          <a:xfrm>
            <a:off x="650825" y="1332825"/>
            <a:ext cx="7718250" cy="3549900"/>
          </a:xfrm>
          <a:prstGeom prst="rect">
            <a:avLst/>
          </a:prstGeom>
          <a:noFill/>
          <a:ln>
            <a:noFill/>
          </a:ln>
        </p:spPr>
      </p:pic>
      <p:sp>
        <p:nvSpPr>
          <p:cNvPr id="347" name="Google Shape;347;p35"/>
          <p:cNvSpPr txBox="1"/>
          <p:nvPr/>
        </p:nvSpPr>
        <p:spPr>
          <a:xfrm>
            <a:off x="2367425" y="2571750"/>
            <a:ext cx="4481100" cy="18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Invokana				</a:t>
            </a:r>
            <a:endParaRPr>
              <a:latin typeface="Source Code Pro"/>
              <a:ea typeface="Source Code Pro"/>
              <a:cs typeface="Source Code Pro"/>
              <a:sym typeface="Source Code Pro"/>
            </a:endParaRPr>
          </a:p>
          <a:p>
            <a:pPr marL="0" lvl="0" indent="0" algn="l" rtl="0">
              <a:spcBef>
                <a:spcPts val="0"/>
              </a:spcBef>
              <a:spcAft>
                <a:spcPts val="0"/>
              </a:spcAft>
              <a:buNone/>
            </a:pPr>
            <a:endParaRPr>
              <a:latin typeface="Source Code Pro"/>
              <a:ea typeface="Source Code Pro"/>
              <a:cs typeface="Source Code Pro"/>
              <a:sym typeface="Source Code Pro"/>
            </a:endParaRPr>
          </a:p>
          <a:p>
            <a:pPr marL="1371600" lvl="0" indent="457200" algn="l" rtl="0">
              <a:spcBef>
                <a:spcPts val="0"/>
              </a:spcBef>
              <a:spcAft>
                <a:spcPts val="0"/>
              </a:spcAft>
              <a:buNone/>
            </a:pPr>
            <a:r>
              <a:rPr lang="en">
                <a:latin typeface="Source Code Pro"/>
                <a:ea typeface="Source Code Pro"/>
                <a:cs typeface="Source Code Pro"/>
                <a:sym typeface="Source Code Pro"/>
              </a:rPr>
              <a:t>Farxiga</a:t>
            </a:r>
            <a:endParaRPr>
              <a:latin typeface="Source Code Pro"/>
              <a:ea typeface="Source Code Pro"/>
              <a:cs typeface="Source Code Pro"/>
              <a:sym typeface="Source Code Pro"/>
            </a:endParaRPr>
          </a:p>
          <a:p>
            <a:pPr marL="1371600" lvl="0" indent="457200" algn="l" rtl="0">
              <a:spcBef>
                <a:spcPts val="0"/>
              </a:spcBef>
              <a:spcAft>
                <a:spcPts val="0"/>
              </a:spcAft>
              <a:buNone/>
            </a:pPr>
            <a:endParaRPr>
              <a:latin typeface="Source Code Pro"/>
              <a:ea typeface="Source Code Pro"/>
              <a:cs typeface="Source Code Pro"/>
              <a:sym typeface="Source Code Pro"/>
            </a:endParaRPr>
          </a:p>
          <a:p>
            <a:pPr marL="1371600" lvl="0" indent="457200" algn="l" rtl="0">
              <a:spcBef>
                <a:spcPts val="0"/>
              </a:spcBef>
              <a:spcAft>
                <a:spcPts val="0"/>
              </a:spcAft>
              <a:buNone/>
            </a:pPr>
            <a:endParaRPr>
              <a:latin typeface="Source Code Pro"/>
              <a:ea typeface="Source Code Pro"/>
              <a:cs typeface="Source Code Pro"/>
              <a:sym typeface="Source Code Pro"/>
            </a:endParaRPr>
          </a:p>
          <a:p>
            <a:pPr marL="1371600" lvl="0" indent="457200" algn="l" rtl="0">
              <a:spcBef>
                <a:spcPts val="0"/>
              </a:spcBef>
              <a:spcAft>
                <a:spcPts val="0"/>
              </a:spcAft>
              <a:buNone/>
            </a:pPr>
            <a:endParaRPr>
              <a:latin typeface="Source Code Pro"/>
              <a:ea typeface="Source Code Pro"/>
              <a:cs typeface="Source Code Pro"/>
              <a:sym typeface="Source Code Pro"/>
            </a:endParaRPr>
          </a:p>
          <a:p>
            <a:pPr marL="1371600" lvl="0" indent="457200" algn="l" rtl="0">
              <a:spcBef>
                <a:spcPts val="0"/>
              </a:spcBef>
              <a:spcAft>
                <a:spcPts val="0"/>
              </a:spcAft>
              <a:buNone/>
            </a:pPr>
            <a:r>
              <a:rPr lang="en">
                <a:latin typeface="Source Code Pro"/>
                <a:ea typeface="Source Code Pro"/>
                <a:cs typeface="Source Code Pro"/>
                <a:sym typeface="Source Code Pro"/>
              </a:rPr>
              <a:t>	Jardiance</a:t>
            </a:r>
            <a:endParaRPr>
              <a:latin typeface="Source Code Pro"/>
              <a:ea typeface="Source Code Pro"/>
              <a:cs typeface="Source Code Pro"/>
              <a:sym typeface="Source Code Pro"/>
            </a:endParaRPr>
          </a:p>
          <a:p>
            <a:pPr marL="1371600" lvl="0" indent="457200" algn="l" rtl="0">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
        <p:nvSpPr>
          <p:cNvPr id="348" name="Google Shape;348;p35"/>
          <p:cNvSpPr/>
          <p:nvPr/>
        </p:nvSpPr>
        <p:spPr>
          <a:xfrm>
            <a:off x="650825" y="3706125"/>
            <a:ext cx="3086100" cy="1000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3190</Words>
  <Application>Microsoft Macintosh PowerPoint</Application>
  <PresentationFormat>On-screen Show (16:9)</PresentationFormat>
  <Paragraphs>353</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Economica</vt:lpstr>
      <vt:lpstr>Open Sans</vt:lpstr>
      <vt:lpstr>Times New Roman</vt:lpstr>
      <vt:lpstr>Georgia</vt:lpstr>
      <vt:lpstr>Source Code Pro</vt:lpstr>
      <vt:lpstr>Amatic SC</vt:lpstr>
      <vt:lpstr>Roboto</vt:lpstr>
      <vt:lpstr>Arial</vt:lpstr>
      <vt:lpstr>Beach Day</vt:lpstr>
      <vt:lpstr>Forecasting Study In  Diabetic Drugs Market</vt:lpstr>
      <vt:lpstr>BACKGROUND</vt:lpstr>
      <vt:lpstr>PowerPoint Presentation</vt:lpstr>
      <vt:lpstr>Type 2      Diabetes</vt:lpstr>
      <vt:lpstr>Problem Statement</vt:lpstr>
      <vt:lpstr>Goals/Objectives</vt:lpstr>
      <vt:lpstr>SGLT2 Inhibitors</vt:lpstr>
      <vt:lpstr>SGLT2 inhibitors (Sodium glucose cotransporter-2)</vt:lpstr>
      <vt:lpstr>PowerPoint Presentation</vt:lpstr>
      <vt:lpstr>PowerPoint Presentation</vt:lpstr>
      <vt:lpstr>PowerPoint Presentation</vt:lpstr>
      <vt:lpstr>INVOKANA</vt:lpstr>
      <vt:lpstr>INVOKANA (forecasting)</vt:lpstr>
      <vt:lpstr>FARXIGA</vt:lpstr>
      <vt:lpstr>FARXIGA</vt:lpstr>
      <vt:lpstr>FARXIGA</vt:lpstr>
      <vt:lpstr>JARDIANCE</vt:lpstr>
      <vt:lpstr>JARDIANCE</vt:lpstr>
      <vt:lpstr>JARDIANCE (Forecasting)</vt:lpstr>
      <vt:lpstr>Sglt2 inhibitors (Forecasting)</vt:lpstr>
      <vt:lpstr>SGLT2 inhibitors</vt:lpstr>
      <vt:lpstr>INSULIN</vt:lpstr>
      <vt:lpstr>Insulin</vt:lpstr>
      <vt:lpstr>Insulin</vt:lpstr>
      <vt:lpstr>Insulin (Forecasting)</vt:lpstr>
      <vt:lpstr>Short term solutions </vt:lpstr>
      <vt:lpstr>DPP-4 Inhibitors</vt:lpstr>
      <vt:lpstr>DPP-4 inhibitors (dipeptidyl peptidase-4)</vt:lpstr>
      <vt:lpstr>DPP-4  inhibitors</vt:lpstr>
      <vt:lpstr>DPP-4 inhibitors</vt:lpstr>
      <vt:lpstr>DPP-4 inhibitors</vt:lpstr>
      <vt:lpstr>DPP-4 inhibitors</vt:lpstr>
      <vt:lpstr>DPP-4 inhibitors</vt:lpstr>
      <vt:lpstr>DPP4 Inhibitors Arima(1,1,0)</vt:lpstr>
      <vt:lpstr>DPP4 Inhibitors (forecasting)</vt:lpstr>
      <vt:lpstr>PowerPoint Presentation</vt:lpstr>
      <vt:lpstr>CONCLUSION</vt:lpstr>
      <vt:lpstr>  Analyze</vt:lpstr>
      <vt:lpstr>PowerPoint Presentation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Study In  Diabetic Drugs Market</dc:title>
  <cp:lastModifiedBy>Microsoft Office User</cp:lastModifiedBy>
  <cp:revision>1</cp:revision>
  <dcterms:modified xsi:type="dcterms:W3CDTF">2020-03-21T03:49:51Z</dcterms:modified>
</cp:coreProperties>
</file>