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85" r:id="rId4"/>
    <p:sldId id="286" r:id="rId5"/>
    <p:sldId id="284" r:id="rId6"/>
    <p:sldId id="269" r:id="rId7"/>
    <p:sldId id="281" r:id="rId8"/>
    <p:sldId id="273" r:id="rId9"/>
    <p:sldId id="278" r:id="rId10"/>
    <p:sldId id="274" r:id="rId11"/>
    <p:sldId id="280" r:id="rId12"/>
    <p:sldId id="288" r:id="rId13"/>
    <p:sldId id="289" r:id="rId14"/>
    <p:sldId id="282" r:id="rId15"/>
    <p:sldId id="29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1D75A4-9C0C-42C6-8F90-60F0FA23407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ED94DE8-A3D9-46DB-AF55-0F6185F7D304}">
      <dgm:prSet/>
      <dgm:spPr/>
      <dgm:t>
        <a:bodyPr/>
        <a:lstStyle/>
        <a:p>
          <a:pPr>
            <a:lnSpc>
              <a:spcPct val="100000"/>
            </a:lnSpc>
          </a:pPr>
          <a:r>
            <a:rPr lang="de-AT"/>
            <a:t>Modernes Bestellsystem für die Gastronomie</a:t>
          </a:r>
          <a:endParaRPr lang="en-US"/>
        </a:p>
      </dgm:t>
    </dgm:pt>
    <dgm:pt modelId="{0294C8F3-7F5E-47CC-85A2-C4C19B024F10}" type="parTrans" cxnId="{ADC65945-108D-4935-A0CD-5B1BF18A71E8}">
      <dgm:prSet/>
      <dgm:spPr/>
      <dgm:t>
        <a:bodyPr/>
        <a:lstStyle/>
        <a:p>
          <a:endParaRPr lang="en-US"/>
        </a:p>
      </dgm:t>
    </dgm:pt>
    <dgm:pt modelId="{DF01E8BA-5E1A-46C7-809B-F88796579294}" type="sibTrans" cxnId="{ADC65945-108D-4935-A0CD-5B1BF18A71E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7CCAD6B-6387-4834-AB14-0448C49769D8}">
      <dgm:prSet/>
      <dgm:spPr/>
      <dgm:t>
        <a:bodyPr/>
        <a:lstStyle/>
        <a:p>
          <a:pPr>
            <a:lnSpc>
              <a:spcPct val="100000"/>
            </a:lnSpc>
          </a:pPr>
          <a:r>
            <a:rPr lang="de-AT"/>
            <a:t>Kunde bestellt über Tablet-App</a:t>
          </a:r>
          <a:endParaRPr lang="en-US"/>
        </a:p>
      </dgm:t>
    </dgm:pt>
    <dgm:pt modelId="{E5F51001-5034-416E-9606-DD741C0C6F30}" type="parTrans" cxnId="{8FC893ED-25A5-4C98-9BAF-8B5453275B98}">
      <dgm:prSet/>
      <dgm:spPr/>
      <dgm:t>
        <a:bodyPr/>
        <a:lstStyle/>
        <a:p>
          <a:endParaRPr lang="en-US"/>
        </a:p>
      </dgm:t>
    </dgm:pt>
    <dgm:pt modelId="{A5213A56-4677-4F0C-BB22-64E5986B25E4}" type="sibTrans" cxnId="{8FC893ED-25A5-4C98-9BAF-8B5453275B9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6FD3336-CFA3-4A28-9FD6-E86C572FCEE2}">
      <dgm:prSet/>
      <dgm:spPr/>
      <dgm:t>
        <a:bodyPr/>
        <a:lstStyle/>
        <a:p>
          <a:pPr>
            <a:lnSpc>
              <a:spcPct val="100000"/>
            </a:lnSpc>
          </a:pPr>
          <a:r>
            <a:rPr lang="de-AT"/>
            <a:t>Webseite in der Küche / beim Kellner mit der Ansicht der Bestellungen</a:t>
          </a:r>
          <a:endParaRPr lang="en-US"/>
        </a:p>
      </dgm:t>
    </dgm:pt>
    <dgm:pt modelId="{1900A318-C9EC-45F3-997F-69CE66BF9EA7}" type="parTrans" cxnId="{4FF7D7E6-B943-4F59-9C8B-EE74E9445701}">
      <dgm:prSet/>
      <dgm:spPr/>
      <dgm:t>
        <a:bodyPr/>
        <a:lstStyle/>
        <a:p>
          <a:endParaRPr lang="en-US"/>
        </a:p>
      </dgm:t>
    </dgm:pt>
    <dgm:pt modelId="{C0D9D2DC-E342-4CC5-B709-F917B6AB3300}" type="sibTrans" cxnId="{4FF7D7E6-B943-4F59-9C8B-EE74E944570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2C3E6E6-6DE6-4E9C-A11D-EFAFB7A49985}">
      <dgm:prSet/>
      <dgm:spPr/>
      <dgm:t>
        <a:bodyPr/>
        <a:lstStyle/>
        <a:p>
          <a:pPr>
            <a:lnSpc>
              <a:spcPct val="100000"/>
            </a:lnSpc>
          </a:pPr>
          <a:r>
            <a:rPr lang="de-AT"/>
            <a:t>Feedback-App</a:t>
          </a:r>
          <a:endParaRPr lang="en-US"/>
        </a:p>
      </dgm:t>
    </dgm:pt>
    <dgm:pt modelId="{9C4A3768-B327-4390-8532-7A63C18489D5}" type="parTrans" cxnId="{AB0B02E5-6AE3-4104-8883-72CC7A93276F}">
      <dgm:prSet/>
      <dgm:spPr/>
      <dgm:t>
        <a:bodyPr/>
        <a:lstStyle/>
        <a:p>
          <a:endParaRPr lang="en-US"/>
        </a:p>
      </dgm:t>
    </dgm:pt>
    <dgm:pt modelId="{0C4384BC-97E8-40BF-BBD9-31F4A0D34753}" type="sibTrans" cxnId="{AB0B02E5-6AE3-4104-8883-72CC7A93276F}">
      <dgm:prSet/>
      <dgm:spPr/>
      <dgm:t>
        <a:bodyPr/>
        <a:lstStyle/>
        <a:p>
          <a:endParaRPr lang="en-US"/>
        </a:p>
      </dgm:t>
    </dgm:pt>
    <dgm:pt modelId="{62B024B6-7A17-4A9E-BBB0-8C0839B3D6D9}" type="pres">
      <dgm:prSet presAssocID="{601D75A4-9C0C-42C6-8F90-60F0FA234079}" presName="root" presStyleCnt="0">
        <dgm:presLayoutVars>
          <dgm:dir/>
          <dgm:resizeHandles val="exact"/>
        </dgm:presLayoutVars>
      </dgm:prSet>
      <dgm:spPr/>
    </dgm:pt>
    <dgm:pt modelId="{76252B08-6083-4F80-A92A-72F5A2D5048A}" type="pres">
      <dgm:prSet presAssocID="{601D75A4-9C0C-42C6-8F90-60F0FA234079}" presName="container" presStyleCnt="0">
        <dgm:presLayoutVars>
          <dgm:dir/>
          <dgm:resizeHandles val="exact"/>
        </dgm:presLayoutVars>
      </dgm:prSet>
      <dgm:spPr/>
    </dgm:pt>
    <dgm:pt modelId="{AEA8F60B-970C-44B6-8D4F-252445ACFDC7}" type="pres">
      <dgm:prSet presAssocID="{DED94DE8-A3D9-46DB-AF55-0F6185F7D304}" presName="compNode" presStyleCnt="0"/>
      <dgm:spPr/>
    </dgm:pt>
    <dgm:pt modelId="{FF2215EA-4DC7-4ACC-A38F-2E522E2C8A41}" type="pres">
      <dgm:prSet presAssocID="{DED94DE8-A3D9-46DB-AF55-0F6185F7D304}" presName="iconBgRect" presStyleLbl="bgShp" presStyleIdx="0" presStyleCnt="4"/>
      <dgm:spPr>
        <a:solidFill>
          <a:schemeClr val="bg2">
            <a:lumMod val="40000"/>
            <a:lumOff val="60000"/>
          </a:schemeClr>
        </a:solidFill>
      </dgm:spPr>
    </dgm:pt>
    <dgm:pt modelId="{ED414D48-134A-4A62-B904-0187BA72B9CC}" type="pres">
      <dgm:prSet presAssocID="{DED94DE8-A3D9-46DB-AF55-0F6185F7D30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25EFABDE-195C-41BA-87AA-7CD40C280369}" type="pres">
      <dgm:prSet presAssocID="{DED94DE8-A3D9-46DB-AF55-0F6185F7D304}" presName="spaceRect" presStyleCnt="0"/>
      <dgm:spPr/>
    </dgm:pt>
    <dgm:pt modelId="{D7833E69-6391-4E0F-BE32-F592A83EB664}" type="pres">
      <dgm:prSet presAssocID="{DED94DE8-A3D9-46DB-AF55-0F6185F7D304}" presName="textRect" presStyleLbl="revTx" presStyleIdx="0" presStyleCnt="4">
        <dgm:presLayoutVars>
          <dgm:chMax val="1"/>
          <dgm:chPref val="1"/>
        </dgm:presLayoutVars>
      </dgm:prSet>
      <dgm:spPr/>
    </dgm:pt>
    <dgm:pt modelId="{1332EDEC-E642-4D6B-97C5-92B1F6C97787}" type="pres">
      <dgm:prSet presAssocID="{DF01E8BA-5E1A-46C7-809B-F88796579294}" presName="sibTrans" presStyleLbl="sibTrans2D1" presStyleIdx="0" presStyleCnt="0"/>
      <dgm:spPr/>
    </dgm:pt>
    <dgm:pt modelId="{9CA05A63-511E-4310-91C2-0F446B2694CB}" type="pres">
      <dgm:prSet presAssocID="{D7CCAD6B-6387-4834-AB14-0448C49769D8}" presName="compNode" presStyleCnt="0"/>
      <dgm:spPr/>
    </dgm:pt>
    <dgm:pt modelId="{3ED585D2-1BD8-4BA4-AB28-BE7C80B7F141}" type="pres">
      <dgm:prSet presAssocID="{D7CCAD6B-6387-4834-AB14-0448C49769D8}" presName="iconBgRect" presStyleLbl="bgShp" presStyleIdx="1" presStyleCnt="4"/>
      <dgm:spPr>
        <a:solidFill>
          <a:schemeClr val="tx2">
            <a:lumMod val="40000"/>
            <a:lumOff val="60000"/>
          </a:schemeClr>
        </a:solidFill>
      </dgm:spPr>
    </dgm:pt>
    <dgm:pt modelId="{6B498B39-3D9A-426A-82DF-687C1F883B32}" type="pres">
      <dgm:prSet presAssocID="{D7CCAD6B-6387-4834-AB14-0448C49769D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F09DB870-F9C6-49FF-974E-13F38CA6C3AA}" type="pres">
      <dgm:prSet presAssocID="{D7CCAD6B-6387-4834-AB14-0448C49769D8}" presName="spaceRect" presStyleCnt="0"/>
      <dgm:spPr/>
    </dgm:pt>
    <dgm:pt modelId="{CFE3A25B-EA40-4AEA-9E0A-4E02A5578938}" type="pres">
      <dgm:prSet presAssocID="{D7CCAD6B-6387-4834-AB14-0448C49769D8}" presName="textRect" presStyleLbl="revTx" presStyleIdx="1" presStyleCnt="4">
        <dgm:presLayoutVars>
          <dgm:chMax val="1"/>
          <dgm:chPref val="1"/>
        </dgm:presLayoutVars>
      </dgm:prSet>
      <dgm:spPr/>
    </dgm:pt>
    <dgm:pt modelId="{D2EDFC91-67E9-4DEA-B79E-6B902CD08404}" type="pres">
      <dgm:prSet presAssocID="{A5213A56-4677-4F0C-BB22-64E5986B25E4}" presName="sibTrans" presStyleLbl="sibTrans2D1" presStyleIdx="0" presStyleCnt="0"/>
      <dgm:spPr/>
    </dgm:pt>
    <dgm:pt modelId="{16C32888-F0BF-4B9F-90BC-45B688E79958}" type="pres">
      <dgm:prSet presAssocID="{F6FD3336-CFA3-4A28-9FD6-E86C572FCEE2}" presName="compNode" presStyleCnt="0"/>
      <dgm:spPr/>
    </dgm:pt>
    <dgm:pt modelId="{0D983E31-2840-44C7-B7F6-79C4C8F2ADF8}" type="pres">
      <dgm:prSet presAssocID="{F6FD3336-CFA3-4A28-9FD6-E86C572FCEE2}" presName="iconBgRect" presStyleLbl="bgShp" presStyleIdx="2" presStyleCnt="4"/>
      <dgm:spPr>
        <a:xfrm>
          <a:off x="108989" y="1838491"/>
          <a:ext cx="1282575" cy="1282575"/>
        </a:xfrm>
        <a:prstGeom prst="ellipse">
          <a:avLst/>
        </a:prstGeom>
        <a:solidFill>
          <a:srgbClr val="8AC4A7">
            <a:lumMod val="40000"/>
            <a:lumOff val="60000"/>
          </a:srgbClr>
        </a:solidFill>
        <a:ln>
          <a:noFill/>
        </a:ln>
        <a:effectLst/>
      </dgm:spPr>
    </dgm:pt>
    <dgm:pt modelId="{DD857503-63DA-425D-918B-871813464A46}" type="pres">
      <dgm:prSet presAssocID="{F6FD3336-CFA3-4A28-9FD6-E86C572FCEE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F6CAED5F-FBF1-49DC-9202-60236DC4CA42}" type="pres">
      <dgm:prSet presAssocID="{F6FD3336-CFA3-4A28-9FD6-E86C572FCEE2}" presName="spaceRect" presStyleCnt="0"/>
      <dgm:spPr/>
    </dgm:pt>
    <dgm:pt modelId="{6E81E1C5-2557-458D-AB9A-3A101557A7EB}" type="pres">
      <dgm:prSet presAssocID="{F6FD3336-CFA3-4A28-9FD6-E86C572FCEE2}" presName="textRect" presStyleLbl="revTx" presStyleIdx="2" presStyleCnt="4">
        <dgm:presLayoutVars>
          <dgm:chMax val="1"/>
          <dgm:chPref val="1"/>
        </dgm:presLayoutVars>
      </dgm:prSet>
      <dgm:spPr/>
    </dgm:pt>
    <dgm:pt modelId="{9E0545DD-7900-4BAF-B9D0-F6D652525229}" type="pres">
      <dgm:prSet presAssocID="{C0D9D2DC-E342-4CC5-B709-F917B6AB3300}" presName="sibTrans" presStyleLbl="sibTrans2D1" presStyleIdx="0" presStyleCnt="0"/>
      <dgm:spPr/>
    </dgm:pt>
    <dgm:pt modelId="{0BD3D0D2-98D8-4C40-818D-82A876D85A21}" type="pres">
      <dgm:prSet presAssocID="{62C3E6E6-6DE6-4E9C-A11D-EFAFB7A49985}" presName="compNode" presStyleCnt="0"/>
      <dgm:spPr/>
    </dgm:pt>
    <dgm:pt modelId="{237B01C7-763F-4C3F-AFB0-63ADE716ECAC}" type="pres">
      <dgm:prSet presAssocID="{62C3E6E6-6DE6-4E9C-A11D-EFAFB7A49985}" presName="iconBgRect" presStyleLbl="bgShp" presStyleIdx="3" presStyleCnt="4"/>
      <dgm:spPr>
        <a:solidFill>
          <a:schemeClr val="accent4">
            <a:lumMod val="40000"/>
            <a:lumOff val="60000"/>
          </a:schemeClr>
        </a:solidFill>
      </dgm:spPr>
    </dgm:pt>
    <dgm:pt modelId="{79977FB7-2F70-4C34-A57B-25DEAF52CB0D}" type="pres">
      <dgm:prSet presAssocID="{62C3E6E6-6DE6-4E9C-A11D-EFAFB7A4998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300B38D-49C3-4AF4-A371-32223B846CA1}" type="pres">
      <dgm:prSet presAssocID="{62C3E6E6-6DE6-4E9C-A11D-EFAFB7A49985}" presName="spaceRect" presStyleCnt="0"/>
      <dgm:spPr/>
    </dgm:pt>
    <dgm:pt modelId="{E6371D2A-CCCC-4FF1-94AB-1991135C45D5}" type="pres">
      <dgm:prSet presAssocID="{62C3E6E6-6DE6-4E9C-A11D-EFAFB7A4998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4789A19-5341-4562-B127-A6285C380F2C}" type="presOf" srcId="{F6FD3336-CFA3-4A28-9FD6-E86C572FCEE2}" destId="{6E81E1C5-2557-458D-AB9A-3A101557A7EB}" srcOrd="0" destOrd="0" presId="urn:microsoft.com/office/officeart/2018/2/layout/IconCircleList"/>
    <dgm:cxn modelId="{AEF82D28-2DD7-499B-87CE-D46D6FF76815}" type="presOf" srcId="{601D75A4-9C0C-42C6-8F90-60F0FA234079}" destId="{62B024B6-7A17-4A9E-BBB0-8C0839B3D6D9}" srcOrd="0" destOrd="0" presId="urn:microsoft.com/office/officeart/2018/2/layout/IconCircleList"/>
    <dgm:cxn modelId="{F54DBF5C-09C4-40BC-BDDA-9E2BE560A1CA}" type="presOf" srcId="{C0D9D2DC-E342-4CC5-B709-F917B6AB3300}" destId="{9E0545DD-7900-4BAF-B9D0-F6D652525229}" srcOrd="0" destOrd="0" presId="urn:microsoft.com/office/officeart/2018/2/layout/IconCircleList"/>
    <dgm:cxn modelId="{ADC65945-108D-4935-A0CD-5B1BF18A71E8}" srcId="{601D75A4-9C0C-42C6-8F90-60F0FA234079}" destId="{DED94DE8-A3D9-46DB-AF55-0F6185F7D304}" srcOrd="0" destOrd="0" parTransId="{0294C8F3-7F5E-47CC-85A2-C4C19B024F10}" sibTransId="{DF01E8BA-5E1A-46C7-809B-F88796579294}"/>
    <dgm:cxn modelId="{A9895A66-F08F-4699-BA8C-81213982C023}" type="presOf" srcId="{DED94DE8-A3D9-46DB-AF55-0F6185F7D304}" destId="{D7833E69-6391-4E0F-BE32-F592A83EB664}" srcOrd="0" destOrd="0" presId="urn:microsoft.com/office/officeart/2018/2/layout/IconCircleList"/>
    <dgm:cxn modelId="{FEF4AD8C-137C-4E4E-B646-83A3F81AC6D9}" type="presOf" srcId="{DF01E8BA-5E1A-46C7-809B-F88796579294}" destId="{1332EDEC-E642-4D6B-97C5-92B1F6C97787}" srcOrd="0" destOrd="0" presId="urn:microsoft.com/office/officeart/2018/2/layout/IconCircleList"/>
    <dgm:cxn modelId="{29A3F6A6-0A43-47D3-A4AB-594007AD2D04}" type="presOf" srcId="{A5213A56-4677-4F0C-BB22-64E5986B25E4}" destId="{D2EDFC91-67E9-4DEA-B79E-6B902CD08404}" srcOrd="0" destOrd="0" presId="urn:microsoft.com/office/officeart/2018/2/layout/IconCircleList"/>
    <dgm:cxn modelId="{840987D6-9929-4FC5-9986-5E3B695B4989}" type="presOf" srcId="{D7CCAD6B-6387-4834-AB14-0448C49769D8}" destId="{CFE3A25B-EA40-4AEA-9E0A-4E02A5578938}" srcOrd="0" destOrd="0" presId="urn:microsoft.com/office/officeart/2018/2/layout/IconCircleList"/>
    <dgm:cxn modelId="{AB0B02E5-6AE3-4104-8883-72CC7A93276F}" srcId="{601D75A4-9C0C-42C6-8F90-60F0FA234079}" destId="{62C3E6E6-6DE6-4E9C-A11D-EFAFB7A49985}" srcOrd="3" destOrd="0" parTransId="{9C4A3768-B327-4390-8532-7A63C18489D5}" sibTransId="{0C4384BC-97E8-40BF-BBD9-31F4A0D34753}"/>
    <dgm:cxn modelId="{4FF7D7E6-B943-4F59-9C8B-EE74E9445701}" srcId="{601D75A4-9C0C-42C6-8F90-60F0FA234079}" destId="{F6FD3336-CFA3-4A28-9FD6-E86C572FCEE2}" srcOrd="2" destOrd="0" parTransId="{1900A318-C9EC-45F3-997F-69CE66BF9EA7}" sibTransId="{C0D9D2DC-E342-4CC5-B709-F917B6AB3300}"/>
    <dgm:cxn modelId="{8FC893ED-25A5-4C98-9BAF-8B5453275B98}" srcId="{601D75A4-9C0C-42C6-8F90-60F0FA234079}" destId="{D7CCAD6B-6387-4834-AB14-0448C49769D8}" srcOrd="1" destOrd="0" parTransId="{E5F51001-5034-416E-9606-DD741C0C6F30}" sibTransId="{A5213A56-4677-4F0C-BB22-64E5986B25E4}"/>
    <dgm:cxn modelId="{B6DED5F4-C86A-4418-B2BB-F181F94969F5}" type="presOf" srcId="{62C3E6E6-6DE6-4E9C-A11D-EFAFB7A49985}" destId="{E6371D2A-CCCC-4FF1-94AB-1991135C45D5}" srcOrd="0" destOrd="0" presId="urn:microsoft.com/office/officeart/2018/2/layout/IconCircleList"/>
    <dgm:cxn modelId="{C7C20C7B-DDB7-4AB4-81F5-BD59E3A3E279}" type="presParOf" srcId="{62B024B6-7A17-4A9E-BBB0-8C0839B3D6D9}" destId="{76252B08-6083-4F80-A92A-72F5A2D5048A}" srcOrd="0" destOrd="0" presId="urn:microsoft.com/office/officeart/2018/2/layout/IconCircleList"/>
    <dgm:cxn modelId="{1A0C7182-88D3-4115-A88E-AC7113E74055}" type="presParOf" srcId="{76252B08-6083-4F80-A92A-72F5A2D5048A}" destId="{AEA8F60B-970C-44B6-8D4F-252445ACFDC7}" srcOrd="0" destOrd="0" presId="urn:microsoft.com/office/officeart/2018/2/layout/IconCircleList"/>
    <dgm:cxn modelId="{9A6EAB6E-6FD0-4F91-90B7-1B660C635946}" type="presParOf" srcId="{AEA8F60B-970C-44B6-8D4F-252445ACFDC7}" destId="{FF2215EA-4DC7-4ACC-A38F-2E522E2C8A41}" srcOrd="0" destOrd="0" presId="urn:microsoft.com/office/officeart/2018/2/layout/IconCircleList"/>
    <dgm:cxn modelId="{E6001174-FE97-449E-A8D8-CFF6F388347C}" type="presParOf" srcId="{AEA8F60B-970C-44B6-8D4F-252445ACFDC7}" destId="{ED414D48-134A-4A62-B904-0187BA72B9CC}" srcOrd="1" destOrd="0" presId="urn:microsoft.com/office/officeart/2018/2/layout/IconCircleList"/>
    <dgm:cxn modelId="{47C0B492-C5E4-4805-AB81-7B5F1CD59127}" type="presParOf" srcId="{AEA8F60B-970C-44B6-8D4F-252445ACFDC7}" destId="{25EFABDE-195C-41BA-87AA-7CD40C280369}" srcOrd="2" destOrd="0" presId="urn:microsoft.com/office/officeart/2018/2/layout/IconCircleList"/>
    <dgm:cxn modelId="{FA476024-49CD-4365-A317-EBDA497A158F}" type="presParOf" srcId="{AEA8F60B-970C-44B6-8D4F-252445ACFDC7}" destId="{D7833E69-6391-4E0F-BE32-F592A83EB664}" srcOrd="3" destOrd="0" presId="urn:microsoft.com/office/officeart/2018/2/layout/IconCircleList"/>
    <dgm:cxn modelId="{2BBC7A92-A3BC-4723-86BB-2226CE58C3BC}" type="presParOf" srcId="{76252B08-6083-4F80-A92A-72F5A2D5048A}" destId="{1332EDEC-E642-4D6B-97C5-92B1F6C97787}" srcOrd="1" destOrd="0" presId="urn:microsoft.com/office/officeart/2018/2/layout/IconCircleList"/>
    <dgm:cxn modelId="{45E72FC3-B554-489D-B79B-4C7B9E50F8F6}" type="presParOf" srcId="{76252B08-6083-4F80-A92A-72F5A2D5048A}" destId="{9CA05A63-511E-4310-91C2-0F446B2694CB}" srcOrd="2" destOrd="0" presId="urn:microsoft.com/office/officeart/2018/2/layout/IconCircleList"/>
    <dgm:cxn modelId="{C0C5E3CE-5FBE-4A19-97B1-AB2193E94FCD}" type="presParOf" srcId="{9CA05A63-511E-4310-91C2-0F446B2694CB}" destId="{3ED585D2-1BD8-4BA4-AB28-BE7C80B7F141}" srcOrd="0" destOrd="0" presId="urn:microsoft.com/office/officeart/2018/2/layout/IconCircleList"/>
    <dgm:cxn modelId="{403B547F-205B-42C6-A40A-ABCB87FF3B4D}" type="presParOf" srcId="{9CA05A63-511E-4310-91C2-0F446B2694CB}" destId="{6B498B39-3D9A-426A-82DF-687C1F883B32}" srcOrd="1" destOrd="0" presId="urn:microsoft.com/office/officeart/2018/2/layout/IconCircleList"/>
    <dgm:cxn modelId="{381BFC6C-1BD3-4BB2-A031-CBE62E477D53}" type="presParOf" srcId="{9CA05A63-511E-4310-91C2-0F446B2694CB}" destId="{F09DB870-F9C6-49FF-974E-13F38CA6C3AA}" srcOrd="2" destOrd="0" presId="urn:microsoft.com/office/officeart/2018/2/layout/IconCircleList"/>
    <dgm:cxn modelId="{94C5B308-D17F-4261-9925-A376D15456C3}" type="presParOf" srcId="{9CA05A63-511E-4310-91C2-0F446B2694CB}" destId="{CFE3A25B-EA40-4AEA-9E0A-4E02A5578938}" srcOrd="3" destOrd="0" presId="urn:microsoft.com/office/officeart/2018/2/layout/IconCircleList"/>
    <dgm:cxn modelId="{495C37E4-BA95-49C5-8E44-DD9DF8F14ECE}" type="presParOf" srcId="{76252B08-6083-4F80-A92A-72F5A2D5048A}" destId="{D2EDFC91-67E9-4DEA-B79E-6B902CD08404}" srcOrd="3" destOrd="0" presId="urn:microsoft.com/office/officeart/2018/2/layout/IconCircleList"/>
    <dgm:cxn modelId="{AA66EBB1-875A-45D7-832E-4CBA67685771}" type="presParOf" srcId="{76252B08-6083-4F80-A92A-72F5A2D5048A}" destId="{16C32888-F0BF-4B9F-90BC-45B688E79958}" srcOrd="4" destOrd="0" presId="urn:microsoft.com/office/officeart/2018/2/layout/IconCircleList"/>
    <dgm:cxn modelId="{0D3D048D-81A7-4117-BAF0-A3AC5AE8A813}" type="presParOf" srcId="{16C32888-F0BF-4B9F-90BC-45B688E79958}" destId="{0D983E31-2840-44C7-B7F6-79C4C8F2ADF8}" srcOrd="0" destOrd="0" presId="urn:microsoft.com/office/officeart/2018/2/layout/IconCircleList"/>
    <dgm:cxn modelId="{48C44CDE-72B3-4A77-BB19-C8DB78DF1BE4}" type="presParOf" srcId="{16C32888-F0BF-4B9F-90BC-45B688E79958}" destId="{DD857503-63DA-425D-918B-871813464A46}" srcOrd="1" destOrd="0" presId="urn:microsoft.com/office/officeart/2018/2/layout/IconCircleList"/>
    <dgm:cxn modelId="{B38761CF-86E1-435C-98ED-E7558F4096A2}" type="presParOf" srcId="{16C32888-F0BF-4B9F-90BC-45B688E79958}" destId="{F6CAED5F-FBF1-49DC-9202-60236DC4CA42}" srcOrd="2" destOrd="0" presId="urn:microsoft.com/office/officeart/2018/2/layout/IconCircleList"/>
    <dgm:cxn modelId="{7F7FF2FD-6368-4584-8282-C00B9CEBC649}" type="presParOf" srcId="{16C32888-F0BF-4B9F-90BC-45B688E79958}" destId="{6E81E1C5-2557-458D-AB9A-3A101557A7EB}" srcOrd="3" destOrd="0" presId="urn:microsoft.com/office/officeart/2018/2/layout/IconCircleList"/>
    <dgm:cxn modelId="{616D9F77-E4DF-45A4-A437-C962D2CEE5C1}" type="presParOf" srcId="{76252B08-6083-4F80-A92A-72F5A2D5048A}" destId="{9E0545DD-7900-4BAF-B9D0-F6D652525229}" srcOrd="5" destOrd="0" presId="urn:microsoft.com/office/officeart/2018/2/layout/IconCircleList"/>
    <dgm:cxn modelId="{6215BAD2-D8F4-4283-A3EA-9AC85F4EEB56}" type="presParOf" srcId="{76252B08-6083-4F80-A92A-72F5A2D5048A}" destId="{0BD3D0D2-98D8-4C40-818D-82A876D85A21}" srcOrd="6" destOrd="0" presId="urn:microsoft.com/office/officeart/2018/2/layout/IconCircleList"/>
    <dgm:cxn modelId="{88F845F7-8DD5-4503-A182-8C65D0FD944E}" type="presParOf" srcId="{0BD3D0D2-98D8-4C40-818D-82A876D85A21}" destId="{237B01C7-763F-4C3F-AFB0-63ADE716ECAC}" srcOrd="0" destOrd="0" presId="urn:microsoft.com/office/officeart/2018/2/layout/IconCircleList"/>
    <dgm:cxn modelId="{1880B891-AB60-4FA1-9911-1F0E50A9DDA2}" type="presParOf" srcId="{0BD3D0D2-98D8-4C40-818D-82A876D85A21}" destId="{79977FB7-2F70-4C34-A57B-25DEAF52CB0D}" srcOrd="1" destOrd="0" presId="urn:microsoft.com/office/officeart/2018/2/layout/IconCircleList"/>
    <dgm:cxn modelId="{9EF9E1C4-EB64-4C72-9FDE-32AF503F93AD}" type="presParOf" srcId="{0BD3D0D2-98D8-4C40-818D-82A876D85A21}" destId="{1300B38D-49C3-4AF4-A371-32223B846CA1}" srcOrd="2" destOrd="0" presId="urn:microsoft.com/office/officeart/2018/2/layout/IconCircleList"/>
    <dgm:cxn modelId="{B2D7A015-4340-4897-B6AB-846265BF4F82}" type="presParOf" srcId="{0BD3D0D2-98D8-4C40-818D-82A876D85A21}" destId="{E6371D2A-CCCC-4FF1-94AB-1991135C45D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215EA-4DC7-4ACC-A38F-2E522E2C8A41}">
      <dsp:nvSpPr>
        <dsp:cNvPr id="0" name=""/>
        <dsp:cNvSpPr/>
      </dsp:nvSpPr>
      <dsp:spPr>
        <a:xfrm>
          <a:off x="108989" y="21654"/>
          <a:ext cx="1282575" cy="1282575"/>
        </a:xfrm>
        <a:prstGeom prst="ellipse">
          <a:avLst/>
        </a:prstGeom>
        <a:solidFill>
          <a:schemeClr val="bg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14D48-134A-4A62-B904-0187BA72B9CC}">
      <dsp:nvSpPr>
        <dsp:cNvPr id="0" name=""/>
        <dsp:cNvSpPr/>
      </dsp:nvSpPr>
      <dsp:spPr>
        <a:xfrm>
          <a:off x="378329" y="290994"/>
          <a:ext cx="743893" cy="743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33E69-6391-4E0F-BE32-F592A83EB664}">
      <dsp:nvSpPr>
        <dsp:cNvPr id="0" name=""/>
        <dsp:cNvSpPr/>
      </dsp:nvSpPr>
      <dsp:spPr>
        <a:xfrm>
          <a:off x="1666401" y="21654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Modernes Bestellsystem für die Gastronomie</a:t>
          </a:r>
          <a:endParaRPr lang="en-US" sz="2400" kern="1200"/>
        </a:p>
      </dsp:txBody>
      <dsp:txXfrm>
        <a:off x="1666401" y="21654"/>
        <a:ext cx="3023212" cy="1282575"/>
      </dsp:txXfrm>
    </dsp:sp>
    <dsp:sp modelId="{3ED585D2-1BD8-4BA4-AB28-BE7C80B7F141}">
      <dsp:nvSpPr>
        <dsp:cNvPr id="0" name=""/>
        <dsp:cNvSpPr/>
      </dsp:nvSpPr>
      <dsp:spPr>
        <a:xfrm>
          <a:off x="5216385" y="21654"/>
          <a:ext cx="1282575" cy="1282575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98B39-3D9A-426A-82DF-687C1F883B32}">
      <dsp:nvSpPr>
        <dsp:cNvPr id="0" name=""/>
        <dsp:cNvSpPr/>
      </dsp:nvSpPr>
      <dsp:spPr>
        <a:xfrm>
          <a:off x="5485726" y="290994"/>
          <a:ext cx="743893" cy="743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3A25B-EA40-4AEA-9E0A-4E02A5578938}">
      <dsp:nvSpPr>
        <dsp:cNvPr id="0" name=""/>
        <dsp:cNvSpPr/>
      </dsp:nvSpPr>
      <dsp:spPr>
        <a:xfrm>
          <a:off x="6773798" y="21654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Kunde bestellt über Tablet-App</a:t>
          </a:r>
          <a:endParaRPr lang="en-US" sz="2400" kern="1200"/>
        </a:p>
      </dsp:txBody>
      <dsp:txXfrm>
        <a:off x="6773798" y="21654"/>
        <a:ext cx="3023212" cy="1282575"/>
      </dsp:txXfrm>
    </dsp:sp>
    <dsp:sp modelId="{0D983E31-2840-44C7-B7F6-79C4C8F2ADF8}">
      <dsp:nvSpPr>
        <dsp:cNvPr id="0" name=""/>
        <dsp:cNvSpPr/>
      </dsp:nvSpPr>
      <dsp:spPr>
        <a:xfrm>
          <a:off x="108989" y="1838491"/>
          <a:ext cx="1282575" cy="1282575"/>
        </a:xfrm>
        <a:prstGeom prst="ellipse">
          <a:avLst/>
        </a:prstGeom>
        <a:solidFill>
          <a:srgbClr val="8AC4A7">
            <a:lumMod val="40000"/>
            <a:lumOff val="6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57503-63DA-425D-918B-871813464A46}">
      <dsp:nvSpPr>
        <dsp:cNvPr id="0" name=""/>
        <dsp:cNvSpPr/>
      </dsp:nvSpPr>
      <dsp:spPr>
        <a:xfrm>
          <a:off x="378329" y="2107832"/>
          <a:ext cx="743893" cy="7438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1E1C5-2557-458D-AB9A-3A101557A7EB}">
      <dsp:nvSpPr>
        <dsp:cNvPr id="0" name=""/>
        <dsp:cNvSpPr/>
      </dsp:nvSpPr>
      <dsp:spPr>
        <a:xfrm>
          <a:off x="1666401" y="1838491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Webseite in der Küche / beim Kellner mit der Ansicht der Bestellungen</a:t>
          </a:r>
          <a:endParaRPr lang="en-US" sz="2400" kern="1200"/>
        </a:p>
      </dsp:txBody>
      <dsp:txXfrm>
        <a:off x="1666401" y="1838491"/>
        <a:ext cx="3023212" cy="1282575"/>
      </dsp:txXfrm>
    </dsp:sp>
    <dsp:sp modelId="{237B01C7-763F-4C3F-AFB0-63ADE716ECAC}">
      <dsp:nvSpPr>
        <dsp:cNvPr id="0" name=""/>
        <dsp:cNvSpPr/>
      </dsp:nvSpPr>
      <dsp:spPr>
        <a:xfrm>
          <a:off x="5216385" y="1838491"/>
          <a:ext cx="1282575" cy="1282575"/>
        </a:xfrm>
        <a:prstGeom prst="ellipse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77FB7-2F70-4C34-A57B-25DEAF52CB0D}">
      <dsp:nvSpPr>
        <dsp:cNvPr id="0" name=""/>
        <dsp:cNvSpPr/>
      </dsp:nvSpPr>
      <dsp:spPr>
        <a:xfrm>
          <a:off x="5485726" y="2107832"/>
          <a:ext cx="743893" cy="7438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71D2A-CCCC-4FF1-94AB-1991135C45D5}">
      <dsp:nvSpPr>
        <dsp:cNvPr id="0" name=""/>
        <dsp:cNvSpPr/>
      </dsp:nvSpPr>
      <dsp:spPr>
        <a:xfrm>
          <a:off x="6773798" y="1838491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Feedback-App</a:t>
          </a:r>
          <a:endParaRPr lang="en-US" sz="2400" kern="1200"/>
        </a:p>
      </dsp:txBody>
      <dsp:txXfrm>
        <a:off x="6773798" y="1838491"/>
        <a:ext cx="3023212" cy="1282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D3635CF-FEC1-4846-81BC-4E1F954588D1}" type="datetimeFigureOut">
              <a:rPr lang="de-AT" smtClean="0"/>
              <a:t>21.04.2020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AEFCC2B-5636-43A5-B229-AD28C0AD4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81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35CF-FEC1-4846-81BC-4E1F954588D1}" type="datetimeFigureOut">
              <a:rPr lang="de-AT" smtClean="0"/>
              <a:t>21.04.2020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CC2B-5636-43A5-B229-AD28C0AD4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497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35CF-FEC1-4846-81BC-4E1F954588D1}" type="datetimeFigureOut">
              <a:rPr lang="de-AT" smtClean="0"/>
              <a:t>21.04.2020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CC2B-5636-43A5-B229-AD28C0AD4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9800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35CF-FEC1-4846-81BC-4E1F954588D1}" type="datetimeFigureOut">
              <a:rPr lang="de-AT" smtClean="0"/>
              <a:t>21.04.2020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CC2B-5636-43A5-B229-AD28C0AD4739}" type="slidenum">
              <a:rPr lang="de-AT" smtClean="0"/>
              <a:t>‹Nr.›</a:t>
            </a:fld>
            <a:endParaRPr lang="de-A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560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35CF-FEC1-4846-81BC-4E1F954588D1}" type="datetimeFigureOut">
              <a:rPr lang="de-AT" smtClean="0"/>
              <a:t>21.04.2020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CC2B-5636-43A5-B229-AD28C0AD4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3331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35CF-FEC1-4846-81BC-4E1F954588D1}" type="datetimeFigureOut">
              <a:rPr lang="de-AT" smtClean="0"/>
              <a:t>21.04.2020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CC2B-5636-43A5-B229-AD28C0AD4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6808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35CF-FEC1-4846-81BC-4E1F954588D1}" type="datetimeFigureOut">
              <a:rPr lang="de-AT" smtClean="0"/>
              <a:t>21.04.2020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CC2B-5636-43A5-B229-AD28C0AD4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3120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35CF-FEC1-4846-81BC-4E1F954588D1}" type="datetimeFigureOut">
              <a:rPr lang="de-AT" smtClean="0"/>
              <a:t>21.04.2020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CC2B-5636-43A5-B229-AD28C0AD4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0028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35CF-FEC1-4846-81BC-4E1F954588D1}" type="datetimeFigureOut">
              <a:rPr lang="de-AT" smtClean="0"/>
              <a:t>21.04.2020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CC2B-5636-43A5-B229-AD28C0AD4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244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35CF-FEC1-4846-81BC-4E1F954588D1}" type="datetimeFigureOut">
              <a:rPr lang="de-AT" smtClean="0"/>
              <a:t>21.04.2020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CC2B-5636-43A5-B229-AD28C0AD4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41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35CF-FEC1-4846-81BC-4E1F954588D1}" type="datetimeFigureOut">
              <a:rPr lang="de-AT" smtClean="0"/>
              <a:t>21.04.2020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CC2B-5636-43A5-B229-AD28C0AD4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110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35CF-FEC1-4846-81BC-4E1F954588D1}" type="datetimeFigureOut">
              <a:rPr lang="de-AT" smtClean="0"/>
              <a:t>21.04.2020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CC2B-5636-43A5-B229-AD28C0AD4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81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35CF-FEC1-4846-81BC-4E1F954588D1}" type="datetimeFigureOut">
              <a:rPr lang="de-AT" smtClean="0"/>
              <a:t>21.04.2020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CC2B-5636-43A5-B229-AD28C0AD4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617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35CF-FEC1-4846-81BC-4E1F954588D1}" type="datetimeFigureOut">
              <a:rPr lang="de-AT" smtClean="0"/>
              <a:t>21.04.2020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CC2B-5636-43A5-B229-AD28C0AD4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961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35CF-FEC1-4846-81BC-4E1F954588D1}" type="datetimeFigureOut">
              <a:rPr lang="de-AT" smtClean="0"/>
              <a:t>21.04.2020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CC2B-5636-43A5-B229-AD28C0AD4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65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35CF-FEC1-4846-81BC-4E1F954588D1}" type="datetimeFigureOut">
              <a:rPr lang="de-AT" smtClean="0"/>
              <a:t>21.04.2020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CC2B-5636-43A5-B229-AD28C0AD4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051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35CF-FEC1-4846-81BC-4E1F954588D1}" type="datetimeFigureOut">
              <a:rPr lang="de-AT" smtClean="0"/>
              <a:t>21.04.2020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CC2B-5636-43A5-B229-AD28C0AD4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65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635CF-FEC1-4846-81BC-4E1F954588D1}" type="datetimeFigureOut">
              <a:rPr lang="de-AT" smtClean="0"/>
              <a:t>21.04.2020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FCC2B-5636-43A5-B229-AD28C0AD4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028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1AAAA-6AC6-4E46-892C-99540F3D7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122363"/>
            <a:ext cx="8791575" cy="2387600"/>
          </a:xfrm>
        </p:spPr>
        <p:txBody>
          <a:bodyPr>
            <a:normAutofit/>
          </a:bodyPr>
          <a:lstStyle/>
          <a:p>
            <a:r>
              <a:rPr lang="de-AT" sz="5400"/>
              <a:t>Smart Gastro – finalE 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7338B4-070D-4ABF-B1FE-ACFC8D7E2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602038"/>
            <a:ext cx="8791575" cy="1655762"/>
          </a:xfrm>
        </p:spPr>
        <p:txBody>
          <a:bodyPr>
            <a:normAutofit/>
          </a:bodyPr>
          <a:lstStyle/>
          <a:p>
            <a:r>
              <a:rPr lang="de-AT" sz="2400"/>
              <a:t>Dizdarevic, Lotteritsch, Mikula – 5AHIF</a:t>
            </a:r>
          </a:p>
        </p:txBody>
      </p:sp>
    </p:spTree>
    <p:extLst>
      <p:ext uri="{BB962C8B-B14F-4D97-AF65-F5344CB8AC3E}">
        <p14:creationId xmlns:p14="http://schemas.microsoft.com/office/powerpoint/2010/main" val="2979026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6B5835B8-02C5-46B6-853E-28F04C7FB9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4" b="870"/>
          <a:stretch/>
        </p:blipFill>
        <p:spPr>
          <a:xfrm>
            <a:off x="5540286" y="73334"/>
            <a:ext cx="5513829" cy="6770379"/>
          </a:xfrm>
          <a:prstGeom prst="rect">
            <a:avLst/>
          </a:prstGeom>
        </p:spPr>
      </p:pic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D55E3731-693E-45B8-9094-7653408D9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313" y="2832159"/>
            <a:ext cx="2880910" cy="1193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spc="-12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Iteration 3</a:t>
            </a:r>
          </a:p>
          <a:p>
            <a:endParaRPr lang="de-AT" sz="1400" spc="-12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22386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8CB3A-47A8-47C0-96B4-51C7DDFE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Iteration 3 – USER STORIES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BA485A5-65B0-4F17-8F2F-E69D03967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321030"/>
              </p:ext>
            </p:extLst>
          </p:nvPr>
        </p:nvGraphicFramePr>
        <p:xfrm>
          <a:off x="3038220" y="1724005"/>
          <a:ext cx="6112383" cy="4515477"/>
        </p:xfrm>
        <a:graphic>
          <a:graphicData uri="http://schemas.openxmlformats.org/drawingml/2006/table">
            <a:tbl>
              <a:tblPr/>
              <a:tblGrid>
                <a:gridCol w="2328233">
                  <a:extLst>
                    <a:ext uri="{9D8B030D-6E8A-4147-A177-3AD203B41FA5}">
                      <a16:colId xmlns:a16="http://schemas.microsoft.com/office/drawing/2014/main" val="4161639306"/>
                    </a:ext>
                  </a:extLst>
                </a:gridCol>
                <a:gridCol w="2328233">
                  <a:extLst>
                    <a:ext uri="{9D8B030D-6E8A-4147-A177-3AD203B41FA5}">
                      <a16:colId xmlns:a16="http://schemas.microsoft.com/office/drawing/2014/main" val="193499976"/>
                    </a:ext>
                  </a:extLst>
                </a:gridCol>
                <a:gridCol w="649165">
                  <a:extLst>
                    <a:ext uri="{9D8B030D-6E8A-4147-A177-3AD203B41FA5}">
                      <a16:colId xmlns:a16="http://schemas.microsoft.com/office/drawing/2014/main" val="3598885200"/>
                    </a:ext>
                  </a:extLst>
                </a:gridCol>
                <a:gridCol w="806752">
                  <a:extLst>
                    <a:ext uri="{9D8B030D-6E8A-4147-A177-3AD203B41FA5}">
                      <a16:colId xmlns:a16="http://schemas.microsoft.com/office/drawing/2014/main" val="3158041236"/>
                    </a:ext>
                  </a:extLst>
                </a:gridCol>
              </a:tblGrid>
              <a:tr h="210273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PRODUCT BACKLOG ITERATION 3</a:t>
                      </a: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SPRINT BACKLOG 3-1</a:t>
                      </a: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812589"/>
                  </a:ext>
                </a:extLst>
              </a:tr>
              <a:tr h="21027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NoSQL-DB Firestore erstellen etc. - DIZ</a:t>
                      </a:r>
                      <a:endParaRPr lang="nb-NO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NoSQL-DB Firestore erstellen etc. - DIZ</a:t>
                      </a:r>
                      <a:endParaRPr lang="nb-NO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MUH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145965"/>
                  </a:ext>
                </a:extLst>
              </a:tr>
              <a:tr h="21027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NOSQL-DB Testdaten - DIZ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NOSQL-DB Testdaten - DIZ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ANDROID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891614"/>
                  </a:ext>
                </a:extLst>
              </a:tr>
              <a:tr h="37962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Feedback App Logik - DIZ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Feedback App Logik - DIZ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 Webservice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35376"/>
                  </a:ext>
                </a:extLst>
              </a:tr>
              <a:tr h="21027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Feedback App GUI - DIZ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Feedback App GUI - DIZ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Webpage JS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100026"/>
                  </a:ext>
                </a:extLst>
              </a:tr>
              <a:tr h="21027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Warenkorb der Bestell App Logik - DIZ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Warenkorb der Bestell App Logik - DIZ</a:t>
                      </a:r>
                      <a:endParaRPr lang="de-AT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Datenbank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9423"/>
                  </a:ext>
                </a:extLst>
              </a:tr>
              <a:tr h="21027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Webservice GET Tischeanz. - LOT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Webservice GET Tischeanz. - LOT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Optional </a:t>
                      </a: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531999"/>
                  </a:ext>
                </a:extLst>
              </a:tr>
              <a:tr h="21027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Webservice GET Tabletanz. - LOT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Webservice GET Tabletanz. - LOT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593538"/>
                  </a:ext>
                </a:extLst>
              </a:tr>
              <a:tr h="37962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Webapp Posten abhaken wenn gebracht - MIK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Webapp Posten abhaken wenn gebracht - MIK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480472"/>
                  </a:ext>
                </a:extLst>
              </a:tr>
              <a:tr h="21027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Sequenzdiagramm - MIK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Sequenzdiagramm - MIK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750154"/>
                  </a:ext>
                </a:extLst>
              </a:tr>
              <a:tr h="21027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 Diagramm - LOT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 Diagramm - LOT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738504"/>
                  </a:ext>
                </a:extLst>
              </a:tr>
              <a:tr h="37962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 Document für Abschluss des Projektes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 Document für Abschluss des Projektes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663842"/>
                  </a:ext>
                </a:extLst>
              </a:tr>
              <a:tr h="34575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643706"/>
                  </a:ext>
                </a:extLst>
              </a:tr>
              <a:tr h="34575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62810"/>
                  </a:ext>
                </a:extLst>
              </a:tr>
              <a:tr h="34575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6" marR="7056" marT="7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718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109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DEAB480-51A3-4D96-BFB3-61DB6F2C2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703" y="2689715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de-AT" sz="3200" dirty="0">
                <a:solidFill>
                  <a:srgbClr val="FFFFFF"/>
                </a:solidFill>
              </a:rPr>
              <a:t>SEQUENCE DIAGRAM – GET Bestellungen </a:t>
            </a:r>
            <a:r>
              <a:rPr lang="de-AT" sz="3200" dirty="0" err="1">
                <a:solidFill>
                  <a:srgbClr val="FFFFFF"/>
                </a:solidFill>
              </a:rPr>
              <a:t>for</a:t>
            </a:r>
            <a:r>
              <a:rPr lang="de-AT" sz="3200" dirty="0">
                <a:solidFill>
                  <a:srgbClr val="FFFFFF"/>
                </a:solidFill>
              </a:rPr>
              <a:t> WEBAPP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5" name="Picture 2">
            <a:extLst>
              <a:ext uri="{FF2B5EF4-FFF2-40B4-BE49-F238E27FC236}">
                <a16:creationId xmlns:a16="http://schemas.microsoft.com/office/drawing/2014/main" id="{584C1C0B-9B35-4FD5-8BAF-8A72C6C5EB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21" b="13481"/>
          <a:stretch/>
        </p:blipFill>
        <p:spPr bwMode="auto">
          <a:xfrm>
            <a:off x="6001699" y="127947"/>
            <a:ext cx="3826193" cy="6602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241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DEAB480-51A3-4D96-BFB3-61DB6F2C2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703" y="2689715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de-AT" sz="3200" dirty="0">
                <a:solidFill>
                  <a:srgbClr val="FFFFFF"/>
                </a:solidFill>
              </a:rPr>
              <a:t>ACTIVITY DIAGRAM – GET PRODUCTS FOR ANDROID APP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35CB584D-BF48-4D88-9864-E2CA893C3A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7" b="1186"/>
          <a:stretch/>
        </p:blipFill>
        <p:spPr>
          <a:xfrm>
            <a:off x="6096000" y="173089"/>
            <a:ext cx="3662927" cy="651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64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8E83D-8E3C-4BDB-AA9F-910C6B03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Soll-Ist-Zustand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EE787A-3587-407E-A458-37E31CE8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98320"/>
            <a:ext cx="9905998" cy="4441162"/>
          </a:xfrm>
        </p:spPr>
        <p:txBody>
          <a:bodyPr>
            <a:normAutofit fontScale="92500" lnSpcReduction="20000"/>
          </a:bodyPr>
          <a:lstStyle/>
          <a:p>
            <a:pPr fontAlgn="b"/>
            <a:r>
              <a:rPr lang="de-AT" dirty="0"/>
              <a:t>KANN KRITERIEN:</a:t>
            </a:r>
          </a:p>
          <a:p>
            <a:pPr lvl="1" fontAlgn="b"/>
            <a:r>
              <a:rPr lang="de-AT" dirty="0"/>
              <a:t>DB Admin Applikation</a:t>
            </a:r>
          </a:p>
          <a:p>
            <a:pPr lvl="1" fontAlgn="b"/>
            <a:r>
              <a:rPr lang="de-AT" dirty="0"/>
              <a:t>Unit Tests</a:t>
            </a:r>
          </a:p>
          <a:p>
            <a:pPr fontAlgn="b"/>
            <a:r>
              <a:rPr lang="de-AT" dirty="0"/>
              <a:t>SOLL KRITERIEN:</a:t>
            </a:r>
          </a:p>
          <a:p>
            <a:pPr lvl="1" fontAlgn="b"/>
            <a:r>
              <a:rPr lang="de-AT" dirty="0"/>
              <a:t>Oracle </a:t>
            </a:r>
            <a:r>
              <a:rPr lang="de-AT" dirty="0" err="1"/>
              <a:t>Spatial</a:t>
            </a:r>
            <a:r>
              <a:rPr lang="de-AT" dirty="0"/>
              <a:t> </a:t>
            </a:r>
            <a:r>
              <a:rPr lang="de-AT" dirty="0" err="1"/>
              <a:t>Tischeansicht</a:t>
            </a:r>
            <a:r>
              <a:rPr lang="de-AT" dirty="0"/>
              <a:t> für Kellner</a:t>
            </a:r>
          </a:p>
          <a:p>
            <a:pPr lvl="1" fontAlgn="b"/>
            <a:r>
              <a:rPr lang="de-AT" dirty="0"/>
              <a:t>C# Applikation für </a:t>
            </a:r>
            <a:r>
              <a:rPr lang="de-AT" dirty="0" err="1"/>
              <a:t>Spatial</a:t>
            </a:r>
            <a:endParaRPr lang="de-AT" dirty="0"/>
          </a:p>
          <a:p>
            <a:pPr fontAlgn="b"/>
            <a:r>
              <a:rPr lang="de-AT" dirty="0"/>
              <a:t>wurden nicht gemacht</a:t>
            </a:r>
          </a:p>
          <a:p>
            <a:pPr fontAlgn="b"/>
            <a:r>
              <a:rPr lang="de-AT" dirty="0"/>
              <a:t>Rest erfolgreich implementiert bzw. gemacht</a:t>
            </a:r>
          </a:p>
          <a:p>
            <a:pPr fontAlgn="b"/>
            <a:r>
              <a:rPr lang="de-AT" dirty="0"/>
              <a:t>Alle Teammitglieder hatten 60-70 Stunden Aufwand insgesamt</a:t>
            </a:r>
          </a:p>
          <a:p>
            <a:pPr lvl="1" fontAlgn="b"/>
            <a:r>
              <a:rPr lang="de-AT" dirty="0" err="1"/>
              <a:t>Mikula</a:t>
            </a:r>
            <a:r>
              <a:rPr lang="de-AT" dirty="0"/>
              <a:t> und </a:t>
            </a:r>
            <a:r>
              <a:rPr lang="de-AT" dirty="0" err="1"/>
              <a:t>Lotteritsch</a:t>
            </a:r>
            <a:r>
              <a:rPr lang="de-AT" dirty="0"/>
              <a:t> 64 Stunden</a:t>
            </a:r>
          </a:p>
          <a:p>
            <a:pPr lvl="1" fontAlgn="b"/>
            <a:r>
              <a:rPr lang="de-AT" dirty="0"/>
              <a:t>Dizdarevic 73 Stunden (Feedback-</a:t>
            </a:r>
            <a:r>
              <a:rPr lang="de-AT" dirty="0" err="1"/>
              <a:t>Firestore</a:t>
            </a:r>
            <a:r>
              <a:rPr lang="de-AT" dirty="0"/>
              <a:t>-App</a:t>
            </a:r>
          </a:p>
        </p:txBody>
      </p:sp>
    </p:spTree>
    <p:extLst>
      <p:ext uri="{BB962C8B-B14F-4D97-AF65-F5344CB8AC3E}">
        <p14:creationId xmlns:p14="http://schemas.microsoft.com/office/powerpoint/2010/main" val="922150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0B293-BDCB-4F5D-9EEF-8137D96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RESÜMEE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118E1-7FE1-4F2D-ADA0-D608241B8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2926"/>
            <a:ext cx="10197147" cy="4070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/>
              <a:t>Schwierigkeiten bei:</a:t>
            </a:r>
          </a:p>
          <a:p>
            <a:r>
              <a:rPr lang="de-AT" dirty="0"/>
              <a:t>Angular </a:t>
            </a:r>
            <a:r>
              <a:rPr lang="de-AT" dirty="0" err="1"/>
              <a:t>Routes</a:t>
            </a:r>
            <a:endParaRPr lang="de-AT" dirty="0"/>
          </a:p>
          <a:p>
            <a:r>
              <a:rPr lang="de-AT" dirty="0"/>
              <a:t>Warenkorb</a:t>
            </a:r>
          </a:p>
          <a:p>
            <a:r>
              <a:rPr lang="de-AT" dirty="0" err="1"/>
              <a:t>Firestore</a:t>
            </a:r>
            <a:r>
              <a:rPr lang="de-AT" dirty="0"/>
              <a:t> einlesen dauert</a:t>
            </a:r>
          </a:p>
          <a:p>
            <a:r>
              <a:rPr lang="de-AT" dirty="0"/>
              <a:t>JSON dynamisch erzeugen und gruppieren bei </a:t>
            </a:r>
            <a:r>
              <a:rPr lang="de-AT" dirty="0" err="1"/>
              <a:t>WebService</a:t>
            </a:r>
            <a:r>
              <a:rPr lang="de-AT" dirty="0"/>
              <a:t> Routen</a:t>
            </a:r>
          </a:p>
          <a:p>
            <a:endParaRPr lang="de-AT" dirty="0"/>
          </a:p>
          <a:p>
            <a:r>
              <a:rPr lang="de-AT" dirty="0"/>
              <a:t>Sonst ganz gut vorangekommen</a:t>
            </a:r>
          </a:p>
        </p:txBody>
      </p:sp>
    </p:spTree>
    <p:extLst>
      <p:ext uri="{BB962C8B-B14F-4D97-AF65-F5344CB8AC3E}">
        <p14:creationId xmlns:p14="http://schemas.microsoft.com/office/powerpoint/2010/main" val="1094971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F3530B-FDFD-420C-A498-0DC8659D0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Vielen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Dank </a:t>
            </a:r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für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Eure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Aufmerksamkeit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28392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AC1B8-B386-4470-9334-29C70CCF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AT" sz="4800" dirty="0" err="1"/>
              <a:t>IDee</a:t>
            </a:r>
            <a:endParaRPr lang="de-AT" sz="4000" dirty="0"/>
          </a:p>
        </p:txBody>
      </p:sp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F051E52E-75D2-4F0D-9F1A-B29AD3B825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648745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427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CE75298-F371-48CF-9638-6D0A5901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2533216"/>
            <a:ext cx="3083321" cy="1478570"/>
          </a:xfrm>
        </p:spPr>
        <p:txBody>
          <a:bodyPr>
            <a:normAutofit/>
          </a:bodyPr>
          <a:lstStyle/>
          <a:p>
            <a:r>
              <a:rPr lang="de-AT" sz="3200" dirty="0">
                <a:solidFill>
                  <a:srgbClr val="FFFFFF"/>
                </a:solidFill>
              </a:rPr>
              <a:t>CLASS </a:t>
            </a:r>
            <a:r>
              <a:rPr lang="de-AT" sz="3200" dirty="0" err="1">
                <a:solidFill>
                  <a:srgbClr val="FFFFFF"/>
                </a:solidFill>
              </a:rPr>
              <a:t>Diagram</a:t>
            </a:r>
            <a:endParaRPr lang="de-AT" sz="3200" dirty="0">
              <a:solidFill>
                <a:srgbClr val="FFFFFF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1" name="Inhaltsplatzhalter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5B9C6F8-1DF7-4807-A7BE-358ADC0DE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72" y="122428"/>
            <a:ext cx="5951829" cy="661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46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669D1DF-9107-40B1-87F9-8D2C9F3F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2542568"/>
            <a:ext cx="2851417" cy="1478570"/>
          </a:xfrm>
        </p:spPr>
        <p:txBody>
          <a:bodyPr>
            <a:normAutofit/>
          </a:bodyPr>
          <a:lstStyle/>
          <a:p>
            <a:r>
              <a:rPr lang="de-AT" sz="3200" dirty="0">
                <a:solidFill>
                  <a:srgbClr val="FFFFFF"/>
                </a:solidFill>
              </a:rPr>
              <a:t>LOGISCHES MODELL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EFAB7DE-FC38-4AC8-8B03-1C4314944F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9" t="3016" r="16130" b="13697"/>
          <a:stretch/>
        </p:blipFill>
        <p:spPr>
          <a:xfrm>
            <a:off x="4548316" y="1497012"/>
            <a:ext cx="7405559" cy="410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30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24C52-6D87-4378-AEDB-48285093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PRODUCT BACKLOG</a:t>
            </a:r>
          </a:p>
        </p:txBody>
      </p:sp>
      <p:graphicFrame>
        <p:nvGraphicFramePr>
          <p:cNvPr id="4" name="Inhaltsplatzhalter 4">
            <a:extLst>
              <a:ext uri="{FF2B5EF4-FFF2-40B4-BE49-F238E27FC236}">
                <a16:creationId xmlns:a16="http://schemas.microsoft.com/office/drawing/2014/main" id="{199E5080-FEE7-4ACD-8658-CE8CFF2DB6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183627"/>
              </p:ext>
            </p:extLst>
          </p:nvPr>
        </p:nvGraphicFramePr>
        <p:xfrm>
          <a:off x="1550378" y="1699067"/>
          <a:ext cx="3940478" cy="4667355"/>
        </p:xfrm>
        <a:graphic>
          <a:graphicData uri="http://schemas.openxmlformats.org/drawingml/2006/table">
            <a:tbl>
              <a:tblPr/>
              <a:tblGrid>
                <a:gridCol w="3940478">
                  <a:extLst>
                    <a:ext uri="{9D8B030D-6E8A-4147-A177-3AD203B41FA5}">
                      <a16:colId xmlns:a16="http://schemas.microsoft.com/office/drawing/2014/main" val="1499601541"/>
                    </a:ext>
                  </a:extLst>
                </a:gridCol>
              </a:tblGrid>
              <a:tr h="21760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 Admin Applikation</a:t>
                      </a:r>
                      <a:endParaRPr lang="de-AT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95" marR="8895" marT="88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90043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 Tests</a:t>
                      </a:r>
                      <a:endParaRPr lang="de-AT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95" marR="8895" marT="88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681386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Oracle </a:t>
                      </a:r>
                      <a:r>
                        <a:rPr lang="de-A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Spatial</a:t>
                      </a:r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A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Tischeansicht</a:t>
                      </a:r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für Kellner</a:t>
                      </a:r>
                      <a:endParaRPr lang="de-AT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95" marR="8895" marT="88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73007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C# Applikation für </a:t>
                      </a:r>
                      <a:r>
                        <a:rPr lang="de-A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Spatial</a:t>
                      </a:r>
                      <a:endParaRPr lang="de-AT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95" marR="8895" marT="88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630380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Tabellen erstellen</a:t>
                      </a:r>
                      <a:endParaRPr lang="de-AT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95" marR="8895" marT="88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162238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Selectanweisungen Kellner,Koch</a:t>
                      </a:r>
                      <a:endParaRPr lang="de-AT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95" marR="8895" marT="88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193932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Tabellen Testdaten</a:t>
                      </a:r>
                      <a:endParaRPr lang="de-AT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95" marR="8895" marT="88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740207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Prozedur Gesamtpreis</a:t>
                      </a:r>
                      <a:endParaRPr lang="de-AT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95" marR="8895" marT="88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854196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NoSQL-DB Firestore erstellen etc.</a:t>
                      </a:r>
                      <a:endParaRPr lang="de-AT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95" marR="8895" marT="88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93889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NOSQL-DB Testdaten</a:t>
                      </a:r>
                      <a:endParaRPr lang="de-AT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95" marR="8895" marT="88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782865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Feedback App Logik</a:t>
                      </a:r>
                      <a:endParaRPr lang="de-AT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95" marR="8895" marT="88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199192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Feedback App GUI</a:t>
                      </a:r>
                      <a:endParaRPr lang="de-AT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95" marR="8895" marT="88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093551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Logik für die Menüansicht Bestell App</a:t>
                      </a:r>
                      <a:endParaRPr lang="de-AT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95" marR="8895" marT="88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24271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 für die Menüansicht Bestell App</a:t>
                      </a:r>
                      <a:endParaRPr lang="de-AT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95" marR="8895" marT="88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34304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MenuItem Getränke</a:t>
                      </a:r>
                      <a:endParaRPr lang="de-AT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95" marR="8895" marT="88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10757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MenuItem Speisen</a:t>
                      </a:r>
                      <a:endParaRPr lang="de-AT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95" marR="8895" marT="88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57341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MenuItem Beilagen</a:t>
                      </a:r>
                      <a:endParaRPr lang="de-AT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95" marR="8895" marT="88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56200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MenuItem Desserts</a:t>
                      </a:r>
                      <a:endParaRPr lang="de-AT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95" marR="8895" marT="88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72761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Warenkorb der Bestell App GUI</a:t>
                      </a:r>
                      <a:endParaRPr lang="de-AT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95" marR="8895" marT="88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81341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Warenkorb der Bestell App Logik</a:t>
                      </a:r>
                      <a:endParaRPr lang="de-AT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95" marR="8895" marT="88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727171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Webservice GET Getränke</a:t>
                      </a:r>
                      <a:endParaRPr lang="de-AT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95" marR="8895" marT="88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670630"/>
                  </a:ext>
                </a:extLst>
              </a:tr>
            </a:tbl>
          </a:graphicData>
        </a:graphic>
      </p:graphicFrame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DD919E8E-0B2D-423C-B292-91982D07CE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183378"/>
              </p:ext>
            </p:extLst>
          </p:nvPr>
        </p:nvGraphicFramePr>
        <p:xfrm>
          <a:off x="6701146" y="1699056"/>
          <a:ext cx="3924000" cy="4667366"/>
        </p:xfrm>
        <a:graphic>
          <a:graphicData uri="http://schemas.openxmlformats.org/drawingml/2006/table">
            <a:tbl>
              <a:tblPr/>
              <a:tblGrid>
                <a:gridCol w="3924000">
                  <a:extLst>
                    <a:ext uri="{9D8B030D-6E8A-4147-A177-3AD203B41FA5}">
                      <a16:colId xmlns:a16="http://schemas.microsoft.com/office/drawing/2014/main" val="3415928208"/>
                    </a:ext>
                  </a:extLst>
                </a:gridCol>
              </a:tblGrid>
              <a:tr h="21215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Webservice GET Speisen</a:t>
                      </a:r>
                      <a:endParaRPr lang="de-AT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6" marR="8536" marT="8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337585"/>
                  </a:ext>
                </a:extLst>
              </a:tr>
              <a:tr h="21215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Webservice GET Beilagen</a:t>
                      </a:r>
                      <a:endParaRPr lang="de-AT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6" marR="8536" marT="8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05515"/>
                  </a:ext>
                </a:extLst>
              </a:tr>
              <a:tr h="21215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Webservice GET Desserts</a:t>
                      </a:r>
                      <a:endParaRPr lang="de-A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6" marR="8536" marT="8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37161"/>
                  </a:ext>
                </a:extLst>
              </a:tr>
              <a:tr h="21215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Webservice POST Bestellung</a:t>
                      </a:r>
                      <a:endParaRPr lang="de-AT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6" marR="8536" marT="8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941292"/>
                  </a:ext>
                </a:extLst>
              </a:tr>
              <a:tr h="21215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Webservice GET Bestellungen Koch</a:t>
                      </a:r>
                      <a:endParaRPr lang="de-A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6" marR="8536" marT="8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59115"/>
                  </a:ext>
                </a:extLst>
              </a:tr>
              <a:tr h="21215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Webservice GET Bestellungen Kellner</a:t>
                      </a:r>
                      <a:endParaRPr lang="de-A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6" marR="8536" marT="8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46010"/>
                  </a:ext>
                </a:extLst>
              </a:tr>
              <a:tr h="21215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Webservice GET Tischeanz.</a:t>
                      </a:r>
                      <a:endParaRPr lang="de-A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6" marR="8536" marT="8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747463"/>
                  </a:ext>
                </a:extLst>
              </a:tr>
              <a:tr h="21215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Webservice GET Tabletanz.</a:t>
                      </a:r>
                      <a:endParaRPr lang="de-A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6" marR="8536" marT="8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461645"/>
                  </a:ext>
                </a:extLst>
              </a:tr>
              <a:tr h="21215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Webapp HTML&amp;JS Küche</a:t>
                      </a:r>
                      <a:endParaRPr lang="de-A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6" marR="8536" marT="8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423907"/>
                  </a:ext>
                </a:extLst>
              </a:tr>
              <a:tr h="21215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Webapp HTML&amp;JS Kellner</a:t>
                      </a:r>
                      <a:endParaRPr lang="de-A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6" marR="8536" marT="8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647281"/>
                  </a:ext>
                </a:extLst>
              </a:tr>
              <a:tr h="21215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Webapp Posten abhaken wenn gebracht</a:t>
                      </a:r>
                      <a:endParaRPr lang="de-AT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6" marR="8536" marT="8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581874"/>
                  </a:ext>
                </a:extLst>
              </a:tr>
              <a:tr h="21215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Mockups HTML Pages</a:t>
                      </a:r>
                      <a:endParaRPr lang="de-A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6" marR="8536" marT="8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128586"/>
                  </a:ext>
                </a:extLst>
              </a:tr>
              <a:tr h="21215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Mockups Bestell App</a:t>
                      </a:r>
                      <a:endParaRPr lang="de-A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6" marR="8536" marT="8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150701"/>
                  </a:ext>
                </a:extLst>
              </a:tr>
              <a:tr h="21215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Klassendiagramm</a:t>
                      </a:r>
                      <a:endParaRPr lang="de-A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6" marR="8536" marT="8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490179"/>
                  </a:ext>
                </a:extLst>
              </a:tr>
              <a:tr h="21215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Konzeptionelles Modell</a:t>
                      </a:r>
                      <a:endParaRPr lang="de-A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6" marR="8536" marT="8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622179"/>
                  </a:ext>
                </a:extLst>
              </a:tr>
              <a:tr h="21215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Logisches Modell</a:t>
                      </a:r>
                      <a:endParaRPr lang="de-A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6" marR="8536" marT="8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938451"/>
                  </a:ext>
                </a:extLst>
              </a:tr>
              <a:tr h="21215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Technologie Stack</a:t>
                      </a:r>
                      <a:endParaRPr lang="de-A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6" marR="8536" marT="8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442306"/>
                  </a:ext>
                </a:extLst>
              </a:tr>
              <a:tr h="21215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Lasten- und Pflichtenheft</a:t>
                      </a:r>
                      <a:endParaRPr lang="de-A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6" marR="8536" marT="8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14153"/>
                  </a:ext>
                </a:extLst>
              </a:tr>
              <a:tr h="21215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Sequenzdiagramm</a:t>
                      </a:r>
                      <a:endParaRPr lang="de-A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6" marR="8536" marT="8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628842"/>
                  </a:ext>
                </a:extLst>
              </a:tr>
              <a:tr h="21215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 Diagramm</a:t>
                      </a:r>
                      <a:endParaRPr lang="de-A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6" marR="8536" marT="8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62550"/>
                  </a:ext>
                </a:extLst>
              </a:tr>
              <a:tr h="21215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Diagramm</a:t>
                      </a:r>
                      <a:endParaRPr lang="de-A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6" marR="8536" marT="8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713447"/>
                  </a:ext>
                </a:extLst>
              </a:tr>
              <a:tr h="21215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Projektantrag</a:t>
                      </a:r>
                      <a:endParaRPr lang="de-AT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6" marR="8536" marT="8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93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52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D4E8A752-087D-456E-8D29-674C57D46A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81" b="1356"/>
          <a:stretch/>
        </p:blipFill>
        <p:spPr>
          <a:xfrm>
            <a:off x="4945360" y="115748"/>
            <a:ext cx="5853820" cy="6666638"/>
          </a:xfrm>
          <a:prstGeom prst="rect">
            <a:avLst/>
          </a:prstGeom>
        </p:spPr>
      </p:pic>
      <p:sp>
        <p:nvSpPr>
          <p:cNvPr id="55" name="Inhaltsplatzhalter 2">
            <a:extLst>
              <a:ext uri="{FF2B5EF4-FFF2-40B4-BE49-F238E27FC236}">
                <a16:creationId xmlns:a16="http://schemas.microsoft.com/office/drawing/2014/main" id="{313E6D60-1CE5-48C3-BD63-96B831539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313" y="2832159"/>
            <a:ext cx="2880910" cy="1193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spc="-12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Iteration 1</a:t>
            </a:r>
          </a:p>
          <a:p>
            <a:endParaRPr lang="de-AT" sz="1400" spc="-12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69207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8CB3A-47A8-47C0-96B4-51C7DDFE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Iteration 1 – USER STORIES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DA27282-4008-4617-B3D3-61F5B199E6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439851"/>
              </p:ext>
            </p:extLst>
          </p:nvPr>
        </p:nvGraphicFramePr>
        <p:xfrm>
          <a:off x="1141413" y="1757522"/>
          <a:ext cx="9906002" cy="4227960"/>
        </p:xfrm>
        <a:graphic>
          <a:graphicData uri="http://schemas.openxmlformats.org/drawingml/2006/table">
            <a:tbl>
              <a:tblPr/>
              <a:tblGrid>
                <a:gridCol w="2744724">
                  <a:extLst>
                    <a:ext uri="{9D8B030D-6E8A-4147-A177-3AD203B41FA5}">
                      <a16:colId xmlns:a16="http://schemas.microsoft.com/office/drawing/2014/main" val="1021202468"/>
                    </a:ext>
                  </a:extLst>
                </a:gridCol>
                <a:gridCol w="2594534">
                  <a:extLst>
                    <a:ext uri="{9D8B030D-6E8A-4147-A177-3AD203B41FA5}">
                      <a16:colId xmlns:a16="http://schemas.microsoft.com/office/drawing/2014/main" val="1828351720"/>
                    </a:ext>
                  </a:extLst>
                </a:gridCol>
                <a:gridCol w="2744724">
                  <a:extLst>
                    <a:ext uri="{9D8B030D-6E8A-4147-A177-3AD203B41FA5}">
                      <a16:colId xmlns:a16="http://schemas.microsoft.com/office/drawing/2014/main" val="747602492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4260309348"/>
                    </a:ext>
                  </a:extLst>
                </a:gridCol>
                <a:gridCol w="1127965">
                  <a:extLst>
                    <a:ext uri="{9D8B030D-6E8A-4147-A177-3AD203B41FA5}">
                      <a16:colId xmlns:a16="http://schemas.microsoft.com/office/drawing/2014/main" val="1460873342"/>
                    </a:ext>
                  </a:extLst>
                </a:gridCol>
              </a:tblGrid>
              <a:tr h="2248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PRODUCT BACKLOG ITERATION 1</a:t>
                      </a: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SPRINT BACKLOG 1-1</a:t>
                      </a: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SPRINT BACKLOG 1-2</a:t>
                      </a:r>
                      <a:endParaRPr lang="de-A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1045902"/>
                  </a:ext>
                </a:extLst>
              </a:tr>
              <a:tr h="22481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Klassendiagramm erstellen - DIZ</a:t>
                      </a: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Klassendiagramm erstellen - DIZ</a:t>
                      </a:r>
                      <a:endParaRPr lang="de-AT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Tabellen erstellen - DIZ</a:t>
                      </a:r>
                      <a:endParaRPr lang="de-AT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2430468"/>
                  </a:ext>
                </a:extLst>
              </a:tr>
              <a:tr h="22481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Konzeptionelles Modell - DIZ, MIK, LOT</a:t>
                      </a: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Konzeptionelles Modell - DIZ, MIK, LOT</a:t>
                      </a: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Selectanweisungen Kellner,Koch - DIZ</a:t>
                      </a: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MUH</a:t>
                      </a: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01454"/>
                  </a:ext>
                </a:extLst>
              </a:tr>
              <a:tr h="22481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Logisches Modell - DIZ</a:t>
                      </a: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Logisches Modell - DIZ</a:t>
                      </a: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Tabellen Testdaten - DIZ</a:t>
                      </a: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ANDROID</a:t>
                      </a: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65472"/>
                  </a:ext>
                </a:extLst>
              </a:tr>
              <a:tr h="22481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Technologie Stack - MIK</a:t>
                      </a: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Technologie Stack - MIK</a:t>
                      </a: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Webservice GET Bestellungen Kellner - LOT</a:t>
                      </a: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 Webservice</a:t>
                      </a: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878933"/>
                  </a:ext>
                </a:extLst>
              </a:tr>
              <a:tr h="22481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Lasten- und Pflichtenheft - DIZ, MIK, LOT</a:t>
                      </a: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Lasten- und Pflichtenheft - DIZ, MIK, LOT</a:t>
                      </a: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Webapp HTML&amp;JS Kellner - MIK</a:t>
                      </a: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Webpage JS</a:t>
                      </a: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649790"/>
                  </a:ext>
                </a:extLst>
              </a:tr>
              <a:tr h="22481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Diagramm - LOT</a:t>
                      </a: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Diagramm - LOT</a:t>
                      </a: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Datenbank</a:t>
                      </a: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427119"/>
                  </a:ext>
                </a:extLst>
              </a:tr>
              <a:tr h="22481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Projektantrag - DIZ</a:t>
                      </a: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Projektantrag - DIZ</a:t>
                      </a: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Optional </a:t>
                      </a: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922322"/>
                  </a:ext>
                </a:extLst>
              </a:tr>
              <a:tr h="22481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Mockups HTML Pages - MIK, LOT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Mockups HTML Pages - MIK, LOT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9837019"/>
                  </a:ext>
                </a:extLst>
              </a:tr>
              <a:tr h="22481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Mockups Bestell App - DIZ</a:t>
                      </a: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Mockups Bestell App - DIZ</a:t>
                      </a: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0018908"/>
                  </a:ext>
                </a:extLst>
              </a:tr>
              <a:tr h="22481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Tabellen erstellen - DIZ</a:t>
                      </a: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4900747"/>
                  </a:ext>
                </a:extLst>
              </a:tr>
              <a:tr h="22481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Selectanweisungen Kellner,Koch - DIZ</a:t>
                      </a: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218414"/>
                  </a:ext>
                </a:extLst>
              </a:tr>
              <a:tr h="22481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Tabellen Testdaten - DIZ</a:t>
                      </a: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2690318"/>
                  </a:ext>
                </a:extLst>
              </a:tr>
              <a:tr h="22481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Webservice GET Bestellungen Kellner - LOT</a:t>
                      </a: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7546570"/>
                  </a:ext>
                </a:extLst>
              </a:tr>
              <a:tr h="22481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Webapp HTML&amp;JS Kellner - MIK</a:t>
                      </a:r>
                      <a:endParaRPr lang="de-AT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4" marR="7544" marT="7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302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8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6A0CD7-C110-4261-8E7D-58E5E2A48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313" y="2832159"/>
            <a:ext cx="2880910" cy="1193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spc="-12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Iteration 2</a:t>
            </a:r>
          </a:p>
          <a:p>
            <a:endParaRPr lang="de-AT" sz="1400" spc="-12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D378DAE1-1E2C-44FF-BBFD-C20C5E98C3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88"/>
          <a:stretch/>
        </p:blipFill>
        <p:spPr>
          <a:xfrm>
            <a:off x="4293746" y="72600"/>
            <a:ext cx="7679179" cy="67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7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8CB3A-47A8-47C0-96B4-51C7DDFE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Iteration 2 – USER STORIES</a:t>
            </a:r>
          </a:p>
        </p:txBody>
      </p:sp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A6AC5C63-AB6E-4411-AFB2-870380ED05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2581335"/>
              </p:ext>
            </p:extLst>
          </p:nvPr>
        </p:nvGraphicFramePr>
        <p:xfrm>
          <a:off x="1521322" y="1770112"/>
          <a:ext cx="9146179" cy="4469370"/>
        </p:xfrm>
        <a:graphic>
          <a:graphicData uri="http://schemas.openxmlformats.org/drawingml/2006/table">
            <a:tbl>
              <a:tblPr/>
              <a:tblGrid>
                <a:gridCol w="3577325">
                  <a:extLst>
                    <a:ext uri="{9D8B030D-6E8A-4147-A177-3AD203B41FA5}">
                      <a16:colId xmlns:a16="http://schemas.microsoft.com/office/drawing/2014/main" val="2014749031"/>
                    </a:ext>
                  </a:extLst>
                </a:gridCol>
                <a:gridCol w="3577325">
                  <a:extLst>
                    <a:ext uri="{9D8B030D-6E8A-4147-A177-3AD203B41FA5}">
                      <a16:colId xmlns:a16="http://schemas.microsoft.com/office/drawing/2014/main" val="3442846467"/>
                    </a:ext>
                  </a:extLst>
                </a:gridCol>
                <a:gridCol w="651019">
                  <a:extLst>
                    <a:ext uri="{9D8B030D-6E8A-4147-A177-3AD203B41FA5}">
                      <a16:colId xmlns:a16="http://schemas.microsoft.com/office/drawing/2014/main" val="3860068541"/>
                    </a:ext>
                  </a:extLst>
                </a:gridCol>
                <a:gridCol w="1340510">
                  <a:extLst>
                    <a:ext uri="{9D8B030D-6E8A-4147-A177-3AD203B41FA5}">
                      <a16:colId xmlns:a16="http://schemas.microsoft.com/office/drawing/2014/main" val="1165365557"/>
                    </a:ext>
                  </a:extLst>
                </a:gridCol>
              </a:tblGrid>
              <a:tr h="2108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PRODUCT BACKLOG ITERATION 2</a:t>
                      </a: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SPRINT BACKLOG 2-1</a:t>
                      </a: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358859"/>
                  </a:ext>
                </a:extLst>
              </a:tr>
              <a:tr h="21087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Webservice GET Getränke - LOT</a:t>
                      </a:r>
                      <a:endParaRPr lang="de-AT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Webservice GET Getränke - LOT</a:t>
                      </a:r>
                      <a:endParaRPr lang="de-AT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MUH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557384"/>
                  </a:ext>
                </a:extLst>
              </a:tr>
              <a:tr h="21087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Webservice GET Speisen - LOT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Webservice GET Speisen - LOT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ANDROID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214952"/>
                  </a:ext>
                </a:extLst>
              </a:tr>
              <a:tr h="21087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Webservice GET Beilagen - LOT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Webservice GET Beilagen - LOT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 Webservice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804287"/>
                  </a:ext>
                </a:extLst>
              </a:tr>
              <a:tr h="21087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Webservice GET Desserts - LOT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Webservice GET Desserts - LOT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Webpage JS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06052"/>
                  </a:ext>
                </a:extLst>
              </a:tr>
              <a:tr h="21087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Webservice POST Bestellung - LOT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Webservice POST Bestellung - LOT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Datenbank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511402"/>
                  </a:ext>
                </a:extLst>
              </a:tr>
              <a:tr h="21087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Webservice GET Bestellungen Koch - LOT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Webservice GET Bestellungen Koch - LOT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Optional </a:t>
                      </a: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542646"/>
                  </a:ext>
                </a:extLst>
              </a:tr>
              <a:tr h="21087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Prozedur Gesamtpreis - DIZ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Prozedur Gesamtpreis - DIZ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316666"/>
                  </a:ext>
                </a:extLst>
              </a:tr>
              <a:tr h="21087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Logik für die Menüansicht Bestell App - DIZ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Logik für die Menüansicht Bestell App - DIZ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919417"/>
                  </a:ext>
                </a:extLst>
              </a:tr>
              <a:tr h="21087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MenuItem Getränke - DIZ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MenuItem Getränke - DIZ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326770"/>
                  </a:ext>
                </a:extLst>
              </a:tr>
              <a:tr h="21087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MenuItem Gerichte - DIZ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MenuItem Gerichte - DIZ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39603"/>
                  </a:ext>
                </a:extLst>
              </a:tr>
              <a:tr h="21087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MenuItem Beilagen - DIZ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MenuItem Beilagen - DIZ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735598"/>
                  </a:ext>
                </a:extLst>
              </a:tr>
              <a:tr h="21087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MenuItem Dessert - DIZ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MenuItem Dessert - DIZ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320024"/>
                  </a:ext>
                </a:extLst>
              </a:tr>
              <a:tr h="21087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 für die Menüansicht Bestell App - DIZ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 für die Menüansicht Bestell App - DIZ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595710"/>
                  </a:ext>
                </a:extLst>
              </a:tr>
              <a:tr h="21087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Warenkorb der Bestell App GUI - DIZ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Warenkorb der Bestell App GUI - DIZ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697729"/>
                  </a:ext>
                </a:extLst>
              </a:tr>
              <a:tr h="21087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Webapp HTML&amp;JS Küche - MIK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Webapp HTML&amp;JS Küche - MIK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575318"/>
                  </a:ext>
                </a:extLst>
              </a:tr>
              <a:tr h="21087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 Document für Abschluss der Iteration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 Document für Abschluss der Iteration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6" marR="7076" marT="70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939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607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Schaltkreis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784</Words>
  <Application>Microsoft Office PowerPoint</Application>
  <PresentationFormat>Breitbild</PresentationFormat>
  <Paragraphs>189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Tw Cen MT</vt:lpstr>
      <vt:lpstr>Schaltkreis</vt:lpstr>
      <vt:lpstr>Smart Gastro – finalE pRÄSENTATION</vt:lpstr>
      <vt:lpstr>IDee</vt:lpstr>
      <vt:lpstr>CLASS Diagram</vt:lpstr>
      <vt:lpstr>LOGISCHES MODELL</vt:lpstr>
      <vt:lpstr>PRODUCT BACKLOG</vt:lpstr>
      <vt:lpstr>PowerPoint-Präsentation</vt:lpstr>
      <vt:lpstr>Iteration 1 – USER STORIES</vt:lpstr>
      <vt:lpstr>PowerPoint-Präsentation</vt:lpstr>
      <vt:lpstr>Iteration 2 – USER STORIES</vt:lpstr>
      <vt:lpstr>PowerPoint-Präsentation</vt:lpstr>
      <vt:lpstr>Iteration 3 – USER STORIES</vt:lpstr>
      <vt:lpstr>SEQUENCE DIAGRAM – GET Bestellungen for WEBAPP</vt:lpstr>
      <vt:lpstr>ACTIVITY DIAGRAM – GET PRODUCTS FOR ANDROID APP</vt:lpstr>
      <vt:lpstr>Soll-Ist-Zustand</vt:lpstr>
      <vt:lpstr>RESÜMEE</vt:lpstr>
      <vt:lpstr>Vielen Dank für Eure Aufmerksamkeit!!!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Gastro – finalE pRÄSENTATION</dc:title>
  <dc:creator>Melisa DIZDAREVIĆ</dc:creator>
  <cp:lastModifiedBy>Melisa DIZDAREVIĆ</cp:lastModifiedBy>
  <cp:revision>12</cp:revision>
  <dcterms:created xsi:type="dcterms:W3CDTF">2020-04-21T18:23:25Z</dcterms:created>
  <dcterms:modified xsi:type="dcterms:W3CDTF">2020-04-21T22:03:13Z</dcterms:modified>
</cp:coreProperties>
</file>