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9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0" r:id="rId22"/>
    <p:sldId id="261" r:id="rId23"/>
    <p:sldId id="262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4" r:id="rId38"/>
    <p:sldId id="305" r:id="rId39"/>
    <p:sldId id="299" r:id="rId40"/>
    <p:sldId id="300" r:id="rId41"/>
    <p:sldId id="301" r:id="rId42"/>
    <p:sldId id="302" r:id="rId43"/>
    <p:sldId id="303" r:id="rId44"/>
    <p:sldId id="26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Introduzione a MongoDB e ai Database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C</a:t>
            </a:r>
            <a:r>
              <a:t>omprendere NoSQL e MongoDB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E23F-23E0-EC72-CD55-E7C5A794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6C79-A435-8C88-D16F-3261BD5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 (NoSQL)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67FD-9C15-9238-D530-C0D5D31F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sacrificano la consistenza immediata per ottenere una maggiore scalabilità e flessibilità. L’acronimo rappresenta:</a:t>
            </a:r>
          </a:p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Soft state (Stato non rigido)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Lo stato del sistema potrebbe cambiare nel tempo, anche senza ulteriori input, per sincronizzare i dati tra nodi.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I dati memorizzati su un nodo potrebbero essere aggiornati gradualmente.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99641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3BBC-E307-7438-983F-1F9830071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F6D8-DC3C-C7E8-9328-FF5B86AF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 (NoSQL)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D71A-AE29-A3F0-5A42-FCFFAFE9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sacrificano la consistenza immediata per ottenere una maggiore scalabilità e flessibilità. L’acronimo rappresenta: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Eventual consistency (Consistenza eventuale)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I dati diventano consistenti in un momento futuro, una volta che tutte le repliche sono state sincronizzate.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Dopo aver aggiornato un record, potrebbe essere visibile immediatamente in un nodo, ma non in altri.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60972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0F71-18C8-8C0E-D3F4-116F7CD7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ECF3-EB2B-C80B-3819-C77B59FC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 (NoSQL)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AC70-EAEA-8C92-A5A4-5F67BD84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BASE sono ideali per applicazioni distribuite con grandi volumi di dati, dove la disponibilità è più importante della consistenza immediata (es. social network, e-commerce).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35906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Tipologie di Database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Document Store: MongoDB, CouchDB</a:t>
            </a:r>
          </a:p>
          <a:p>
            <a:pPr marL="0" indent="0">
              <a:buNone/>
            </a:pPr>
            <a:r>
              <a:t>- Key-Value Store: Redis, DynamoDB</a:t>
            </a:r>
          </a:p>
          <a:p>
            <a:pPr marL="0" indent="0">
              <a:buNone/>
            </a:pPr>
            <a:r>
              <a:t>- Wide-Column Store: Cassandra</a:t>
            </a:r>
          </a:p>
          <a:p>
            <a:pPr marL="0" indent="0">
              <a:buNone/>
            </a:pPr>
            <a:r>
              <a:t>- Graph Database: Neo4j, ArangoDB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37905-8837-27D5-3167-D161ECD2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3BFA-3AF8-3435-80FD-2F4F021C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Document store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51A2-87BB-71EB-D116-9527AD7E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Definizione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Memorizza i dati come documenti, tipicamente in formato JSON, BSON o XML.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Ogni documento rappresenta un oggetto completo e può contenere campi nidificati.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Caratteristiche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Schema-less: non è richiesto uno schema fisso.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Supporta query sui campi e operazioni su documenti nidificati.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Adatto a dati semi-strutturati.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Casi d’uso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Applicazioni web con dati eterogenei (es. cataloghi prodotti).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Sistemi di contenuti (CMS).</a:t>
            </a:r>
          </a:p>
        </p:txBody>
      </p:sp>
    </p:spTree>
    <p:extLst>
      <p:ext uri="{BB962C8B-B14F-4D97-AF65-F5344CB8AC3E}">
        <p14:creationId xmlns:p14="http://schemas.microsoft.com/office/powerpoint/2010/main" val="182346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1AE70-DD73-37DD-3D2F-F013F2E0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8AF1-0738-A1E3-8E0C-9CFADEEA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Document store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6DBA-1B0F-A861-C20B-D38553C8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Esempio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{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"id": 123,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"name": "John Doe",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"orders": [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  {"orderId": 1, "product": "Laptop"},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  {"orderId": 2, "product": "Smartphone"}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]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25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7727D-8400-1D23-02F4-90C01C14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24C1-4064-A844-57AF-C5AFD03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Key-Value Store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E031-CB27-40B6-C3C5-D9DC96BA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Definizione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Memorizza i dati come coppie chiave-valore.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La chiave è unica e viene utilizzata per recuperare rapidamente il valore associato.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Caratteristiche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Estremamente semplice e veloce.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Adatto a scenari in cui l’accesso ai dati è basato principalmente sulla chiave.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Schema-less: il valore può essere un dato grezzo, una stringa, un JSON, ecc.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Casi d’uso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Sistemi di caching.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Session management.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Applicazioni IoT con grandi volumi di letture/scritture rapide.</a:t>
            </a:r>
          </a:p>
        </p:txBody>
      </p:sp>
    </p:spTree>
    <p:extLst>
      <p:ext uri="{BB962C8B-B14F-4D97-AF65-F5344CB8AC3E}">
        <p14:creationId xmlns:p14="http://schemas.microsoft.com/office/powerpoint/2010/main" val="377867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1F4A5-9B74-F2A3-B68D-17AB23405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1441-710F-D6B3-2B91-D3AD5F4E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Key-Value Store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487D-D6B5-520D-2D63-D8D9C9A7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Esempio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Key: 12345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Value: {"name": "John Doe", "age": 30}</a:t>
            </a:r>
          </a:p>
        </p:txBody>
      </p:sp>
    </p:spTree>
    <p:extLst>
      <p:ext uri="{BB962C8B-B14F-4D97-AF65-F5344CB8AC3E}">
        <p14:creationId xmlns:p14="http://schemas.microsoft.com/office/powerpoint/2010/main" val="161360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52618-3E7B-926B-7748-97790B678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AF9D-D03E-2A52-0807-A1F58AE9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Wide-Column Store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6BB5-B0C2-A419-703B-3755A2E9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Definizione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Organizza i dati in colonne piuttosto che in righe, permettendo una struttura molto flessibile.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I dati sono raggruppati in famiglie di colonne, e ogni riga può avere un numero variabile di colonne.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Caratteristiche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Scalabilità orizzontale per grandi quantità di dati.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Ottimizzato per letture e scritture veloci su dataset enormi.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Schema semi-strutturato: famiglie di colonne definite, ma le righe possono avere colonne diverse.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Casi d’uso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Analisi di grandi dataset.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Applicazioni di business intelligence.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Log management.</a:t>
            </a:r>
          </a:p>
        </p:txBody>
      </p:sp>
    </p:spTree>
    <p:extLst>
      <p:ext uri="{BB962C8B-B14F-4D97-AF65-F5344CB8AC3E}">
        <p14:creationId xmlns:p14="http://schemas.microsoft.com/office/powerpoint/2010/main" val="229359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2329C-AA70-B9AD-E07B-10B7A2D4A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9F-0381-BF1B-25FE-C1150A45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Graph Database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3F64-56C9-FE97-3EBD-58A7D17C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Definizione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Memorizza i dati come nodi (entità) e relazioni (archi) tra di essi.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Ottimizzato per analizzare le connessioni tra i dati.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Caratteristiche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Adatto a dati altamente connessi.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Query basate su traversing di grafi per individuare relazioni.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Utilizza linguaggi di query specifici (es. Cypher per Neo4j).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Casi d’uso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Social network (es. amici di amici).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Sistemi di raccomandazione.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Analisi di reti (es. reti di trasporto, IT).</a:t>
            </a:r>
          </a:p>
        </p:txBody>
      </p:sp>
    </p:spTree>
    <p:extLst>
      <p:ext uri="{BB962C8B-B14F-4D97-AF65-F5344CB8AC3E}">
        <p14:creationId xmlns:p14="http://schemas.microsoft.com/office/powerpoint/2010/main" val="207572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Perché i Database NoSQL?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Necessità di gestire grandi volumi di dati</a:t>
            </a:r>
          </a:p>
          <a:p>
            <a:pPr marL="0" indent="0">
              <a:buNone/>
            </a:pPr>
            <a:r>
              <a:t>- Scalabilità orizzontale per distribuzione su più server</a:t>
            </a:r>
          </a:p>
          <a:p>
            <a:pPr marL="0" indent="0">
              <a:buNone/>
            </a:pPr>
            <a:r>
              <a:t>- Flessibilità nella gestione dei dati non strutturati</a:t>
            </a:r>
          </a:p>
          <a:p>
            <a:pPr marL="0" indent="0">
              <a:buNone/>
            </a:pPr>
            <a:r>
              <a:t>- Supporto per architetture moderne (microservizi)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BB1AA-65E0-7E3B-E5D9-D5FA178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DA1D-8499-9831-0A9F-E4C77BEB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Graph Database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1715-1CCB-6B95-E515-255A8E9E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Esempio: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Node: John Doe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Relation: KNOWS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Node: Jane Doe</a:t>
            </a:r>
          </a:p>
        </p:txBody>
      </p:sp>
    </p:spTree>
    <p:extLst>
      <p:ext uri="{BB962C8B-B14F-4D97-AF65-F5344CB8AC3E}">
        <p14:creationId xmlns:p14="http://schemas.microsoft.com/office/powerpoint/2010/main" val="182275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dei Database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Scalabilità orizzontale (aggiunta di nodi)</a:t>
            </a:r>
          </a:p>
          <a:p>
            <a:pPr marL="0" indent="0">
              <a:buNone/>
            </a:pPr>
            <a:r>
              <a:t>- Replicazione per disponibilità e ridondanza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 a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Database documentale schema-less</a:t>
            </a:r>
          </a:p>
          <a:p>
            <a:pPr marL="0" indent="0">
              <a:buNone/>
            </a:pPr>
            <a:r>
              <a:t>- Utilizza BSON (Binary JSON)</a:t>
            </a:r>
          </a:p>
          <a:p>
            <a:pPr marL="0" indent="0">
              <a:buNone/>
            </a:pPr>
            <a:r>
              <a:t>- Supporta query avanzate e aggregazioni</a:t>
            </a:r>
          </a:p>
          <a:p>
            <a:pPr marL="0" indent="0">
              <a:buNone/>
            </a:pPr>
            <a:r>
              <a:t>- Alta scalabilità e performance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Installazione di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Download dal sito ufficiale</a:t>
            </a:r>
          </a:p>
          <a:p>
            <a:pPr marL="0" indent="0">
              <a:buNone/>
            </a:pPr>
            <a:r>
              <a:t>- Installazione su Windows/Linux/MacOS</a:t>
            </a:r>
          </a:p>
          <a:p>
            <a:pPr marL="0" indent="0">
              <a:buNone/>
            </a:pPr>
            <a:r>
              <a:t>- Avvio del server (`mongod`)</a:t>
            </a:r>
          </a:p>
          <a:p>
            <a:pPr marL="0" indent="0">
              <a:buNone/>
            </a:pPr>
            <a:r>
              <a:t>- Connessione tramite CLI (`mongo` shell)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EB575-53B3-1B12-5054-37A4BBFA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147A-2D8F-5BB7-1CAF-40272BC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2A9A-2143-EAC0-6336-E43D018A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Utilizza il comando Docker per scaricare l’immagine ufficiale di MongoDB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t>- </a:t>
            </a:r>
            <a:r>
              <a:rPr lang="it-IT"/>
              <a:t>Docker pull mongo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63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02DD-2FA3-DE05-576E-449223C40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FE9F-E696-EEDD-F602-8E3C41FD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C016-0F34-17E6-FEF4-D764BEF4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Esegui il container con il comando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docker run -d \</a:t>
            </a:r>
          </a:p>
          <a:p>
            <a:pPr marL="0" indent="0">
              <a:buNone/>
            </a:pPr>
            <a:r>
              <a:rPr lang="it-IT"/>
              <a:t>  --name mongodb-container \</a:t>
            </a:r>
          </a:p>
          <a:p>
            <a:pPr marL="0" indent="0">
              <a:buNone/>
            </a:pPr>
            <a:r>
              <a:rPr lang="it-IT"/>
              <a:t>  -p 27017:27017 \</a:t>
            </a:r>
          </a:p>
          <a:p>
            <a:pPr marL="0" indent="0">
              <a:buNone/>
            </a:pPr>
            <a:r>
              <a:rPr lang="it-IT"/>
              <a:t>  -e MONGO_INITDB_ROOT_USERNAME=admin \</a:t>
            </a:r>
          </a:p>
          <a:p>
            <a:pPr marL="0" indent="0">
              <a:buNone/>
            </a:pPr>
            <a:r>
              <a:rPr lang="it-IT"/>
              <a:t>  -e MONGO_INITDB_ROOT_PASSWORD=password \</a:t>
            </a:r>
          </a:p>
          <a:p>
            <a:pPr marL="0" indent="0">
              <a:buNone/>
            </a:pPr>
            <a:r>
              <a:rPr lang="it-IT"/>
              <a:t>  mongo</a:t>
            </a: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18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10871-0ECC-D49E-0FEA-8B22A2FE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9FB0-DE45-BF28-3C5C-25CC759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4FFB-3B95-1AAC-F830-FC6A31A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Spiegazione dei parametri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-d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 Esegue il container in modalità “detached” (in background).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--name mongodb-container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 Nome assegnato al container.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-p 27017:27017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 Mappa la porta 27017 del container sulla porta 27017 del tuo host.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-e MONGO_INITDB_ROOT_USERNAME=admin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 Imposta l’utente amministratore.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-e MONGO_INITDB_ROOT_PASSWORD=password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 Imposta la password per l’amministratore</a:t>
            </a: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472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B706C-6084-2A21-C206-1057608F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822-31C7-AA9D-4E69-FF3482CE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E039-0963-428E-92FD-FB560080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Colleghiamoci a MongoDB</a:t>
            </a:r>
          </a:p>
          <a:p>
            <a:pPr marL="0" indent="0">
              <a:buNone/>
            </a:pPr>
            <a:endParaRPr lang="it-IT" b="1">
              <a:solidFill>
                <a:srgbClr val="0E0E0E"/>
              </a:solidFill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Questo comando apre una shell interattiva di MongoDB: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docker exec -it mongodb-container mongosh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latin typeface=".AppleSystemUIFont"/>
              </a:rPr>
              <a:t>Oppure, per avere privilegi completi: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 exec -it mongodb-container mongosh -u admin -p password --authenticationDatabase admin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22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360F-6F4D-CE28-35EC-1543859A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907A-6A3B-ED09-BE66-FE89360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48F2-DEC5-9CB4-55B1-0629BAC6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mantenere i dati anche se il container viene eliminato, mappa una directory del tuo host come volume: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 run -d \                          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--name mongodb-container \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-p 27017:27017 \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-v /Users/pserafino/data:/data/db \ 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-e MONGO_INITDB_ROOT_USERNAME=admin \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-e MONGO_INITDB_ROOT_PASSWORD=password \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mongo</a:t>
            </a:r>
          </a:p>
        </p:txBody>
      </p:sp>
    </p:spTree>
    <p:extLst>
      <p:ext uri="{BB962C8B-B14F-4D97-AF65-F5344CB8AC3E}">
        <p14:creationId xmlns:p14="http://schemas.microsoft.com/office/powerpoint/2010/main" val="308098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D46C-E579-693F-353A-2AC118FF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41A-F195-7C39-587A-9CFBCE22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5C85-2CF5-1E71-B46A-AD31E731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fermare il container: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 stop mongodb-container</a:t>
            </a:r>
          </a:p>
          <a:p>
            <a:pPr marL="0" indent="0">
              <a:buNone/>
            </a:pPr>
            <a:endParaRPr lang="it-IT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eliminarlo</a:t>
            </a:r>
          </a:p>
          <a:p>
            <a:pPr marL="0" indent="0">
              <a:buNone/>
            </a:pPr>
            <a:endParaRPr lang="it-IT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 rm mongodb-container</a:t>
            </a:r>
          </a:p>
        </p:txBody>
      </p:sp>
    </p:spTree>
    <p:extLst>
      <p:ext uri="{BB962C8B-B14F-4D97-AF65-F5344CB8AC3E}">
        <p14:creationId xmlns:p14="http://schemas.microsoft.com/office/powerpoint/2010/main" val="91208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Differenze tra RDBMS e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RDBMS: Tabelle con schema rigido, ACID</a:t>
            </a:r>
          </a:p>
          <a:p>
            <a:pPr marL="0" indent="0">
              <a:buNone/>
            </a:pPr>
            <a:r>
              <a:t>- NoSQL: Schema-less, BASE (Consistency eventuale</a:t>
            </a:r>
            <a:r>
              <a:rPr lang="it-IT"/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A26C5-63C1-69BD-8F43-7CD60627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9BF-09AD-B72B-7F2D-8CBD8CB1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8A78-5EBE-B7AB-7CAA-E49D6B02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In MongoDB, non è necessario creare esplicitamente un database. Basta selezionarlo, e verrà creato automaticamente al primo inserimento di dati:</a:t>
            </a:r>
          </a:p>
          <a:p>
            <a:endParaRPr lang="it-IT">
              <a:solidFill>
                <a:srgbClr val="0E0E0E"/>
              </a:solidFill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use my_database</a:t>
            </a:r>
          </a:p>
        </p:txBody>
      </p:sp>
    </p:spTree>
    <p:extLst>
      <p:ext uri="{BB962C8B-B14F-4D97-AF65-F5344CB8AC3E}">
        <p14:creationId xmlns:p14="http://schemas.microsoft.com/office/powerpoint/2010/main" val="340652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6DB68-C117-6150-D147-9815CB3D6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3D5B-E7C2-0B05-4AD2-522F4EB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5E95-C05A-D672-91ED-E297B0B4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Le collection vengono create automaticamente al primo inserimento di un documento. Tuttavia, è possibile crearle esplicitamente</a:t>
            </a:r>
          </a:p>
          <a:p>
            <a:pPr marL="0" indent="0">
              <a:buNone/>
            </a:pPr>
            <a:endParaRPr lang="it-IT">
              <a:solidFill>
                <a:srgbClr val="000000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db.createCollection(</a:t>
            </a:r>
            <a:r>
              <a:rPr lang="it-IT">
                <a:solidFill>
                  <a:srgbClr val="B50013"/>
                </a:solidFill>
                <a:effectLst/>
                <a:latin typeface=".AppleSystemUIFontMonospaced"/>
              </a:rPr>
              <a:t>"my_collection"</a:t>
            </a: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54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72AE8-692E-BEF4-98C0-E7632D43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E3C1-466E-A8F2-B5F7-FBAC2CC3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B1E-6886-44CB-EF99-FB905829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verificare le collection esistenti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endParaRPr lang="it-IT">
              <a:solidFill>
                <a:srgbClr val="000000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show collections</a:t>
            </a:r>
          </a:p>
        </p:txBody>
      </p:sp>
    </p:spTree>
    <p:extLst>
      <p:ext uri="{BB962C8B-B14F-4D97-AF65-F5344CB8AC3E}">
        <p14:creationId xmlns:p14="http://schemas.microsoft.com/office/powerpoint/2010/main" val="326294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9244-8646-F0B3-300F-4C5FA5A8C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4BD5-16DB-F6B0-56B2-3B30E720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CE81-70C6-EFDD-81E7-292AFCFB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inserire un documento nella collection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my_collection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endParaRPr lang="it-IT">
              <a:solidFill>
                <a:srgbClr val="000000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db.my_collection.insertOne({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  name: "John Doe",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  age: 30,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  email: "johndoe@example.com",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  interests: ["coding", "reading", "traveling"]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effectLst/>
                <a:latin typeface=".AppleSystemUIFontMonospaced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30276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C68D-8366-F562-E6A6-30961200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BABC-68E7-C1A5-5DA5-073C36C4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1774-2264-CC26-F7CB-E46FDF3C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Puoi inserire più documenti contemporaneamente con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insertMany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db.my_collection.insertMany([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name: "Jane Doe", age: 28, email: "janedoe@example.com", interests: ["art", "music"] },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name: "Bob Smith", age: 35, email: "bobsmith@example.com", interests: ["sports", "cooking"]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593854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0F063-ADD2-C4FF-B90E-CC286BD8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1308-1E02-AE7C-88CF-C33593BE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4FE6-2E18-2CEC-6377-BA967D41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visualizzare tutti i documenti nella collection: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db.my_collection.find()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E per una visualizzazione più leggibile: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db.my_collection.find().pretty()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913937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F9C22-FCC3-651A-BF54-169C9BE8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2FF6-0FCA-2B7D-67CF-722ECCF8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D78A-400F-2957-00EB-0F07147E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trovare documenti con un filtro specifico, ad esempio, tutti quelli con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age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maggiore di 30: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db.my_collection.find({ age: { $gt: 30 } })</a:t>
            </a:r>
          </a:p>
        </p:txBody>
      </p:sp>
    </p:spTree>
    <p:extLst>
      <p:ext uri="{BB962C8B-B14F-4D97-AF65-F5344CB8AC3E}">
        <p14:creationId xmlns:p14="http://schemas.microsoft.com/office/powerpoint/2010/main" val="295472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CF19-EBD4-218C-11DF-94ADA4E58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F91E-2EEB-A3F0-18D6-40CB747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8D01-D009-4ABD-D417-4E72D9EF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Operatori di confronto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$eq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Uguale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$eq: 25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$ne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Diverso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$ne: 25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$gt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Maggiore di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$gt: 25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$gte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Maggiore o uguale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$gte: 25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$lt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Minore di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$lt: 25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$lte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Minore o uguale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$lte: 25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$in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Contenuto in un array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$in: [25, 30, 35]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$nin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Non contenuto in un array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$nin: [25, 30, 35] } }</a:t>
            </a:r>
          </a:p>
        </p:txBody>
      </p:sp>
    </p:spTree>
    <p:extLst>
      <p:ext uri="{BB962C8B-B14F-4D97-AF65-F5344CB8AC3E}">
        <p14:creationId xmlns:p14="http://schemas.microsoft.com/office/powerpoint/2010/main" val="196055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30D0-5152-3E05-7981-D28C600E7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CF26-80C1-9CDC-FCFA-02D98B4A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0366-E999-75E2-A239-75BF910B5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Operatori logici (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Utilizzati per combinare più condizioni)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Monospaced"/>
            </a:endParaRPr>
          </a:p>
          <a:p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$and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Tutte le condizioni devono essere vere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$and: [ { age: { $gt: 25 } }, { status: "A" } ] }</a:t>
            </a:r>
          </a:p>
          <a:p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$or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Almeno una condizione deve essere vera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$or: [ { age: { $lt: 25 } }, { status: "A" } ] }</a:t>
            </a:r>
          </a:p>
          <a:p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$not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Inverte una condizione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age: { $not: { $gt: 25 } } }</a:t>
            </a:r>
          </a:p>
          <a:p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$nor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Nessuna condizione deve essere vera</a:t>
            </a:r>
            <a:r>
              <a:rPr lang="it-IT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>
                <a:solidFill>
                  <a:srgbClr val="0E0E0E"/>
                </a:solidFill>
                <a:effectLst/>
                <a:latin typeface=".AppleSystemUIFontMonospaced"/>
              </a:rPr>
              <a:t>{ $nor: [ { age: { $lt: 25 } }, { status: "A" } ] }</a:t>
            </a:r>
          </a:p>
        </p:txBody>
      </p:sp>
    </p:spTree>
    <p:extLst>
      <p:ext uri="{BB962C8B-B14F-4D97-AF65-F5344CB8AC3E}">
        <p14:creationId xmlns:p14="http://schemas.microsoft.com/office/powerpoint/2010/main" val="3277276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5A94A-7CF6-1B60-9066-8EDE8A03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DB10-7D41-FF9A-CB40-92A3A35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07C6-8C35-BF34-D2DE-1D781848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aggiornare un singolo documento: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 sz="2000">
                <a:solidFill>
                  <a:srgbClr val="0E0E0E"/>
                </a:solidFill>
                <a:effectLst/>
                <a:latin typeface=".AppleSystemUIFont"/>
              </a:rPr>
              <a:t>db.my_collection.updateOne(</a:t>
            </a:r>
          </a:p>
          <a:p>
            <a:pPr marL="0" indent="0">
              <a:buNone/>
            </a:pPr>
            <a:r>
              <a:rPr lang="it-IT" sz="2000">
                <a:solidFill>
                  <a:srgbClr val="0E0E0E"/>
                </a:solidFill>
                <a:effectLst/>
                <a:latin typeface=".AppleSystemUIFont"/>
              </a:rPr>
              <a:t>  { name: "John Doe" }, // Filtro</a:t>
            </a:r>
          </a:p>
          <a:p>
            <a:pPr marL="0" indent="0">
              <a:buNone/>
            </a:pPr>
            <a:r>
              <a:rPr lang="it-IT" sz="2000">
                <a:solidFill>
                  <a:srgbClr val="0E0E0E"/>
                </a:solidFill>
                <a:effectLst/>
                <a:latin typeface=".AppleSystemUIFont"/>
              </a:rPr>
              <a:t>  { $set: { email: "newemail@example.com" } } // Modifica</a:t>
            </a:r>
          </a:p>
          <a:p>
            <a:pPr marL="0" indent="0">
              <a:buNone/>
            </a:pPr>
            <a:r>
              <a:rPr lang="it-IT" sz="200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6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66587-AE3F-5115-4522-0CFD2DCA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6396-FB4C-8569-5C46-1A460C84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ACC4-40F7-3370-9DAA-2A846650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ACID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garantiscono la consistenza rigorosa dei dati. L’acronimo rappresenta quattro proprietà:</a:t>
            </a:r>
          </a:p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Atomicity (Atomicità)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Ogni transazione è un’unità indivisibile: o viene completata interamente, oppure non viene eseguita affatto.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Se trasferisci denaro tra due conti, o entrambe le operazioni (decremento e incremento) vengono eseguite, o nessuna.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865627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36D79-EB15-7842-E277-6CA6DB94D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B950-422B-845F-65B8-2A7FA055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9B06-5150-FFCB-BF77-E22431CB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aggiornare più documenti: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db.my_collection.updateMany(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age: { $gt: 30 } },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$set: { status: "senior"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4061654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A4742-2358-96F0-3496-1E9AD646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82B-248A-D076-5FC6-DAD8D37E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567B-5B1A-F0B0-AB0D-6298BC81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eliminare un singolo documento: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db.my_collection.deleteOne({ name: "Jane Doe" })</a:t>
            </a:r>
            <a:endParaRPr lang="it-IT">
              <a:solidFill>
                <a:srgbClr val="0E0E0E"/>
              </a:solidFill>
              <a:latin typeface=".AppleSystemUIFont"/>
            </a:endParaRP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eliminare più documenti: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db.my_collection.deleteMany({ age: { $lt: 30 } })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450245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D3B86-BA05-0AD6-DE1E-88E9F619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FE8B-9548-0901-3528-4767E7D2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04DA-1232-5E81-3298-BD8C9EF8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Per eliminare una collection completa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db.my_collection.drop()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74442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E3387-5A62-6DA1-C6DA-37A6B8363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653-F9C9-C9C4-8D75-2B266A7E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Docker</a:t>
            </a:r>
            <a:r>
              <a:t> </a:t>
            </a:r>
            <a:r>
              <a:rPr lang="it-IT"/>
              <a:t>&amp;</a:t>
            </a:r>
            <a:r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9DB9-18C6-56F9-718F-BCE58EF3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Esempio completo: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use my_database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db.createCollection("users")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db.users.insertOne({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name: "Alice",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age: 25,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email: "alice@example.com"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})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db.users.insertMany([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name: "Bob", age: 30, email: "bob@example.com" },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name: "Charlie", age: 35, email: "charlie@example.com"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])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db.users.find().pretty()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db.users.updateOne(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name: "Alice" },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 { $set: { age: 26 } }</a:t>
            </a: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db.users.deleteMany({ age: { $gt: 30 } })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db.users.drop()</a:t>
            </a:r>
          </a:p>
          <a:p>
            <a:pPr marL="0" indent="0">
              <a:buNone/>
            </a:pP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406437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Modello di Dati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Collezioni e documenti</a:t>
            </a:r>
          </a:p>
          <a:p>
            <a:pPr marL="0" indent="0">
              <a:buNone/>
            </a:pPr>
            <a:r>
              <a:t>- Documenti BSON</a:t>
            </a:r>
          </a:p>
          <a:p>
            <a:pPr marL="0" indent="0">
              <a:buNone/>
            </a:pPr>
            <a:r>
              <a:t>- Flessibilità grazie alla natura schema-less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FDB1-E2FC-979F-5E2B-27E87FC8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C743-B8AF-221A-B11C-D2926F6F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B839-3393-DAD1-1D96-7511B638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ACID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garantiscono la consistenza rigorosa dei dati. L’acronimo rappresenta quattro proprietà:</a:t>
            </a:r>
          </a:p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Consistency (Consistenza)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Dopo ogni transazione, il database rimane in uno stato valido, rispettando le regole definite (vincoli, chiavi esterne, ecc.).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Non è possibile avere un ordine senza un cliente associato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28382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5A3A9-1DA0-B875-FBAB-362CCD4D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04AC-8954-9E24-B948-3B40ADD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B461-DA36-B1FB-A5D3-13588AC2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ACID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garantiscono la consistenza rigorosa dei dati. L’acronimo rappresenta quattro proprietà:</a:t>
            </a:r>
          </a:p>
          <a:p>
            <a:pPr marL="0" indent="0"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Isolation (Isolamento)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Le transazioni concorrenti non interferiscono tra loro. Il risultato di una transazione è indipendente da altre in corso.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Due utenti che aggiornano lo stesso conto contemporaneamente non causano conflitti.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143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0EC8-5286-BDF2-3B03-EE12A4BD8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0F53-CACC-5A5E-C129-296E747D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15C9-1DE2-DBD5-89A2-7702DB71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ACID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garantiscono la consistenza rigorosa dei dati. L’acronimo rappresenta quattro proprietà: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Durability (Durabilità)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Una volta completata, una transazione è permanente, anche in caso di crash del sistema.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Se un pagamento è completato, il database garantisce che il risultato sarà salvato.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65749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C5D44-148F-5769-D6DE-0DCBDA5D9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AE96-FA1A-D292-057D-638406B4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DF2-371C-E420-CE54-DF77C3EB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ACID sono ideali per applicazioni dove la coerenza e l’integrità dei dati sono fondamentali (es. sistemi bancari).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01309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F1084-A34D-6B3A-ACBA-3F00BCF0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37D4-2171-CCFC-6A38-3FB13AB9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 (NoSQL)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53EE-DFCA-A992-E4D5-D42046E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I database che seguono il modello </a:t>
            </a: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BASE</a:t>
            </a: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 sacrificano la consistenza immediata per ottenere una maggiore scalabilità e flessibilità. L’acronimo rappresenta: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 b="1">
                <a:solidFill>
                  <a:srgbClr val="0E0E0E"/>
                </a:solidFill>
                <a:effectLst/>
                <a:latin typeface=".AppleSystemUIFont"/>
              </a:rPr>
              <a:t>Basically Available (Fondamentalmente disponibile)</a:t>
            </a:r>
            <a:endParaRPr lang="it-IT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Il sistema garantisce una disponibilità elevata anche in caso di guasti o latenza.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it-IT">
                <a:solidFill>
                  <a:srgbClr val="0E0E0E"/>
                </a:solidFill>
                <a:effectLst/>
                <a:latin typeface=".AppleSystemUIFont"/>
              </a:rPr>
              <a:t>• Esempio: Se un nodo è offline, un altro risponde alla richiesta.</a:t>
            </a:r>
          </a:p>
          <a:p>
            <a:endParaRPr lang="it-IT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64854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2302</Words>
  <Application>Microsoft Macintosh PowerPoint</Application>
  <PresentationFormat>Presentazione su schermo (4:3)</PresentationFormat>
  <Paragraphs>290</Paragraphs>
  <Slides>44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1" baseType="lpstr">
      <vt:lpstr>.AppleSystemUIFont</vt:lpstr>
      <vt:lpstr>.AppleSystemUIFontMonospaced</vt:lpstr>
      <vt:lpstr>Arial</vt:lpstr>
      <vt:lpstr>Calibri</vt:lpstr>
      <vt:lpstr>Helvetica</vt:lpstr>
      <vt:lpstr>Menlo</vt:lpstr>
      <vt:lpstr>Office Theme</vt:lpstr>
      <vt:lpstr>Introduzione a MongoDB e ai Database NoSQL</vt:lpstr>
      <vt:lpstr>Perché i Database NoSQL?</vt:lpstr>
      <vt:lpstr>Differenze tra RDBMS e NoSQL</vt:lpstr>
      <vt:lpstr>ACID</vt:lpstr>
      <vt:lpstr>ACID</vt:lpstr>
      <vt:lpstr>ACID</vt:lpstr>
      <vt:lpstr>ACID</vt:lpstr>
      <vt:lpstr>ACID</vt:lpstr>
      <vt:lpstr>BASE (NoSQL)</vt:lpstr>
      <vt:lpstr>BASE (NoSQL)</vt:lpstr>
      <vt:lpstr>BASE (NoSQL)</vt:lpstr>
      <vt:lpstr>BASE (NoSQL)</vt:lpstr>
      <vt:lpstr>Tipologie di Database NoSQL</vt:lpstr>
      <vt:lpstr>Document store</vt:lpstr>
      <vt:lpstr>Document store</vt:lpstr>
      <vt:lpstr>Key-Value Store</vt:lpstr>
      <vt:lpstr>Key-Value Store</vt:lpstr>
      <vt:lpstr>Wide-Column Store</vt:lpstr>
      <vt:lpstr>Graph Database</vt:lpstr>
      <vt:lpstr>Graph Database</vt:lpstr>
      <vt:lpstr>Architettura dei Database NoSQL</vt:lpstr>
      <vt:lpstr>Introduzione a MongoDB</vt:lpstr>
      <vt:lpstr>Installazione di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Docker &amp; MongoDB</vt:lpstr>
      <vt:lpstr>Modello di Dati in MongoDB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Pasqualino Serafino</cp:lastModifiedBy>
  <cp:revision>7</cp:revision>
  <dcterms:created xsi:type="dcterms:W3CDTF">2013-01-27T09:14:16Z</dcterms:created>
  <dcterms:modified xsi:type="dcterms:W3CDTF">2024-11-27T10:42:21Z</dcterms:modified>
  <cp:category/>
</cp:coreProperties>
</file>