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23"/>
  </p:notesMasterIdLst>
  <p:sldIdLst>
    <p:sldId id="256" r:id="rId3"/>
    <p:sldId id="257" r:id="rId4"/>
    <p:sldId id="258" r:id="rId5"/>
    <p:sldId id="284" r:id="rId6"/>
    <p:sldId id="285" r:id="rId7"/>
    <p:sldId id="286" r:id="rId8"/>
    <p:sldId id="287" r:id="rId9"/>
    <p:sldId id="288" r:id="rId10"/>
    <p:sldId id="289" r:id="rId11"/>
    <p:sldId id="290" r:id="rId12"/>
    <p:sldId id="291" r:id="rId13"/>
    <p:sldId id="292" r:id="rId14"/>
    <p:sldId id="295" r:id="rId15"/>
    <p:sldId id="294" r:id="rId16"/>
    <p:sldId id="293" r:id="rId17"/>
    <p:sldId id="296" r:id="rId18"/>
    <p:sldId id="297" r:id="rId19"/>
    <p:sldId id="298" r:id="rId20"/>
    <p:sldId id="299"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71" autoAdjust="0"/>
    <p:restoredTop sz="94660"/>
  </p:normalViewPr>
  <p:slideViewPr>
    <p:cSldViewPr snapToGrid="0">
      <p:cViewPr>
        <p:scale>
          <a:sx n="66" d="100"/>
          <a:sy n="66" d="100"/>
        </p:scale>
        <p:origin x="-468" y="-7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50A08-1FBC-433B-9B88-98D5F8B842CD}" type="datetimeFigureOut">
              <a:rPr lang="en-US" smtClean="0"/>
              <a:pPr/>
              <a:t>3/21/2017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2F598-5E37-4B42-B926-5088F49E6BC5}" type="slidenum">
              <a:rPr lang="en-US" smtClean="0"/>
              <a:pPr/>
              <a:t>‹#›</a:t>
            </a:fld>
            <a:endParaRPr lang="en-US"/>
          </a:p>
        </p:txBody>
      </p:sp>
    </p:spTree>
    <p:extLst>
      <p:ext uri="{BB962C8B-B14F-4D97-AF65-F5344CB8AC3E}">
        <p14:creationId xmlns:p14="http://schemas.microsoft.com/office/powerpoint/2010/main" xmlns="" val="186503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02F598-5E37-4B42-B926-5088F49E6BC5}" type="slidenum">
              <a:rPr lang="en-US" smtClean="0"/>
              <a:pPr/>
              <a:t>1</a:t>
            </a:fld>
            <a:endParaRPr lang="en-US"/>
          </a:p>
        </p:txBody>
      </p:sp>
    </p:spTree>
    <p:extLst>
      <p:ext uri="{BB962C8B-B14F-4D97-AF65-F5344CB8AC3E}">
        <p14:creationId xmlns:p14="http://schemas.microsoft.com/office/powerpoint/2010/main" xmlns="" val="1721246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DBA455-7F56-4B23-8C82-E4D287D136B3}" type="datetime1">
              <a:rPr lang="en-US" smtClean="0"/>
              <a:pPr/>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386373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F125D9-66EE-4E3E-BC82-15E0BEAA237B}" type="datetime1">
              <a:rPr lang="en-US" smtClean="0"/>
              <a:pPr/>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28019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E4EB4F-BE98-498F-B5C2-6D6FF577F12E}" type="datetime1">
              <a:rPr lang="en-US" smtClean="0"/>
              <a:pPr/>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3628499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3C7DA1-09A7-482F-B33A-E54C054E12CE}" type="datetime1">
              <a:rPr lang="en-US" smtClean="0">
                <a:solidFill>
                  <a:prstClr val="black">
                    <a:tint val="75000"/>
                  </a:prstClr>
                </a:solidFill>
              </a:rPr>
              <a:pPr/>
              <a:t>3/21/2017</a:t>
            </a:fld>
            <a:endParaRPr lang="en-US">
              <a:solidFill>
                <a:prstClr val="black">
                  <a:tint val="75000"/>
                </a:prstClr>
              </a:solidFill>
            </a:endParaRPr>
          </a:p>
        </p:txBody>
      </p:sp>
      <p:sp>
        <p:nvSpPr>
          <p:cNvPr id="5" name="Footer Placeholder 4"/>
          <p:cNvSpPr>
            <a:spLocks noGrp="1"/>
          </p:cNvSpPr>
          <p:nvPr>
            <p:ph type="ftr" sz="quarter" idx="11"/>
          </p:nvPr>
        </p:nvSpPr>
        <p:spPr>
          <a:xfrm>
            <a:off x="2278183" y="6563726"/>
            <a:ext cx="4622973" cy="365125"/>
          </a:xfrm>
        </p:spPr>
        <p:txBody>
          <a:bodyPr/>
          <a:lstStyle>
            <a:lvl1pPr algn="ctr">
              <a:defRPr sz="1500">
                <a:solidFill>
                  <a:schemeClr val="tx1"/>
                </a:solidFill>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974808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09598" y="2160590"/>
            <a:ext cx="634771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753E86-C4C2-4FB0-A203-367B3D057E0A}" type="datetime1">
              <a:rPr lang="en-US" smtClean="0">
                <a:solidFill>
                  <a:prstClr val="black">
                    <a:tint val="75000"/>
                  </a:prstClr>
                </a:solidFill>
              </a:rPr>
              <a:pPr/>
              <a:t>3/21/2017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44062" y="6541428"/>
            <a:ext cx="512638" cy="365125"/>
          </a:xfrm>
        </p:spPr>
        <p:txBody>
          <a:bodyPr/>
          <a:lstStyle>
            <a:lvl1pPr>
              <a:defRPr sz="1400" b="1">
                <a:solidFill>
                  <a:schemeClr val="tx1"/>
                </a:solidFill>
                <a:effectLst/>
              </a:defRPr>
            </a:lvl1pPr>
          </a:lstStyle>
          <a:p>
            <a:fld id="{939A68FB-3CE7-4FDB-80DF-25BB60F8A62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xmlns="" val="29828590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F5E520-B811-460D-AC56-AE7292F4DCC8}" type="datetime1">
              <a:rPr lang="en-US" smtClean="0">
                <a:solidFill>
                  <a:prstClr val="black">
                    <a:tint val="75000"/>
                  </a:prstClr>
                </a:solidFill>
              </a:rPr>
              <a:pPr/>
              <a:t>3/21/2017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318506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44DE43-7B84-4CDF-B06C-D1FE440F3D3E}" type="datetime1">
              <a:rPr lang="en-US" smtClean="0">
                <a:solidFill>
                  <a:prstClr val="black">
                    <a:tint val="75000"/>
                  </a:prstClr>
                </a:solidFill>
              </a:rPr>
              <a:pPr/>
              <a:t>3/21/2017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2654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4C5312-CF6B-4A7F-A73B-D4A62E311516}" type="datetime1">
              <a:rPr lang="en-US" smtClean="0">
                <a:solidFill>
                  <a:prstClr val="black">
                    <a:tint val="75000"/>
                  </a:prstClr>
                </a:solidFill>
              </a:rPr>
              <a:pPr/>
              <a:t>3/21/2017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04581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39C573-2A65-4F14-9074-0AA09E6384C5}" type="datetime1">
              <a:rPr lang="en-US" smtClean="0">
                <a:solidFill>
                  <a:prstClr val="black">
                    <a:tint val="75000"/>
                  </a:prstClr>
                </a:solidFill>
              </a:rPr>
              <a:pPr/>
              <a:t>3/21/2017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640223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BA190-F65E-463C-90B5-73C0CAEB550E}" type="datetime1">
              <a:rPr lang="en-US" smtClean="0">
                <a:solidFill>
                  <a:prstClr val="black">
                    <a:tint val="75000"/>
                  </a:prstClr>
                </a:solidFill>
              </a:rPr>
              <a:pPr/>
              <a:t>3/21/2017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179250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B901AD-C8E1-4A9D-83CC-2EBFD6D626F4}" type="datetime1">
              <a:rPr lang="en-US" smtClean="0">
                <a:solidFill>
                  <a:prstClr val="black">
                    <a:tint val="75000"/>
                  </a:prstClr>
                </a:solidFill>
              </a:rPr>
              <a:pPr/>
              <a:t>3/21/2017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705493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26ABC0-02D2-4791-BA93-BE3538C06062}" type="datetime1">
              <a:rPr lang="en-US" smtClean="0"/>
              <a:pPr/>
              <a:t>3/21/2017</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9365098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DD6290-2F5B-4C46-A55E-2683D7A3FA7D}" type="datetime1">
              <a:rPr lang="en-US" smtClean="0">
                <a:solidFill>
                  <a:prstClr val="black">
                    <a:tint val="75000"/>
                  </a:prstClr>
                </a:solidFill>
              </a:rPr>
              <a:pPr/>
              <a:t>3/21/2017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7026218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3/21/2017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49515321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0F5BFE-713B-49A2-A07D-9E3A72872C24}" type="datetime1">
              <a:rPr lang="en-US" smtClean="0">
                <a:solidFill>
                  <a:prstClr val="black">
                    <a:tint val="75000"/>
                  </a:prstClr>
                </a:solidFill>
              </a:rPr>
              <a:pPr/>
              <a:t>3/21/2017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xmlns="" val="21136118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8C9A2-6A1E-4A37-9786-1FA91DA43F64}" type="datetime1">
              <a:rPr lang="en-US" smtClean="0">
                <a:solidFill>
                  <a:prstClr val="black">
                    <a:tint val="75000"/>
                  </a:prstClr>
                </a:solidFill>
              </a:rPr>
              <a:pPr/>
              <a:t>3/21/2017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509188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3/21/2017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xmlns="" val="72497967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3/21/2017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64032158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D8936B-5F96-4D6D-8DB2-F87F2C5EA4EB}" type="datetime1">
              <a:rPr lang="en-US" smtClean="0">
                <a:solidFill>
                  <a:prstClr val="black">
                    <a:tint val="75000"/>
                  </a:prstClr>
                </a:solidFill>
              </a:rPr>
              <a:pPr/>
              <a:t>3/21/2017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922298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0668CB-2DB9-45E2-90B3-D49300F0A9F9}" type="datetime1">
              <a:rPr lang="en-US" smtClean="0">
                <a:solidFill>
                  <a:prstClr val="black">
                    <a:tint val="75000"/>
                  </a:prstClr>
                </a:solidFill>
              </a:rPr>
              <a:pPr/>
              <a:t>3/21/2017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52101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794B8C-9C25-4502-91AC-D3600D9DAE48}" type="datetime1">
              <a:rPr lang="en-US" smtClean="0"/>
              <a:pPr/>
              <a:t>3/21/2017</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309112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C8048B-2587-4881-92AB-D49A31D5A612}" type="datetime1">
              <a:rPr lang="en-US" smtClean="0"/>
              <a:pPr/>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252956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DCF270-1BF1-4750-86EA-2CBB5E03D75B}" type="datetime1">
              <a:rPr lang="en-US" smtClean="0"/>
              <a:pPr/>
              <a:t>3/21/2017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22167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E553B1-3C32-45B8-8F45-E4A0B52DAE0D}" type="datetime1">
              <a:rPr lang="en-US" smtClean="0"/>
              <a:pPr/>
              <a:t>3/21/2017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45473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7D02A-8A53-43D3-B3ED-D08D89538281}" type="datetime1">
              <a:rPr lang="en-US" smtClean="0"/>
              <a:pPr/>
              <a:t>3/21/2017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96560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8CE20-5FA2-4DEC-B586-21A327328F76}" type="datetime1">
              <a:rPr lang="en-US" smtClean="0"/>
              <a:pPr/>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7435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5CDBA-26A6-4F2A-A4E2-0E196F0AF72F}" type="datetime1">
              <a:rPr lang="en-US" smtClean="0"/>
              <a:pPr/>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8785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FDBB9-A580-4805-9C7E-9E45C09329B9}" type="datetime1">
              <a:rPr lang="en-US" smtClean="0"/>
              <a:pPr/>
              <a:t>3/21/2017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07603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lum/>
          </a:blip>
          <a:srcRect/>
          <a:stretch>
            <a:fillRect/>
          </a:stretch>
        </a:blip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20066C-C15A-4880-A2D1-90C7C26A0428}" type="datetime1">
              <a:rPr lang="en-US" smtClean="0">
                <a:solidFill>
                  <a:prstClr val="black">
                    <a:tint val="75000"/>
                  </a:prstClr>
                </a:solidFill>
              </a:rPr>
              <a:pPr/>
              <a:t>3/21/2017</a:t>
            </a:fld>
            <a:endParaRPr lang="en-US">
              <a:solidFill>
                <a:prstClr val="black">
                  <a:tint val="75000"/>
                </a:prstClr>
              </a:solidFill>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6564022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 y="187016"/>
            <a:ext cx="9144002" cy="2971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smtClean="0">
                <a:solidFill>
                  <a:srgbClr val="FF0000"/>
                </a:solidFill>
                <a:effectLst>
                  <a:outerShdw blurRad="38100" dist="38100" dir="2700000" algn="tl">
                    <a:srgbClr val="000000">
                      <a:alpha val="43137"/>
                    </a:srgbClr>
                  </a:outerShdw>
                </a:effectLst>
              </a:rPr>
              <a:t>Java Design Pattern</a:t>
            </a:r>
            <a:r>
              <a:rPr lang="en-US" altLang="zh-TW" b="1" dirty="0" smtClean="0"/>
              <a:t/>
            </a:r>
            <a:br>
              <a:rPr lang="en-US" altLang="zh-TW" b="1" dirty="0" smtClean="0"/>
            </a:br>
            <a:r>
              <a:rPr lang="en-US" altLang="zh-TW" b="1" dirty="0" smtClean="0"/>
              <a:t/>
            </a:r>
            <a:br>
              <a:rPr lang="en-US" altLang="zh-TW" b="1" dirty="0" smtClean="0"/>
            </a:br>
            <a:r>
              <a:rPr lang="en-US" altLang="zh-TW" b="1" dirty="0" smtClean="0">
                <a:solidFill>
                  <a:srgbClr val="7030A0"/>
                </a:solidFill>
              </a:rPr>
              <a:t>Chapter 7: Adapter Pattern</a:t>
            </a:r>
            <a:endParaRPr lang="en-US" b="1" dirty="0">
              <a:solidFill>
                <a:srgbClr val="7030A0"/>
              </a:solidFill>
            </a:endParaRPr>
          </a:p>
        </p:txBody>
      </p:sp>
      <p:sp>
        <p:nvSpPr>
          <p:cNvPr id="6" name="矩形 5"/>
          <p:cNvSpPr/>
          <p:nvPr/>
        </p:nvSpPr>
        <p:spPr>
          <a:xfrm>
            <a:off x="3138934" y="3792974"/>
            <a:ext cx="2899383" cy="369332"/>
          </a:xfrm>
          <a:prstGeom prst="rect">
            <a:avLst/>
          </a:prstGeom>
        </p:spPr>
        <p:txBody>
          <a:bodyPr wrap="none">
            <a:spAutoFit/>
          </a:bodyPr>
          <a:lstStyle/>
          <a:p>
            <a:r>
              <a:rPr lang="en-US" altLang="en-US" b="1" dirty="0" smtClean="0">
                <a:solidFill>
                  <a:srgbClr val="002060"/>
                </a:solidFill>
                <a:effectLst>
                  <a:outerShdw blurRad="38100" dist="38100" dir="2700000" algn="tl">
                    <a:srgbClr val="000000">
                      <a:alpha val="43137"/>
                    </a:srgbClr>
                  </a:outerShdw>
                </a:effectLst>
              </a:rPr>
              <a:t>Peter H. Chen, PhDEE/EMBA</a:t>
            </a:r>
            <a:endParaRPr lang="zh-TW" altLang="en-US" dirty="0"/>
          </a:p>
        </p:txBody>
      </p:sp>
      <p:pic>
        <p:nvPicPr>
          <p:cNvPr id="7" name="Picture 2"/>
          <p:cNvPicPr>
            <a:picLocks noChangeAspect="1" noChangeArrowheads="1"/>
          </p:cNvPicPr>
          <p:nvPr/>
        </p:nvPicPr>
        <p:blipFill>
          <a:blip r:embed="rId4" cstate="print"/>
          <a:srcRect/>
          <a:stretch>
            <a:fillRect/>
          </a:stretch>
        </p:blipFill>
        <p:spPr bwMode="auto">
          <a:xfrm>
            <a:off x="4243186" y="4448628"/>
            <a:ext cx="842485" cy="667203"/>
          </a:xfrm>
          <a:prstGeom prst="rect">
            <a:avLst/>
          </a:prstGeom>
          <a:noFill/>
          <a:ln w="9525">
            <a:noFill/>
            <a:miter lim="800000"/>
            <a:headEnd/>
            <a:tailEnd/>
          </a:ln>
        </p:spPr>
      </p:pic>
    </p:spTree>
    <p:extLst>
      <p:ext uri="{BB962C8B-B14F-4D97-AF65-F5344CB8AC3E}">
        <p14:creationId xmlns:p14="http://schemas.microsoft.com/office/powerpoint/2010/main" xmlns="" val="2513156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10</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7.3 Step 2: Create Concrete Class</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altLang="zh-TW" sz="1200" b="1" i="1" dirty="0" smtClean="0"/>
              <a:t>https://www.tutorialspoint.com/design_pattern/adapter_pattern.htm</a:t>
            </a:r>
            <a:endParaRPr lang="en-US" altLang="zh-TW"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Java Design Pattern - CS596</a:t>
            </a:r>
            <a:endParaRPr lang="en-US" dirty="0"/>
          </a:p>
        </p:txBody>
      </p:sp>
      <p:sp>
        <p:nvSpPr>
          <p:cNvPr id="2" name="TextBox 1"/>
          <p:cNvSpPr txBox="1"/>
          <p:nvPr/>
        </p:nvSpPr>
        <p:spPr>
          <a:xfrm>
            <a:off x="304800" y="1131977"/>
            <a:ext cx="8577942" cy="646331"/>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Create concrete classes implementing the </a:t>
            </a:r>
            <a:r>
              <a:rPr lang="en-US" altLang="zh-TW" i="1" dirty="0" err="1" smtClean="0"/>
              <a:t>AdvancedMediaPlayer</a:t>
            </a:r>
            <a:r>
              <a:rPr lang="en-US" altLang="zh-TW" dirty="0" smtClean="0"/>
              <a:t> interface.</a:t>
            </a:r>
          </a:p>
          <a:p>
            <a:pPr marL="465138" indent="-465138">
              <a:buClr>
                <a:srgbClr val="00B0F0"/>
              </a:buClr>
              <a:buFont typeface="Wingdings" pitchFamily="2" charset="2"/>
              <a:buChar char="u"/>
            </a:pPr>
            <a:r>
              <a:rPr lang="en-US" altLang="zh-TW" i="1" dirty="0" smtClean="0"/>
              <a:t>VlcPlayer.java</a:t>
            </a:r>
            <a:endParaRPr lang="en-US" altLang="zh-TW" dirty="0"/>
          </a:p>
        </p:txBody>
      </p:sp>
      <p:pic>
        <p:nvPicPr>
          <p:cNvPr id="9" name="Picture 2"/>
          <p:cNvPicPr>
            <a:picLocks noChangeAspect="1" noChangeArrowheads="1"/>
          </p:cNvPicPr>
          <p:nvPr/>
        </p:nvPicPr>
        <p:blipFill>
          <a:blip r:embed="rId3" cstate="print"/>
          <a:srcRect/>
          <a:stretch>
            <a:fillRect/>
          </a:stretch>
        </p:blipFill>
        <p:spPr bwMode="auto">
          <a:xfrm>
            <a:off x="8539198" y="0"/>
            <a:ext cx="604802" cy="478971"/>
          </a:xfrm>
          <a:prstGeom prst="rect">
            <a:avLst/>
          </a:prstGeom>
          <a:noFill/>
          <a:ln w="9525">
            <a:noFill/>
            <a:miter lim="800000"/>
            <a:headEnd/>
            <a:tailEnd/>
          </a:ln>
        </p:spPr>
      </p:pic>
      <p:sp>
        <p:nvSpPr>
          <p:cNvPr id="10" name="TextBox 1"/>
          <p:cNvSpPr txBox="1"/>
          <p:nvPr/>
        </p:nvSpPr>
        <p:spPr>
          <a:xfrm>
            <a:off x="1640114" y="1864949"/>
            <a:ext cx="6110516" cy="2862322"/>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public class </a:t>
            </a:r>
            <a:r>
              <a:rPr lang="en-US" altLang="zh-TW" dirty="0" err="1" smtClean="0"/>
              <a:t>VlcPlayer</a:t>
            </a:r>
            <a:r>
              <a:rPr lang="en-US" altLang="zh-TW" dirty="0" smtClean="0"/>
              <a:t> implements </a:t>
            </a:r>
            <a:r>
              <a:rPr lang="en-US" altLang="zh-TW" dirty="0" err="1" smtClean="0"/>
              <a:t>AdvancedMediaPlayer</a:t>
            </a:r>
            <a:r>
              <a:rPr lang="en-US" altLang="zh-TW" dirty="0" smtClean="0"/>
              <a:t>{</a:t>
            </a:r>
          </a:p>
          <a:p>
            <a:pPr>
              <a:buClr>
                <a:srgbClr val="00B0F0"/>
              </a:buClr>
            </a:pPr>
            <a:r>
              <a:rPr lang="en-US" altLang="zh-TW" dirty="0" smtClean="0"/>
              <a:t>   @Override</a:t>
            </a:r>
          </a:p>
          <a:p>
            <a:pPr>
              <a:buClr>
                <a:srgbClr val="00B0F0"/>
              </a:buClr>
            </a:pPr>
            <a:r>
              <a:rPr lang="en-US" altLang="zh-TW" dirty="0" smtClean="0"/>
              <a:t>   public void </a:t>
            </a:r>
            <a:r>
              <a:rPr lang="en-US" altLang="zh-TW" dirty="0" err="1" smtClean="0"/>
              <a:t>playVlc</a:t>
            </a:r>
            <a:r>
              <a:rPr lang="en-US" altLang="zh-TW" dirty="0" smtClean="0"/>
              <a:t>(String </a:t>
            </a:r>
            <a:r>
              <a:rPr lang="en-US" altLang="zh-TW" dirty="0" err="1" smtClean="0"/>
              <a:t>fileName</a:t>
            </a:r>
            <a:r>
              <a:rPr lang="en-US" altLang="zh-TW" dirty="0" smtClean="0"/>
              <a:t>) {</a:t>
            </a:r>
          </a:p>
          <a:p>
            <a:pPr>
              <a:buClr>
                <a:srgbClr val="00B0F0"/>
              </a:buClr>
            </a:pPr>
            <a:r>
              <a:rPr lang="en-US" altLang="zh-TW" dirty="0" smtClean="0"/>
              <a:t>      </a:t>
            </a:r>
            <a:r>
              <a:rPr lang="en-US" altLang="zh-TW" dirty="0" err="1" smtClean="0"/>
              <a:t>System.out.println</a:t>
            </a:r>
            <a:r>
              <a:rPr lang="en-US" altLang="zh-TW" dirty="0" smtClean="0"/>
              <a:t>("Playing </a:t>
            </a:r>
            <a:r>
              <a:rPr lang="en-US" altLang="zh-TW" dirty="0" err="1" smtClean="0"/>
              <a:t>vlc</a:t>
            </a:r>
            <a:r>
              <a:rPr lang="en-US" altLang="zh-TW" dirty="0" smtClean="0"/>
              <a:t> file. Name: "+ </a:t>
            </a:r>
            <a:r>
              <a:rPr lang="en-US" altLang="zh-TW" dirty="0" err="1" smtClean="0"/>
              <a:t>fileName</a:t>
            </a:r>
            <a:r>
              <a:rPr lang="en-US" altLang="zh-TW" dirty="0" smtClean="0"/>
              <a:t>);</a:t>
            </a:r>
          </a:p>
          <a:p>
            <a:pPr>
              <a:buClr>
                <a:srgbClr val="00B0F0"/>
              </a:buClr>
            </a:pPr>
            <a:r>
              <a:rPr lang="en-US" altLang="zh-TW" dirty="0" smtClean="0"/>
              <a:t>   }</a:t>
            </a:r>
          </a:p>
          <a:p>
            <a:pPr>
              <a:buClr>
                <a:srgbClr val="00B0F0"/>
              </a:buClr>
            </a:pPr>
            <a:r>
              <a:rPr lang="en-US" altLang="zh-TW" dirty="0" smtClean="0"/>
              <a:t>   @Override</a:t>
            </a:r>
          </a:p>
          <a:p>
            <a:pPr>
              <a:buClr>
                <a:srgbClr val="00B0F0"/>
              </a:buClr>
            </a:pPr>
            <a:r>
              <a:rPr lang="en-US" altLang="zh-TW" dirty="0" smtClean="0"/>
              <a:t>   public void playMp4(String </a:t>
            </a:r>
            <a:r>
              <a:rPr lang="en-US" altLang="zh-TW" dirty="0" err="1" smtClean="0"/>
              <a:t>fileName</a:t>
            </a:r>
            <a:r>
              <a:rPr lang="en-US" altLang="zh-TW" dirty="0" smtClean="0"/>
              <a:t>) {</a:t>
            </a:r>
          </a:p>
          <a:p>
            <a:pPr>
              <a:buClr>
                <a:srgbClr val="00B0F0"/>
              </a:buClr>
            </a:pPr>
            <a:r>
              <a:rPr lang="en-US" altLang="zh-TW" dirty="0" smtClean="0"/>
              <a:t>      //do nothing</a:t>
            </a:r>
          </a:p>
          <a:p>
            <a:pPr>
              <a:buClr>
                <a:srgbClr val="00B0F0"/>
              </a:buClr>
            </a:pPr>
            <a:r>
              <a:rPr lang="en-US" altLang="zh-TW" dirty="0" smtClean="0"/>
              <a:t>   }</a:t>
            </a:r>
          </a:p>
          <a:p>
            <a:pPr>
              <a:buClr>
                <a:srgbClr val="00B0F0"/>
              </a:buClr>
            </a:pPr>
            <a:r>
              <a:rPr lang="en-US" altLang="zh-TW" dirty="0" smtClean="0"/>
              <a:t>}</a:t>
            </a:r>
            <a:endParaRPr lang="en-US" altLang="zh-TW"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11</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7.3 Step 2: Create Concrete Class</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altLang="zh-TW" sz="1200" b="1" i="1" dirty="0" smtClean="0"/>
              <a:t>https://www.tutorialspoint.com/design_pattern/adapter_pattern.htm</a:t>
            </a:r>
            <a:endParaRPr lang="en-US" altLang="zh-TW"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Java Design Pattern - CS596</a:t>
            </a:r>
            <a:endParaRPr lang="en-US" dirty="0"/>
          </a:p>
        </p:txBody>
      </p:sp>
      <p:sp>
        <p:nvSpPr>
          <p:cNvPr id="2" name="TextBox 1"/>
          <p:cNvSpPr txBox="1"/>
          <p:nvPr/>
        </p:nvSpPr>
        <p:spPr>
          <a:xfrm>
            <a:off x="304800" y="1131977"/>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i="1" dirty="0" smtClean="0"/>
              <a:t>Mp4Player.java</a:t>
            </a:r>
            <a:endParaRPr lang="en-US" altLang="zh-TW" dirty="0"/>
          </a:p>
        </p:txBody>
      </p:sp>
      <p:pic>
        <p:nvPicPr>
          <p:cNvPr id="9" name="Picture 2"/>
          <p:cNvPicPr>
            <a:picLocks noChangeAspect="1" noChangeArrowheads="1"/>
          </p:cNvPicPr>
          <p:nvPr/>
        </p:nvPicPr>
        <p:blipFill>
          <a:blip r:embed="rId3" cstate="print"/>
          <a:srcRect/>
          <a:stretch>
            <a:fillRect/>
          </a:stretch>
        </p:blipFill>
        <p:spPr bwMode="auto">
          <a:xfrm>
            <a:off x="8539198" y="0"/>
            <a:ext cx="604802" cy="478971"/>
          </a:xfrm>
          <a:prstGeom prst="rect">
            <a:avLst/>
          </a:prstGeom>
          <a:noFill/>
          <a:ln w="9525">
            <a:noFill/>
            <a:miter lim="800000"/>
            <a:headEnd/>
            <a:tailEnd/>
          </a:ln>
        </p:spPr>
      </p:pic>
      <p:sp>
        <p:nvSpPr>
          <p:cNvPr id="10" name="TextBox 1"/>
          <p:cNvSpPr txBox="1"/>
          <p:nvPr/>
        </p:nvSpPr>
        <p:spPr>
          <a:xfrm>
            <a:off x="1553028" y="1589177"/>
            <a:ext cx="6110516" cy="2862322"/>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public class Mp4Player implements </a:t>
            </a:r>
            <a:r>
              <a:rPr lang="en-US" altLang="zh-TW" dirty="0" err="1" smtClean="0"/>
              <a:t>AdvancedMediaPlayer</a:t>
            </a:r>
            <a:r>
              <a:rPr lang="en-US" altLang="zh-TW" dirty="0" smtClean="0"/>
              <a:t>{</a:t>
            </a:r>
          </a:p>
          <a:p>
            <a:pPr>
              <a:buClr>
                <a:srgbClr val="00B0F0"/>
              </a:buClr>
            </a:pPr>
            <a:r>
              <a:rPr lang="en-US" altLang="zh-TW" dirty="0" smtClean="0"/>
              <a:t>   @Override</a:t>
            </a:r>
          </a:p>
          <a:p>
            <a:pPr>
              <a:buClr>
                <a:srgbClr val="00B0F0"/>
              </a:buClr>
            </a:pPr>
            <a:r>
              <a:rPr lang="en-US" altLang="zh-TW" dirty="0" smtClean="0"/>
              <a:t>   public void </a:t>
            </a:r>
            <a:r>
              <a:rPr lang="en-US" altLang="zh-TW" dirty="0" err="1" smtClean="0"/>
              <a:t>playVlc</a:t>
            </a:r>
            <a:r>
              <a:rPr lang="en-US" altLang="zh-TW" dirty="0" smtClean="0"/>
              <a:t>(String </a:t>
            </a:r>
            <a:r>
              <a:rPr lang="en-US" altLang="zh-TW" dirty="0" err="1" smtClean="0"/>
              <a:t>fileName</a:t>
            </a:r>
            <a:r>
              <a:rPr lang="en-US" altLang="zh-TW" dirty="0" smtClean="0"/>
              <a:t>) {</a:t>
            </a:r>
          </a:p>
          <a:p>
            <a:pPr>
              <a:buClr>
                <a:srgbClr val="00B0F0"/>
              </a:buClr>
            </a:pPr>
            <a:r>
              <a:rPr lang="en-US" altLang="zh-TW" dirty="0" smtClean="0"/>
              <a:t>      //do nothing</a:t>
            </a:r>
          </a:p>
          <a:p>
            <a:pPr>
              <a:buClr>
                <a:srgbClr val="00B0F0"/>
              </a:buClr>
            </a:pPr>
            <a:r>
              <a:rPr lang="en-US" altLang="zh-TW" dirty="0" smtClean="0"/>
              <a:t>   }</a:t>
            </a:r>
          </a:p>
          <a:p>
            <a:pPr>
              <a:buClr>
                <a:srgbClr val="00B0F0"/>
              </a:buClr>
            </a:pPr>
            <a:r>
              <a:rPr lang="en-US" altLang="zh-TW" dirty="0" smtClean="0"/>
              <a:t>   @Override</a:t>
            </a:r>
          </a:p>
          <a:p>
            <a:pPr>
              <a:buClr>
                <a:srgbClr val="00B0F0"/>
              </a:buClr>
            </a:pPr>
            <a:r>
              <a:rPr lang="en-US" altLang="zh-TW" dirty="0" smtClean="0"/>
              <a:t>   public void playMp4(String </a:t>
            </a:r>
            <a:r>
              <a:rPr lang="en-US" altLang="zh-TW" dirty="0" err="1" smtClean="0"/>
              <a:t>fileName</a:t>
            </a:r>
            <a:r>
              <a:rPr lang="en-US" altLang="zh-TW" dirty="0" smtClean="0"/>
              <a:t>) {</a:t>
            </a:r>
          </a:p>
          <a:p>
            <a:pPr>
              <a:buClr>
                <a:srgbClr val="00B0F0"/>
              </a:buClr>
            </a:pPr>
            <a:r>
              <a:rPr lang="en-US" altLang="zh-TW" dirty="0" smtClean="0"/>
              <a:t>      </a:t>
            </a:r>
            <a:r>
              <a:rPr lang="en-US" altLang="zh-TW" dirty="0" err="1" smtClean="0"/>
              <a:t>System.out.println</a:t>
            </a:r>
            <a:r>
              <a:rPr lang="en-US" altLang="zh-TW" dirty="0" smtClean="0"/>
              <a:t>("Playing mp4 file. Name: "+ </a:t>
            </a:r>
            <a:r>
              <a:rPr lang="en-US" altLang="zh-TW" dirty="0" err="1" smtClean="0"/>
              <a:t>fileName</a:t>
            </a:r>
            <a:r>
              <a:rPr lang="en-US" altLang="zh-TW" dirty="0" smtClean="0"/>
              <a:t>);</a:t>
            </a:r>
          </a:p>
          <a:p>
            <a:pPr>
              <a:buClr>
                <a:srgbClr val="00B0F0"/>
              </a:buClr>
            </a:pPr>
            <a:r>
              <a:rPr lang="en-US" altLang="zh-TW" dirty="0" smtClean="0"/>
              <a:t>   }</a:t>
            </a:r>
          </a:p>
          <a:p>
            <a:pPr>
              <a:buClr>
                <a:srgbClr val="00B0F0"/>
              </a:buClr>
            </a:pPr>
            <a:r>
              <a:rPr lang="en-US" altLang="zh-TW" dirty="0" smtClean="0"/>
              <a:t>}</a:t>
            </a:r>
            <a:endParaRPr lang="en-US" altLang="zh-TW"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12</a:t>
            </a:fld>
            <a:endParaRPr lang="en-US"/>
          </a:p>
        </p:txBody>
      </p:sp>
      <p:sp>
        <p:nvSpPr>
          <p:cNvPr id="6" name="Rectangle 5"/>
          <p:cNvSpPr/>
          <p:nvPr/>
        </p:nvSpPr>
        <p:spPr>
          <a:xfrm>
            <a:off x="206062" y="2909484"/>
            <a:ext cx="8733752" cy="769441"/>
          </a:xfrm>
          <a:prstGeom prst="rect">
            <a:avLst/>
          </a:prstGeom>
        </p:spPr>
        <p:txBody>
          <a:bodyPr wrap="square">
            <a:spAutoFit/>
          </a:bodyPr>
          <a:lstStyle/>
          <a:p>
            <a:r>
              <a:rPr lang="en-US" sz="4400" b="1" dirty="0" smtClean="0">
                <a:solidFill>
                  <a:srgbClr val="FFC000"/>
                </a:solidFill>
                <a:effectLst>
                  <a:outerShdw blurRad="38100" dist="38100" dir="2700000" algn="tl">
                    <a:srgbClr val="000000">
                      <a:alpha val="43137"/>
                    </a:srgbClr>
                  </a:outerShdw>
                </a:effectLst>
              </a:rPr>
              <a:t>7.4 Step 3: Create Media Adapter</a:t>
            </a:r>
            <a:endParaRPr lang="en-US" sz="4400" dirty="0">
              <a:solidFill>
                <a:prstClr val="black"/>
              </a:solidFill>
            </a:endParaRPr>
          </a:p>
        </p:txBody>
      </p:sp>
      <p:pic>
        <p:nvPicPr>
          <p:cNvPr id="5" name="Picture 2"/>
          <p:cNvPicPr>
            <a:picLocks noChangeAspect="1" noChangeArrowheads="1"/>
          </p:cNvPicPr>
          <p:nvPr/>
        </p:nvPicPr>
        <p:blipFill>
          <a:blip r:embed="rId3" cstate="print"/>
          <a:srcRect/>
          <a:stretch>
            <a:fillRect/>
          </a:stretch>
        </p:blipFill>
        <p:spPr bwMode="auto">
          <a:xfrm>
            <a:off x="4264957" y="4368799"/>
            <a:ext cx="842485" cy="667203"/>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13</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7.4 Step 3: Create Media Adapter</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altLang="zh-TW" sz="1200" b="1" i="1" dirty="0" smtClean="0"/>
              <a:t>https://www.tutorialspoint.com/design_pattern/adapter_pattern.htm</a:t>
            </a:r>
            <a:endParaRPr lang="en-US" altLang="zh-TW"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Java Design Pattern - CS596</a:t>
            </a:r>
            <a:endParaRPr lang="en-US" dirty="0"/>
          </a:p>
        </p:txBody>
      </p:sp>
      <p:sp>
        <p:nvSpPr>
          <p:cNvPr id="2" name="TextBox 1"/>
          <p:cNvSpPr txBox="1"/>
          <p:nvPr/>
        </p:nvSpPr>
        <p:spPr>
          <a:xfrm>
            <a:off x="304800" y="1131977"/>
            <a:ext cx="8577942" cy="646331"/>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Create adapter class implementing the </a:t>
            </a:r>
            <a:r>
              <a:rPr lang="en-US" altLang="zh-TW" i="1" dirty="0" err="1" smtClean="0"/>
              <a:t>MediaPlayer</a:t>
            </a:r>
            <a:r>
              <a:rPr lang="en-US" altLang="zh-TW" dirty="0" smtClean="0"/>
              <a:t> interface.</a:t>
            </a:r>
          </a:p>
          <a:p>
            <a:pPr marL="465138" indent="-465138">
              <a:buClr>
                <a:srgbClr val="00B0F0"/>
              </a:buClr>
              <a:buFont typeface="Wingdings" pitchFamily="2" charset="2"/>
              <a:buChar char="u"/>
            </a:pPr>
            <a:r>
              <a:rPr lang="en-US" altLang="zh-TW" i="1" dirty="0" smtClean="0"/>
              <a:t>MediaAdapter.java</a:t>
            </a:r>
            <a:endParaRPr lang="en-US" altLang="zh-TW" dirty="0"/>
          </a:p>
        </p:txBody>
      </p:sp>
      <p:pic>
        <p:nvPicPr>
          <p:cNvPr id="9" name="Picture 2"/>
          <p:cNvPicPr>
            <a:picLocks noChangeAspect="1" noChangeArrowheads="1"/>
          </p:cNvPicPr>
          <p:nvPr/>
        </p:nvPicPr>
        <p:blipFill>
          <a:blip r:embed="rId3" cstate="print"/>
          <a:srcRect/>
          <a:stretch>
            <a:fillRect/>
          </a:stretch>
        </p:blipFill>
        <p:spPr bwMode="auto">
          <a:xfrm>
            <a:off x="8539198" y="0"/>
            <a:ext cx="604802" cy="478971"/>
          </a:xfrm>
          <a:prstGeom prst="rect">
            <a:avLst/>
          </a:prstGeom>
          <a:noFill/>
          <a:ln w="9525">
            <a:noFill/>
            <a:miter lim="800000"/>
            <a:headEnd/>
            <a:tailEnd/>
          </a:ln>
        </p:spPr>
      </p:pic>
      <p:sp>
        <p:nvSpPr>
          <p:cNvPr id="10" name="TextBox 1"/>
          <p:cNvSpPr txBox="1"/>
          <p:nvPr/>
        </p:nvSpPr>
        <p:spPr>
          <a:xfrm>
            <a:off x="1640114" y="1864949"/>
            <a:ext cx="6110516" cy="4185761"/>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sz="1400" dirty="0" smtClean="0"/>
              <a:t>public class </a:t>
            </a:r>
            <a:r>
              <a:rPr lang="en-US" altLang="zh-TW" sz="1400" dirty="0" err="1" smtClean="0"/>
              <a:t>MediaAdapter</a:t>
            </a:r>
            <a:r>
              <a:rPr lang="en-US" altLang="zh-TW" sz="1400" dirty="0" smtClean="0"/>
              <a:t> implements </a:t>
            </a:r>
            <a:r>
              <a:rPr lang="en-US" altLang="zh-TW" sz="1400" dirty="0" err="1" smtClean="0"/>
              <a:t>MediaPlayer</a:t>
            </a:r>
            <a:r>
              <a:rPr lang="en-US" altLang="zh-TW" sz="1400" dirty="0" smtClean="0"/>
              <a:t> {</a:t>
            </a:r>
          </a:p>
          <a:p>
            <a:pPr>
              <a:buClr>
                <a:srgbClr val="00B0F0"/>
              </a:buClr>
            </a:pPr>
            <a:r>
              <a:rPr lang="en-US" altLang="zh-TW" sz="1400" dirty="0" smtClean="0"/>
              <a:t>   </a:t>
            </a:r>
            <a:r>
              <a:rPr lang="en-US" altLang="zh-TW" sz="1400" dirty="0" err="1" smtClean="0"/>
              <a:t>AdvancedMediaPlayer</a:t>
            </a:r>
            <a:r>
              <a:rPr lang="en-US" altLang="zh-TW" sz="1400" dirty="0" smtClean="0"/>
              <a:t> </a:t>
            </a:r>
            <a:r>
              <a:rPr lang="en-US" altLang="zh-TW" sz="1400" dirty="0" err="1" smtClean="0"/>
              <a:t>advancedMusicPlayer</a:t>
            </a:r>
            <a:r>
              <a:rPr lang="en-US" altLang="zh-TW" sz="1400" dirty="0" smtClean="0"/>
              <a:t>;</a:t>
            </a:r>
          </a:p>
          <a:p>
            <a:pPr>
              <a:buClr>
                <a:srgbClr val="00B0F0"/>
              </a:buClr>
            </a:pPr>
            <a:r>
              <a:rPr lang="en-US" altLang="zh-TW" sz="1400" dirty="0" smtClean="0"/>
              <a:t>   public </a:t>
            </a:r>
            <a:r>
              <a:rPr lang="en-US" altLang="zh-TW" sz="1400" dirty="0" err="1" smtClean="0"/>
              <a:t>MediaAdapter</a:t>
            </a:r>
            <a:r>
              <a:rPr lang="en-US" altLang="zh-TW" sz="1400" dirty="0" smtClean="0"/>
              <a:t>(String </a:t>
            </a:r>
            <a:r>
              <a:rPr lang="en-US" altLang="zh-TW" sz="1400" dirty="0" err="1" smtClean="0"/>
              <a:t>audioType</a:t>
            </a:r>
            <a:r>
              <a:rPr lang="en-US" altLang="zh-TW" sz="1400" dirty="0" smtClean="0"/>
              <a:t>){</a:t>
            </a:r>
          </a:p>
          <a:p>
            <a:pPr>
              <a:buClr>
                <a:srgbClr val="00B0F0"/>
              </a:buClr>
            </a:pPr>
            <a:r>
              <a:rPr lang="en-US" altLang="zh-TW" sz="1400" dirty="0" smtClean="0"/>
              <a:t>      if(</a:t>
            </a:r>
            <a:r>
              <a:rPr lang="en-US" altLang="zh-TW" sz="1400" dirty="0" err="1" smtClean="0"/>
              <a:t>audioType.equalsIgnoreCase</a:t>
            </a:r>
            <a:r>
              <a:rPr lang="en-US" altLang="zh-TW" sz="1400" dirty="0" smtClean="0"/>
              <a:t>("</a:t>
            </a:r>
            <a:r>
              <a:rPr lang="en-US" altLang="zh-TW" sz="1400" dirty="0" err="1" smtClean="0"/>
              <a:t>vlc</a:t>
            </a:r>
            <a:r>
              <a:rPr lang="en-US" altLang="zh-TW" sz="1400" dirty="0" smtClean="0"/>
              <a:t>") ){</a:t>
            </a:r>
          </a:p>
          <a:p>
            <a:pPr>
              <a:buClr>
                <a:srgbClr val="00B0F0"/>
              </a:buClr>
            </a:pPr>
            <a:r>
              <a:rPr lang="en-US" altLang="zh-TW" sz="1400" dirty="0" smtClean="0"/>
              <a:t>         </a:t>
            </a:r>
            <a:r>
              <a:rPr lang="en-US" altLang="zh-TW" sz="1400" dirty="0" err="1" smtClean="0"/>
              <a:t>advancedMusicPlayer</a:t>
            </a:r>
            <a:r>
              <a:rPr lang="en-US" altLang="zh-TW" sz="1400" dirty="0" smtClean="0"/>
              <a:t> = new </a:t>
            </a:r>
            <a:r>
              <a:rPr lang="en-US" altLang="zh-TW" sz="1400" dirty="0" err="1" smtClean="0"/>
              <a:t>VlcPlayer</a:t>
            </a:r>
            <a:r>
              <a:rPr lang="en-US" altLang="zh-TW" sz="1400" dirty="0" smtClean="0"/>
              <a:t>();			</a:t>
            </a:r>
          </a:p>
          <a:p>
            <a:pPr>
              <a:buClr>
                <a:srgbClr val="00B0F0"/>
              </a:buClr>
            </a:pPr>
            <a:r>
              <a:rPr lang="en-US" altLang="zh-TW" sz="1400" dirty="0" smtClean="0"/>
              <a:t>      }else if (</a:t>
            </a:r>
            <a:r>
              <a:rPr lang="en-US" altLang="zh-TW" sz="1400" dirty="0" err="1" smtClean="0"/>
              <a:t>audioType.equalsIgnoreCase</a:t>
            </a:r>
            <a:r>
              <a:rPr lang="en-US" altLang="zh-TW" sz="1400" dirty="0" smtClean="0"/>
              <a:t>("mp4")){</a:t>
            </a:r>
          </a:p>
          <a:p>
            <a:pPr>
              <a:buClr>
                <a:srgbClr val="00B0F0"/>
              </a:buClr>
            </a:pPr>
            <a:r>
              <a:rPr lang="en-US" altLang="zh-TW" sz="1400" dirty="0" smtClean="0"/>
              <a:t>         </a:t>
            </a:r>
            <a:r>
              <a:rPr lang="en-US" altLang="zh-TW" sz="1400" dirty="0" err="1" smtClean="0"/>
              <a:t>advancedMusicPlayer</a:t>
            </a:r>
            <a:r>
              <a:rPr lang="en-US" altLang="zh-TW" sz="1400" dirty="0" smtClean="0"/>
              <a:t> = new Mp4Player();</a:t>
            </a:r>
          </a:p>
          <a:p>
            <a:pPr>
              <a:buClr>
                <a:srgbClr val="00B0F0"/>
              </a:buClr>
            </a:pPr>
            <a:r>
              <a:rPr lang="en-US" altLang="zh-TW" sz="1400" dirty="0" smtClean="0"/>
              <a:t>      }	</a:t>
            </a:r>
          </a:p>
          <a:p>
            <a:pPr>
              <a:buClr>
                <a:srgbClr val="00B0F0"/>
              </a:buClr>
            </a:pPr>
            <a:r>
              <a:rPr lang="en-US" altLang="zh-TW" sz="1400" dirty="0" smtClean="0"/>
              <a:t>   }</a:t>
            </a:r>
          </a:p>
          <a:p>
            <a:pPr>
              <a:buClr>
                <a:srgbClr val="00B0F0"/>
              </a:buClr>
            </a:pPr>
            <a:r>
              <a:rPr lang="en-US" altLang="zh-TW" sz="1400" dirty="0" smtClean="0"/>
              <a:t>   @Override</a:t>
            </a:r>
          </a:p>
          <a:p>
            <a:pPr>
              <a:buClr>
                <a:srgbClr val="00B0F0"/>
              </a:buClr>
            </a:pPr>
            <a:r>
              <a:rPr lang="en-US" altLang="zh-TW" sz="1400" dirty="0" smtClean="0"/>
              <a:t>   public void play(String </a:t>
            </a:r>
            <a:r>
              <a:rPr lang="en-US" altLang="zh-TW" sz="1400" dirty="0" err="1" smtClean="0"/>
              <a:t>audioType</a:t>
            </a:r>
            <a:r>
              <a:rPr lang="en-US" altLang="zh-TW" sz="1400" dirty="0" smtClean="0"/>
              <a:t>, String </a:t>
            </a:r>
            <a:r>
              <a:rPr lang="en-US" altLang="zh-TW" sz="1400" dirty="0" err="1" smtClean="0"/>
              <a:t>fileName</a:t>
            </a:r>
            <a:r>
              <a:rPr lang="en-US" altLang="zh-TW" sz="1400" dirty="0" smtClean="0"/>
              <a:t>) {</a:t>
            </a:r>
          </a:p>
          <a:p>
            <a:pPr>
              <a:buClr>
                <a:srgbClr val="00B0F0"/>
              </a:buClr>
            </a:pPr>
            <a:r>
              <a:rPr lang="en-US" altLang="zh-TW" sz="1400" dirty="0" smtClean="0"/>
              <a:t>      if(</a:t>
            </a:r>
            <a:r>
              <a:rPr lang="en-US" altLang="zh-TW" sz="1400" dirty="0" err="1" smtClean="0"/>
              <a:t>audioType.equalsIgnoreCase</a:t>
            </a:r>
            <a:r>
              <a:rPr lang="en-US" altLang="zh-TW" sz="1400" dirty="0" smtClean="0"/>
              <a:t>("</a:t>
            </a:r>
            <a:r>
              <a:rPr lang="en-US" altLang="zh-TW" sz="1400" dirty="0" err="1" smtClean="0"/>
              <a:t>vlc</a:t>
            </a:r>
            <a:r>
              <a:rPr lang="en-US" altLang="zh-TW" sz="1400" dirty="0" smtClean="0"/>
              <a:t>")){</a:t>
            </a:r>
          </a:p>
          <a:p>
            <a:pPr>
              <a:buClr>
                <a:srgbClr val="00B0F0"/>
              </a:buClr>
            </a:pPr>
            <a:r>
              <a:rPr lang="en-US" altLang="zh-TW" sz="1400" dirty="0" smtClean="0"/>
              <a:t>         </a:t>
            </a:r>
            <a:r>
              <a:rPr lang="en-US" altLang="zh-TW" sz="1400" dirty="0" err="1" smtClean="0"/>
              <a:t>advancedMusicPlayer.playVlc</a:t>
            </a:r>
            <a:r>
              <a:rPr lang="en-US" altLang="zh-TW" sz="1400" dirty="0" smtClean="0"/>
              <a:t>(</a:t>
            </a:r>
            <a:r>
              <a:rPr lang="en-US" altLang="zh-TW" sz="1400" dirty="0" err="1" smtClean="0"/>
              <a:t>fileName</a:t>
            </a:r>
            <a:r>
              <a:rPr lang="en-US" altLang="zh-TW" sz="1400" dirty="0" smtClean="0"/>
              <a:t>);</a:t>
            </a:r>
          </a:p>
          <a:p>
            <a:pPr>
              <a:buClr>
                <a:srgbClr val="00B0F0"/>
              </a:buClr>
            </a:pPr>
            <a:r>
              <a:rPr lang="en-US" altLang="zh-TW" sz="1400" dirty="0" smtClean="0"/>
              <a:t>      }</a:t>
            </a:r>
          </a:p>
          <a:p>
            <a:pPr>
              <a:buClr>
                <a:srgbClr val="00B0F0"/>
              </a:buClr>
            </a:pPr>
            <a:r>
              <a:rPr lang="en-US" altLang="zh-TW" sz="1400" dirty="0" smtClean="0"/>
              <a:t>      else if(</a:t>
            </a:r>
            <a:r>
              <a:rPr lang="en-US" altLang="zh-TW" sz="1400" dirty="0" err="1" smtClean="0"/>
              <a:t>audioType.equalsIgnoreCase</a:t>
            </a:r>
            <a:r>
              <a:rPr lang="en-US" altLang="zh-TW" sz="1400" dirty="0" smtClean="0"/>
              <a:t>("mp4")){</a:t>
            </a:r>
          </a:p>
          <a:p>
            <a:pPr>
              <a:buClr>
                <a:srgbClr val="00B0F0"/>
              </a:buClr>
            </a:pPr>
            <a:r>
              <a:rPr lang="en-US" altLang="zh-TW" sz="1400" dirty="0" smtClean="0"/>
              <a:t>         advancedMusicPlayer.playMp4(</a:t>
            </a:r>
            <a:r>
              <a:rPr lang="en-US" altLang="zh-TW" sz="1400" dirty="0" err="1" smtClean="0"/>
              <a:t>fileName</a:t>
            </a:r>
            <a:r>
              <a:rPr lang="en-US" altLang="zh-TW" sz="1400" dirty="0" smtClean="0"/>
              <a:t>);</a:t>
            </a:r>
          </a:p>
          <a:p>
            <a:pPr>
              <a:buClr>
                <a:srgbClr val="00B0F0"/>
              </a:buClr>
            </a:pPr>
            <a:r>
              <a:rPr lang="en-US" altLang="zh-TW" sz="1400" dirty="0" smtClean="0"/>
              <a:t>      }</a:t>
            </a:r>
          </a:p>
          <a:p>
            <a:pPr>
              <a:buClr>
                <a:srgbClr val="00B0F0"/>
              </a:buClr>
            </a:pPr>
            <a:r>
              <a:rPr lang="en-US" altLang="zh-TW" sz="1400" dirty="0" smtClean="0"/>
              <a:t>   }</a:t>
            </a:r>
          </a:p>
          <a:p>
            <a:pPr>
              <a:buClr>
                <a:srgbClr val="00B0F0"/>
              </a:buClr>
            </a:pPr>
            <a:r>
              <a:rPr lang="en-US" altLang="zh-TW" sz="1400" dirty="0" smtClean="0"/>
              <a:t>}</a:t>
            </a:r>
            <a:endParaRPr lang="en-US" altLang="zh-TW" sz="14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14</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7.5 Step 4: Create Audio Player Interface</a:t>
            </a:r>
            <a:endParaRPr lang="en-US" sz="4000" dirty="0">
              <a:solidFill>
                <a:prstClr val="black"/>
              </a:solidFill>
            </a:endParaRPr>
          </a:p>
        </p:txBody>
      </p:sp>
      <p:pic>
        <p:nvPicPr>
          <p:cNvPr id="5" name="Picture 2"/>
          <p:cNvPicPr>
            <a:picLocks noChangeAspect="1" noChangeArrowheads="1"/>
          </p:cNvPicPr>
          <p:nvPr/>
        </p:nvPicPr>
        <p:blipFill>
          <a:blip r:embed="rId3" cstate="print"/>
          <a:srcRect/>
          <a:stretch>
            <a:fillRect/>
          </a:stretch>
        </p:blipFill>
        <p:spPr bwMode="auto">
          <a:xfrm>
            <a:off x="4264957" y="4368799"/>
            <a:ext cx="842485" cy="667203"/>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15</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7.4 Step 4: Create Audio Player Interface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altLang="zh-TW" sz="1200" b="1" i="1" dirty="0" smtClean="0"/>
              <a:t>https://www.tutorialspoint.com/design_pattern/adapter_pattern.htm</a:t>
            </a:r>
            <a:endParaRPr lang="en-US" altLang="zh-TW"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Java Design Pattern - CS596</a:t>
            </a:r>
            <a:endParaRPr lang="en-US" dirty="0"/>
          </a:p>
        </p:txBody>
      </p:sp>
      <p:sp>
        <p:nvSpPr>
          <p:cNvPr id="2" name="TextBox 1"/>
          <p:cNvSpPr txBox="1"/>
          <p:nvPr/>
        </p:nvSpPr>
        <p:spPr>
          <a:xfrm>
            <a:off x="304800" y="1131977"/>
            <a:ext cx="8577942" cy="646331"/>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Create concrete class implementing the </a:t>
            </a:r>
            <a:r>
              <a:rPr lang="en-US" altLang="zh-TW" i="1" dirty="0" err="1" smtClean="0"/>
              <a:t>AudioPlayer</a:t>
            </a:r>
            <a:r>
              <a:rPr lang="en-US" altLang="zh-TW" dirty="0" smtClean="0"/>
              <a:t> interface.</a:t>
            </a:r>
          </a:p>
          <a:p>
            <a:pPr marL="465138" indent="-465138">
              <a:buClr>
                <a:srgbClr val="00B0F0"/>
              </a:buClr>
              <a:buFont typeface="Wingdings" pitchFamily="2" charset="2"/>
              <a:buChar char="u"/>
            </a:pPr>
            <a:r>
              <a:rPr lang="en-US" altLang="zh-TW" i="1" dirty="0" smtClean="0"/>
              <a:t>AudioPlayer.java</a:t>
            </a:r>
            <a:endParaRPr lang="en-US" altLang="zh-TW" dirty="0"/>
          </a:p>
        </p:txBody>
      </p:sp>
      <p:pic>
        <p:nvPicPr>
          <p:cNvPr id="9" name="Picture 2"/>
          <p:cNvPicPr>
            <a:picLocks noChangeAspect="1" noChangeArrowheads="1"/>
          </p:cNvPicPr>
          <p:nvPr/>
        </p:nvPicPr>
        <p:blipFill>
          <a:blip r:embed="rId3" cstate="print"/>
          <a:srcRect/>
          <a:stretch>
            <a:fillRect/>
          </a:stretch>
        </p:blipFill>
        <p:spPr bwMode="auto">
          <a:xfrm>
            <a:off x="8539198" y="0"/>
            <a:ext cx="604802" cy="478971"/>
          </a:xfrm>
          <a:prstGeom prst="rect">
            <a:avLst/>
          </a:prstGeom>
          <a:noFill/>
          <a:ln w="9525">
            <a:noFill/>
            <a:miter lim="800000"/>
            <a:headEnd/>
            <a:tailEnd/>
          </a:ln>
        </p:spPr>
      </p:pic>
      <p:sp>
        <p:nvSpPr>
          <p:cNvPr id="10" name="TextBox 1"/>
          <p:cNvSpPr txBox="1"/>
          <p:nvPr/>
        </p:nvSpPr>
        <p:spPr>
          <a:xfrm>
            <a:off x="812800" y="1864949"/>
            <a:ext cx="8026400" cy="4278094"/>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sz="1600" dirty="0" smtClean="0"/>
              <a:t>public class </a:t>
            </a:r>
            <a:r>
              <a:rPr lang="en-US" altLang="zh-TW" sz="1600" dirty="0" err="1" smtClean="0"/>
              <a:t>AudioPlayer</a:t>
            </a:r>
            <a:r>
              <a:rPr lang="en-US" altLang="zh-TW" sz="1600" dirty="0" smtClean="0"/>
              <a:t> implements </a:t>
            </a:r>
            <a:r>
              <a:rPr lang="en-US" altLang="zh-TW" sz="1600" dirty="0" err="1" smtClean="0"/>
              <a:t>MediaPlayer</a:t>
            </a:r>
            <a:r>
              <a:rPr lang="en-US" altLang="zh-TW" sz="1600" dirty="0" smtClean="0"/>
              <a:t> {</a:t>
            </a:r>
          </a:p>
          <a:p>
            <a:pPr>
              <a:buClr>
                <a:srgbClr val="00B0F0"/>
              </a:buClr>
            </a:pPr>
            <a:r>
              <a:rPr lang="en-US" altLang="zh-TW" sz="1600" dirty="0" smtClean="0"/>
              <a:t>   </a:t>
            </a:r>
            <a:r>
              <a:rPr lang="en-US" altLang="zh-TW" sz="1600" dirty="0" err="1" smtClean="0"/>
              <a:t>MediaAdapter</a:t>
            </a:r>
            <a:r>
              <a:rPr lang="en-US" altLang="zh-TW" sz="1600" dirty="0" smtClean="0"/>
              <a:t> </a:t>
            </a:r>
            <a:r>
              <a:rPr lang="en-US" altLang="zh-TW" sz="1600" dirty="0" err="1" smtClean="0"/>
              <a:t>mediaAdapter</a:t>
            </a:r>
            <a:r>
              <a:rPr lang="en-US" altLang="zh-TW" sz="1600" dirty="0" smtClean="0"/>
              <a:t>; </a:t>
            </a:r>
          </a:p>
          <a:p>
            <a:pPr>
              <a:buClr>
                <a:srgbClr val="00B0F0"/>
              </a:buClr>
            </a:pPr>
            <a:r>
              <a:rPr lang="en-US" altLang="zh-TW" sz="1600" dirty="0" smtClean="0"/>
              <a:t>   @Override</a:t>
            </a:r>
          </a:p>
          <a:p>
            <a:pPr>
              <a:buClr>
                <a:srgbClr val="00B0F0"/>
              </a:buClr>
            </a:pPr>
            <a:r>
              <a:rPr lang="en-US" altLang="zh-TW" sz="1600" dirty="0" smtClean="0"/>
              <a:t>   public void play(String </a:t>
            </a:r>
            <a:r>
              <a:rPr lang="en-US" altLang="zh-TW" sz="1600" dirty="0" err="1" smtClean="0"/>
              <a:t>audioType</a:t>
            </a:r>
            <a:r>
              <a:rPr lang="en-US" altLang="zh-TW" sz="1600" dirty="0" smtClean="0"/>
              <a:t>, String </a:t>
            </a:r>
            <a:r>
              <a:rPr lang="en-US" altLang="zh-TW" sz="1600" dirty="0" err="1" smtClean="0"/>
              <a:t>fileName</a:t>
            </a:r>
            <a:r>
              <a:rPr lang="en-US" altLang="zh-TW" sz="1600" dirty="0" smtClean="0"/>
              <a:t>) {		</a:t>
            </a:r>
          </a:p>
          <a:p>
            <a:pPr>
              <a:buClr>
                <a:srgbClr val="00B0F0"/>
              </a:buClr>
            </a:pPr>
            <a:r>
              <a:rPr lang="en-US" altLang="zh-TW" sz="1600" dirty="0" smtClean="0"/>
              <a:t>      //inbuilt support to play mp3 music files</a:t>
            </a:r>
          </a:p>
          <a:p>
            <a:pPr>
              <a:buClr>
                <a:srgbClr val="00B0F0"/>
              </a:buClr>
            </a:pPr>
            <a:r>
              <a:rPr lang="en-US" altLang="zh-TW" sz="1600" dirty="0" smtClean="0"/>
              <a:t>      if(</a:t>
            </a:r>
            <a:r>
              <a:rPr lang="en-US" altLang="zh-TW" sz="1600" dirty="0" err="1" smtClean="0"/>
              <a:t>audioType.equalsIgnoreCase</a:t>
            </a:r>
            <a:r>
              <a:rPr lang="en-US" altLang="zh-TW" sz="1600" dirty="0" smtClean="0"/>
              <a:t>("mp3")){</a:t>
            </a:r>
          </a:p>
          <a:p>
            <a:pPr>
              <a:buClr>
                <a:srgbClr val="00B0F0"/>
              </a:buClr>
            </a:pPr>
            <a:r>
              <a:rPr lang="en-US" altLang="zh-TW" sz="1600" dirty="0" smtClean="0"/>
              <a:t>         </a:t>
            </a:r>
            <a:r>
              <a:rPr lang="en-US" altLang="zh-TW" sz="1600" dirty="0" err="1" smtClean="0"/>
              <a:t>System.out.println</a:t>
            </a:r>
            <a:r>
              <a:rPr lang="en-US" altLang="zh-TW" sz="1600" dirty="0" smtClean="0"/>
              <a:t>("Playing mp3 file. Name: " + </a:t>
            </a:r>
            <a:r>
              <a:rPr lang="en-US" altLang="zh-TW" sz="1600" dirty="0" err="1" smtClean="0"/>
              <a:t>fileName</a:t>
            </a:r>
            <a:r>
              <a:rPr lang="en-US" altLang="zh-TW" sz="1600" dirty="0" smtClean="0"/>
              <a:t>);			</a:t>
            </a:r>
          </a:p>
          <a:p>
            <a:pPr>
              <a:buClr>
                <a:srgbClr val="00B0F0"/>
              </a:buClr>
            </a:pPr>
            <a:r>
              <a:rPr lang="en-US" altLang="zh-TW" sz="1600" dirty="0" smtClean="0"/>
              <a:t>      }      </a:t>
            </a:r>
          </a:p>
          <a:p>
            <a:pPr>
              <a:buClr>
                <a:srgbClr val="00B0F0"/>
              </a:buClr>
            </a:pPr>
            <a:r>
              <a:rPr lang="en-US" altLang="zh-TW" sz="1600" dirty="0" smtClean="0"/>
              <a:t>      //</a:t>
            </a:r>
            <a:r>
              <a:rPr lang="en-US" altLang="zh-TW" sz="1600" dirty="0" err="1" smtClean="0"/>
              <a:t>mediaAdapter</a:t>
            </a:r>
            <a:r>
              <a:rPr lang="en-US" altLang="zh-TW" sz="1600" dirty="0" smtClean="0"/>
              <a:t> is providing support to play other file formats</a:t>
            </a:r>
          </a:p>
          <a:p>
            <a:pPr>
              <a:buClr>
                <a:srgbClr val="00B0F0"/>
              </a:buClr>
            </a:pPr>
            <a:r>
              <a:rPr lang="en-US" altLang="zh-TW" sz="1600" dirty="0" smtClean="0"/>
              <a:t>      else if(</a:t>
            </a:r>
            <a:r>
              <a:rPr lang="en-US" altLang="zh-TW" sz="1600" dirty="0" err="1" smtClean="0"/>
              <a:t>audioType.equalsIgnoreCase</a:t>
            </a:r>
            <a:r>
              <a:rPr lang="en-US" altLang="zh-TW" sz="1600" dirty="0" smtClean="0"/>
              <a:t>("</a:t>
            </a:r>
            <a:r>
              <a:rPr lang="en-US" altLang="zh-TW" sz="1600" dirty="0" err="1" smtClean="0"/>
              <a:t>vlc</a:t>
            </a:r>
            <a:r>
              <a:rPr lang="en-US" altLang="zh-TW" sz="1600" dirty="0" smtClean="0"/>
              <a:t>") || </a:t>
            </a:r>
            <a:r>
              <a:rPr lang="en-US" altLang="zh-TW" sz="1600" dirty="0" err="1" smtClean="0"/>
              <a:t>audioType.equalsIgnoreCase</a:t>
            </a:r>
            <a:r>
              <a:rPr lang="en-US" altLang="zh-TW" sz="1600" dirty="0" smtClean="0"/>
              <a:t>("mp4")){</a:t>
            </a:r>
          </a:p>
          <a:p>
            <a:pPr>
              <a:buClr>
                <a:srgbClr val="00B0F0"/>
              </a:buClr>
            </a:pPr>
            <a:r>
              <a:rPr lang="en-US" altLang="zh-TW" sz="1600" dirty="0" smtClean="0"/>
              <a:t>         </a:t>
            </a:r>
            <a:r>
              <a:rPr lang="en-US" altLang="zh-TW" sz="1600" dirty="0" err="1" smtClean="0"/>
              <a:t>mediaAdapter</a:t>
            </a:r>
            <a:r>
              <a:rPr lang="en-US" altLang="zh-TW" sz="1600" dirty="0" smtClean="0"/>
              <a:t> = new </a:t>
            </a:r>
            <a:r>
              <a:rPr lang="en-US" altLang="zh-TW" sz="1600" dirty="0" err="1" smtClean="0"/>
              <a:t>MediaAdapter</a:t>
            </a:r>
            <a:r>
              <a:rPr lang="en-US" altLang="zh-TW" sz="1600" dirty="0" smtClean="0"/>
              <a:t>(</a:t>
            </a:r>
            <a:r>
              <a:rPr lang="en-US" altLang="zh-TW" sz="1600" dirty="0" err="1" smtClean="0"/>
              <a:t>audioType</a:t>
            </a:r>
            <a:r>
              <a:rPr lang="en-US" altLang="zh-TW" sz="1600" dirty="0" smtClean="0"/>
              <a:t>);</a:t>
            </a:r>
          </a:p>
          <a:p>
            <a:pPr>
              <a:buClr>
                <a:srgbClr val="00B0F0"/>
              </a:buClr>
            </a:pPr>
            <a:r>
              <a:rPr lang="en-US" altLang="zh-TW" sz="1600" dirty="0" smtClean="0"/>
              <a:t>         </a:t>
            </a:r>
            <a:r>
              <a:rPr lang="en-US" altLang="zh-TW" sz="1600" dirty="0" err="1" smtClean="0"/>
              <a:t>mediaAdapter.play</a:t>
            </a:r>
            <a:r>
              <a:rPr lang="en-US" altLang="zh-TW" sz="1600" dirty="0" smtClean="0"/>
              <a:t>(</a:t>
            </a:r>
            <a:r>
              <a:rPr lang="en-US" altLang="zh-TW" sz="1600" dirty="0" err="1" smtClean="0"/>
              <a:t>audioType</a:t>
            </a:r>
            <a:r>
              <a:rPr lang="en-US" altLang="zh-TW" sz="1600" dirty="0" smtClean="0"/>
              <a:t>, </a:t>
            </a:r>
            <a:r>
              <a:rPr lang="en-US" altLang="zh-TW" sz="1600" dirty="0" err="1" smtClean="0"/>
              <a:t>fileName</a:t>
            </a:r>
            <a:r>
              <a:rPr lang="en-US" altLang="zh-TW" sz="1600" dirty="0" smtClean="0"/>
              <a:t>);</a:t>
            </a:r>
          </a:p>
          <a:p>
            <a:pPr>
              <a:buClr>
                <a:srgbClr val="00B0F0"/>
              </a:buClr>
            </a:pPr>
            <a:r>
              <a:rPr lang="en-US" altLang="zh-TW" sz="1600" dirty="0" smtClean="0"/>
              <a:t>      } else{</a:t>
            </a:r>
          </a:p>
          <a:p>
            <a:pPr>
              <a:buClr>
                <a:srgbClr val="00B0F0"/>
              </a:buClr>
            </a:pPr>
            <a:r>
              <a:rPr lang="en-US" altLang="zh-TW" sz="1600" dirty="0" smtClean="0"/>
              <a:t>         </a:t>
            </a:r>
            <a:r>
              <a:rPr lang="en-US" altLang="zh-TW" sz="1600" dirty="0" err="1" smtClean="0"/>
              <a:t>System.out.println</a:t>
            </a:r>
            <a:r>
              <a:rPr lang="en-US" altLang="zh-TW" sz="1600" dirty="0" smtClean="0"/>
              <a:t>("Invalid media. " + </a:t>
            </a:r>
            <a:r>
              <a:rPr lang="en-US" altLang="zh-TW" sz="1600" dirty="0" err="1" smtClean="0"/>
              <a:t>audioType</a:t>
            </a:r>
            <a:r>
              <a:rPr lang="en-US" altLang="zh-TW" sz="1600" dirty="0" smtClean="0"/>
              <a:t> + " format not supported");</a:t>
            </a:r>
          </a:p>
          <a:p>
            <a:pPr>
              <a:buClr>
                <a:srgbClr val="00B0F0"/>
              </a:buClr>
            </a:pPr>
            <a:r>
              <a:rPr lang="en-US" altLang="zh-TW" sz="1600" dirty="0" smtClean="0"/>
              <a:t>      }</a:t>
            </a:r>
          </a:p>
          <a:p>
            <a:pPr>
              <a:buClr>
                <a:srgbClr val="00B0F0"/>
              </a:buClr>
            </a:pPr>
            <a:r>
              <a:rPr lang="en-US" altLang="zh-TW" sz="1600" dirty="0" smtClean="0"/>
              <a:t>   }   </a:t>
            </a:r>
          </a:p>
          <a:p>
            <a:pPr>
              <a:buClr>
                <a:srgbClr val="00B0F0"/>
              </a:buClr>
            </a:pPr>
            <a:r>
              <a:rPr lang="en-US" altLang="zh-TW" sz="1600" dirty="0" smtClean="0"/>
              <a:t>}</a:t>
            </a:r>
            <a:endParaRPr lang="en-US" altLang="zh-TW" sz="16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16</a:t>
            </a:fld>
            <a:endParaRPr lang="en-US"/>
          </a:p>
        </p:txBody>
      </p:sp>
      <p:sp>
        <p:nvSpPr>
          <p:cNvPr id="6" name="Rectangle 5"/>
          <p:cNvSpPr/>
          <p:nvPr/>
        </p:nvSpPr>
        <p:spPr>
          <a:xfrm>
            <a:off x="206062" y="2909484"/>
            <a:ext cx="8733752" cy="769441"/>
          </a:xfrm>
          <a:prstGeom prst="rect">
            <a:avLst/>
          </a:prstGeom>
        </p:spPr>
        <p:txBody>
          <a:bodyPr wrap="square">
            <a:spAutoFit/>
          </a:bodyPr>
          <a:lstStyle/>
          <a:p>
            <a:r>
              <a:rPr lang="en-US" sz="4400" b="1" dirty="0" smtClean="0">
                <a:solidFill>
                  <a:srgbClr val="FFC000"/>
                </a:solidFill>
                <a:effectLst>
                  <a:outerShdw blurRad="38100" dist="38100" dir="2700000" algn="tl">
                    <a:srgbClr val="000000">
                      <a:alpha val="43137"/>
                    </a:srgbClr>
                  </a:outerShdw>
                </a:effectLst>
              </a:rPr>
              <a:t>7.6 Step 5: Adapter Pattern Demo</a:t>
            </a:r>
            <a:endParaRPr lang="en-US" sz="4400" dirty="0">
              <a:solidFill>
                <a:prstClr val="black"/>
              </a:solidFill>
            </a:endParaRPr>
          </a:p>
        </p:txBody>
      </p:sp>
      <p:pic>
        <p:nvPicPr>
          <p:cNvPr id="5" name="Picture 2"/>
          <p:cNvPicPr>
            <a:picLocks noChangeAspect="1" noChangeArrowheads="1"/>
          </p:cNvPicPr>
          <p:nvPr/>
        </p:nvPicPr>
        <p:blipFill>
          <a:blip r:embed="rId3" cstate="print"/>
          <a:srcRect/>
          <a:stretch>
            <a:fillRect/>
          </a:stretch>
        </p:blipFill>
        <p:spPr bwMode="auto">
          <a:xfrm>
            <a:off x="4264957" y="4368799"/>
            <a:ext cx="842485" cy="667203"/>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17</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7.6 Step 5: Adapter  Pattern Demo</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altLang="zh-TW" sz="1200" b="1" i="1" dirty="0" smtClean="0"/>
              <a:t>https://www.tutorialspoint.com/design_pattern/adapter_pattern.htm</a:t>
            </a:r>
            <a:endParaRPr lang="en-US" altLang="zh-TW"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Java Design Pattern - CS596</a:t>
            </a:r>
            <a:endParaRPr lang="en-US" dirty="0"/>
          </a:p>
        </p:txBody>
      </p:sp>
      <p:sp>
        <p:nvSpPr>
          <p:cNvPr id="2" name="TextBox 1"/>
          <p:cNvSpPr txBox="1"/>
          <p:nvPr/>
        </p:nvSpPr>
        <p:spPr>
          <a:xfrm>
            <a:off x="304800" y="1131977"/>
            <a:ext cx="8577942" cy="646331"/>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Use the </a:t>
            </a:r>
            <a:r>
              <a:rPr lang="en-US" altLang="zh-TW" dirty="0" err="1" smtClean="0"/>
              <a:t>AudioPlayer</a:t>
            </a:r>
            <a:r>
              <a:rPr lang="en-US" altLang="zh-TW" dirty="0" smtClean="0"/>
              <a:t> to play different types of audio formats.</a:t>
            </a:r>
          </a:p>
          <a:p>
            <a:pPr marL="465138" indent="-465138">
              <a:buClr>
                <a:srgbClr val="00B0F0"/>
              </a:buClr>
              <a:buFont typeface="Wingdings" pitchFamily="2" charset="2"/>
              <a:buChar char="u"/>
            </a:pPr>
            <a:r>
              <a:rPr lang="en-US" altLang="zh-TW" i="1" dirty="0" smtClean="0"/>
              <a:t>AdapterPatternDemo.java</a:t>
            </a:r>
            <a:endParaRPr lang="en-US" altLang="zh-TW" dirty="0"/>
          </a:p>
        </p:txBody>
      </p:sp>
      <p:pic>
        <p:nvPicPr>
          <p:cNvPr id="9" name="Picture 2"/>
          <p:cNvPicPr>
            <a:picLocks noChangeAspect="1" noChangeArrowheads="1"/>
          </p:cNvPicPr>
          <p:nvPr/>
        </p:nvPicPr>
        <p:blipFill>
          <a:blip r:embed="rId3" cstate="print"/>
          <a:srcRect/>
          <a:stretch>
            <a:fillRect/>
          </a:stretch>
        </p:blipFill>
        <p:spPr bwMode="auto">
          <a:xfrm>
            <a:off x="8539198" y="0"/>
            <a:ext cx="604802" cy="478971"/>
          </a:xfrm>
          <a:prstGeom prst="rect">
            <a:avLst/>
          </a:prstGeom>
          <a:noFill/>
          <a:ln w="9525">
            <a:noFill/>
            <a:miter lim="800000"/>
            <a:headEnd/>
            <a:tailEnd/>
          </a:ln>
        </p:spPr>
      </p:pic>
      <p:sp>
        <p:nvSpPr>
          <p:cNvPr id="10" name="TextBox 1"/>
          <p:cNvSpPr txBox="1"/>
          <p:nvPr/>
        </p:nvSpPr>
        <p:spPr>
          <a:xfrm>
            <a:off x="1233713" y="1879463"/>
            <a:ext cx="6763657" cy="2862322"/>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sz="2000" dirty="0" smtClean="0"/>
              <a:t>public class </a:t>
            </a:r>
            <a:r>
              <a:rPr lang="en-US" altLang="zh-TW" sz="2000" dirty="0" err="1" smtClean="0"/>
              <a:t>AdapterPatternDemo</a:t>
            </a:r>
            <a:r>
              <a:rPr lang="en-US" altLang="zh-TW" sz="2000" dirty="0" smtClean="0"/>
              <a:t> {</a:t>
            </a:r>
          </a:p>
          <a:p>
            <a:pPr>
              <a:buClr>
                <a:srgbClr val="00B0F0"/>
              </a:buClr>
            </a:pPr>
            <a:r>
              <a:rPr lang="en-US" altLang="zh-TW" sz="2000" dirty="0" smtClean="0"/>
              <a:t>   public static void main(String[] </a:t>
            </a:r>
            <a:r>
              <a:rPr lang="en-US" altLang="zh-TW" sz="2000" dirty="0" err="1" smtClean="0"/>
              <a:t>args</a:t>
            </a:r>
            <a:r>
              <a:rPr lang="en-US" altLang="zh-TW" sz="2000" dirty="0" smtClean="0"/>
              <a:t>) {</a:t>
            </a:r>
          </a:p>
          <a:p>
            <a:pPr>
              <a:buClr>
                <a:srgbClr val="00B0F0"/>
              </a:buClr>
            </a:pPr>
            <a:r>
              <a:rPr lang="en-US" altLang="zh-TW" sz="2000" dirty="0" smtClean="0"/>
              <a:t>      </a:t>
            </a:r>
            <a:r>
              <a:rPr lang="en-US" altLang="zh-TW" sz="2000" dirty="0" err="1" smtClean="0"/>
              <a:t>AudioPlayer</a:t>
            </a:r>
            <a:r>
              <a:rPr lang="en-US" altLang="zh-TW" sz="2000" dirty="0" smtClean="0"/>
              <a:t> </a:t>
            </a:r>
            <a:r>
              <a:rPr lang="en-US" altLang="zh-TW" sz="2000" dirty="0" err="1" smtClean="0"/>
              <a:t>audioPlayer</a:t>
            </a:r>
            <a:r>
              <a:rPr lang="en-US" altLang="zh-TW" sz="2000" dirty="0" smtClean="0"/>
              <a:t> = new </a:t>
            </a:r>
            <a:r>
              <a:rPr lang="en-US" altLang="zh-TW" sz="2000" dirty="0" err="1" smtClean="0"/>
              <a:t>AudioPlayer</a:t>
            </a:r>
            <a:r>
              <a:rPr lang="en-US" altLang="zh-TW" sz="2000" dirty="0" smtClean="0"/>
              <a:t>();</a:t>
            </a:r>
          </a:p>
          <a:p>
            <a:pPr>
              <a:buClr>
                <a:srgbClr val="00B0F0"/>
              </a:buClr>
            </a:pPr>
            <a:r>
              <a:rPr lang="en-US" altLang="zh-TW" sz="2000" dirty="0" smtClean="0"/>
              <a:t>      </a:t>
            </a:r>
            <a:r>
              <a:rPr lang="en-US" altLang="zh-TW" sz="2000" dirty="0" err="1" smtClean="0"/>
              <a:t>audioPlayer.play</a:t>
            </a:r>
            <a:r>
              <a:rPr lang="en-US" altLang="zh-TW" sz="2000" dirty="0" smtClean="0"/>
              <a:t>("mp3", "beyond the horizon.mp3");</a:t>
            </a:r>
          </a:p>
          <a:p>
            <a:pPr>
              <a:buClr>
                <a:srgbClr val="00B0F0"/>
              </a:buClr>
            </a:pPr>
            <a:r>
              <a:rPr lang="en-US" altLang="zh-TW" sz="2000" dirty="0" smtClean="0"/>
              <a:t>      </a:t>
            </a:r>
            <a:r>
              <a:rPr lang="en-US" altLang="zh-TW" sz="2000" dirty="0" err="1" smtClean="0"/>
              <a:t>audioPlayer.play</a:t>
            </a:r>
            <a:r>
              <a:rPr lang="en-US" altLang="zh-TW" sz="2000" dirty="0" smtClean="0"/>
              <a:t>("mp4", "alone.mp4");</a:t>
            </a:r>
          </a:p>
          <a:p>
            <a:pPr>
              <a:buClr>
                <a:srgbClr val="00B0F0"/>
              </a:buClr>
            </a:pPr>
            <a:r>
              <a:rPr lang="en-US" altLang="zh-TW" sz="2000" dirty="0" smtClean="0"/>
              <a:t>      </a:t>
            </a:r>
            <a:r>
              <a:rPr lang="en-US" altLang="zh-TW" sz="2000" dirty="0" err="1" smtClean="0"/>
              <a:t>audioPlayer.play</a:t>
            </a:r>
            <a:r>
              <a:rPr lang="en-US" altLang="zh-TW" sz="2000" dirty="0" smtClean="0"/>
              <a:t>("</a:t>
            </a:r>
            <a:r>
              <a:rPr lang="en-US" altLang="zh-TW" sz="2000" dirty="0" err="1" smtClean="0"/>
              <a:t>vlc</a:t>
            </a:r>
            <a:r>
              <a:rPr lang="en-US" altLang="zh-TW" sz="2000" dirty="0" smtClean="0"/>
              <a:t>", "far </a:t>
            </a:r>
            <a:r>
              <a:rPr lang="en-US" altLang="zh-TW" sz="2000" dirty="0" err="1" smtClean="0"/>
              <a:t>far</a:t>
            </a:r>
            <a:r>
              <a:rPr lang="en-US" altLang="zh-TW" sz="2000" dirty="0" smtClean="0"/>
              <a:t> away.vlc");</a:t>
            </a:r>
          </a:p>
          <a:p>
            <a:pPr>
              <a:buClr>
                <a:srgbClr val="00B0F0"/>
              </a:buClr>
            </a:pPr>
            <a:r>
              <a:rPr lang="en-US" altLang="zh-TW" sz="2000" dirty="0" smtClean="0"/>
              <a:t>      </a:t>
            </a:r>
            <a:r>
              <a:rPr lang="en-US" altLang="zh-TW" sz="2000" dirty="0" err="1" smtClean="0"/>
              <a:t>audioPlayer.play</a:t>
            </a:r>
            <a:r>
              <a:rPr lang="en-US" altLang="zh-TW" sz="2000" dirty="0" smtClean="0"/>
              <a:t>("</a:t>
            </a:r>
            <a:r>
              <a:rPr lang="en-US" altLang="zh-TW" sz="2000" dirty="0" err="1" smtClean="0"/>
              <a:t>avi</a:t>
            </a:r>
            <a:r>
              <a:rPr lang="en-US" altLang="zh-TW" sz="2000" dirty="0" smtClean="0"/>
              <a:t>", "mind me.avi");</a:t>
            </a:r>
          </a:p>
          <a:p>
            <a:pPr>
              <a:buClr>
                <a:srgbClr val="00B0F0"/>
              </a:buClr>
            </a:pPr>
            <a:r>
              <a:rPr lang="en-US" altLang="zh-TW" sz="2000" dirty="0" smtClean="0"/>
              <a:t>   }</a:t>
            </a:r>
          </a:p>
          <a:p>
            <a:pPr>
              <a:buClr>
                <a:srgbClr val="00B0F0"/>
              </a:buClr>
            </a:pPr>
            <a:r>
              <a:rPr lang="en-US" altLang="zh-TW" sz="2000" dirty="0" smtClean="0"/>
              <a:t>}</a:t>
            </a:r>
            <a:endParaRPr lang="en-US" altLang="zh-TW" sz="20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18</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7.7 Step 6: Run Adapter Pattern Demo</a:t>
            </a:r>
            <a:endParaRPr lang="en-US" sz="4000" dirty="0">
              <a:solidFill>
                <a:prstClr val="black"/>
              </a:solidFill>
            </a:endParaRPr>
          </a:p>
        </p:txBody>
      </p:sp>
      <p:pic>
        <p:nvPicPr>
          <p:cNvPr id="5" name="Picture 2"/>
          <p:cNvPicPr>
            <a:picLocks noChangeAspect="1" noChangeArrowheads="1"/>
          </p:cNvPicPr>
          <p:nvPr/>
        </p:nvPicPr>
        <p:blipFill>
          <a:blip r:embed="rId3" cstate="print"/>
          <a:srcRect/>
          <a:stretch>
            <a:fillRect/>
          </a:stretch>
        </p:blipFill>
        <p:spPr bwMode="auto">
          <a:xfrm>
            <a:off x="4264957" y="4368799"/>
            <a:ext cx="842485" cy="667203"/>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19</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7.7 Step 6</a:t>
            </a:r>
            <a:r>
              <a:rPr lang="en-US" altLang="zh-TW" sz="3000" b="1" smtClean="0">
                <a:solidFill>
                  <a:srgbClr val="0070C0"/>
                </a:solidFill>
                <a:effectLst>
                  <a:outerShdw blurRad="38100" dist="38100" dir="2700000" algn="tl">
                    <a:srgbClr val="000000">
                      <a:alpha val="43137"/>
                    </a:srgbClr>
                  </a:outerShdw>
                </a:effectLst>
              </a:rPr>
              <a:t>: Run Adapter  </a:t>
            </a:r>
            <a:r>
              <a:rPr lang="en-US" altLang="zh-TW" sz="3000" b="1" dirty="0" smtClean="0">
                <a:solidFill>
                  <a:srgbClr val="0070C0"/>
                </a:solidFill>
                <a:effectLst>
                  <a:outerShdw blurRad="38100" dist="38100" dir="2700000" algn="tl">
                    <a:srgbClr val="000000">
                      <a:alpha val="43137"/>
                    </a:srgbClr>
                  </a:outerShdw>
                </a:effectLst>
              </a:rPr>
              <a:t>Pattern Demo</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altLang="zh-TW" sz="1200" b="1" i="1" dirty="0" smtClean="0"/>
              <a:t>https://www.tutorialspoint.com/design_pattern/adapter_pattern.htm</a:t>
            </a:r>
            <a:endParaRPr lang="en-US" altLang="zh-TW"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Java Design Pattern - CS596</a:t>
            </a:r>
            <a:endParaRPr lang="en-US" dirty="0"/>
          </a:p>
        </p:txBody>
      </p:sp>
      <p:sp>
        <p:nvSpPr>
          <p:cNvPr id="2" name="TextBox 1"/>
          <p:cNvSpPr txBox="1"/>
          <p:nvPr/>
        </p:nvSpPr>
        <p:spPr>
          <a:xfrm>
            <a:off x="304800" y="1131977"/>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Run</a:t>
            </a:r>
            <a:r>
              <a:rPr lang="en-US" altLang="zh-TW" i="1" dirty="0" smtClean="0"/>
              <a:t> Adapter Pattern Demo.</a:t>
            </a:r>
            <a:endParaRPr lang="en-US" altLang="zh-TW" dirty="0"/>
          </a:p>
        </p:txBody>
      </p:sp>
      <p:pic>
        <p:nvPicPr>
          <p:cNvPr id="9" name="Picture 2"/>
          <p:cNvPicPr>
            <a:picLocks noChangeAspect="1" noChangeArrowheads="1"/>
          </p:cNvPicPr>
          <p:nvPr/>
        </p:nvPicPr>
        <p:blipFill>
          <a:blip r:embed="rId3" cstate="print"/>
          <a:srcRect/>
          <a:stretch>
            <a:fillRect/>
          </a:stretch>
        </p:blipFill>
        <p:spPr bwMode="auto">
          <a:xfrm>
            <a:off x="8539198" y="0"/>
            <a:ext cx="604802" cy="478971"/>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1563234" y="1640568"/>
            <a:ext cx="5553075" cy="3257550"/>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7 Adapter Pattern</a:t>
            </a:r>
            <a:endParaRPr lang="en-US" sz="5400" dirty="0">
              <a:solidFill>
                <a:prstClr val="black"/>
              </a:solidFill>
            </a:endParaRPr>
          </a:p>
        </p:txBody>
      </p:sp>
      <p:pic>
        <p:nvPicPr>
          <p:cNvPr id="5" name="Picture 2"/>
          <p:cNvPicPr>
            <a:picLocks noChangeAspect="1" noChangeArrowheads="1"/>
          </p:cNvPicPr>
          <p:nvPr/>
        </p:nvPicPr>
        <p:blipFill>
          <a:blip r:embed="rId3" cstate="print"/>
          <a:srcRect/>
          <a:stretch>
            <a:fillRect/>
          </a:stretch>
        </p:blipFill>
        <p:spPr bwMode="auto">
          <a:xfrm>
            <a:off x="4264957" y="4368799"/>
            <a:ext cx="842485" cy="667203"/>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9A68FB-3CE7-4FDB-80DF-25BB60F8A625}" type="slidenum">
              <a:rPr lang="en-US" smtClean="0">
                <a:solidFill>
                  <a:prstClr val="black"/>
                </a:solidFill>
              </a:rPr>
              <a:pPr/>
              <a:t>20</a:t>
            </a:fld>
            <a:endParaRPr lang="en-US" dirty="0">
              <a:solidFill>
                <a:prstClr val="black"/>
              </a:solidFill>
            </a:endParaRPr>
          </a:p>
        </p:txBody>
      </p:sp>
      <p:sp>
        <p:nvSpPr>
          <p:cNvPr id="6" name="Rectangle 5"/>
          <p:cNvSpPr/>
          <p:nvPr/>
        </p:nvSpPr>
        <p:spPr>
          <a:xfrm>
            <a:off x="1588238" y="4332495"/>
            <a:ext cx="6147838" cy="923330"/>
          </a:xfrm>
          <a:prstGeom prst="rect">
            <a:avLst/>
          </a:prstGeom>
          <a:noFill/>
        </p:spPr>
        <p:txBody>
          <a:bodyPr wrap="none" lIns="91440" tIns="45720" rIns="91440" bIns="45720">
            <a:spAutoFit/>
          </a:bodyPr>
          <a:lstStyle/>
          <a:p>
            <a:pPr algn="ctr"/>
            <a:r>
              <a:rPr lang="en-US" sz="5400" b="1" dirty="0" smtClean="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rPr>
              <a:t>END of CHAPTER 7</a:t>
            </a:r>
            <a:endParaRPr lang="en-US" sz="5400" b="1" dirty="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endParaRPr>
          </a:p>
        </p:txBody>
      </p:sp>
    </p:spTree>
    <p:extLst>
      <p:ext uri="{BB962C8B-B14F-4D97-AF65-F5344CB8AC3E}">
        <p14:creationId xmlns:p14="http://schemas.microsoft.com/office/powerpoint/2010/main" xmlns="" val="938457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7 Adapter Pattern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altLang="zh-TW" sz="1200" b="1" i="1" dirty="0" smtClean="0"/>
              <a:t>https://www.tutorialspoint.com/design_pattern/adapter_pattern.htm</a:t>
            </a:r>
            <a:endParaRPr lang="en-US" altLang="zh-TW"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Java Design Pattern - CS596</a:t>
            </a:r>
            <a:endParaRPr lang="en-US" dirty="0"/>
          </a:p>
        </p:txBody>
      </p:sp>
      <p:sp>
        <p:nvSpPr>
          <p:cNvPr id="2" name="TextBox 1"/>
          <p:cNvSpPr txBox="1"/>
          <p:nvPr/>
        </p:nvSpPr>
        <p:spPr>
          <a:xfrm>
            <a:off x="304800" y="1131977"/>
            <a:ext cx="8577942" cy="378565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Adapter pattern works as a bridge between two incompatible interfaces. </a:t>
            </a:r>
          </a:p>
          <a:p>
            <a:pPr marL="465138" indent="-465138">
              <a:buClr>
                <a:srgbClr val="00B0F0"/>
              </a:buClr>
              <a:buFont typeface="Wingdings" pitchFamily="2" charset="2"/>
              <a:buChar char="u"/>
            </a:pPr>
            <a:r>
              <a:rPr lang="en-US" altLang="zh-TW" sz="2000" dirty="0" smtClean="0"/>
              <a:t>This type of design pattern comes under structural pattern as this pattern combines the capability of two independent interfaces.</a:t>
            </a:r>
          </a:p>
          <a:p>
            <a:pPr marL="465138" indent="-465138">
              <a:buClr>
                <a:srgbClr val="00B0F0"/>
              </a:buClr>
              <a:buFont typeface="Wingdings" pitchFamily="2" charset="2"/>
              <a:buChar char="u"/>
            </a:pPr>
            <a:r>
              <a:rPr lang="en-US" altLang="zh-TW" sz="2000" dirty="0" smtClean="0"/>
              <a:t>This pattern involves a single class which is responsible to join functionalities of independent or incompatible interfaces. </a:t>
            </a:r>
          </a:p>
          <a:p>
            <a:pPr marL="465138" indent="-465138">
              <a:buClr>
                <a:srgbClr val="00B0F0"/>
              </a:buClr>
              <a:buFont typeface="Wingdings" pitchFamily="2" charset="2"/>
              <a:buChar char="u"/>
            </a:pPr>
            <a:r>
              <a:rPr lang="en-US" altLang="zh-TW" sz="2000" dirty="0" smtClean="0"/>
              <a:t>A real life example could be a case of card reader which acts as an adapter between memory card and a laptop. </a:t>
            </a:r>
          </a:p>
          <a:p>
            <a:pPr marL="465138" indent="-465138">
              <a:buClr>
                <a:srgbClr val="00B0F0"/>
              </a:buClr>
              <a:buFont typeface="Wingdings" pitchFamily="2" charset="2"/>
              <a:buChar char="u"/>
            </a:pPr>
            <a:r>
              <a:rPr lang="en-US" altLang="zh-TW" sz="2000" dirty="0" smtClean="0"/>
              <a:t>You plugin the memory card into card reader and card reader into the laptop so that memory card can be read via laptop.</a:t>
            </a:r>
          </a:p>
          <a:p>
            <a:pPr marL="465138" indent="-465138">
              <a:buClr>
                <a:srgbClr val="00B0F0"/>
              </a:buClr>
              <a:buFont typeface="Wingdings" pitchFamily="2" charset="2"/>
              <a:buChar char="u"/>
            </a:pPr>
            <a:r>
              <a:rPr lang="en-US" altLang="zh-TW" sz="2000" dirty="0" smtClean="0"/>
              <a:t>We are demonstrating use of Adapter pattern via following example in which an audio player device can play mp3 files only and wants to use an advanced audio player capable of playing </a:t>
            </a:r>
            <a:r>
              <a:rPr lang="en-US" altLang="zh-TW" sz="2000" dirty="0" err="1" smtClean="0"/>
              <a:t>vlc</a:t>
            </a:r>
            <a:r>
              <a:rPr lang="en-US" altLang="zh-TW" sz="2000" dirty="0" smtClean="0"/>
              <a:t> and mp4 files.</a:t>
            </a:r>
            <a:endParaRPr lang="en-US" altLang="zh-TW" sz="2000" dirty="0"/>
          </a:p>
        </p:txBody>
      </p:sp>
      <p:pic>
        <p:nvPicPr>
          <p:cNvPr id="9" name="Picture 2"/>
          <p:cNvPicPr>
            <a:picLocks noChangeAspect="1" noChangeArrowheads="1"/>
          </p:cNvPicPr>
          <p:nvPr/>
        </p:nvPicPr>
        <p:blipFill>
          <a:blip r:embed="rId3" cstate="print"/>
          <a:srcRect/>
          <a:stretch>
            <a:fillRect/>
          </a:stretch>
        </p:blipFill>
        <p:spPr bwMode="auto">
          <a:xfrm>
            <a:off x="8539198" y="0"/>
            <a:ext cx="604802" cy="478971"/>
          </a:xfrm>
          <a:prstGeom prst="rect">
            <a:avLst/>
          </a:prstGeom>
          <a:noFill/>
          <a:ln w="9525">
            <a:no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a:t>
            </a:fld>
            <a:endParaRPr lang="en-US"/>
          </a:p>
        </p:txBody>
      </p:sp>
      <p:sp>
        <p:nvSpPr>
          <p:cNvPr id="6" name="Rectangle 5"/>
          <p:cNvSpPr/>
          <p:nvPr/>
        </p:nvSpPr>
        <p:spPr>
          <a:xfrm>
            <a:off x="206062" y="2909484"/>
            <a:ext cx="8733752" cy="769441"/>
          </a:xfrm>
          <a:prstGeom prst="rect">
            <a:avLst/>
          </a:prstGeom>
        </p:spPr>
        <p:txBody>
          <a:bodyPr wrap="square">
            <a:spAutoFit/>
          </a:bodyPr>
          <a:lstStyle/>
          <a:p>
            <a:r>
              <a:rPr lang="en-US" sz="4400" b="1" dirty="0" smtClean="0">
                <a:solidFill>
                  <a:srgbClr val="FFC000"/>
                </a:solidFill>
                <a:effectLst>
                  <a:outerShdw blurRad="38100" dist="38100" dir="2700000" algn="tl">
                    <a:srgbClr val="000000">
                      <a:alpha val="43137"/>
                    </a:srgbClr>
                  </a:outerShdw>
                </a:effectLst>
              </a:rPr>
              <a:t>7.1 Adapter Pattern Implementation</a:t>
            </a:r>
            <a:endParaRPr lang="en-US" sz="4400" dirty="0">
              <a:solidFill>
                <a:prstClr val="black"/>
              </a:solidFill>
            </a:endParaRPr>
          </a:p>
        </p:txBody>
      </p:sp>
      <p:pic>
        <p:nvPicPr>
          <p:cNvPr id="5" name="Picture 2"/>
          <p:cNvPicPr>
            <a:picLocks noChangeAspect="1" noChangeArrowheads="1"/>
          </p:cNvPicPr>
          <p:nvPr/>
        </p:nvPicPr>
        <p:blipFill>
          <a:blip r:embed="rId3" cstate="print"/>
          <a:srcRect/>
          <a:stretch>
            <a:fillRect/>
          </a:stretch>
        </p:blipFill>
        <p:spPr bwMode="auto">
          <a:xfrm>
            <a:off x="4264957" y="4368799"/>
            <a:ext cx="842485" cy="667203"/>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7.1 Adapter Pattern Implementation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altLang="zh-TW" sz="1200" b="1" i="1" dirty="0" smtClean="0"/>
              <a:t>https://www.tutorialspoint.com/design_pattern/adapter_pattern.htm</a:t>
            </a:r>
            <a:endParaRPr lang="en-US" altLang="zh-TW"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Java Design Pattern - CS596</a:t>
            </a:r>
            <a:endParaRPr lang="en-US" dirty="0"/>
          </a:p>
        </p:txBody>
      </p:sp>
      <p:sp>
        <p:nvSpPr>
          <p:cNvPr id="2" name="TextBox 1"/>
          <p:cNvSpPr txBox="1"/>
          <p:nvPr/>
        </p:nvSpPr>
        <p:spPr>
          <a:xfrm>
            <a:off x="304800" y="1131977"/>
            <a:ext cx="8577942" cy="5016758"/>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We have </a:t>
            </a:r>
          </a:p>
          <a:p>
            <a:pPr marL="922338" lvl="1" indent="-465138">
              <a:buClr>
                <a:srgbClr val="00B0F0"/>
              </a:buClr>
              <a:buFont typeface="Wingdings" pitchFamily="2" charset="2"/>
              <a:buChar char="u"/>
            </a:pPr>
            <a:r>
              <a:rPr lang="en-US" altLang="zh-TW" sz="2000" dirty="0" smtClean="0"/>
              <a:t>A </a:t>
            </a:r>
            <a:r>
              <a:rPr lang="en-US" altLang="zh-TW" sz="2000" i="1" dirty="0" err="1" smtClean="0"/>
              <a:t>MediaPlayer</a:t>
            </a:r>
            <a:r>
              <a:rPr lang="en-US" altLang="zh-TW" sz="2000" dirty="0" smtClean="0"/>
              <a:t> interface and a concrete class </a:t>
            </a:r>
            <a:r>
              <a:rPr lang="en-US" altLang="zh-TW" sz="2000" i="1" dirty="0" err="1" smtClean="0"/>
              <a:t>AudioPlayer</a:t>
            </a:r>
            <a:r>
              <a:rPr lang="en-US" altLang="zh-TW" sz="2000" dirty="0" smtClean="0"/>
              <a:t> implementing the </a:t>
            </a:r>
            <a:r>
              <a:rPr lang="en-US" altLang="zh-TW" sz="2000" i="1" dirty="0" err="1" smtClean="0"/>
              <a:t>MediaPlayer</a:t>
            </a:r>
            <a:r>
              <a:rPr lang="en-US" altLang="zh-TW" sz="2000" dirty="0" smtClean="0"/>
              <a:t> interface. </a:t>
            </a:r>
          </a:p>
          <a:p>
            <a:pPr marL="922338" lvl="1" indent="-465138">
              <a:buClr>
                <a:srgbClr val="00B0F0"/>
              </a:buClr>
              <a:buFont typeface="Wingdings" pitchFamily="2" charset="2"/>
              <a:buChar char="u"/>
            </a:pPr>
            <a:r>
              <a:rPr lang="en-US" altLang="zh-TW" sz="2000" dirty="0" smtClean="0"/>
              <a:t>A</a:t>
            </a:r>
            <a:r>
              <a:rPr lang="en-US" altLang="zh-TW" sz="2000" i="1" dirty="0" smtClean="0"/>
              <a:t> </a:t>
            </a:r>
            <a:r>
              <a:rPr lang="en-US" altLang="zh-TW" sz="2000" i="1" dirty="0" err="1" smtClean="0"/>
              <a:t>AudioPlayer</a:t>
            </a:r>
            <a:r>
              <a:rPr lang="en-US" altLang="zh-TW" sz="2000" dirty="0" smtClean="0"/>
              <a:t> can play mp3 format audio files by default.</a:t>
            </a:r>
          </a:p>
          <a:p>
            <a:pPr marL="465138" indent="-465138">
              <a:buClr>
                <a:srgbClr val="00B0F0"/>
              </a:buClr>
              <a:buFont typeface="Wingdings" pitchFamily="2" charset="2"/>
              <a:buChar char="u"/>
            </a:pPr>
            <a:r>
              <a:rPr lang="en-US" altLang="zh-TW" sz="2000" dirty="0" smtClean="0"/>
              <a:t>We have another interface </a:t>
            </a:r>
            <a:r>
              <a:rPr lang="en-US" altLang="zh-TW" sz="2000" i="1" dirty="0" err="1" smtClean="0"/>
              <a:t>AdvancedMediaPlayer</a:t>
            </a:r>
            <a:r>
              <a:rPr lang="en-US" altLang="zh-TW" sz="2000" dirty="0" smtClean="0"/>
              <a:t> and concrete classes implementing the </a:t>
            </a:r>
            <a:r>
              <a:rPr lang="en-US" altLang="zh-TW" sz="2000" i="1" dirty="0" err="1" smtClean="0"/>
              <a:t>AdvancedMediaPlayer</a:t>
            </a:r>
            <a:r>
              <a:rPr lang="en-US" altLang="zh-TW" sz="2000" dirty="0" smtClean="0"/>
              <a:t> interface.  These classes can play </a:t>
            </a:r>
            <a:r>
              <a:rPr lang="en-US" altLang="zh-TW" sz="2000" dirty="0" err="1" smtClean="0"/>
              <a:t>vlc</a:t>
            </a:r>
            <a:r>
              <a:rPr lang="en-US" altLang="zh-TW" sz="2000" dirty="0" smtClean="0"/>
              <a:t> and mp4 format files.</a:t>
            </a:r>
          </a:p>
          <a:p>
            <a:pPr marL="465138" indent="-465138">
              <a:buClr>
                <a:srgbClr val="00B0F0"/>
              </a:buClr>
              <a:buFont typeface="Wingdings" pitchFamily="2" charset="2"/>
              <a:buChar char="u"/>
            </a:pPr>
            <a:r>
              <a:rPr lang="en-US" altLang="zh-TW" sz="2000" dirty="0" smtClean="0"/>
              <a:t>We want to make </a:t>
            </a:r>
            <a:r>
              <a:rPr lang="en-US" altLang="zh-TW" sz="2000" i="1" dirty="0" err="1" smtClean="0"/>
              <a:t>AudioPlayer</a:t>
            </a:r>
            <a:r>
              <a:rPr lang="en-US" altLang="zh-TW" sz="2000" dirty="0" smtClean="0"/>
              <a:t> to play other formats as well. To attain this, we have created an adapter class </a:t>
            </a:r>
            <a:r>
              <a:rPr lang="en-US" altLang="zh-TW" sz="2000" i="1" dirty="0" err="1" smtClean="0"/>
              <a:t>MediaAdapter</a:t>
            </a:r>
            <a:r>
              <a:rPr lang="en-US" altLang="zh-TW" sz="2000" dirty="0" smtClean="0"/>
              <a:t> which implements the </a:t>
            </a:r>
            <a:r>
              <a:rPr lang="en-US" altLang="zh-TW" sz="2000" i="1" dirty="0" err="1" smtClean="0"/>
              <a:t>MediaPlayer</a:t>
            </a:r>
            <a:r>
              <a:rPr lang="en-US" altLang="zh-TW" sz="2000" dirty="0" smtClean="0"/>
              <a:t> interface and uses </a:t>
            </a:r>
            <a:r>
              <a:rPr lang="en-US" altLang="zh-TW" sz="2000" i="1" dirty="0" err="1" smtClean="0"/>
              <a:t>AdvancedMediaPlayer</a:t>
            </a:r>
            <a:r>
              <a:rPr lang="en-US" altLang="zh-TW" sz="2000" dirty="0" smtClean="0"/>
              <a:t> objects to play the required format.</a:t>
            </a:r>
          </a:p>
          <a:p>
            <a:pPr marL="465138" indent="-465138">
              <a:buClr>
                <a:srgbClr val="00B0F0"/>
              </a:buClr>
              <a:buFont typeface="Wingdings" pitchFamily="2" charset="2"/>
              <a:buChar char="u"/>
            </a:pPr>
            <a:r>
              <a:rPr lang="en-US" altLang="zh-TW" sz="2000" i="1" dirty="0" err="1" smtClean="0"/>
              <a:t>AudioPlayer</a:t>
            </a:r>
            <a:r>
              <a:rPr lang="en-US" altLang="zh-TW" sz="2000" dirty="0" smtClean="0"/>
              <a:t> uses the adapter class </a:t>
            </a:r>
            <a:r>
              <a:rPr lang="en-US" altLang="zh-TW" sz="2000" i="1" dirty="0" err="1" smtClean="0"/>
              <a:t>MediaAdapter</a:t>
            </a:r>
            <a:r>
              <a:rPr lang="en-US" altLang="zh-TW" sz="2000" dirty="0" smtClean="0"/>
              <a:t> passing it the desired audio type without knowing the actual class which can play the desired format. </a:t>
            </a:r>
          </a:p>
          <a:p>
            <a:pPr marL="465138" indent="-465138">
              <a:buClr>
                <a:srgbClr val="00B0F0"/>
              </a:buClr>
              <a:buFont typeface="Wingdings" pitchFamily="2" charset="2"/>
              <a:buChar char="u"/>
            </a:pPr>
            <a:r>
              <a:rPr lang="en-US" altLang="zh-TW" sz="2000" i="1" dirty="0" err="1" smtClean="0"/>
              <a:t>AdapterPatternDemo</a:t>
            </a:r>
            <a:r>
              <a:rPr lang="en-US" altLang="zh-TW" sz="2000" dirty="0" smtClean="0"/>
              <a:t>, our demo class will use </a:t>
            </a:r>
            <a:r>
              <a:rPr lang="en-US" altLang="zh-TW" sz="2000" i="1" dirty="0" err="1" smtClean="0"/>
              <a:t>AudioPlayer</a:t>
            </a:r>
            <a:r>
              <a:rPr lang="en-US" altLang="zh-TW" sz="2000" dirty="0" smtClean="0"/>
              <a:t> class to play various formats.</a:t>
            </a:r>
            <a:endParaRPr lang="en-US" altLang="zh-TW" sz="2000" dirty="0"/>
          </a:p>
        </p:txBody>
      </p:sp>
      <p:pic>
        <p:nvPicPr>
          <p:cNvPr id="9" name="Picture 2"/>
          <p:cNvPicPr>
            <a:picLocks noChangeAspect="1" noChangeArrowheads="1"/>
          </p:cNvPicPr>
          <p:nvPr/>
        </p:nvPicPr>
        <p:blipFill>
          <a:blip r:embed="rId3" cstate="print"/>
          <a:srcRect/>
          <a:stretch>
            <a:fillRect/>
          </a:stretch>
        </p:blipFill>
        <p:spPr bwMode="auto">
          <a:xfrm>
            <a:off x="8539198" y="0"/>
            <a:ext cx="604802" cy="478971"/>
          </a:xfrm>
          <a:prstGeom prst="rect">
            <a:avLst/>
          </a:prstGeom>
          <a:noFill/>
          <a:ln w="9525">
            <a:no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6</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7.1 Adapter Pattern Implementation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altLang="zh-TW" sz="1200" b="1" i="1" dirty="0" smtClean="0"/>
              <a:t>https://www.tutorialspoint.com/design_pattern/adapter_pattern.htm</a:t>
            </a:r>
            <a:endParaRPr lang="en-US" altLang="zh-TW"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Java Design Pattern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Adapter Pattern Implementation Diagram:</a:t>
            </a:r>
            <a:endParaRPr lang="en-US" altLang="zh-TW" sz="2000" dirty="0"/>
          </a:p>
        </p:txBody>
      </p:sp>
      <p:pic>
        <p:nvPicPr>
          <p:cNvPr id="9" name="Picture 2"/>
          <p:cNvPicPr>
            <a:picLocks noChangeAspect="1" noChangeArrowheads="1"/>
          </p:cNvPicPr>
          <p:nvPr/>
        </p:nvPicPr>
        <p:blipFill>
          <a:blip r:embed="rId3" cstate="print"/>
          <a:srcRect/>
          <a:stretch>
            <a:fillRect/>
          </a:stretch>
        </p:blipFill>
        <p:spPr bwMode="auto">
          <a:xfrm>
            <a:off x="8539198" y="0"/>
            <a:ext cx="604802" cy="478971"/>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1348919" y="1655309"/>
            <a:ext cx="7024769" cy="4847091"/>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7</a:t>
            </a:fld>
            <a:endParaRPr lang="en-US"/>
          </a:p>
        </p:txBody>
      </p:sp>
      <p:sp>
        <p:nvSpPr>
          <p:cNvPr id="6" name="Rectangle 5"/>
          <p:cNvSpPr/>
          <p:nvPr/>
        </p:nvSpPr>
        <p:spPr>
          <a:xfrm>
            <a:off x="206062" y="2909484"/>
            <a:ext cx="8733752" cy="769441"/>
          </a:xfrm>
          <a:prstGeom prst="rect">
            <a:avLst/>
          </a:prstGeom>
        </p:spPr>
        <p:txBody>
          <a:bodyPr wrap="square">
            <a:spAutoFit/>
          </a:bodyPr>
          <a:lstStyle/>
          <a:p>
            <a:r>
              <a:rPr lang="en-US" sz="4400" b="1" dirty="0" smtClean="0">
                <a:solidFill>
                  <a:srgbClr val="FFC000"/>
                </a:solidFill>
                <a:effectLst>
                  <a:outerShdw blurRad="38100" dist="38100" dir="2700000" algn="tl">
                    <a:srgbClr val="000000">
                      <a:alpha val="43137"/>
                    </a:srgbClr>
                  </a:outerShdw>
                </a:effectLst>
              </a:rPr>
              <a:t>7.2 Step 1: Create Interface</a:t>
            </a:r>
            <a:endParaRPr lang="en-US" sz="4400" dirty="0">
              <a:solidFill>
                <a:prstClr val="black"/>
              </a:solidFill>
            </a:endParaRPr>
          </a:p>
        </p:txBody>
      </p:sp>
      <p:pic>
        <p:nvPicPr>
          <p:cNvPr id="5" name="Picture 2"/>
          <p:cNvPicPr>
            <a:picLocks noChangeAspect="1" noChangeArrowheads="1"/>
          </p:cNvPicPr>
          <p:nvPr/>
        </p:nvPicPr>
        <p:blipFill>
          <a:blip r:embed="rId3" cstate="print"/>
          <a:srcRect/>
          <a:stretch>
            <a:fillRect/>
          </a:stretch>
        </p:blipFill>
        <p:spPr bwMode="auto">
          <a:xfrm>
            <a:off x="4264957" y="4368799"/>
            <a:ext cx="842485" cy="667203"/>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8</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7.2 Step 1: Create Interface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altLang="zh-TW" sz="1200" b="1" i="1" dirty="0" smtClean="0"/>
              <a:t>https://www.tutorialspoint.com/design_pattern/adapter_pattern.htm</a:t>
            </a:r>
            <a:endParaRPr lang="en-US" altLang="zh-TW"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Java Design Pattern - CS596</a:t>
            </a:r>
            <a:endParaRPr lang="en-US" dirty="0"/>
          </a:p>
        </p:txBody>
      </p:sp>
      <p:sp>
        <p:nvSpPr>
          <p:cNvPr id="2" name="TextBox 1"/>
          <p:cNvSpPr txBox="1"/>
          <p:nvPr/>
        </p:nvSpPr>
        <p:spPr>
          <a:xfrm>
            <a:off x="304800" y="1131977"/>
            <a:ext cx="8577942" cy="646331"/>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Create interfaces for Media Player and Advanced Media Player.</a:t>
            </a:r>
          </a:p>
          <a:p>
            <a:pPr marL="465138" indent="-465138">
              <a:buClr>
                <a:srgbClr val="00B0F0"/>
              </a:buClr>
              <a:buFont typeface="Wingdings" pitchFamily="2" charset="2"/>
              <a:buChar char="u"/>
            </a:pPr>
            <a:r>
              <a:rPr lang="en-US" altLang="zh-TW" i="1" dirty="0" smtClean="0"/>
              <a:t>MediaPlayer.java</a:t>
            </a:r>
            <a:endParaRPr lang="en-US" altLang="zh-TW" dirty="0"/>
          </a:p>
        </p:txBody>
      </p:sp>
      <p:pic>
        <p:nvPicPr>
          <p:cNvPr id="9" name="Picture 2"/>
          <p:cNvPicPr>
            <a:picLocks noChangeAspect="1" noChangeArrowheads="1"/>
          </p:cNvPicPr>
          <p:nvPr/>
        </p:nvPicPr>
        <p:blipFill>
          <a:blip r:embed="rId3" cstate="print"/>
          <a:srcRect/>
          <a:stretch>
            <a:fillRect/>
          </a:stretch>
        </p:blipFill>
        <p:spPr bwMode="auto">
          <a:xfrm>
            <a:off x="8539198" y="0"/>
            <a:ext cx="604802" cy="478971"/>
          </a:xfrm>
          <a:prstGeom prst="rect">
            <a:avLst/>
          </a:prstGeom>
          <a:noFill/>
          <a:ln w="9525">
            <a:noFill/>
            <a:miter lim="800000"/>
            <a:headEnd/>
            <a:tailEnd/>
          </a:ln>
        </p:spPr>
      </p:pic>
      <p:sp>
        <p:nvSpPr>
          <p:cNvPr id="10" name="TextBox 1"/>
          <p:cNvSpPr txBox="1"/>
          <p:nvPr/>
        </p:nvSpPr>
        <p:spPr>
          <a:xfrm>
            <a:off x="972457" y="1864949"/>
            <a:ext cx="7815942" cy="923330"/>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public interface </a:t>
            </a:r>
            <a:r>
              <a:rPr lang="en-US" altLang="zh-TW" dirty="0" err="1" smtClean="0"/>
              <a:t>MediaPlayer</a:t>
            </a:r>
            <a:r>
              <a:rPr lang="en-US" altLang="zh-TW" dirty="0" smtClean="0"/>
              <a:t> {</a:t>
            </a:r>
          </a:p>
          <a:p>
            <a:pPr>
              <a:buClr>
                <a:srgbClr val="00B0F0"/>
              </a:buClr>
            </a:pPr>
            <a:r>
              <a:rPr lang="en-US" altLang="zh-TW" dirty="0" smtClean="0"/>
              <a:t>   public void play(String </a:t>
            </a:r>
            <a:r>
              <a:rPr lang="en-US" altLang="zh-TW" dirty="0" err="1" smtClean="0"/>
              <a:t>audioType</a:t>
            </a:r>
            <a:r>
              <a:rPr lang="en-US" altLang="zh-TW" dirty="0" smtClean="0"/>
              <a:t>, String </a:t>
            </a:r>
            <a:r>
              <a:rPr lang="en-US" altLang="zh-TW" dirty="0" err="1" smtClean="0"/>
              <a:t>fileName</a:t>
            </a:r>
            <a:r>
              <a:rPr lang="en-US" altLang="zh-TW" dirty="0" smtClean="0"/>
              <a:t>);</a:t>
            </a:r>
          </a:p>
          <a:p>
            <a:pPr>
              <a:buClr>
                <a:srgbClr val="00B0F0"/>
              </a:buClr>
            </a:pPr>
            <a:r>
              <a:rPr lang="en-US" altLang="zh-TW" dirty="0" smtClean="0"/>
              <a:t>}</a:t>
            </a:r>
            <a:endParaRPr lang="en-US" altLang="zh-TW" dirty="0"/>
          </a:p>
        </p:txBody>
      </p:sp>
      <p:sp>
        <p:nvSpPr>
          <p:cNvPr id="12" name="TextBox 1"/>
          <p:cNvSpPr txBox="1"/>
          <p:nvPr/>
        </p:nvSpPr>
        <p:spPr>
          <a:xfrm>
            <a:off x="254000" y="3055119"/>
            <a:ext cx="8577942" cy="36933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i="1" dirty="0" smtClean="0"/>
              <a:t>AdvancedMediaPlayer.java</a:t>
            </a:r>
            <a:endParaRPr lang="en-US" altLang="zh-TW" dirty="0"/>
          </a:p>
        </p:txBody>
      </p:sp>
      <p:sp>
        <p:nvSpPr>
          <p:cNvPr id="13" name="TextBox 1"/>
          <p:cNvSpPr txBox="1"/>
          <p:nvPr/>
        </p:nvSpPr>
        <p:spPr>
          <a:xfrm>
            <a:off x="907142" y="3541348"/>
            <a:ext cx="7815942" cy="1200329"/>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public interface </a:t>
            </a:r>
            <a:r>
              <a:rPr lang="en-US" altLang="zh-TW" dirty="0" err="1" smtClean="0"/>
              <a:t>AdvancedMediaPlayer</a:t>
            </a:r>
            <a:r>
              <a:rPr lang="en-US" altLang="zh-TW" dirty="0" smtClean="0"/>
              <a:t> {	</a:t>
            </a:r>
          </a:p>
          <a:p>
            <a:pPr>
              <a:buClr>
                <a:srgbClr val="00B0F0"/>
              </a:buClr>
            </a:pPr>
            <a:r>
              <a:rPr lang="en-US" altLang="zh-TW" dirty="0" smtClean="0"/>
              <a:t>   public void </a:t>
            </a:r>
            <a:r>
              <a:rPr lang="en-US" altLang="zh-TW" dirty="0" err="1" smtClean="0"/>
              <a:t>playVlc</a:t>
            </a:r>
            <a:r>
              <a:rPr lang="en-US" altLang="zh-TW" dirty="0" smtClean="0"/>
              <a:t>(String </a:t>
            </a:r>
            <a:r>
              <a:rPr lang="en-US" altLang="zh-TW" dirty="0" err="1" smtClean="0"/>
              <a:t>fileName</a:t>
            </a:r>
            <a:r>
              <a:rPr lang="en-US" altLang="zh-TW" dirty="0" smtClean="0"/>
              <a:t>);</a:t>
            </a:r>
          </a:p>
          <a:p>
            <a:pPr>
              <a:buClr>
                <a:srgbClr val="00B0F0"/>
              </a:buClr>
            </a:pPr>
            <a:r>
              <a:rPr lang="en-US" altLang="zh-TW" dirty="0" smtClean="0"/>
              <a:t>   public void playMp4(String </a:t>
            </a:r>
            <a:r>
              <a:rPr lang="en-US" altLang="zh-TW" dirty="0" err="1" smtClean="0"/>
              <a:t>fileName</a:t>
            </a:r>
            <a:r>
              <a:rPr lang="en-US" altLang="zh-TW" dirty="0" smtClean="0"/>
              <a:t>);</a:t>
            </a:r>
          </a:p>
          <a:p>
            <a:pPr>
              <a:buClr>
                <a:srgbClr val="00B0F0"/>
              </a:buClr>
            </a:pPr>
            <a:r>
              <a:rPr lang="en-US" altLang="zh-TW" dirty="0" smtClean="0"/>
              <a:t>}</a:t>
            </a:r>
            <a:endParaRPr lang="en-US" altLang="zh-TW"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9</a:t>
            </a:fld>
            <a:endParaRPr lang="en-US"/>
          </a:p>
        </p:txBody>
      </p:sp>
      <p:sp>
        <p:nvSpPr>
          <p:cNvPr id="6" name="Rectangle 5"/>
          <p:cNvSpPr/>
          <p:nvPr/>
        </p:nvSpPr>
        <p:spPr>
          <a:xfrm>
            <a:off x="206062" y="2909484"/>
            <a:ext cx="8733752" cy="769441"/>
          </a:xfrm>
          <a:prstGeom prst="rect">
            <a:avLst/>
          </a:prstGeom>
        </p:spPr>
        <p:txBody>
          <a:bodyPr wrap="square">
            <a:spAutoFit/>
          </a:bodyPr>
          <a:lstStyle/>
          <a:p>
            <a:r>
              <a:rPr lang="en-US" sz="4400" b="1" dirty="0" smtClean="0">
                <a:solidFill>
                  <a:srgbClr val="FFC000"/>
                </a:solidFill>
                <a:effectLst>
                  <a:outerShdw blurRad="38100" dist="38100" dir="2700000" algn="tl">
                    <a:srgbClr val="000000">
                      <a:alpha val="43137"/>
                    </a:srgbClr>
                  </a:outerShdw>
                </a:effectLst>
              </a:rPr>
              <a:t>7.3 Step 2: Create Concrete Class</a:t>
            </a:r>
            <a:endParaRPr lang="en-US" sz="4400" dirty="0">
              <a:solidFill>
                <a:prstClr val="black"/>
              </a:solidFill>
            </a:endParaRPr>
          </a:p>
        </p:txBody>
      </p:sp>
      <p:pic>
        <p:nvPicPr>
          <p:cNvPr id="5" name="Picture 2"/>
          <p:cNvPicPr>
            <a:picLocks noChangeAspect="1" noChangeArrowheads="1"/>
          </p:cNvPicPr>
          <p:nvPr/>
        </p:nvPicPr>
        <p:blipFill>
          <a:blip r:embed="rId3" cstate="print"/>
          <a:srcRect/>
          <a:stretch>
            <a:fillRect/>
          </a:stretch>
        </p:blipFill>
        <p:spPr bwMode="auto">
          <a:xfrm>
            <a:off x="4264957" y="4368799"/>
            <a:ext cx="842485" cy="667203"/>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emplate.potx" id="{E80F494D-E271-464E-886B-3BA5D5541D0D}" vid="{81EB598E-8E2C-439E-AC78-BC692462472F}"/>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4959</TotalTime>
  <Words>642</Words>
  <Application>Microsoft Office PowerPoint</Application>
  <PresentationFormat>如螢幕大小 (4:3)</PresentationFormat>
  <Paragraphs>170</Paragraphs>
  <Slides>20</Slides>
  <Notes>1</Notes>
  <HiddenSlides>0</HiddenSlides>
  <MMClips>0</MMClips>
  <ScaleCrop>false</ScaleCrop>
  <HeadingPairs>
    <vt:vector size="4" baseType="variant">
      <vt:variant>
        <vt:lpstr>佈景主題</vt:lpstr>
      </vt:variant>
      <vt:variant>
        <vt:i4>2</vt:i4>
      </vt:variant>
      <vt:variant>
        <vt:lpstr>投影片標題</vt:lpstr>
      </vt:variant>
      <vt:variant>
        <vt:i4>20</vt:i4>
      </vt:variant>
    </vt:vector>
  </HeadingPairs>
  <TitlesOfParts>
    <vt:vector size="22" baseType="lpstr">
      <vt:lpstr>Office Theme</vt:lpstr>
      <vt:lpstr>Facet</vt:lpstr>
      <vt:lpstr>投影片 1</vt:lpstr>
      <vt:lpstr>投影片 2</vt:lpstr>
      <vt:lpstr>7 Adapter Pattern</vt:lpstr>
      <vt:lpstr>投影片 4</vt:lpstr>
      <vt:lpstr>7.1 Adapter Pattern Implementation</vt:lpstr>
      <vt:lpstr>7.1 Adapter Pattern Implementation</vt:lpstr>
      <vt:lpstr>投影片 7</vt:lpstr>
      <vt:lpstr>7.2 Step 1: Create Interface</vt:lpstr>
      <vt:lpstr>投影片 9</vt:lpstr>
      <vt:lpstr>7.3 Step 2: Create Concrete Class</vt:lpstr>
      <vt:lpstr>7.3 Step 2: Create Concrete Class</vt:lpstr>
      <vt:lpstr>投影片 12</vt:lpstr>
      <vt:lpstr>7.4 Step 3: Create Media Adapter</vt:lpstr>
      <vt:lpstr>投影片 14</vt:lpstr>
      <vt:lpstr>7.4 Step 4: Create Audio Player Interface</vt:lpstr>
      <vt:lpstr>投影片 16</vt:lpstr>
      <vt:lpstr>7.6 Step 5: Adapter  Pattern Demo</vt:lpstr>
      <vt:lpstr>投影片 18</vt:lpstr>
      <vt:lpstr>7.7 Step 6: Run Adapter  Pattern Demo</vt:lpstr>
      <vt:lpstr>投影片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USER</cp:lastModifiedBy>
  <cp:revision>768</cp:revision>
  <dcterms:created xsi:type="dcterms:W3CDTF">2015-10-11T19:53:33Z</dcterms:created>
  <dcterms:modified xsi:type="dcterms:W3CDTF">2017-03-22T04:37:04Z</dcterms:modified>
</cp:coreProperties>
</file>