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3"/>
  </p:notesMasterIdLst>
  <p:sldIdLst>
    <p:sldId id="256" r:id="rId3"/>
    <p:sldId id="257" r:id="rId4"/>
    <p:sldId id="285" r:id="rId5"/>
    <p:sldId id="299" r:id="rId6"/>
    <p:sldId id="300" r:id="rId7"/>
    <p:sldId id="284" r:id="rId8"/>
    <p:sldId id="258" r:id="rId9"/>
    <p:sldId id="286" r:id="rId10"/>
    <p:sldId id="287" r:id="rId11"/>
    <p:sldId id="288" r:id="rId12"/>
    <p:sldId id="291" r:id="rId13"/>
    <p:sldId id="289" r:id="rId14"/>
    <p:sldId id="292" r:id="rId15"/>
    <p:sldId id="293" r:id="rId16"/>
    <p:sldId id="294" r:id="rId17"/>
    <p:sldId id="295" r:id="rId18"/>
    <p:sldId id="296" r:id="rId19"/>
    <p:sldId id="297" r:id="rId20"/>
    <p:sldId id="298"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1" autoAdjust="0"/>
    <p:restoredTop sz="94660"/>
  </p:normalViewPr>
  <p:slideViewPr>
    <p:cSldViewPr snapToGrid="0">
      <p:cViewPr>
        <p:scale>
          <a:sx n="66" d="100"/>
          <a:sy n="66" d="100"/>
        </p:scale>
        <p:origin x="-474"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50A08-1FBC-433B-9B88-98D5F8B842CD}" type="datetimeFigureOut">
              <a:rPr lang="en-US" smtClean="0"/>
              <a:pPr/>
              <a:t>3/23/2017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2F598-5E37-4B42-B926-5088F49E6BC5}" type="slidenum">
              <a:rPr lang="en-US" smtClean="0"/>
              <a:pPr/>
              <a:t>‹#›</a:t>
            </a:fld>
            <a:endParaRPr lang="en-US"/>
          </a:p>
        </p:txBody>
      </p:sp>
    </p:spTree>
    <p:extLst>
      <p:ext uri="{BB962C8B-B14F-4D97-AF65-F5344CB8AC3E}">
        <p14:creationId xmlns="" xmlns:p14="http://schemas.microsoft.com/office/powerpoint/2010/main" val="186503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02F598-5E37-4B42-B926-5088F49E6BC5}" type="slidenum">
              <a:rPr lang="en-US" smtClean="0"/>
              <a:pPr/>
              <a:t>1</a:t>
            </a:fld>
            <a:endParaRPr lang="en-US"/>
          </a:p>
        </p:txBody>
      </p:sp>
    </p:spTree>
    <p:extLst>
      <p:ext uri="{BB962C8B-B14F-4D97-AF65-F5344CB8AC3E}">
        <p14:creationId xmlns="" xmlns:p14="http://schemas.microsoft.com/office/powerpoint/2010/main" val="1721246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BA455-7F56-4B23-8C82-E4D287D136B3}" type="datetime1">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86373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F125D9-66EE-4E3E-BC82-15E0BEAA237B}" type="datetime1">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2801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E4EB4F-BE98-498F-B5C2-6D6FF577F12E}" type="datetime1">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62849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3C7DA1-09A7-482F-B33A-E54C054E12CE}" type="datetime1">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11"/>
          </p:nvPr>
        </p:nvSpPr>
        <p:spPr>
          <a:xfrm>
            <a:off x="2278183" y="6563726"/>
            <a:ext cx="4622973" cy="365125"/>
          </a:xfrm>
        </p:spPr>
        <p:txBody>
          <a:bodyPr/>
          <a:lstStyle>
            <a:lvl1pPr algn="ctr">
              <a:defRPr sz="150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97480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9598" y="2160590"/>
            <a:ext cx="634771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753E86-C4C2-4FB0-A203-367B3D057E0A}" type="datetime1">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44062" y="6541428"/>
            <a:ext cx="512638" cy="365125"/>
          </a:xfrm>
        </p:spPr>
        <p:txBody>
          <a:bodyPr/>
          <a:lstStyle>
            <a:lvl1pPr>
              <a:defRPr sz="1400" b="1">
                <a:solidFill>
                  <a:schemeClr val="tx1"/>
                </a:solidFill>
                <a:effectLst/>
              </a:defRPr>
            </a:lvl1pPr>
          </a:lstStyle>
          <a:p>
            <a:fld id="{939A68FB-3CE7-4FDB-80DF-25BB60F8A625}" type="slidenum">
              <a:rPr lang="en-US" smtClean="0">
                <a:solidFill>
                  <a:prstClr val="black"/>
                </a:solidFill>
              </a:rPr>
              <a:pPr/>
              <a:t>‹#›</a:t>
            </a:fld>
            <a:endParaRPr lang="en-US" dirty="0">
              <a:solidFill>
                <a:prstClr val="black"/>
              </a:solidFill>
            </a:endParaRPr>
          </a:p>
        </p:txBody>
      </p:sp>
    </p:spTree>
    <p:extLst>
      <p:ext uri="{BB962C8B-B14F-4D97-AF65-F5344CB8AC3E}">
        <p14:creationId xmlns="" xmlns:p14="http://schemas.microsoft.com/office/powerpoint/2010/main" val="29828590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5E520-B811-460D-AC56-AE7292F4DCC8}" type="datetime1">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318506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44DE43-7B84-4CDF-B06C-D1FE440F3D3E}" type="datetime1">
              <a:rPr lang="en-US" smtClean="0">
                <a:solidFill>
                  <a:prstClr val="black">
                    <a:tint val="75000"/>
                  </a:prstClr>
                </a:solidFill>
              </a:rPr>
              <a:pPr/>
              <a:t>3/23/2017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265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4C5312-CF6B-4A7F-A73B-D4A62E311516}" type="datetime1">
              <a:rPr lang="en-US" smtClean="0">
                <a:solidFill>
                  <a:prstClr val="black">
                    <a:tint val="75000"/>
                  </a:prstClr>
                </a:solidFill>
              </a:rPr>
              <a:pPr/>
              <a:t>3/23/2017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04581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39C573-2A65-4F14-9074-0AA09E6384C5}" type="datetime1">
              <a:rPr lang="en-US" smtClean="0">
                <a:solidFill>
                  <a:prstClr val="black">
                    <a:tint val="75000"/>
                  </a:prstClr>
                </a:solidFill>
              </a:rPr>
              <a:pPr/>
              <a:t>3/23/2017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223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BA190-F65E-463C-90B5-73C0CAEB550E}" type="datetime1">
              <a:rPr lang="en-US" smtClean="0">
                <a:solidFill>
                  <a:prstClr val="black">
                    <a:tint val="75000"/>
                  </a:prstClr>
                </a:solidFill>
              </a:rPr>
              <a:pPr/>
              <a:t>3/23/2017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17925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B901AD-C8E1-4A9D-83CC-2EBFD6D626F4}" type="datetime1">
              <a:rPr lang="en-US" smtClean="0">
                <a:solidFill>
                  <a:prstClr val="black">
                    <a:tint val="75000"/>
                  </a:prstClr>
                </a:solidFill>
              </a:rPr>
              <a:pPr/>
              <a:t>3/23/2017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705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6ABC0-02D2-4791-BA93-BE3538C06062}" type="datetime1">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365098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D6290-2F5B-4C46-A55E-2683D7A3FA7D}" type="datetime1">
              <a:rPr lang="en-US" smtClean="0">
                <a:solidFill>
                  <a:prstClr val="black">
                    <a:tint val="75000"/>
                  </a:prstClr>
                </a:solidFill>
              </a:rPr>
              <a:pPr/>
              <a:t>3/23/2017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702621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4951532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F5BFE-713B-49A2-A07D-9E3A72872C24}" type="datetime1">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2113611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8C9A2-6A1E-4A37-9786-1FA91DA43F64}" type="datetime1">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509188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 xmlns:p14="http://schemas.microsoft.com/office/powerpoint/2010/main" val="72497967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20066C-C15A-4880-A2D1-90C7C26A0428}" type="datetime1">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264032158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8936B-5F96-4D6D-8DB2-F87F2C5EA4EB}" type="datetime1">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922298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0668CB-2DB9-45E2-90B3-D49300F0A9F9}" type="datetime1">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152101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94B8C-9C25-4502-91AC-D3600D9DAE48}" type="datetime1">
              <a:rPr lang="en-US" smtClean="0"/>
              <a:pPr/>
              <a:t>3/23/2017</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7086600" y="6551613"/>
            <a:ext cx="2057400" cy="365125"/>
          </a:xfrm>
        </p:spPr>
        <p:txBody>
          <a:bodyPr/>
          <a:lstStyle>
            <a:lvl1pPr>
              <a:defRPr sz="1500">
                <a:solidFill>
                  <a:schemeClr val="tx1"/>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309112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C8048B-2587-4881-92AB-D49A31D5A612}" type="datetime1">
              <a:rPr lang="en-US" smtClean="0"/>
              <a:pPr/>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52956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270-1BF1-4750-86EA-2CBB5E03D75B}" type="datetime1">
              <a:rPr lang="en-US" smtClean="0"/>
              <a:pPr/>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22167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53B1-3C32-45B8-8F45-E4A0B52DAE0D}" type="datetime1">
              <a:rPr lang="en-US" smtClean="0"/>
              <a:pPr/>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45473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7D02A-8A53-43D3-B3ED-D08D89538281}" type="datetime1">
              <a:rPr lang="en-US" smtClean="0"/>
              <a:pPr/>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9656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18CE20-5FA2-4DEC-B586-21A327328F76}" type="datetime1">
              <a:rPr lang="en-US" smtClean="0"/>
              <a:pPr/>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7435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CDBA-26A6-4F2A-A4E2-0E196F0AF72F}" type="datetime1">
              <a:rPr lang="en-US" smtClean="0"/>
              <a:pPr/>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8785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DBB9-A580-4805-9C7E-9E45C09329B9}" type="datetime1">
              <a:rPr lang="en-US" smtClean="0"/>
              <a:pPr/>
              <a:t>3/23/2017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8CA79-CFB9-4279-B9A0-482A5CF91A62}" type="slidenum">
              <a:rPr lang="en-US" smtClean="0"/>
              <a:pPr/>
              <a:t>‹#›</a:t>
            </a:fld>
            <a:endParaRPr lang="en-US"/>
          </a:p>
        </p:txBody>
      </p:sp>
    </p:spTree>
    <p:extLst>
      <p:ext uri="{BB962C8B-B14F-4D97-AF65-F5344CB8AC3E}">
        <p14:creationId xmlns="" xmlns:p14="http://schemas.microsoft.com/office/powerpoint/2010/main" val="1007603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lum/>
          </a:blip>
          <a:srcRect/>
          <a:stretch>
            <a:fillRect/>
          </a:stretch>
        </a:blip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20066C-C15A-4880-A2D1-90C7C26A0428}" type="datetime1">
              <a:rPr lang="en-US" smtClean="0">
                <a:solidFill>
                  <a:prstClr val="black">
                    <a:tint val="75000"/>
                  </a:prstClr>
                </a:solidFill>
              </a:rPr>
              <a:pPr/>
              <a:t>3/23/2017</a:t>
            </a:fld>
            <a:endParaRPr lang="en-US">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39A68FB-3CE7-4FDB-80DF-25BB60F8A625}" type="slidenum">
              <a:rPr lang="en-US" smtClean="0">
                <a:solidFill>
                  <a:srgbClr val="90C226"/>
                </a:solidFill>
              </a:rPr>
              <a:pPr/>
              <a:t>‹#›</a:t>
            </a:fld>
            <a:endParaRPr lang="en-US">
              <a:solidFill>
                <a:srgbClr val="90C226"/>
              </a:solidFill>
            </a:endParaRPr>
          </a:p>
        </p:txBody>
      </p:sp>
    </p:spTree>
    <p:extLst>
      <p:ext uri="{BB962C8B-B14F-4D97-AF65-F5344CB8AC3E}">
        <p14:creationId xmlns="" xmlns:p14="http://schemas.microsoft.com/office/powerpoint/2010/main" val="36564022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1" y="187016"/>
            <a:ext cx="9144002" cy="29710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smtClean="0">
                <a:solidFill>
                  <a:srgbClr val="FF0000"/>
                </a:solidFill>
                <a:effectLst>
                  <a:outerShdw blurRad="38100" dist="38100" dir="2700000" algn="tl">
                    <a:srgbClr val="000000">
                      <a:alpha val="43137"/>
                    </a:srgbClr>
                  </a:outerShdw>
                </a:effectLst>
              </a:rPr>
              <a:t>Java Design Pattern</a:t>
            </a:r>
            <a:r>
              <a:rPr lang="en-US" altLang="zh-TW" b="1" dirty="0" smtClean="0"/>
              <a:t/>
            </a:r>
            <a:br>
              <a:rPr lang="en-US" altLang="zh-TW" b="1" dirty="0" smtClean="0"/>
            </a:br>
            <a:r>
              <a:rPr lang="en-US" altLang="zh-TW" b="1" dirty="0" smtClean="0"/>
              <a:t/>
            </a:r>
            <a:br>
              <a:rPr lang="en-US" altLang="zh-TW" b="1" dirty="0" smtClean="0"/>
            </a:br>
            <a:r>
              <a:rPr lang="en-US" altLang="zh-TW" b="1" dirty="0" smtClean="0">
                <a:solidFill>
                  <a:srgbClr val="7030A0"/>
                </a:solidFill>
              </a:rPr>
              <a:t>Chapter 13: Flyweight Pattern</a:t>
            </a:r>
            <a:endParaRPr lang="en-US" b="1" dirty="0">
              <a:solidFill>
                <a:srgbClr val="7030A0"/>
              </a:solidFill>
            </a:endParaRPr>
          </a:p>
        </p:txBody>
      </p:sp>
      <p:sp>
        <p:nvSpPr>
          <p:cNvPr id="6" name="矩形 5"/>
          <p:cNvSpPr/>
          <p:nvPr/>
        </p:nvSpPr>
        <p:spPr>
          <a:xfrm>
            <a:off x="3138934" y="3792974"/>
            <a:ext cx="2899383" cy="369332"/>
          </a:xfrm>
          <a:prstGeom prst="rect">
            <a:avLst/>
          </a:prstGeom>
        </p:spPr>
        <p:txBody>
          <a:bodyPr wrap="none">
            <a:spAutoFit/>
          </a:bodyPr>
          <a:lstStyle/>
          <a:p>
            <a:r>
              <a:rPr lang="en-US" altLang="en-US" b="1" dirty="0" smtClean="0">
                <a:solidFill>
                  <a:srgbClr val="002060"/>
                </a:solidFill>
                <a:effectLst>
                  <a:outerShdw blurRad="38100" dist="38100" dir="2700000" algn="tl">
                    <a:srgbClr val="000000">
                      <a:alpha val="43137"/>
                    </a:srgbClr>
                  </a:outerShdw>
                </a:effectLst>
              </a:rPr>
              <a:t>Peter H. Chen, PhDEE/EMBA</a:t>
            </a:r>
            <a:endParaRPr lang="zh-TW" altLang="en-US" dirty="0"/>
          </a:p>
        </p:txBody>
      </p:sp>
      <p:pic>
        <p:nvPicPr>
          <p:cNvPr id="7" name="Picture 2"/>
          <p:cNvPicPr>
            <a:picLocks noChangeAspect="1" noChangeArrowheads="1"/>
          </p:cNvPicPr>
          <p:nvPr/>
        </p:nvPicPr>
        <p:blipFill>
          <a:blip r:embed="rId4" cstate="print"/>
          <a:srcRect/>
          <a:stretch>
            <a:fillRect/>
          </a:stretch>
        </p:blipFill>
        <p:spPr bwMode="auto">
          <a:xfrm>
            <a:off x="4243186" y="4448628"/>
            <a:ext cx="842485" cy="667203"/>
          </a:xfrm>
          <a:prstGeom prst="rect">
            <a:avLst/>
          </a:prstGeom>
          <a:noFill/>
          <a:ln w="9525">
            <a:noFill/>
            <a:miter lim="800000"/>
            <a:headEnd/>
            <a:tailEnd/>
          </a:ln>
        </p:spPr>
      </p:pic>
    </p:spTree>
    <p:extLst>
      <p:ext uri="{BB962C8B-B14F-4D97-AF65-F5344CB8AC3E}">
        <p14:creationId xmlns="" xmlns:p14="http://schemas.microsoft.com/office/powerpoint/2010/main" val="2513156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10</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13.2 Step 1: Create Interface</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https://www.tutorialspoint.com/design_pattern/flyweight_pattern.htm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Create an interface.</a:t>
            </a:r>
            <a:endParaRPr lang="en-US" altLang="zh-TW" sz="2000" smtClean="0"/>
          </a:p>
          <a:p>
            <a:pPr marL="465138" indent="-465138">
              <a:buClr>
                <a:srgbClr val="00B0F0"/>
              </a:buClr>
              <a:buFont typeface="Wingdings" pitchFamily="2" charset="2"/>
              <a:buChar char="u"/>
            </a:pPr>
            <a:r>
              <a:rPr lang="en-US" altLang="zh-TW" sz="2000" i="1" smtClean="0"/>
              <a:t>Shape.java</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
        <p:nvSpPr>
          <p:cNvPr id="10" name="TextBox 1"/>
          <p:cNvSpPr txBox="1"/>
          <p:nvPr/>
        </p:nvSpPr>
        <p:spPr>
          <a:xfrm>
            <a:off x="326571" y="2140720"/>
            <a:ext cx="8577942" cy="1015663"/>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2000" dirty="0" smtClean="0"/>
              <a:t>public interface Shape {</a:t>
            </a:r>
          </a:p>
          <a:p>
            <a:pPr>
              <a:buClr>
                <a:srgbClr val="00B0F0"/>
              </a:buClr>
            </a:pPr>
            <a:r>
              <a:rPr lang="en-US" altLang="zh-TW" sz="2000" dirty="0" smtClean="0"/>
              <a:t>   void draw();</a:t>
            </a:r>
          </a:p>
          <a:p>
            <a:pPr>
              <a:buClr>
                <a:srgbClr val="00B0F0"/>
              </a:buClr>
            </a:pPr>
            <a:r>
              <a:rPr lang="en-US" altLang="zh-TW" sz="2000" dirty="0" smtClean="0"/>
              <a:t>}</a:t>
            </a:r>
            <a:endParaRPr lang="en-US" altLang="zh-TW" sz="20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11</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13.3 </a:t>
            </a:r>
            <a:r>
              <a:rPr lang="en-US" sz="5400" b="1" dirty="0" smtClean="0">
                <a:solidFill>
                  <a:srgbClr val="FFC000"/>
                </a:solidFill>
                <a:effectLst>
                  <a:outerShdw blurRad="38100" dist="38100" dir="2700000" algn="tl">
                    <a:srgbClr val="000000">
                      <a:alpha val="43137"/>
                    </a:srgbClr>
                  </a:outerShdw>
                </a:effectLst>
              </a:rPr>
              <a:t>Step </a:t>
            </a:r>
            <a:r>
              <a:rPr lang="en-US" sz="5400" b="1" dirty="0" smtClean="0">
                <a:solidFill>
                  <a:srgbClr val="FFC000"/>
                </a:solidFill>
                <a:effectLst>
                  <a:outerShdw blurRad="38100" dist="38100" dir="2700000" algn="tl">
                    <a:srgbClr val="000000">
                      <a:alpha val="43137"/>
                    </a:srgbClr>
                  </a:outerShdw>
                </a:effectLst>
              </a:rPr>
              <a:t>2: Concrete Class</a:t>
            </a:r>
            <a:endParaRPr lang="en-US" sz="5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12</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13.3 </a:t>
            </a:r>
            <a:r>
              <a:rPr lang="en-US" altLang="zh-TW" sz="3000" b="1" dirty="0" smtClean="0">
                <a:solidFill>
                  <a:srgbClr val="0070C0"/>
                </a:solidFill>
                <a:effectLst>
                  <a:outerShdw blurRad="38100" dist="38100" dir="2700000" algn="tl">
                    <a:srgbClr val="000000">
                      <a:alpha val="43137"/>
                    </a:srgbClr>
                  </a:outerShdw>
                </a:effectLst>
              </a:rPr>
              <a:t>Step </a:t>
            </a:r>
            <a:r>
              <a:rPr lang="en-US" altLang="zh-TW" sz="3000" b="1" dirty="0" smtClean="0">
                <a:solidFill>
                  <a:srgbClr val="0070C0"/>
                </a:solidFill>
                <a:effectLst>
                  <a:outerShdw blurRad="38100" dist="38100" dir="2700000" algn="tl">
                    <a:srgbClr val="000000">
                      <a:alpha val="43137"/>
                    </a:srgbClr>
                  </a:outerShdw>
                </a:effectLst>
              </a:rPr>
              <a:t>2</a:t>
            </a:r>
            <a:r>
              <a:rPr lang="en-US" altLang="zh-TW" sz="3000" b="1" dirty="0" smtClean="0">
                <a:solidFill>
                  <a:srgbClr val="0070C0"/>
                </a:solidFill>
                <a:effectLst>
                  <a:outerShdw blurRad="38100" dist="38100" dir="2700000" algn="tl">
                    <a:srgbClr val="000000">
                      <a:alpha val="43137"/>
                    </a:srgbClr>
                  </a:outerShdw>
                </a:effectLst>
              </a:rPr>
              <a:t>: Concrete Class</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https://www.tutorialspoint.com/design_pattern/flyweight_pattern.htm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707886"/>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Create </a:t>
            </a:r>
            <a:r>
              <a:rPr lang="en-US" altLang="zh-TW" sz="2000" dirty="0" smtClean="0"/>
              <a:t>concrete class implementing the same </a:t>
            </a:r>
            <a:r>
              <a:rPr lang="en-US" altLang="zh-TW" sz="2000" dirty="0" smtClean="0"/>
              <a:t>interface.</a:t>
            </a:r>
          </a:p>
          <a:p>
            <a:pPr marL="465138" indent="-465138">
              <a:buClr>
                <a:srgbClr val="00B0F0"/>
              </a:buClr>
              <a:buFont typeface="Wingdings" pitchFamily="2" charset="2"/>
              <a:buChar char="u"/>
            </a:pPr>
            <a:r>
              <a:rPr lang="en-US" altLang="zh-TW" sz="2000" i="1" dirty="0" smtClean="0"/>
              <a:t>Circle.java</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
        <p:nvSpPr>
          <p:cNvPr id="10" name="TextBox 1"/>
          <p:cNvSpPr txBox="1"/>
          <p:nvPr/>
        </p:nvSpPr>
        <p:spPr>
          <a:xfrm>
            <a:off x="1422402" y="1941093"/>
            <a:ext cx="5036455" cy="4339650"/>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sz="1200" dirty="0" smtClean="0"/>
              <a:t>public class Circle implements Shape {</a:t>
            </a:r>
          </a:p>
          <a:p>
            <a:pPr>
              <a:buClr>
                <a:srgbClr val="00B0F0"/>
              </a:buClr>
            </a:pPr>
            <a:r>
              <a:rPr lang="en-US" altLang="zh-TW" sz="1200" dirty="0" smtClean="0"/>
              <a:t>   private String color;</a:t>
            </a:r>
          </a:p>
          <a:p>
            <a:pPr>
              <a:buClr>
                <a:srgbClr val="00B0F0"/>
              </a:buClr>
            </a:pPr>
            <a:r>
              <a:rPr lang="en-US" altLang="zh-TW" sz="1200" dirty="0" smtClean="0"/>
              <a:t>   private </a:t>
            </a:r>
            <a:r>
              <a:rPr lang="en-US" altLang="zh-TW" sz="1200" dirty="0" err="1" smtClean="0"/>
              <a:t>int</a:t>
            </a:r>
            <a:r>
              <a:rPr lang="en-US" altLang="zh-TW" sz="1200" dirty="0" smtClean="0"/>
              <a:t> x;</a:t>
            </a:r>
          </a:p>
          <a:p>
            <a:pPr>
              <a:buClr>
                <a:srgbClr val="00B0F0"/>
              </a:buClr>
            </a:pPr>
            <a:r>
              <a:rPr lang="en-US" altLang="zh-TW" sz="1200" dirty="0" smtClean="0"/>
              <a:t>   private </a:t>
            </a:r>
            <a:r>
              <a:rPr lang="en-US" altLang="zh-TW" sz="1200" dirty="0" err="1" smtClean="0"/>
              <a:t>int</a:t>
            </a:r>
            <a:r>
              <a:rPr lang="en-US" altLang="zh-TW" sz="1200" dirty="0" smtClean="0"/>
              <a:t> y;</a:t>
            </a:r>
          </a:p>
          <a:p>
            <a:pPr>
              <a:buClr>
                <a:srgbClr val="00B0F0"/>
              </a:buClr>
            </a:pPr>
            <a:r>
              <a:rPr lang="en-US" altLang="zh-TW" sz="1200" dirty="0" smtClean="0"/>
              <a:t>   private </a:t>
            </a:r>
            <a:r>
              <a:rPr lang="en-US" altLang="zh-TW" sz="1200" dirty="0" err="1" smtClean="0"/>
              <a:t>int</a:t>
            </a:r>
            <a:r>
              <a:rPr lang="en-US" altLang="zh-TW" sz="1200" dirty="0" smtClean="0"/>
              <a:t> radius;</a:t>
            </a:r>
          </a:p>
          <a:p>
            <a:pPr>
              <a:buClr>
                <a:srgbClr val="00B0F0"/>
              </a:buClr>
            </a:pPr>
            <a:r>
              <a:rPr lang="en-US" altLang="zh-TW" sz="1200" dirty="0" smtClean="0"/>
              <a:t>   public Circle(String color){</a:t>
            </a:r>
          </a:p>
          <a:p>
            <a:pPr>
              <a:buClr>
                <a:srgbClr val="00B0F0"/>
              </a:buClr>
            </a:pPr>
            <a:r>
              <a:rPr lang="en-US" altLang="zh-TW" sz="1200" dirty="0" smtClean="0"/>
              <a:t>      </a:t>
            </a:r>
            <a:r>
              <a:rPr lang="en-US" altLang="zh-TW" sz="1200" dirty="0" err="1" smtClean="0"/>
              <a:t>this.color</a:t>
            </a:r>
            <a:r>
              <a:rPr lang="en-US" altLang="zh-TW" sz="1200" dirty="0" smtClean="0"/>
              <a:t> = color;		</a:t>
            </a:r>
          </a:p>
          <a:p>
            <a:pPr>
              <a:buClr>
                <a:srgbClr val="00B0F0"/>
              </a:buClr>
            </a:pPr>
            <a:r>
              <a:rPr lang="en-US" altLang="zh-TW" sz="1200" dirty="0" smtClean="0"/>
              <a:t>   }</a:t>
            </a:r>
          </a:p>
          <a:p>
            <a:pPr>
              <a:buClr>
                <a:srgbClr val="00B0F0"/>
              </a:buClr>
            </a:pPr>
            <a:r>
              <a:rPr lang="en-US" altLang="zh-TW" sz="1200" dirty="0" smtClean="0"/>
              <a:t>   public void </a:t>
            </a:r>
            <a:r>
              <a:rPr lang="en-US" altLang="zh-TW" sz="1200" dirty="0" err="1" smtClean="0"/>
              <a:t>setX</a:t>
            </a:r>
            <a:r>
              <a:rPr lang="en-US" altLang="zh-TW" sz="1200" dirty="0" smtClean="0"/>
              <a:t>(</a:t>
            </a:r>
            <a:r>
              <a:rPr lang="en-US" altLang="zh-TW" sz="1200" dirty="0" err="1" smtClean="0"/>
              <a:t>int</a:t>
            </a:r>
            <a:r>
              <a:rPr lang="en-US" altLang="zh-TW" sz="1200" dirty="0" smtClean="0"/>
              <a:t> x) {</a:t>
            </a:r>
          </a:p>
          <a:p>
            <a:pPr>
              <a:buClr>
                <a:srgbClr val="00B0F0"/>
              </a:buClr>
            </a:pPr>
            <a:r>
              <a:rPr lang="en-US" altLang="zh-TW" sz="1200" dirty="0" smtClean="0"/>
              <a:t>      </a:t>
            </a:r>
            <a:r>
              <a:rPr lang="en-US" altLang="zh-TW" sz="1200" dirty="0" err="1" smtClean="0"/>
              <a:t>this.x</a:t>
            </a:r>
            <a:r>
              <a:rPr lang="en-US" altLang="zh-TW" sz="1200" dirty="0" smtClean="0"/>
              <a:t> = x;</a:t>
            </a:r>
          </a:p>
          <a:p>
            <a:pPr>
              <a:buClr>
                <a:srgbClr val="00B0F0"/>
              </a:buClr>
            </a:pPr>
            <a:r>
              <a:rPr lang="en-US" altLang="zh-TW" sz="1200" dirty="0" smtClean="0"/>
              <a:t>   }</a:t>
            </a:r>
          </a:p>
          <a:p>
            <a:pPr>
              <a:buClr>
                <a:srgbClr val="00B0F0"/>
              </a:buClr>
            </a:pPr>
            <a:r>
              <a:rPr lang="en-US" altLang="zh-TW" sz="1200" dirty="0" smtClean="0"/>
              <a:t>   public void </a:t>
            </a:r>
            <a:r>
              <a:rPr lang="en-US" altLang="zh-TW" sz="1200" dirty="0" err="1" smtClean="0"/>
              <a:t>setY</a:t>
            </a:r>
            <a:r>
              <a:rPr lang="en-US" altLang="zh-TW" sz="1200" dirty="0" smtClean="0"/>
              <a:t>(</a:t>
            </a:r>
            <a:r>
              <a:rPr lang="en-US" altLang="zh-TW" sz="1200" dirty="0" err="1" smtClean="0"/>
              <a:t>int</a:t>
            </a:r>
            <a:r>
              <a:rPr lang="en-US" altLang="zh-TW" sz="1200" dirty="0" smtClean="0"/>
              <a:t> y) {</a:t>
            </a:r>
          </a:p>
          <a:p>
            <a:pPr>
              <a:buClr>
                <a:srgbClr val="00B0F0"/>
              </a:buClr>
            </a:pPr>
            <a:r>
              <a:rPr lang="en-US" altLang="zh-TW" sz="1200" dirty="0" smtClean="0"/>
              <a:t>      </a:t>
            </a:r>
            <a:r>
              <a:rPr lang="en-US" altLang="zh-TW" sz="1200" dirty="0" err="1" smtClean="0"/>
              <a:t>this.y</a:t>
            </a:r>
            <a:r>
              <a:rPr lang="en-US" altLang="zh-TW" sz="1200" dirty="0" smtClean="0"/>
              <a:t> = y;</a:t>
            </a:r>
          </a:p>
          <a:p>
            <a:pPr>
              <a:buClr>
                <a:srgbClr val="00B0F0"/>
              </a:buClr>
            </a:pPr>
            <a:r>
              <a:rPr lang="en-US" altLang="zh-TW" sz="1200" dirty="0" smtClean="0"/>
              <a:t>   }</a:t>
            </a:r>
          </a:p>
          <a:p>
            <a:pPr>
              <a:buClr>
                <a:srgbClr val="00B0F0"/>
              </a:buClr>
            </a:pPr>
            <a:r>
              <a:rPr lang="en-US" altLang="zh-TW" sz="1200" dirty="0" smtClean="0"/>
              <a:t>   public void </a:t>
            </a:r>
            <a:r>
              <a:rPr lang="en-US" altLang="zh-TW" sz="1200" dirty="0" err="1" smtClean="0"/>
              <a:t>setRadius</a:t>
            </a:r>
            <a:r>
              <a:rPr lang="en-US" altLang="zh-TW" sz="1200" dirty="0" smtClean="0"/>
              <a:t>(</a:t>
            </a:r>
            <a:r>
              <a:rPr lang="en-US" altLang="zh-TW" sz="1200" dirty="0" err="1" smtClean="0"/>
              <a:t>int</a:t>
            </a:r>
            <a:r>
              <a:rPr lang="en-US" altLang="zh-TW" sz="1200" dirty="0" smtClean="0"/>
              <a:t> radius) {</a:t>
            </a:r>
          </a:p>
          <a:p>
            <a:pPr>
              <a:buClr>
                <a:srgbClr val="00B0F0"/>
              </a:buClr>
            </a:pPr>
            <a:r>
              <a:rPr lang="en-US" altLang="zh-TW" sz="1200" dirty="0" smtClean="0"/>
              <a:t>      </a:t>
            </a:r>
            <a:r>
              <a:rPr lang="en-US" altLang="zh-TW" sz="1200" dirty="0" err="1" smtClean="0"/>
              <a:t>this.radius</a:t>
            </a:r>
            <a:r>
              <a:rPr lang="en-US" altLang="zh-TW" sz="1200" dirty="0" smtClean="0"/>
              <a:t> = radius;</a:t>
            </a:r>
          </a:p>
          <a:p>
            <a:pPr>
              <a:buClr>
                <a:srgbClr val="00B0F0"/>
              </a:buClr>
            </a:pPr>
            <a:r>
              <a:rPr lang="en-US" altLang="zh-TW" sz="1200" dirty="0" smtClean="0"/>
              <a:t>   }</a:t>
            </a:r>
          </a:p>
          <a:p>
            <a:pPr>
              <a:buClr>
                <a:srgbClr val="00B0F0"/>
              </a:buClr>
            </a:pPr>
            <a:r>
              <a:rPr lang="en-US" altLang="zh-TW" sz="1200" dirty="0" smtClean="0"/>
              <a:t>   @Override</a:t>
            </a:r>
          </a:p>
          <a:p>
            <a:pPr>
              <a:buClr>
                <a:srgbClr val="00B0F0"/>
              </a:buClr>
            </a:pPr>
            <a:r>
              <a:rPr lang="en-US" altLang="zh-TW" sz="1200" dirty="0" smtClean="0"/>
              <a:t>   public void draw() {</a:t>
            </a:r>
          </a:p>
          <a:p>
            <a:pPr>
              <a:buClr>
                <a:srgbClr val="00B0F0"/>
              </a:buClr>
            </a:pPr>
            <a:r>
              <a:rPr lang="en-US" altLang="zh-TW" sz="1200" dirty="0" smtClean="0"/>
              <a:t>      </a:t>
            </a:r>
            <a:r>
              <a:rPr lang="en-US" altLang="zh-TW" sz="1200" dirty="0" err="1" smtClean="0"/>
              <a:t>System.out.println</a:t>
            </a:r>
            <a:r>
              <a:rPr lang="en-US" altLang="zh-TW" sz="1200" dirty="0" smtClean="0"/>
              <a:t>("Circle: Draw() [Color : " + color + ", x : " </a:t>
            </a:r>
          </a:p>
          <a:p>
            <a:pPr>
              <a:buClr>
                <a:srgbClr val="00B0F0"/>
              </a:buClr>
            </a:pPr>
            <a:r>
              <a:rPr lang="en-US" altLang="zh-TW" sz="1200" dirty="0" smtClean="0"/>
              <a:t>	  + x + ", y :" + y + ", radius :" + radius);</a:t>
            </a:r>
          </a:p>
          <a:p>
            <a:pPr>
              <a:buClr>
                <a:srgbClr val="00B0F0"/>
              </a:buClr>
            </a:pPr>
            <a:r>
              <a:rPr lang="en-US" altLang="zh-TW" sz="1200" dirty="0" smtClean="0"/>
              <a:t>   }</a:t>
            </a:r>
          </a:p>
          <a:p>
            <a:pPr>
              <a:buClr>
                <a:srgbClr val="00B0F0"/>
              </a:buClr>
            </a:pPr>
            <a:r>
              <a:rPr lang="en-US" altLang="zh-TW" sz="1200" dirty="0" smtClean="0"/>
              <a:t>}</a:t>
            </a:r>
            <a:endParaRPr lang="en-US" altLang="zh-TW" sz="1200"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13</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13.4 </a:t>
            </a:r>
            <a:r>
              <a:rPr lang="en-US" sz="5400" b="1" dirty="0" smtClean="0">
                <a:solidFill>
                  <a:srgbClr val="FFC000"/>
                </a:solidFill>
                <a:effectLst>
                  <a:outerShdw blurRad="38100" dist="38100" dir="2700000" algn="tl">
                    <a:srgbClr val="000000">
                      <a:alpha val="43137"/>
                    </a:srgbClr>
                  </a:outerShdw>
                </a:effectLst>
              </a:rPr>
              <a:t>Step </a:t>
            </a:r>
            <a:r>
              <a:rPr lang="en-US" sz="5400" b="1" dirty="0" smtClean="0">
                <a:solidFill>
                  <a:srgbClr val="FFC000"/>
                </a:solidFill>
                <a:effectLst>
                  <a:outerShdw blurRad="38100" dist="38100" dir="2700000" algn="tl">
                    <a:srgbClr val="000000">
                      <a:alpha val="43137"/>
                    </a:srgbClr>
                  </a:outerShdw>
                </a:effectLst>
              </a:rPr>
              <a:t>3: Create Factory</a:t>
            </a:r>
            <a:endParaRPr lang="en-US" sz="5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14</a:t>
            </a:fld>
            <a:endParaRPr lang="en-US"/>
          </a:p>
        </p:txBody>
      </p:sp>
      <p:sp>
        <p:nvSpPr>
          <p:cNvPr id="5" name="Title 1"/>
          <p:cNvSpPr>
            <a:spLocks noGrp="1"/>
          </p:cNvSpPr>
          <p:nvPr>
            <p:ph type="title"/>
          </p:nvPr>
        </p:nvSpPr>
        <p:spPr>
          <a:xfrm>
            <a:off x="1" y="-29333"/>
            <a:ext cx="9143999" cy="606702"/>
          </a:xfrm>
        </p:spPr>
        <p:txBody>
          <a:bodyPr>
            <a:normAutofit/>
          </a:bodyPr>
          <a:lstStyle/>
          <a:p>
            <a:pPr>
              <a:tabLst>
                <a:tab pos="2293938" algn="l"/>
              </a:tabLst>
            </a:pPr>
            <a:r>
              <a:rPr lang="en-US" altLang="zh-TW" sz="3000" b="1" dirty="0" smtClean="0">
                <a:solidFill>
                  <a:srgbClr val="0070C0"/>
                </a:solidFill>
                <a:effectLst>
                  <a:outerShdw blurRad="38100" dist="38100" dir="2700000" algn="tl">
                    <a:srgbClr val="000000">
                      <a:alpha val="43137"/>
                    </a:srgbClr>
                  </a:outerShdw>
                </a:effectLst>
              </a:rPr>
              <a:t>13.4 Step </a:t>
            </a:r>
            <a:r>
              <a:rPr lang="en-US" altLang="zh-TW" sz="3000" b="1" dirty="0" smtClean="0">
                <a:solidFill>
                  <a:srgbClr val="0070C0"/>
                </a:solidFill>
                <a:effectLst>
                  <a:outerShdw blurRad="38100" dist="38100" dir="2700000" algn="tl">
                    <a:srgbClr val="000000">
                      <a:alpha val="43137"/>
                    </a:srgbClr>
                  </a:outerShdw>
                </a:effectLst>
              </a:rPr>
              <a:t>4</a:t>
            </a:r>
            <a:r>
              <a:rPr lang="en-US" altLang="zh-TW" sz="3000" b="1" dirty="0" smtClean="0">
                <a:solidFill>
                  <a:srgbClr val="0070C0"/>
                </a:solidFill>
                <a:effectLst>
                  <a:outerShdw blurRad="38100" dist="38100" dir="2700000" algn="tl">
                    <a:srgbClr val="000000">
                      <a:alpha val="43137"/>
                    </a:srgbClr>
                  </a:outerShdw>
                </a:effectLst>
              </a:rPr>
              <a:t>: Creat</a:t>
            </a:r>
            <a:r>
              <a:rPr lang="en-US" altLang="zh-TW" sz="3000" b="1" dirty="0" smtClean="0">
                <a:solidFill>
                  <a:srgbClr val="0070C0"/>
                </a:solidFill>
                <a:effectLst>
                  <a:outerShdw blurRad="38100" dist="38100" dir="2700000" algn="tl">
                    <a:srgbClr val="000000">
                      <a:alpha val="43137"/>
                    </a:srgbClr>
                  </a:outerShdw>
                </a:effectLst>
              </a:rPr>
              <a:t>e Factory</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https://www.tutorialspoint.com/design_pattern/flyweight_pattern.htm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Use </a:t>
            </a:r>
            <a:r>
              <a:rPr lang="en-US" altLang="zh-TW" sz="2000" dirty="0" smtClean="0"/>
              <a:t>the factory to get object of concrete class by passing an information such as </a:t>
            </a:r>
            <a:r>
              <a:rPr lang="en-US" altLang="zh-TW" sz="2000" dirty="0" smtClean="0"/>
              <a:t>color.</a:t>
            </a:r>
          </a:p>
          <a:p>
            <a:pPr marL="465138" indent="-465138">
              <a:buClr>
                <a:srgbClr val="00B0F0"/>
              </a:buClr>
              <a:buFont typeface="Wingdings" pitchFamily="2" charset="2"/>
              <a:buChar char="u"/>
            </a:pPr>
            <a:r>
              <a:rPr lang="en-US" altLang="zh-TW" sz="2000" i="1" dirty="0" smtClean="0"/>
              <a:t>FlyweightPatternDemo.java</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
        <p:nvSpPr>
          <p:cNvPr id="10" name="TextBox 1"/>
          <p:cNvSpPr txBox="1"/>
          <p:nvPr/>
        </p:nvSpPr>
        <p:spPr>
          <a:xfrm>
            <a:off x="899886" y="2191657"/>
            <a:ext cx="6995885" cy="3970318"/>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dirty="0" smtClean="0"/>
              <a:t>import </a:t>
            </a:r>
            <a:r>
              <a:rPr lang="en-US" altLang="zh-TW" dirty="0" err="1" smtClean="0"/>
              <a:t>java.util.HashMap</a:t>
            </a:r>
            <a:r>
              <a:rPr lang="en-US" altLang="zh-TW" dirty="0" smtClean="0"/>
              <a:t>;</a:t>
            </a:r>
          </a:p>
          <a:p>
            <a:pPr>
              <a:buClr>
                <a:srgbClr val="00B0F0"/>
              </a:buClr>
            </a:pPr>
            <a:r>
              <a:rPr lang="en-US" altLang="zh-TW" dirty="0" smtClean="0"/>
              <a:t>public class </a:t>
            </a:r>
            <a:r>
              <a:rPr lang="en-US" altLang="zh-TW" dirty="0" err="1" smtClean="0"/>
              <a:t>ShapeFactory</a:t>
            </a:r>
            <a:r>
              <a:rPr lang="en-US" altLang="zh-TW" dirty="0" smtClean="0"/>
              <a:t> {</a:t>
            </a:r>
          </a:p>
          <a:p>
            <a:pPr>
              <a:buClr>
                <a:srgbClr val="00B0F0"/>
              </a:buClr>
            </a:pPr>
            <a:r>
              <a:rPr lang="en-US" altLang="zh-TW" dirty="0" smtClean="0"/>
              <a:t>   private static final </a:t>
            </a:r>
            <a:r>
              <a:rPr lang="en-US" altLang="zh-TW" dirty="0" err="1" smtClean="0"/>
              <a:t>HashMap</a:t>
            </a:r>
            <a:r>
              <a:rPr lang="en-US" altLang="zh-TW" dirty="0" smtClean="0"/>
              <a:t>&lt;String, Shape&gt; </a:t>
            </a:r>
            <a:r>
              <a:rPr lang="en-US" altLang="zh-TW" dirty="0" err="1" smtClean="0"/>
              <a:t>circleMap</a:t>
            </a:r>
            <a:r>
              <a:rPr lang="en-US" altLang="zh-TW" dirty="0" smtClean="0"/>
              <a:t> </a:t>
            </a:r>
          </a:p>
          <a:p>
            <a:pPr>
              <a:buClr>
                <a:srgbClr val="00B0F0"/>
              </a:buClr>
            </a:pPr>
            <a:r>
              <a:rPr lang="en-US" altLang="zh-TW" dirty="0" smtClean="0"/>
              <a:t>   = new </a:t>
            </a:r>
            <a:r>
              <a:rPr lang="en-US" altLang="zh-TW" dirty="0" err="1" smtClean="0"/>
              <a:t>HashMap</a:t>
            </a:r>
            <a:r>
              <a:rPr lang="en-US" altLang="zh-TW" dirty="0" smtClean="0"/>
              <a:t>&lt;String, Shape&gt;();</a:t>
            </a:r>
          </a:p>
          <a:p>
            <a:pPr>
              <a:buClr>
                <a:srgbClr val="00B0F0"/>
              </a:buClr>
            </a:pPr>
            <a:r>
              <a:rPr lang="en-US" altLang="zh-TW" dirty="0" smtClean="0"/>
              <a:t>   public static Shape </a:t>
            </a:r>
            <a:r>
              <a:rPr lang="en-US" altLang="zh-TW" dirty="0" err="1" smtClean="0"/>
              <a:t>getCircle</a:t>
            </a:r>
            <a:r>
              <a:rPr lang="en-US" altLang="zh-TW" dirty="0" smtClean="0"/>
              <a:t>(String color) {</a:t>
            </a:r>
          </a:p>
          <a:p>
            <a:pPr>
              <a:buClr>
                <a:srgbClr val="00B0F0"/>
              </a:buClr>
            </a:pPr>
            <a:r>
              <a:rPr lang="en-US" altLang="zh-TW" dirty="0" smtClean="0"/>
              <a:t>      Circle </a:t>
            </a:r>
            <a:r>
              <a:rPr lang="en-US" altLang="zh-TW" dirty="0" err="1" smtClean="0"/>
              <a:t>circle</a:t>
            </a:r>
            <a:r>
              <a:rPr lang="en-US" altLang="zh-TW" dirty="0" smtClean="0"/>
              <a:t> = (Circle)</a:t>
            </a:r>
            <a:r>
              <a:rPr lang="en-US" altLang="zh-TW" dirty="0" err="1" smtClean="0"/>
              <a:t>circleMap.get</a:t>
            </a:r>
            <a:r>
              <a:rPr lang="en-US" altLang="zh-TW" dirty="0" smtClean="0"/>
              <a:t>(color);</a:t>
            </a:r>
          </a:p>
          <a:p>
            <a:pPr>
              <a:buClr>
                <a:srgbClr val="00B0F0"/>
              </a:buClr>
            </a:pPr>
            <a:r>
              <a:rPr lang="en-US" altLang="zh-TW" dirty="0" smtClean="0"/>
              <a:t>      if(circle == null) {</a:t>
            </a:r>
          </a:p>
          <a:p>
            <a:pPr>
              <a:buClr>
                <a:srgbClr val="00B0F0"/>
              </a:buClr>
            </a:pPr>
            <a:r>
              <a:rPr lang="en-US" altLang="zh-TW" dirty="0" smtClean="0"/>
              <a:t>         circle = new Circle(color);</a:t>
            </a:r>
          </a:p>
          <a:p>
            <a:pPr>
              <a:buClr>
                <a:srgbClr val="00B0F0"/>
              </a:buClr>
            </a:pPr>
            <a:r>
              <a:rPr lang="en-US" altLang="zh-TW" dirty="0" smtClean="0"/>
              <a:t>         </a:t>
            </a:r>
            <a:r>
              <a:rPr lang="en-US" altLang="zh-TW" dirty="0" err="1" smtClean="0"/>
              <a:t>circleMap.put</a:t>
            </a:r>
            <a:r>
              <a:rPr lang="en-US" altLang="zh-TW" dirty="0" smtClean="0"/>
              <a:t>(color, circle);</a:t>
            </a:r>
          </a:p>
          <a:p>
            <a:pPr>
              <a:buClr>
                <a:srgbClr val="00B0F0"/>
              </a:buClr>
            </a:pPr>
            <a:r>
              <a:rPr lang="en-US" altLang="zh-TW" dirty="0" smtClean="0"/>
              <a:t>         </a:t>
            </a:r>
            <a:r>
              <a:rPr lang="en-US" altLang="zh-TW" dirty="0" err="1" smtClean="0"/>
              <a:t>System.out.println</a:t>
            </a:r>
            <a:r>
              <a:rPr lang="en-US" altLang="zh-TW" dirty="0" smtClean="0"/>
              <a:t>("Creating circle of color : " + color);</a:t>
            </a:r>
          </a:p>
          <a:p>
            <a:pPr>
              <a:buClr>
                <a:srgbClr val="00B0F0"/>
              </a:buClr>
            </a:pPr>
            <a:r>
              <a:rPr lang="en-US" altLang="zh-TW" dirty="0" smtClean="0"/>
              <a:t>      }</a:t>
            </a:r>
          </a:p>
          <a:p>
            <a:pPr>
              <a:buClr>
                <a:srgbClr val="00B0F0"/>
              </a:buClr>
            </a:pPr>
            <a:r>
              <a:rPr lang="en-US" altLang="zh-TW" dirty="0" smtClean="0"/>
              <a:t>      return circle;</a:t>
            </a:r>
          </a:p>
          <a:p>
            <a:pPr>
              <a:buClr>
                <a:srgbClr val="00B0F0"/>
              </a:buClr>
            </a:pPr>
            <a:r>
              <a:rPr lang="en-US" altLang="zh-TW" dirty="0" smtClean="0"/>
              <a:t>   }</a:t>
            </a:r>
          </a:p>
          <a:p>
            <a:pPr>
              <a:buClr>
                <a:srgbClr val="00B0F0"/>
              </a:buClr>
            </a:pPr>
            <a:r>
              <a:rPr lang="en-US" altLang="zh-TW" dirty="0" smtClean="0"/>
              <a:t>}</a:t>
            </a:r>
            <a:endParaRPr lang="en-US" altLang="zh-TW"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15</a:t>
            </a:fld>
            <a:endParaRPr lang="en-US"/>
          </a:p>
        </p:txBody>
      </p:sp>
      <p:sp>
        <p:nvSpPr>
          <p:cNvPr id="6" name="Rectangle 5"/>
          <p:cNvSpPr/>
          <p:nvPr/>
        </p:nvSpPr>
        <p:spPr>
          <a:xfrm>
            <a:off x="206062" y="2909484"/>
            <a:ext cx="8733752" cy="769441"/>
          </a:xfrm>
          <a:prstGeom prst="rect">
            <a:avLst/>
          </a:prstGeom>
        </p:spPr>
        <p:txBody>
          <a:bodyPr wrap="square">
            <a:spAutoFit/>
          </a:bodyPr>
          <a:lstStyle/>
          <a:p>
            <a:r>
              <a:rPr lang="en-US" sz="4400" b="1" dirty="0" smtClean="0">
                <a:solidFill>
                  <a:srgbClr val="FFC000"/>
                </a:solidFill>
                <a:effectLst>
                  <a:outerShdw blurRad="38100" dist="38100" dir="2700000" algn="tl">
                    <a:srgbClr val="000000">
                      <a:alpha val="43137"/>
                    </a:srgbClr>
                  </a:outerShdw>
                </a:effectLst>
              </a:rPr>
              <a:t>13.5 </a:t>
            </a:r>
            <a:r>
              <a:rPr lang="en-US" sz="4400" b="1" dirty="0" smtClean="0">
                <a:solidFill>
                  <a:srgbClr val="FFC000"/>
                </a:solidFill>
                <a:effectLst>
                  <a:outerShdw blurRad="38100" dist="38100" dir="2700000" algn="tl">
                    <a:srgbClr val="000000">
                      <a:alpha val="43137"/>
                    </a:srgbClr>
                  </a:outerShdw>
                </a:effectLst>
              </a:rPr>
              <a:t>Step </a:t>
            </a:r>
            <a:r>
              <a:rPr lang="en-US" sz="4400" b="1" dirty="0" smtClean="0">
                <a:solidFill>
                  <a:srgbClr val="FFC000"/>
                </a:solidFill>
                <a:effectLst>
                  <a:outerShdw blurRad="38100" dist="38100" dir="2700000" algn="tl">
                    <a:srgbClr val="000000">
                      <a:alpha val="43137"/>
                    </a:srgbClr>
                  </a:outerShdw>
                </a:effectLst>
              </a:rPr>
              <a:t>4: Flyweight Pattern Demo</a:t>
            </a:r>
            <a:endParaRPr lang="en-US" sz="4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16</a:t>
            </a:fld>
            <a:endParaRPr lang="en-US"/>
          </a:p>
        </p:txBody>
      </p:sp>
      <p:sp>
        <p:nvSpPr>
          <p:cNvPr id="5" name="Title 1"/>
          <p:cNvSpPr>
            <a:spLocks noGrp="1"/>
          </p:cNvSpPr>
          <p:nvPr>
            <p:ph type="title"/>
          </p:nvPr>
        </p:nvSpPr>
        <p:spPr>
          <a:xfrm>
            <a:off x="1" y="-29333"/>
            <a:ext cx="9143999" cy="606702"/>
          </a:xfrm>
        </p:spPr>
        <p:txBody>
          <a:bodyPr>
            <a:normAutofit/>
          </a:bodyPr>
          <a:lstStyle/>
          <a:p>
            <a:pPr>
              <a:tabLst>
                <a:tab pos="2293938" algn="l"/>
              </a:tabLst>
            </a:pPr>
            <a:r>
              <a:rPr lang="en-US" altLang="zh-TW" sz="3000" b="1" dirty="0" smtClean="0">
                <a:solidFill>
                  <a:srgbClr val="0070C0"/>
                </a:solidFill>
                <a:effectLst>
                  <a:outerShdw blurRad="38100" dist="38100" dir="2700000" algn="tl">
                    <a:srgbClr val="000000">
                      <a:alpha val="43137"/>
                    </a:srgbClr>
                  </a:outerShdw>
                </a:effectLst>
              </a:rPr>
              <a:t>13.5 Step </a:t>
            </a:r>
            <a:r>
              <a:rPr lang="en-US" altLang="zh-TW" sz="3000" b="1" dirty="0" smtClean="0">
                <a:solidFill>
                  <a:srgbClr val="0070C0"/>
                </a:solidFill>
                <a:effectLst>
                  <a:outerShdw blurRad="38100" dist="38100" dir="2700000" algn="tl">
                    <a:srgbClr val="000000">
                      <a:alpha val="43137"/>
                    </a:srgbClr>
                  </a:outerShdw>
                </a:effectLst>
              </a:rPr>
              <a:t>4</a:t>
            </a:r>
            <a:r>
              <a:rPr lang="en-US" altLang="zh-TW" sz="3000" b="1" dirty="0" smtClean="0">
                <a:solidFill>
                  <a:srgbClr val="0070C0"/>
                </a:solidFill>
                <a:effectLst>
                  <a:outerShdw blurRad="38100" dist="38100" dir="2700000" algn="tl">
                    <a:srgbClr val="000000">
                      <a:alpha val="43137"/>
                    </a:srgbClr>
                  </a:outerShdw>
                </a:effectLst>
              </a:rPr>
              <a:t>: Flyweight Pattern Demo</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https://www.tutorialspoint.com/design_pattern/flyweight_pattern.htm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Use </a:t>
            </a:r>
            <a:r>
              <a:rPr lang="en-US" altLang="zh-TW" sz="2000" dirty="0" smtClean="0"/>
              <a:t>the factory to get object of concrete class by passing an information such as </a:t>
            </a:r>
            <a:r>
              <a:rPr lang="en-US" altLang="zh-TW" sz="2000" dirty="0" smtClean="0"/>
              <a:t>color.</a:t>
            </a:r>
          </a:p>
          <a:p>
            <a:pPr marL="465138" indent="-465138">
              <a:buClr>
                <a:srgbClr val="00B0F0"/>
              </a:buClr>
              <a:buFont typeface="Wingdings" pitchFamily="2" charset="2"/>
              <a:buChar char="u"/>
            </a:pPr>
            <a:r>
              <a:rPr lang="en-US" altLang="zh-TW" sz="2000" i="1" dirty="0" smtClean="0"/>
              <a:t>FlyweightPatternDemo.java (1)</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
        <p:nvSpPr>
          <p:cNvPr id="10" name="TextBox 1"/>
          <p:cNvSpPr txBox="1"/>
          <p:nvPr/>
        </p:nvSpPr>
        <p:spPr>
          <a:xfrm>
            <a:off x="508000" y="2482847"/>
            <a:ext cx="8403771" cy="3139321"/>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dirty="0" smtClean="0"/>
              <a:t>public class </a:t>
            </a:r>
            <a:r>
              <a:rPr lang="en-US" altLang="zh-TW" dirty="0" err="1" smtClean="0"/>
              <a:t>FlyweightPatternDemo</a:t>
            </a:r>
            <a:r>
              <a:rPr lang="en-US" altLang="zh-TW" dirty="0" smtClean="0"/>
              <a:t> {</a:t>
            </a:r>
          </a:p>
          <a:p>
            <a:pPr>
              <a:buClr>
                <a:srgbClr val="00B0F0"/>
              </a:buClr>
            </a:pPr>
            <a:r>
              <a:rPr lang="en-US" altLang="zh-TW" dirty="0" smtClean="0"/>
              <a:t>   private static final String colors[] = { "Red", "Green", "Blue", "White", "Black" };</a:t>
            </a:r>
          </a:p>
          <a:p>
            <a:pPr>
              <a:buClr>
                <a:srgbClr val="00B0F0"/>
              </a:buClr>
            </a:pPr>
            <a:r>
              <a:rPr lang="en-US" altLang="zh-TW" dirty="0" smtClean="0"/>
              <a:t>   public static void main(String[] </a:t>
            </a:r>
            <a:r>
              <a:rPr lang="en-US" altLang="zh-TW" dirty="0" err="1" smtClean="0"/>
              <a:t>args</a:t>
            </a:r>
            <a:r>
              <a:rPr lang="en-US" altLang="zh-TW" dirty="0" smtClean="0"/>
              <a:t>) {</a:t>
            </a:r>
          </a:p>
          <a:p>
            <a:pPr>
              <a:buClr>
                <a:srgbClr val="00B0F0"/>
              </a:buClr>
            </a:pPr>
            <a:r>
              <a:rPr lang="en-US" altLang="zh-TW" dirty="0" smtClean="0"/>
              <a:t>      for(</a:t>
            </a:r>
            <a:r>
              <a:rPr lang="en-US" altLang="zh-TW" dirty="0" err="1" smtClean="0"/>
              <a:t>int</a:t>
            </a:r>
            <a:r>
              <a:rPr lang="en-US" altLang="zh-TW" dirty="0" smtClean="0"/>
              <a:t> i=0; i &lt; 20; ++i) {</a:t>
            </a:r>
          </a:p>
          <a:p>
            <a:pPr>
              <a:buClr>
                <a:srgbClr val="00B0F0"/>
              </a:buClr>
            </a:pPr>
            <a:r>
              <a:rPr lang="en-US" altLang="zh-TW" dirty="0" smtClean="0"/>
              <a:t>         Circle </a:t>
            </a:r>
            <a:r>
              <a:rPr lang="en-US" altLang="zh-TW" dirty="0" err="1" smtClean="0"/>
              <a:t>circle</a:t>
            </a:r>
            <a:r>
              <a:rPr lang="en-US" altLang="zh-TW" dirty="0" smtClean="0"/>
              <a:t> = (Circle)</a:t>
            </a:r>
            <a:r>
              <a:rPr lang="en-US" altLang="zh-TW" dirty="0" err="1" smtClean="0"/>
              <a:t>ShapeFactory.getCircle</a:t>
            </a:r>
            <a:r>
              <a:rPr lang="en-US" altLang="zh-TW" dirty="0" smtClean="0"/>
              <a:t>(</a:t>
            </a:r>
            <a:r>
              <a:rPr lang="en-US" altLang="zh-TW" dirty="0" err="1" smtClean="0"/>
              <a:t>getRandomColor</a:t>
            </a:r>
            <a:r>
              <a:rPr lang="en-US" altLang="zh-TW" dirty="0" smtClean="0"/>
              <a:t>());</a:t>
            </a:r>
          </a:p>
          <a:p>
            <a:pPr>
              <a:buClr>
                <a:srgbClr val="00B0F0"/>
              </a:buClr>
            </a:pPr>
            <a:r>
              <a:rPr lang="en-US" altLang="zh-TW" dirty="0" smtClean="0"/>
              <a:t>         </a:t>
            </a:r>
            <a:r>
              <a:rPr lang="en-US" altLang="zh-TW" dirty="0" err="1" smtClean="0"/>
              <a:t>circle.setX</a:t>
            </a:r>
            <a:r>
              <a:rPr lang="en-US" altLang="zh-TW" dirty="0" smtClean="0"/>
              <a:t>(</a:t>
            </a:r>
            <a:r>
              <a:rPr lang="en-US" altLang="zh-TW" dirty="0" err="1" smtClean="0"/>
              <a:t>getRandomX</a:t>
            </a:r>
            <a:r>
              <a:rPr lang="en-US" altLang="zh-TW" dirty="0" smtClean="0"/>
              <a:t>());</a:t>
            </a:r>
          </a:p>
          <a:p>
            <a:pPr>
              <a:buClr>
                <a:srgbClr val="00B0F0"/>
              </a:buClr>
            </a:pPr>
            <a:r>
              <a:rPr lang="en-US" altLang="zh-TW" dirty="0" smtClean="0"/>
              <a:t>         </a:t>
            </a:r>
            <a:r>
              <a:rPr lang="en-US" altLang="zh-TW" dirty="0" err="1" smtClean="0"/>
              <a:t>circle.setY</a:t>
            </a:r>
            <a:r>
              <a:rPr lang="en-US" altLang="zh-TW" dirty="0" smtClean="0"/>
              <a:t>(</a:t>
            </a:r>
            <a:r>
              <a:rPr lang="en-US" altLang="zh-TW" dirty="0" err="1" smtClean="0"/>
              <a:t>getRandomY</a:t>
            </a:r>
            <a:r>
              <a:rPr lang="en-US" altLang="zh-TW" dirty="0" smtClean="0"/>
              <a:t>());</a:t>
            </a:r>
          </a:p>
          <a:p>
            <a:pPr>
              <a:buClr>
                <a:srgbClr val="00B0F0"/>
              </a:buClr>
            </a:pPr>
            <a:r>
              <a:rPr lang="en-US" altLang="zh-TW" dirty="0" smtClean="0"/>
              <a:t>         </a:t>
            </a:r>
            <a:r>
              <a:rPr lang="en-US" altLang="zh-TW" dirty="0" err="1" smtClean="0"/>
              <a:t>circle.setRadius</a:t>
            </a:r>
            <a:r>
              <a:rPr lang="en-US" altLang="zh-TW" dirty="0" smtClean="0"/>
              <a:t>(100);</a:t>
            </a:r>
          </a:p>
          <a:p>
            <a:pPr>
              <a:buClr>
                <a:srgbClr val="00B0F0"/>
              </a:buClr>
            </a:pPr>
            <a:r>
              <a:rPr lang="en-US" altLang="zh-TW" dirty="0" smtClean="0"/>
              <a:t>         </a:t>
            </a:r>
            <a:r>
              <a:rPr lang="en-US" altLang="zh-TW" dirty="0" err="1" smtClean="0"/>
              <a:t>circle.draw</a:t>
            </a:r>
            <a:r>
              <a:rPr lang="en-US" altLang="zh-TW" dirty="0" smtClean="0"/>
              <a:t>();</a:t>
            </a:r>
          </a:p>
          <a:p>
            <a:pPr>
              <a:buClr>
                <a:srgbClr val="00B0F0"/>
              </a:buClr>
            </a:pPr>
            <a:r>
              <a:rPr lang="en-US" altLang="zh-TW" dirty="0" smtClean="0"/>
              <a:t>      }</a:t>
            </a:r>
          </a:p>
          <a:p>
            <a:pPr>
              <a:buClr>
                <a:srgbClr val="00B0F0"/>
              </a:buClr>
            </a:pPr>
            <a:r>
              <a:rPr lang="en-US" altLang="zh-TW" dirty="0" smtClean="0"/>
              <a:t>   </a:t>
            </a:r>
            <a:r>
              <a:rPr lang="en-US" altLang="zh-TW" dirty="0" smtClean="0"/>
              <a:t>}</a:t>
            </a:r>
            <a:endParaRPr lang="en-US" altLang="zh-TW" dirty="0" smtClean="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17</a:t>
            </a:fld>
            <a:endParaRPr lang="en-US"/>
          </a:p>
        </p:txBody>
      </p:sp>
      <p:sp>
        <p:nvSpPr>
          <p:cNvPr id="5" name="Title 1"/>
          <p:cNvSpPr>
            <a:spLocks noGrp="1"/>
          </p:cNvSpPr>
          <p:nvPr>
            <p:ph type="title"/>
          </p:nvPr>
        </p:nvSpPr>
        <p:spPr>
          <a:xfrm>
            <a:off x="1" y="-29333"/>
            <a:ext cx="9143999" cy="606702"/>
          </a:xfrm>
        </p:spPr>
        <p:txBody>
          <a:bodyPr>
            <a:normAutofit/>
          </a:bodyPr>
          <a:lstStyle/>
          <a:p>
            <a:pPr>
              <a:tabLst>
                <a:tab pos="2293938" algn="l"/>
              </a:tabLst>
            </a:pPr>
            <a:r>
              <a:rPr lang="en-US" altLang="zh-TW" sz="3000" b="1" dirty="0" smtClean="0">
                <a:solidFill>
                  <a:srgbClr val="0070C0"/>
                </a:solidFill>
                <a:effectLst>
                  <a:outerShdw blurRad="38100" dist="38100" dir="2700000" algn="tl">
                    <a:srgbClr val="000000">
                      <a:alpha val="43137"/>
                    </a:srgbClr>
                  </a:outerShdw>
                </a:effectLst>
              </a:rPr>
              <a:t>13.5 Step </a:t>
            </a:r>
            <a:r>
              <a:rPr lang="en-US" altLang="zh-TW" sz="3000" b="1" dirty="0" smtClean="0">
                <a:solidFill>
                  <a:srgbClr val="0070C0"/>
                </a:solidFill>
                <a:effectLst>
                  <a:outerShdw blurRad="38100" dist="38100" dir="2700000" algn="tl">
                    <a:srgbClr val="000000">
                      <a:alpha val="43137"/>
                    </a:srgbClr>
                  </a:outerShdw>
                </a:effectLst>
              </a:rPr>
              <a:t>4</a:t>
            </a:r>
            <a:r>
              <a:rPr lang="en-US" altLang="zh-TW" sz="3000" b="1" dirty="0" smtClean="0">
                <a:solidFill>
                  <a:srgbClr val="0070C0"/>
                </a:solidFill>
                <a:effectLst>
                  <a:outerShdw blurRad="38100" dist="38100" dir="2700000" algn="tl">
                    <a:srgbClr val="000000">
                      <a:alpha val="43137"/>
                    </a:srgbClr>
                  </a:outerShdw>
                </a:effectLst>
              </a:rPr>
              <a:t>: Flyweight Pattern Demo</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https://www.tutorialspoint.com/design_pattern/flyweight_pattern.htm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1015663"/>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Use </a:t>
            </a:r>
            <a:r>
              <a:rPr lang="en-US" altLang="zh-TW" sz="2000" dirty="0" smtClean="0"/>
              <a:t>the factory to get object of concrete class by passing an information such as </a:t>
            </a:r>
            <a:r>
              <a:rPr lang="en-US" altLang="zh-TW" sz="2000" dirty="0" smtClean="0"/>
              <a:t>color.</a:t>
            </a:r>
          </a:p>
          <a:p>
            <a:pPr marL="465138" indent="-465138">
              <a:buClr>
                <a:srgbClr val="00B0F0"/>
              </a:buClr>
              <a:buFont typeface="Wingdings" pitchFamily="2" charset="2"/>
              <a:buChar char="u"/>
            </a:pPr>
            <a:r>
              <a:rPr lang="en-US" altLang="zh-TW" sz="2000" i="1" dirty="0" smtClean="0"/>
              <a:t>FlyweightPatternDemo.java (2)</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
        <p:nvSpPr>
          <p:cNvPr id="10" name="TextBox 1"/>
          <p:cNvSpPr txBox="1"/>
          <p:nvPr/>
        </p:nvSpPr>
        <p:spPr>
          <a:xfrm>
            <a:off x="725714" y="2265132"/>
            <a:ext cx="7852229" cy="2862322"/>
          </a:xfrm>
          <a:prstGeom prst="rect">
            <a:avLst/>
          </a:prstGeom>
          <a:solidFill>
            <a:schemeClr val="bg1">
              <a:lumMod val="75000"/>
            </a:schemeClr>
          </a:solidFill>
          <a:ln>
            <a:solidFill>
              <a:srgbClr val="C00000"/>
            </a:solidFill>
          </a:ln>
        </p:spPr>
        <p:txBody>
          <a:bodyPr wrap="square" rtlCol="0">
            <a:spAutoFit/>
          </a:bodyPr>
          <a:lstStyle/>
          <a:p>
            <a:pPr>
              <a:buClr>
                <a:srgbClr val="00B0F0"/>
              </a:buClr>
            </a:pPr>
            <a:r>
              <a:rPr lang="en-US" altLang="zh-TW" dirty="0" smtClean="0"/>
              <a:t>   private </a:t>
            </a:r>
            <a:r>
              <a:rPr lang="en-US" altLang="zh-TW" dirty="0" smtClean="0"/>
              <a:t>static String </a:t>
            </a:r>
            <a:r>
              <a:rPr lang="en-US" altLang="zh-TW" dirty="0" err="1" smtClean="0"/>
              <a:t>getRandomColor</a:t>
            </a:r>
            <a:r>
              <a:rPr lang="en-US" altLang="zh-TW" dirty="0" smtClean="0"/>
              <a:t>() {</a:t>
            </a:r>
          </a:p>
          <a:p>
            <a:pPr>
              <a:buClr>
                <a:srgbClr val="00B0F0"/>
              </a:buClr>
            </a:pPr>
            <a:r>
              <a:rPr lang="en-US" altLang="zh-TW" dirty="0" smtClean="0"/>
              <a:t>      return colors[(</a:t>
            </a:r>
            <a:r>
              <a:rPr lang="en-US" altLang="zh-TW" dirty="0" err="1" smtClean="0"/>
              <a:t>int</a:t>
            </a:r>
            <a:r>
              <a:rPr lang="en-US" altLang="zh-TW" dirty="0" smtClean="0"/>
              <a:t>)(</a:t>
            </a:r>
            <a:r>
              <a:rPr lang="en-US" altLang="zh-TW" dirty="0" err="1" smtClean="0"/>
              <a:t>Math.random</a:t>
            </a:r>
            <a:r>
              <a:rPr lang="en-US" altLang="zh-TW" dirty="0" smtClean="0"/>
              <a:t>()*</a:t>
            </a:r>
            <a:r>
              <a:rPr lang="en-US" altLang="zh-TW" dirty="0" err="1" smtClean="0"/>
              <a:t>colors.length</a:t>
            </a:r>
            <a:r>
              <a:rPr lang="en-US" altLang="zh-TW" dirty="0" smtClean="0"/>
              <a:t>)];</a:t>
            </a:r>
          </a:p>
          <a:p>
            <a:pPr>
              <a:buClr>
                <a:srgbClr val="00B0F0"/>
              </a:buClr>
            </a:pPr>
            <a:r>
              <a:rPr lang="en-US" altLang="zh-TW" dirty="0" smtClean="0"/>
              <a:t>   }</a:t>
            </a:r>
          </a:p>
          <a:p>
            <a:pPr>
              <a:buClr>
                <a:srgbClr val="00B0F0"/>
              </a:buClr>
            </a:pPr>
            <a:r>
              <a:rPr lang="en-US" altLang="zh-TW" dirty="0" smtClean="0"/>
              <a:t>   private static </a:t>
            </a:r>
            <a:r>
              <a:rPr lang="en-US" altLang="zh-TW" dirty="0" err="1" smtClean="0"/>
              <a:t>int</a:t>
            </a:r>
            <a:r>
              <a:rPr lang="en-US" altLang="zh-TW" dirty="0" smtClean="0"/>
              <a:t> </a:t>
            </a:r>
            <a:r>
              <a:rPr lang="en-US" altLang="zh-TW" dirty="0" err="1" smtClean="0"/>
              <a:t>getRandomX</a:t>
            </a:r>
            <a:r>
              <a:rPr lang="en-US" altLang="zh-TW" dirty="0" smtClean="0"/>
              <a:t>() {</a:t>
            </a:r>
          </a:p>
          <a:p>
            <a:pPr>
              <a:buClr>
                <a:srgbClr val="00B0F0"/>
              </a:buClr>
            </a:pPr>
            <a:r>
              <a:rPr lang="en-US" altLang="zh-TW" dirty="0" smtClean="0"/>
              <a:t>      return (</a:t>
            </a:r>
            <a:r>
              <a:rPr lang="en-US" altLang="zh-TW" dirty="0" err="1" smtClean="0"/>
              <a:t>int</a:t>
            </a:r>
            <a:r>
              <a:rPr lang="en-US" altLang="zh-TW" dirty="0" smtClean="0"/>
              <a:t>)(</a:t>
            </a:r>
            <a:r>
              <a:rPr lang="en-US" altLang="zh-TW" dirty="0" err="1" smtClean="0"/>
              <a:t>Math.random</a:t>
            </a:r>
            <a:r>
              <a:rPr lang="en-US" altLang="zh-TW" dirty="0" smtClean="0"/>
              <a:t>()*100 );</a:t>
            </a:r>
          </a:p>
          <a:p>
            <a:pPr>
              <a:buClr>
                <a:srgbClr val="00B0F0"/>
              </a:buClr>
            </a:pPr>
            <a:r>
              <a:rPr lang="en-US" altLang="zh-TW" dirty="0" smtClean="0"/>
              <a:t>   }</a:t>
            </a:r>
          </a:p>
          <a:p>
            <a:pPr>
              <a:buClr>
                <a:srgbClr val="00B0F0"/>
              </a:buClr>
            </a:pPr>
            <a:r>
              <a:rPr lang="en-US" altLang="zh-TW" dirty="0" smtClean="0"/>
              <a:t>   private static </a:t>
            </a:r>
            <a:r>
              <a:rPr lang="en-US" altLang="zh-TW" dirty="0" err="1" smtClean="0"/>
              <a:t>int</a:t>
            </a:r>
            <a:r>
              <a:rPr lang="en-US" altLang="zh-TW" dirty="0" smtClean="0"/>
              <a:t> </a:t>
            </a:r>
            <a:r>
              <a:rPr lang="en-US" altLang="zh-TW" dirty="0" err="1" smtClean="0"/>
              <a:t>getRandomY</a:t>
            </a:r>
            <a:r>
              <a:rPr lang="en-US" altLang="zh-TW" dirty="0" smtClean="0"/>
              <a:t>() {</a:t>
            </a:r>
          </a:p>
          <a:p>
            <a:pPr>
              <a:buClr>
                <a:srgbClr val="00B0F0"/>
              </a:buClr>
            </a:pPr>
            <a:r>
              <a:rPr lang="en-US" altLang="zh-TW" dirty="0" smtClean="0"/>
              <a:t>      return (</a:t>
            </a:r>
            <a:r>
              <a:rPr lang="en-US" altLang="zh-TW" dirty="0" err="1" smtClean="0"/>
              <a:t>int</a:t>
            </a:r>
            <a:r>
              <a:rPr lang="en-US" altLang="zh-TW" dirty="0" smtClean="0"/>
              <a:t>)(</a:t>
            </a:r>
            <a:r>
              <a:rPr lang="en-US" altLang="zh-TW" dirty="0" err="1" smtClean="0"/>
              <a:t>Math.random</a:t>
            </a:r>
            <a:r>
              <a:rPr lang="en-US" altLang="zh-TW" dirty="0" smtClean="0"/>
              <a:t>()*100);</a:t>
            </a:r>
          </a:p>
          <a:p>
            <a:pPr>
              <a:buClr>
                <a:srgbClr val="00B0F0"/>
              </a:buClr>
            </a:pPr>
            <a:r>
              <a:rPr lang="en-US" altLang="zh-TW" dirty="0" smtClean="0"/>
              <a:t>   }</a:t>
            </a:r>
          </a:p>
          <a:p>
            <a:pPr>
              <a:buClr>
                <a:srgbClr val="00B0F0"/>
              </a:buClr>
            </a:pPr>
            <a:r>
              <a:rPr lang="en-US" altLang="zh-TW" dirty="0" smtClean="0"/>
              <a:t>}</a:t>
            </a:r>
            <a:endParaRPr lang="en-US" altLang="zh-TW" dirty="0"/>
          </a:p>
        </p:txBody>
      </p:sp>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18</a:t>
            </a:fld>
            <a:endParaRPr lang="en-US"/>
          </a:p>
        </p:txBody>
      </p:sp>
      <p:sp>
        <p:nvSpPr>
          <p:cNvPr id="6" name="Rectangle 5"/>
          <p:cNvSpPr/>
          <p:nvPr/>
        </p:nvSpPr>
        <p:spPr>
          <a:xfrm>
            <a:off x="206062" y="2909484"/>
            <a:ext cx="8733752" cy="646331"/>
          </a:xfrm>
          <a:prstGeom prst="rect">
            <a:avLst/>
          </a:prstGeom>
        </p:spPr>
        <p:txBody>
          <a:bodyPr wrap="square">
            <a:spAutoFit/>
          </a:bodyPr>
          <a:lstStyle/>
          <a:p>
            <a:r>
              <a:rPr lang="en-US" sz="3600" b="1" dirty="0" smtClean="0">
                <a:solidFill>
                  <a:srgbClr val="FFC000"/>
                </a:solidFill>
                <a:effectLst>
                  <a:outerShdw blurRad="38100" dist="38100" dir="2700000" algn="tl">
                    <a:srgbClr val="000000">
                      <a:alpha val="43137"/>
                    </a:srgbClr>
                  </a:outerShdw>
                </a:effectLst>
              </a:rPr>
              <a:t>13.6 </a:t>
            </a:r>
            <a:r>
              <a:rPr lang="en-US" sz="3600" b="1" dirty="0" smtClean="0">
                <a:solidFill>
                  <a:srgbClr val="FFC000"/>
                </a:solidFill>
                <a:effectLst>
                  <a:outerShdw blurRad="38100" dist="38100" dir="2700000" algn="tl">
                    <a:srgbClr val="000000">
                      <a:alpha val="43137"/>
                    </a:srgbClr>
                  </a:outerShdw>
                </a:effectLst>
              </a:rPr>
              <a:t>Step </a:t>
            </a:r>
            <a:r>
              <a:rPr lang="en-US" sz="3600" b="1" dirty="0" smtClean="0">
                <a:solidFill>
                  <a:srgbClr val="FFC000"/>
                </a:solidFill>
                <a:effectLst>
                  <a:outerShdw blurRad="38100" dist="38100" dir="2700000" algn="tl">
                    <a:srgbClr val="000000">
                      <a:alpha val="43137"/>
                    </a:srgbClr>
                  </a:outerShdw>
                </a:effectLst>
              </a:rPr>
              <a:t>5: Run Flyweight Pattern Demo</a:t>
            </a:r>
            <a:endParaRPr lang="en-US" sz="36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19</a:t>
            </a:fld>
            <a:endParaRPr lang="en-US"/>
          </a:p>
        </p:txBody>
      </p:sp>
      <p:sp>
        <p:nvSpPr>
          <p:cNvPr id="5" name="Title 1"/>
          <p:cNvSpPr>
            <a:spLocks noGrp="1"/>
          </p:cNvSpPr>
          <p:nvPr>
            <p:ph type="title"/>
          </p:nvPr>
        </p:nvSpPr>
        <p:spPr>
          <a:xfrm>
            <a:off x="1" y="-29333"/>
            <a:ext cx="9143999" cy="606702"/>
          </a:xfrm>
        </p:spPr>
        <p:txBody>
          <a:bodyPr>
            <a:normAutofit/>
          </a:bodyPr>
          <a:lstStyle/>
          <a:p>
            <a:pPr>
              <a:tabLst>
                <a:tab pos="2293938" algn="l"/>
              </a:tabLst>
            </a:pPr>
            <a:r>
              <a:rPr lang="en-US" altLang="zh-TW" sz="3000" b="1" dirty="0" smtClean="0">
                <a:solidFill>
                  <a:srgbClr val="0070C0"/>
                </a:solidFill>
                <a:effectLst>
                  <a:outerShdw blurRad="38100" dist="38100" dir="2700000" algn="tl">
                    <a:srgbClr val="000000">
                      <a:alpha val="43137"/>
                    </a:srgbClr>
                  </a:outerShdw>
                </a:effectLst>
              </a:rPr>
              <a:t>13.6 Step </a:t>
            </a:r>
            <a:r>
              <a:rPr lang="en-US" altLang="zh-TW" sz="3000" b="1" dirty="0" smtClean="0">
                <a:solidFill>
                  <a:srgbClr val="0070C0"/>
                </a:solidFill>
                <a:effectLst>
                  <a:outerShdw blurRad="38100" dist="38100" dir="2700000" algn="tl">
                    <a:srgbClr val="000000">
                      <a:alpha val="43137"/>
                    </a:srgbClr>
                  </a:outerShdw>
                </a:effectLst>
              </a:rPr>
              <a:t>5</a:t>
            </a:r>
            <a:r>
              <a:rPr lang="en-US" altLang="zh-TW" sz="3000" b="1" dirty="0" smtClean="0">
                <a:solidFill>
                  <a:srgbClr val="0070C0"/>
                </a:solidFill>
                <a:effectLst>
                  <a:outerShdw blurRad="38100" dist="38100" dir="2700000" algn="tl">
                    <a:srgbClr val="000000">
                      <a:alpha val="43137"/>
                    </a:srgbClr>
                  </a:outerShdw>
                </a:effectLst>
              </a:rPr>
              <a:t>: Run Flyweight Pattern Demo</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https://www.tutorialspoint.com/design_pattern/flyweight_pattern.htm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Run</a:t>
            </a:r>
            <a:r>
              <a:rPr lang="en-US" altLang="zh-TW" sz="2000" i="1" dirty="0" smtClean="0"/>
              <a:t> FlyweightPatternDemo.java (2)</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451429" y="1610209"/>
            <a:ext cx="5821817" cy="4713711"/>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2</a:t>
            </a:fld>
            <a:endParaRPr lang="en-US"/>
          </a:p>
        </p:txBody>
      </p:sp>
      <p:sp>
        <p:nvSpPr>
          <p:cNvPr id="6" name="Rectangle 5"/>
          <p:cNvSpPr/>
          <p:nvPr/>
        </p:nvSpPr>
        <p:spPr>
          <a:xfrm>
            <a:off x="206062" y="2909484"/>
            <a:ext cx="8733752" cy="923330"/>
          </a:xfrm>
          <a:prstGeom prst="rect">
            <a:avLst/>
          </a:prstGeom>
        </p:spPr>
        <p:txBody>
          <a:bodyPr wrap="square">
            <a:spAutoFit/>
          </a:bodyPr>
          <a:lstStyle/>
          <a:p>
            <a:r>
              <a:rPr lang="en-US" sz="5400" b="1" dirty="0" smtClean="0">
                <a:solidFill>
                  <a:srgbClr val="FFC000"/>
                </a:solidFill>
                <a:effectLst>
                  <a:outerShdw blurRad="38100" dist="38100" dir="2700000" algn="tl">
                    <a:srgbClr val="000000">
                      <a:alpha val="43137"/>
                    </a:srgbClr>
                  </a:outerShdw>
                </a:effectLst>
              </a:rPr>
              <a:t>13 Flyweight Pattern</a:t>
            </a:r>
            <a:endParaRPr lang="en-US" sz="54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39A68FB-3CE7-4FDB-80DF-25BB60F8A625}" type="slidenum">
              <a:rPr lang="en-US" smtClean="0">
                <a:solidFill>
                  <a:prstClr val="black"/>
                </a:solidFill>
              </a:rPr>
              <a:pPr/>
              <a:t>20</a:t>
            </a:fld>
            <a:endParaRPr lang="en-US" dirty="0">
              <a:solidFill>
                <a:prstClr val="black"/>
              </a:solidFill>
            </a:endParaRPr>
          </a:p>
        </p:txBody>
      </p:sp>
      <p:sp>
        <p:nvSpPr>
          <p:cNvPr id="6" name="Rectangle 5"/>
          <p:cNvSpPr/>
          <p:nvPr/>
        </p:nvSpPr>
        <p:spPr>
          <a:xfrm>
            <a:off x="1385459" y="4332495"/>
            <a:ext cx="6553397" cy="923330"/>
          </a:xfrm>
          <a:prstGeom prst="rect">
            <a:avLst/>
          </a:prstGeom>
          <a:noFill/>
        </p:spPr>
        <p:txBody>
          <a:bodyPr wrap="none" lIns="91440" tIns="45720" rIns="91440" bIns="45720">
            <a:spAutoFit/>
          </a:bodyPr>
          <a:lstStyle/>
          <a:p>
            <a:pPr algn="ctr"/>
            <a:r>
              <a:rPr lang="en-US" sz="5400" b="1" dirty="0" smtClean="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rPr>
              <a:t>END of CHAPTER 13</a:t>
            </a:r>
            <a:endParaRPr lang="en-US" sz="5400" b="1" dirty="0">
              <a:ln w="12700">
                <a:solidFill>
                  <a:srgbClr val="2C3C43">
                    <a:lumMod val="75000"/>
                  </a:srgbClr>
                </a:solidFill>
                <a:prstDash val="solid"/>
              </a:ln>
              <a:pattFill prst="dkUpDiag">
                <a:fgClr>
                  <a:srgbClr val="2C3C43"/>
                </a:fgClr>
                <a:bgClr>
                  <a:srgbClr val="2C3C43">
                    <a:lumMod val="20000"/>
                    <a:lumOff val="80000"/>
                  </a:srgbClr>
                </a:bgClr>
              </a:pattFill>
              <a:effectLst>
                <a:outerShdw dist="38100" dir="2640000" algn="bl" rotWithShape="0">
                  <a:srgbClr val="2C3C43">
                    <a:lumMod val="75000"/>
                  </a:srgbClr>
                </a:outerShdw>
              </a:effectLst>
            </a:endParaRPr>
          </a:p>
        </p:txBody>
      </p:sp>
    </p:spTree>
    <p:extLst>
      <p:ext uri="{BB962C8B-B14F-4D97-AF65-F5344CB8AC3E}">
        <p14:creationId xmlns="" xmlns:p14="http://schemas.microsoft.com/office/powerpoint/2010/main" val="938457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3</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 Flyweight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https://www.tutorialspoint.com/design_pattern/flyweight_pattern.htm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347787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Flyweight pattern is primarily used to reduce the number of objects created and to decrease memory footprint and increase performance. </a:t>
            </a:r>
          </a:p>
          <a:p>
            <a:pPr marL="465138" indent="-465138">
              <a:buClr>
                <a:srgbClr val="00B0F0"/>
              </a:buClr>
              <a:buFont typeface="Wingdings" pitchFamily="2" charset="2"/>
              <a:buChar char="u"/>
            </a:pPr>
            <a:r>
              <a:rPr lang="en-US" altLang="zh-TW" sz="2000" dirty="0" smtClean="0"/>
              <a:t>This type of design pattern comes under structural pattern as this pattern provides ways to decrease object count thus improving the object structure of application.</a:t>
            </a:r>
          </a:p>
          <a:p>
            <a:pPr marL="465138" indent="-465138">
              <a:buClr>
                <a:srgbClr val="00B0F0"/>
              </a:buClr>
              <a:buFont typeface="Wingdings" pitchFamily="2" charset="2"/>
              <a:buChar char="u"/>
            </a:pPr>
            <a:r>
              <a:rPr lang="en-US" altLang="zh-TW" sz="2000" dirty="0" smtClean="0"/>
              <a:t>Flyweight pattern tries to reuse already existing similar kind objects by storing them and creates new object when no matching object is found. </a:t>
            </a:r>
          </a:p>
          <a:p>
            <a:pPr marL="465138" indent="-465138">
              <a:buClr>
                <a:srgbClr val="00B0F0"/>
              </a:buClr>
              <a:buFont typeface="Wingdings" pitchFamily="2" charset="2"/>
              <a:buChar char="u"/>
            </a:pPr>
            <a:r>
              <a:rPr lang="en-US" altLang="zh-TW" sz="2000" dirty="0" smtClean="0"/>
              <a:t>We will demonstrate this pattern by drawing 20 circles of different locations but we will create only 5 objects. </a:t>
            </a:r>
          </a:p>
          <a:p>
            <a:pPr marL="465138" indent="-465138">
              <a:buClr>
                <a:srgbClr val="00B0F0"/>
              </a:buClr>
              <a:buFont typeface="Wingdings" pitchFamily="2" charset="2"/>
              <a:buChar char="u"/>
            </a:pPr>
            <a:r>
              <a:rPr lang="en-US" altLang="zh-TW" sz="2000" dirty="0" smtClean="0"/>
              <a:t>Only 5 colors are available so color property is used to check already existing </a:t>
            </a:r>
            <a:r>
              <a:rPr lang="en-US" altLang="zh-TW" sz="2000" i="1" dirty="0" smtClean="0"/>
              <a:t>Circle</a:t>
            </a:r>
            <a:r>
              <a:rPr lang="en-US" altLang="zh-TW" sz="2000" dirty="0" smtClean="0"/>
              <a:t> objects.</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4</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 Flyweight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https://en.wikipedia.org/wiki/Flyweight_pattern</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255454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A </a:t>
            </a:r>
            <a:r>
              <a:rPr lang="en-US" altLang="zh-TW" sz="2000" b="1" dirty="0" smtClean="0"/>
              <a:t>F</a:t>
            </a:r>
            <a:r>
              <a:rPr lang="en-US" altLang="zh-TW" sz="2000" b="1" dirty="0" smtClean="0"/>
              <a:t>lyweight</a:t>
            </a:r>
            <a:r>
              <a:rPr lang="en-US" altLang="zh-TW" sz="2000" b="1" dirty="0" smtClean="0"/>
              <a:t> </a:t>
            </a:r>
            <a:r>
              <a:rPr lang="en-US" altLang="zh-TW" sz="2000" b="1" dirty="0" smtClean="0"/>
              <a:t>pattern </a:t>
            </a:r>
            <a:r>
              <a:rPr lang="en-US" altLang="zh-TW" sz="2000" dirty="0" smtClean="0"/>
              <a:t>is </a:t>
            </a:r>
            <a:r>
              <a:rPr lang="en-US" altLang="zh-TW" sz="2000" dirty="0" smtClean="0"/>
              <a:t>a software design </a:t>
            </a:r>
            <a:r>
              <a:rPr lang="en-US" altLang="zh-TW" sz="2000" dirty="0" smtClean="0"/>
              <a:t>pattern. </a:t>
            </a:r>
          </a:p>
          <a:p>
            <a:pPr marL="465138" indent="-465138">
              <a:buClr>
                <a:srgbClr val="00B0F0"/>
              </a:buClr>
              <a:buFont typeface="Wingdings" pitchFamily="2" charset="2"/>
              <a:buChar char="u"/>
            </a:pPr>
            <a:r>
              <a:rPr lang="en-US" altLang="zh-TW" sz="2000" dirty="0" smtClean="0"/>
              <a:t>A </a:t>
            </a:r>
            <a:r>
              <a:rPr lang="en-US" altLang="zh-TW" sz="2000" b="1" dirty="0" smtClean="0"/>
              <a:t>Flyweight</a:t>
            </a:r>
            <a:r>
              <a:rPr lang="en-US" altLang="zh-TW" sz="2000" dirty="0" smtClean="0"/>
              <a:t> </a:t>
            </a:r>
            <a:r>
              <a:rPr lang="en-US" altLang="zh-TW" sz="2000" dirty="0" smtClean="0"/>
              <a:t>is an </a:t>
            </a:r>
            <a:r>
              <a:rPr lang="en-US" altLang="zh-TW" sz="2000" b="1" dirty="0" smtClean="0"/>
              <a:t>object</a:t>
            </a:r>
            <a:r>
              <a:rPr lang="en-US" altLang="zh-TW" sz="2000" dirty="0" smtClean="0"/>
              <a:t> that </a:t>
            </a:r>
            <a:r>
              <a:rPr lang="en-US" altLang="zh-TW" sz="2000" b="1" dirty="0" smtClean="0"/>
              <a:t>minimizes </a:t>
            </a:r>
            <a:r>
              <a:rPr lang="en-US" altLang="zh-TW" sz="2000" b="1" dirty="0" smtClean="0"/>
              <a:t>memory </a:t>
            </a:r>
            <a:r>
              <a:rPr lang="en-US" altLang="zh-TW" sz="2000" b="1" dirty="0" smtClean="0"/>
              <a:t> usage </a:t>
            </a:r>
            <a:r>
              <a:rPr lang="en-US" altLang="zh-TW" sz="2000" dirty="0" smtClean="0"/>
              <a:t>by sharing as much data as possible with other similar </a:t>
            </a:r>
            <a:r>
              <a:rPr lang="en-US" altLang="zh-TW" sz="2000" dirty="0" smtClean="0"/>
              <a:t>objects.</a:t>
            </a:r>
          </a:p>
          <a:p>
            <a:pPr marL="465138" indent="-465138">
              <a:buClr>
                <a:srgbClr val="00B0F0"/>
              </a:buClr>
              <a:buFont typeface="Wingdings" pitchFamily="2" charset="2"/>
              <a:buChar char="u"/>
            </a:pPr>
            <a:r>
              <a:rPr lang="en-US" altLang="zh-TW" sz="2000" dirty="0" smtClean="0"/>
              <a:t>A </a:t>
            </a:r>
            <a:r>
              <a:rPr lang="en-US" altLang="zh-TW" sz="2000" b="1" dirty="0" smtClean="0"/>
              <a:t>Flyweight</a:t>
            </a:r>
            <a:r>
              <a:rPr lang="en-US" altLang="zh-TW" sz="2000" dirty="0" smtClean="0"/>
              <a:t> </a:t>
            </a:r>
            <a:r>
              <a:rPr lang="en-US" altLang="zh-TW" sz="2000" dirty="0" smtClean="0"/>
              <a:t>is a way </a:t>
            </a:r>
            <a:r>
              <a:rPr lang="en-US" altLang="zh-TW" sz="2000" b="1" dirty="0" smtClean="0"/>
              <a:t>to use objects </a:t>
            </a:r>
            <a:r>
              <a:rPr lang="en-US" altLang="zh-TW" sz="2000" dirty="0" smtClean="0"/>
              <a:t>in large numbers when a simple repeated representation would use an unacceptable amount of memory. </a:t>
            </a:r>
            <a:endParaRPr lang="en-US" altLang="zh-TW" sz="2000" dirty="0" smtClean="0"/>
          </a:p>
          <a:p>
            <a:pPr marL="465138" indent="-465138">
              <a:buClr>
                <a:srgbClr val="00B0F0"/>
              </a:buClr>
              <a:buFont typeface="Wingdings" pitchFamily="2" charset="2"/>
              <a:buChar char="u"/>
            </a:pPr>
            <a:r>
              <a:rPr lang="en-US" altLang="zh-TW" sz="2000" dirty="0" smtClean="0"/>
              <a:t>Often </a:t>
            </a:r>
            <a:r>
              <a:rPr lang="en-US" altLang="zh-TW" sz="2000" dirty="0" smtClean="0"/>
              <a:t>some parts of the object state can be shared, and it is common practice to hold them in external data structures and pass them to the flyweight objects temporarily when they are </a:t>
            </a:r>
            <a:r>
              <a:rPr lang="en-US" altLang="zh-TW" sz="2000" dirty="0" smtClean="0"/>
              <a:t>used.</a:t>
            </a:r>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5</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 Flyweight Pattern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https://en.wikipedia.org/wiki/Flyweight_pattern</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4401205"/>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b="1" dirty="0" smtClean="0"/>
              <a:t>Word Processor Example:</a:t>
            </a:r>
          </a:p>
          <a:p>
            <a:pPr marL="922338" lvl="1" indent="-465138">
              <a:buClr>
                <a:srgbClr val="00B0F0"/>
              </a:buClr>
              <a:buFont typeface="Wingdings" pitchFamily="2" charset="2"/>
              <a:buChar char="u"/>
            </a:pPr>
            <a:r>
              <a:rPr lang="en-US" altLang="zh-TW" sz="2000" dirty="0" smtClean="0"/>
              <a:t>A </a:t>
            </a:r>
            <a:r>
              <a:rPr lang="en-US" altLang="zh-TW" sz="2000" dirty="0" smtClean="0"/>
              <a:t>classic example usage of the flyweight pattern is the data structures for graphical representation of characters in a </a:t>
            </a:r>
            <a:r>
              <a:rPr lang="en-US" altLang="zh-TW" sz="2000" b="1" dirty="0" smtClean="0"/>
              <a:t>word processor. </a:t>
            </a:r>
            <a:endParaRPr lang="en-US" altLang="zh-TW" sz="2000" b="1" dirty="0" smtClean="0"/>
          </a:p>
          <a:p>
            <a:pPr marL="922338" lvl="1" indent="-465138">
              <a:buClr>
                <a:srgbClr val="00B0F0"/>
              </a:buClr>
              <a:buFont typeface="Wingdings" pitchFamily="2" charset="2"/>
              <a:buChar char="u"/>
            </a:pPr>
            <a:r>
              <a:rPr lang="en-US" altLang="zh-TW" sz="2000" dirty="0" smtClean="0"/>
              <a:t>It </a:t>
            </a:r>
            <a:r>
              <a:rPr lang="en-US" altLang="zh-TW" sz="2000" dirty="0" smtClean="0"/>
              <a:t>might be desirable to have, for each character in a document, a </a:t>
            </a:r>
            <a:r>
              <a:rPr lang="en-US" altLang="zh-TW" sz="2000" b="1" dirty="0" smtClean="0"/>
              <a:t>glyph</a:t>
            </a:r>
            <a:r>
              <a:rPr lang="en-US" altLang="zh-TW" sz="2000" dirty="0" smtClean="0"/>
              <a:t> object containing its </a:t>
            </a:r>
            <a:r>
              <a:rPr lang="en-US" altLang="zh-TW" sz="2000" b="1" dirty="0" smtClean="0"/>
              <a:t>font outline, font metrics</a:t>
            </a:r>
            <a:r>
              <a:rPr lang="en-US" altLang="zh-TW" sz="2000" dirty="0" smtClean="0"/>
              <a:t>, and other </a:t>
            </a:r>
            <a:r>
              <a:rPr lang="en-US" altLang="zh-TW" sz="2000" b="1" dirty="0" smtClean="0"/>
              <a:t>formatting data</a:t>
            </a:r>
            <a:r>
              <a:rPr lang="en-US" altLang="zh-TW" sz="2000" dirty="0" smtClean="0"/>
              <a:t>, but this would amount to hundreds or thousands of bytes for each character. </a:t>
            </a:r>
            <a:endParaRPr lang="en-US" altLang="zh-TW" sz="2000" dirty="0" smtClean="0"/>
          </a:p>
          <a:p>
            <a:pPr marL="922338" lvl="1" indent="-465138">
              <a:buClr>
                <a:srgbClr val="00B0F0"/>
              </a:buClr>
              <a:buFont typeface="Wingdings" pitchFamily="2" charset="2"/>
              <a:buChar char="u"/>
            </a:pPr>
            <a:r>
              <a:rPr lang="en-US" altLang="zh-TW" sz="2000" dirty="0" smtClean="0"/>
              <a:t>Instead</a:t>
            </a:r>
            <a:r>
              <a:rPr lang="en-US" altLang="zh-TW" sz="2000" dirty="0" smtClean="0"/>
              <a:t>, for every character there might be a reference to a flyweight glyph object shared by every instance of the same character in the document; only the position of each character (in the document and/or the page) would need to be stored </a:t>
            </a:r>
            <a:r>
              <a:rPr lang="en-US" altLang="zh-TW" sz="2000" dirty="0" smtClean="0"/>
              <a:t>internally.</a:t>
            </a:r>
          </a:p>
          <a:p>
            <a:pPr marL="465138" indent="-465138">
              <a:buClr>
                <a:srgbClr val="00B0F0"/>
              </a:buClr>
              <a:buFont typeface="Wingdings" pitchFamily="2" charset="2"/>
              <a:buChar char="u"/>
            </a:pPr>
            <a:r>
              <a:rPr lang="en-US" altLang="zh-TW" sz="2000" b="1" dirty="0" smtClean="0"/>
              <a:t>S</a:t>
            </a:r>
            <a:r>
              <a:rPr lang="en-US" altLang="zh-TW" sz="2000" b="1" dirty="0" smtClean="0"/>
              <a:t>tring interning Example:</a:t>
            </a:r>
          </a:p>
          <a:p>
            <a:pPr marL="922338" lvl="1" indent="-465138">
              <a:buClr>
                <a:srgbClr val="00B0F0"/>
              </a:buClr>
              <a:buFont typeface="Wingdings" pitchFamily="2" charset="2"/>
              <a:buChar char="u"/>
            </a:pPr>
            <a:r>
              <a:rPr lang="en-US" altLang="zh-TW" sz="2000" dirty="0" smtClean="0"/>
              <a:t>In </a:t>
            </a:r>
            <a:r>
              <a:rPr lang="en-US" altLang="zh-TW" sz="2000" dirty="0" smtClean="0"/>
              <a:t>other contexts the idea of </a:t>
            </a:r>
            <a:r>
              <a:rPr lang="en-US" altLang="zh-TW" sz="2000" b="1" dirty="0" smtClean="0"/>
              <a:t>sharing identical data structures </a:t>
            </a:r>
            <a:r>
              <a:rPr lang="en-US" altLang="zh-TW" sz="2000" dirty="0" smtClean="0"/>
              <a:t>is called </a:t>
            </a:r>
            <a:r>
              <a:rPr lang="en-US" altLang="zh-TW" sz="2000" b="1" dirty="0" smtClean="0"/>
              <a:t>hash </a:t>
            </a:r>
            <a:r>
              <a:rPr lang="en-US" altLang="zh-TW" sz="2000" b="1" dirty="0" err="1" smtClean="0"/>
              <a:t>consing</a:t>
            </a:r>
            <a:r>
              <a:rPr lang="en-US" altLang="zh-TW" sz="2000" dirty="0" smtClean="0"/>
              <a:t>.</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6</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13.1 Flyweight Pattern Implementation</a:t>
            </a:r>
            <a:endParaRPr lang="en-US" sz="40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7</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 Flyweight Pattern Implementation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https://www.tutorialspoint.com/design_pattern/facade_pattern.htm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3785652"/>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We are going to create a </a:t>
            </a:r>
            <a:r>
              <a:rPr lang="en-US" altLang="zh-TW" sz="2000" i="1" dirty="0" smtClean="0"/>
              <a:t>Shape</a:t>
            </a:r>
            <a:r>
              <a:rPr lang="en-US" altLang="zh-TW" sz="2000" dirty="0" smtClean="0"/>
              <a:t> interface and concrete class </a:t>
            </a:r>
            <a:r>
              <a:rPr lang="en-US" altLang="zh-TW" sz="2000" i="1" dirty="0" smtClean="0"/>
              <a:t>Circle</a:t>
            </a:r>
            <a:r>
              <a:rPr lang="en-US" altLang="zh-TW" sz="2000" dirty="0" smtClean="0"/>
              <a:t> implementing the </a:t>
            </a:r>
            <a:r>
              <a:rPr lang="en-US" altLang="zh-TW" sz="2000" i="1" dirty="0" smtClean="0"/>
              <a:t>Shape</a:t>
            </a:r>
            <a:r>
              <a:rPr lang="en-US" altLang="zh-TW" sz="2000" dirty="0" smtClean="0"/>
              <a:t> interface. </a:t>
            </a:r>
          </a:p>
          <a:p>
            <a:pPr marL="465138" indent="-465138">
              <a:buClr>
                <a:srgbClr val="00B0F0"/>
              </a:buClr>
              <a:buFont typeface="Wingdings" pitchFamily="2" charset="2"/>
              <a:buChar char="u"/>
            </a:pPr>
            <a:r>
              <a:rPr lang="en-US" altLang="zh-TW" sz="2000" dirty="0" smtClean="0"/>
              <a:t>A factory class </a:t>
            </a:r>
            <a:r>
              <a:rPr lang="en-US" altLang="zh-TW" sz="2000" i="1" dirty="0" err="1" smtClean="0"/>
              <a:t>ShapeFactory</a:t>
            </a:r>
            <a:r>
              <a:rPr lang="en-US" altLang="zh-TW" sz="2000" dirty="0" smtClean="0"/>
              <a:t> is defined as a next step.</a:t>
            </a:r>
          </a:p>
          <a:p>
            <a:pPr marL="465138" indent="-465138">
              <a:buClr>
                <a:srgbClr val="00B0F0"/>
              </a:buClr>
              <a:buFont typeface="Wingdings" pitchFamily="2" charset="2"/>
              <a:buChar char="u"/>
            </a:pPr>
            <a:r>
              <a:rPr lang="en-US" altLang="zh-TW" sz="2000" i="1" dirty="0" err="1" smtClean="0"/>
              <a:t>ShapeFactory</a:t>
            </a:r>
            <a:r>
              <a:rPr lang="en-US" altLang="zh-TW" sz="2000" dirty="0" smtClean="0"/>
              <a:t> has a </a:t>
            </a:r>
            <a:r>
              <a:rPr lang="en-US" altLang="zh-TW" sz="2000" i="1" dirty="0" err="1" smtClean="0"/>
              <a:t>HashMap</a:t>
            </a:r>
            <a:r>
              <a:rPr lang="en-US" altLang="zh-TW" sz="2000" dirty="0" smtClean="0"/>
              <a:t> of </a:t>
            </a:r>
            <a:r>
              <a:rPr lang="en-US" altLang="zh-TW" sz="2000" i="1" dirty="0" smtClean="0"/>
              <a:t>Circle</a:t>
            </a:r>
            <a:r>
              <a:rPr lang="en-US" altLang="zh-TW" sz="2000" dirty="0" smtClean="0"/>
              <a:t> having key as color of the </a:t>
            </a:r>
            <a:r>
              <a:rPr lang="en-US" altLang="zh-TW" sz="2000" i="1" dirty="0" smtClean="0"/>
              <a:t>Circle</a:t>
            </a:r>
            <a:r>
              <a:rPr lang="en-US" altLang="zh-TW" sz="2000" dirty="0" smtClean="0"/>
              <a:t> object.</a:t>
            </a:r>
          </a:p>
          <a:p>
            <a:pPr marL="465138" indent="-465138">
              <a:buClr>
                <a:srgbClr val="00B0F0"/>
              </a:buClr>
              <a:buFont typeface="Wingdings" pitchFamily="2" charset="2"/>
              <a:buChar char="u"/>
            </a:pPr>
            <a:r>
              <a:rPr lang="en-US" altLang="zh-TW" sz="2000" dirty="0" smtClean="0"/>
              <a:t>Whenever a request comes to create a circle of particular color to </a:t>
            </a:r>
            <a:r>
              <a:rPr lang="en-US" altLang="zh-TW" sz="2000" i="1" dirty="0" err="1" smtClean="0"/>
              <a:t>ShapeFactory</a:t>
            </a:r>
            <a:r>
              <a:rPr lang="en-US" altLang="zh-TW" sz="2000" dirty="0" smtClean="0"/>
              <a:t>, it checks the circle object in its </a:t>
            </a:r>
            <a:r>
              <a:rPr lang="en-US" altLang="zh-TW" sz="2000" i="1" dirty="0" err="1" smtClean="0"/>
              <a:t>HashMap</a:t>
            </a:r>
            <a:r>
              <a:rPr lang="en-US" altLang="zh-TW" sz="2000" dirty="0" smtClean="0"/>
              <a:t>, if object of </a:t>
            </a:r>
            <a:r>
              <a:rPr lang="en-US" altLang="zh-TW" sz="2000" i="1" dirty="0" smtClean="0"/>
              <a:t>Circle</a:t>
            </a:r>
            <a:r>
              <a:rPr lang="en-US" altLang="zh-TW" sz="2000" dirty="0" smtClean="0"/>
              <a:t> found, that object is returned otherwise a new object is created, stored in </a:t>
            </a:r>
            <a:r>
              <a:rPr lang="en-US" altLang="zh-TW" sz="2000" dirty="0" err="1" smtClean="0"/>
              <a:t>hashmap</a:t>
            </a:r>
            <a:r>
              <a:rPr lang="en-US" altLang="zh-TW" sz="2000" dirty="0" smtClean="0"/>
              <a:t> for future use, and returned to client.</a:t>
            </a:r>
          </a:p>
          <a:p>
            <a:pPr marL="465138" indent="-465138">
              <a:buClr>
                <a:srgbClr val="00B0F0"/>
              </a:buClr>
              <a:buFont typeface="Wingdings" pitchFamily="2" charset="2"/>
              <a:buChar char="u"/>
            </a:pPr>
            <a:r>
              <a:rPr lang="en-US" altLang="zh-TW" sz="2000" i="1" dirty="0" err="1" smtClean="0"/>
              <a:t>FlyWeightPatternDemo</a:t>
            </a:r>
            <a:r>
              <a:rPr lang="en-US" altLang="zh-TW" sz="2000" dirty="0" smtClean="0"/>
              <a:t>, our demo class, will use </a:t>
            </a:r>
            <a:r>
              <a:rPr lang="en-US" altLang="zh-TW" sz="2000" i="1" dirty="0" err="1" smtClean="0"/>
              <a:t>ShapeFactory</a:t>
            </a:r>
            <a:r>
              <a:rPr lang="en-US" altLang="zh-TW" sz="2000" dirty="0" smtClean="0"/>
              <a:t> to get a </a:t>
            </a:r>
            <a:r>
              <a:rPr lang="en-US" altLang="zh-TW" sz="2000" i="1" dirty="0" smtClean="0"/>
              <a:t>Shape</a:t>
            </a:r>
            <a:r>
              <a:rPr lang="en-US" altLang="zh-TW" sz="2000" dirty="0" smtClean="0"/>
              <a:t> object. </a:t>
            </a:r>
          </a:p>
          <a:p>
            <a:pPr marL="465138" indent="-465138">
              <a:buClr>
                <a:srgbClr val="00B0F0"/>
              </a:buClr>
              <a:buFont typeface="Wingdings" pitchFamily="2" charset="2"/>
              <a:buChar char="u"/>
            </a:pPr>
            <a:r>
              <a:rPr lang="en-US" altLang="zh-TW" sz="2000" dirty="0" smtClean="0"/>
              <a:t>It will pass information (</a:t>
            </a:r>
            <a:r>
              <a:rPr lang="en-US" altLang="zh-TW" sz="2000" i="1" dirty="0" smtClean="0"/>
              <a:t>red / green / blue/ black / white</a:t>
            </a:r>
            <a:r>
              <a:rPr lang="en-US" altLang="zh-TW" sz="2000" dirty="0" smtClean="0"/>
              <a:t>) to </a:t>
            </a:r>
            <a:r>
              <a:rPr lang="en-US" altLang="zh-TW" sz="2000" i="1" dirty="0" err="1" smtClean="0"/>
              <a:t>ShapeFactory</a:t>
            </a:r>
            <a:r>
              <a:rPr lang="en-US" altLang="zh-TW" sz="2000" dirty="0" smtClean="0"/>
              <a:t> to get the circle of desired color it needs.</a:t>
            </a:r>
            <a:endParaRPr lang="en-US" altLang="zh-TW" sz="2000" dirty="0"/>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8</a:t>
            </a:fld>
            <a:endParaRPr lang="en-US"/>
          </a:p>
        </p:txBody>
      </p:sp>
      <p:sp>
        <p:nvSpPr>
          <p:cNvPr id="5" name="Title 1"/>
          <p:cNvSpPr>
            <a:spLocks noGrp="1"/>
          </p:cNvSpPr>
          <p:nvPr>
            <p:ph type="title"/>
          </p:nvPr>
        </p:nvSpPr>
        <p:spPr>
          <a:xfrm>
            <a:off x="1" y="-29333"/>
            <a:ext cx="9143999" cy="606702"/>
          </a:xfrm>
        </p:spPr>
        <p:txBody>
          <a:bodyPr>
            <a:normAutofit/>
          </a:bodyPr>
          <a:lstStyle/>
          <a:p>
            <a:r>
              <a:rPr lang="en-US" altLang="zh-TW" sz="3000" b="1" dirty="0" smtClean="0">
                <a:solidFill>
                  <a:srgbClr val="0070C0"/>
                </a:solidFill>
                <a:effectLst>
                  <a:outerShdw blurRad="38100" dist="38100" dir="2700000" algn="tl">
                    <a:srgbClr val="000000">
                      <a:alpha val="43137"/>
                    </a:srgbClr>
                  </a:outerShdw>
                </a:effectLst>
              </a:rPr>
              <a:t>13.1 Flyweight Pattern Implementation</a:t>
            </a:r>
            <a:endParaRPr lang="en-US" altLang="zh-TW" sz="3000" b="1" dirty="0">
              <a:solidFill>
                <a:srgbClr val="0070C0"/>
              </a:solidFill>
              <a:effectLst>
                <a:outerShdw blurRad="38100" dist="38100" dir="2700000" algn="tl">
                  <a:srgbClr val="000000">
                    <a:alpha val="43137"/>
                  </a:srgbClr>
                </a:outerShdw>
              </a:effectLst>
            </a:endParaRPr>
          </a:p>
        </p:txBody>
      </p:sp>
      <p:sp>
        <p:nvSpPr>
          <p:cNvPr id="7" name="TextBox 6"/>
          <p:cNvSpPr txBox="1"/>
          <p:nvPr/>
        </p:nvSpPr>
        <p:spPr>
          <a:xfrm>
            <a:off x="321972" y="446747"/>
            <a:ext cx="5821376" cy="630942"/>
          </a:xfrm>
          <a:prstGeom prst="rect">
            <a:avLst/>
          </a:prstGeom>
          <a:noFill/>
        </p:spPr>
        <p:txBody>
          <a:bodyPr wrap="square" rtlCol="0">
            <a:spAutoFit/>
          </a:bodyPr>
          <a:lstStyle/>
          <a:p>
            <a:r>
              <a:rPr lang="en-US" sz="2300" b="1" i="1" dirty="0" smtClean="0"/>
              <a:t>Introduction</a:t>
            </a:r>
          </a:p>
          <a:p>
            <a:r>
              <a:rPr lang="en-US" altLang="zh-TW" sz="1200" b="1" i="1" dirty="0" smtClean="0"/>
              <a:t>https://www.tutorialspoint.com/design_pattern/flyweight_pattern.htm</a:t>
            </a:r>
            <a:endParaRPr lang="en-US" altLang="zh-TW" sz="1200" b="1" i="1" dirty="0"/>
          </a:p>
        </p:txBody>
      </p:sp>
      <p:sp>
        <p:nvSpPr>
          <p:cNvPr id="8" name="TextBox 7"/>
          <p:cNvSpPr txBox="1"/>
          <p:nvPr/>
        </p:nvSpPr>
        <p:spPr>
          <a:xfrm>
            <a:off x="2820474" y="6554307"/>
            <a:ext cx="4277787" cy="369332"/>
          </a:xfrm>
          <a:prstGeom prst="rect">
            <a:avLst/>
          </a:prstGeom>
          <a:noFill/>
        </p:spPr>
        <p:txBody>
          <a:bodyPr wrap="square" rtlCol="0">
            <a:spAutoFit/>
          </a:bodyPr>
          <a:lstStyle/>
          <a:p>
            <a:pPr algn="ctr"/>
            <a:r>
              <a:rPr lang="en-US" dirty="0" smtClean="0"/>
              <a:t>Java Design Pattern - CS596</a:t>
            </a:r>
            <a:endParaRPr lang="en-US" dirty="0"/>
          </a:p>
        </p:txBody>
      </p:sp>
      <p:sp>
        <p:nvSpPr>
          <p:cNvPr id="2" name="TextBox 1"/>
          <p:cNvSpPr txBox="1"/>
          <p:nvPr/>
        </p:nvSpPr>
        <p:spPr>
          <a:xfrm>
            <a:off x="304800" y="1131977"/>
            <a:ext cx="8577942" cy="400110"/>
          </a:xfrm>
          <a:prstGeom prst="rect">
            <a:avLst/>
          </a:prstGeom>
          <a:noFill/>
          <a:ln>
            <a:solidFill>
              <a:srgbClr val="C00000"/>
            </a:solidFill>
          </a:ln>
        </p:spPr>
        <p:txBody>
          <a:bodyPr wrap="square" rtlCol="0">
            <a:spAutoFit/>
          </a:bodyPr>
          <a:lstStyle/>
          <a:p>
            <a:pPr marL="465138" indent="-465138">
              <a:buClr>
                <a:srgbClr val="00B0F0"/>
              </a:buClr>
              <a:buFont typeface="Wingdings" pitchFamily="2" charset="2"/>
              <a:buChar char="u"/>
            </a:pPr>
            <a:r>
              <a:rPr lang="en-US" altLang="zh-TW" sz="2000" dirty="0" smtClean="0"/>
              <a:t>Flyweight Pattern Implementation Diagram. </a:t>
            </a:r>
          </a:p>
        </p:txBody>
      </p:sp>
      <p:pic>
        <p:nvPicPr>
          <p:cNvPr id="9" name="Picture 2"/>
          <p:cNvPicPr>
            <a:picLocks noChangeAspect="1" noChangeArrowheads="1"/>
          </p:cNvPicPr>
          <p:nvPr/>
        </p:nvPicPr>
        <p:blipFill>
          <a:blip r:embed="rId3" cstate="print"/>
          <a:srcRect/>
          <a:stretch>
            <a:fillRect/>
          </a:stretch>
        </p:blipFill>
        <p:spPr bwMode="auto">
          <a:xfrm>
            <a:off x="8539198" y="0"/>
            <a:ext cx="604802" cy="478971"/>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701120" y="1675493"/>
            <a:ext cx="5528391" cy="4652736"/>
          </a:xfrm>
          <a:prstGeom prst="rect">
            <a:avLst/>
          </a:prstGeom>
          <a:noFill/>
          <a:ln w="9525">
            <a:solidFill>
              <a:srgbClr val="C00000"/>
            </a:solidFill>
            <a:miter lim="800000"/>
            <a:headEnd/>
            <a:tailEnd/>
          </a:ln>
        </p:spPr>
      </p:pic>
    </p:spTree>
    <p:extLst>
      <p:ext uri="{BB962C8B-B14F-4D97-AF65-F5344CB8AC3E}">
        <p14:creationId xmlns="" xmlns:p14="http://schemas.microsoft.com/office/powerpoint/2010/main" val="230931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8CA79-CFB9-4279-B9A0-482A5CF91A62}" type="slidenum">
              <a:rPr lang="en-US" smtClean="0"/>
              <a:pPr/>
              <a:t>9</a:t>
            </a:fld>
            <a:endParaRPr lang="en-US"/>
          </a:p>
        </p:txBody>
      </p:sp>
      <p:sp>
        <p:nvSpPr>
          <p:cNvPr id="6" name="Rectangle 5"/>
          <p:cNvSpPr/>
          <p:nvPr/>
        </p:nvSpPr>
        <p:spPr>
          <a:xfrm>
            <a:off x="206062" y="2909484"/>
            <a:ext cx="8733752" cy="707886"/>
          </a:xfrm>
          <a:prstGeom prst="rect">
            <a:avLst/>
          </a:prstGeom>
        </p:spPr>
        <p:txBody>
          <a:bodyPr wrap="square">
            <a:spAutoFit/>
          </a:bodyPr>
          <a:lstStyle/>
          <a:p>
            <a:r>
              <a:rPr lang="en-US" sz="4000" b="1" dirty="0" smtClean="0">
                <a:solidFill>
                  <a:srgbClr val="FFC000"/>
                </a:solidFill>
                <a:effectLst>
                  <a:outerShdw blurRad="38100" dist="38100" dir="2700000" algn="tl">
                    <a:srgbClr val="000000">
                      <a:alpha val="43137"/>
                    </a:srgbClr>
                  </a:outerShdw>
                </a:effectLst>
              </a:rPr>
              <a:t>13.2 Step 1: Create Interface</a:t>
            </a:r>
            <a:endParaRPr lang="en-US" sz="4000" dirty="0">
              <a:solidFill>
                <a:prstClr val="black"/>
              </a:solidFill>
            </a:endParaRPr>
          </a:p>
        </p:txBody>
      </p:sp>
      <p:pic>
        <p:nvPicPr>
          <p:cNvPr id="5" name="Picture 2"/>
          <p:cNvPicPr>
            <a:picLocks noChangeAspect="1" noChangeArrowheads="1"/>
          </p:cNvPicPr>
          <p:nvPr/>
        </p:nvPicPr>
        <p:blipFill>
          <a:blip r:embed="rId3" cstate="print"/>
          <a:srcRect/>
          <a:stretch>
            <a:fillRect/>
          </a:stretch>
        </p:blipFill>
        <p:spPr bwMode="auto">
          <a:xfrm>
            <a:off x="4264957" y="4368799"/>
            <a:ext cx="842485" cy="667203"/>
          </a:xfrm>
          <a:prstGeom prst="rect">
            <a:avLst/>
          </a:prstGeom>
          <a:noFill/>
          <a:ln w="9525">
            <a:noFill/>
            <a:miter lim="800000"/>
            <a:headEnd/>
            <a:tailEnd/>
          </a:ln>
        </p:spPr>
      </p:pic>
    </p:spTree>
    <p:extLst>
      <p:ext uri="{BB962C8B-B14F-4D97-AF65-F5344CB8AC3E}">
        <p14:creationId xmlns="" xmlns:p14="http://schemas.microsoft.com/office/powerpoint/2010/main" val="147839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emplate.potx" id="{E80F494D-E271-464E-886B-3BA5D5541D0D}" vid="{81EB598E-8E2C-439E-AC78-BC692462472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5867</TotalTime>
  <Words>699</Words>
  <Application>Microsoft Office PowerPoint</Application>
  <PresentationFormat>如螢幕大小 (4:3)</PresentationFormat>
  <Paragraphs>168</Paragraphs>
  <Slides>20</Slides>
  <Notes>1</Notes>
  <HiddenSlides>0</HiddenSlides>
  <MMClips>0</MMClips>
  <ScaleCrop>false</ScaleCrop>
  <HeadingPairs>
    <vt:vector size="4" baseType="variant">
      <vt:variant>
        <vt:lpstr>佈景主題</vt:lpstr>
      </vt:variant>
      <vt:variant>
        <vt:i4>2</vt:i4>
      </vt:variant>
      <vt:variant>
        <vt:lpstr>投影片標題</vt:lpstr>
      </vt:variant>
      <vt:variant>
        <vt:i4>20</vt:i4>
      </vt:variant>
    </vt:vector>
  </HeadingPairs>
  <TitlesOfParts>
    <vt:vector size="22" baseType="lpstr">
      <vt:lpstr>Office Theme</vt:lpstr>
      <vt:lpstr>Facet</vt:lpstr>
      <vt:lpstr>投影片 1</vt:lpstr>
      <vt:lpstr>投影片 2</vt:lpstr>
      <vt:lpstr>13 Flyweight Pattern</vt:lpstr>
      <vt:lpstr>13 Flyweight Pattern</vt:lpstr>
      <vt:lpstr>13 Flyweight Pattern</vt:lpstr>
      <vt:lpstr>投影片 6</vt:lpstr>
      <vt:lpstr>13.1 Flyweight Pattern Implementation</vt:lpstr>
      <vt:lpstr>13.1 Flyweight Pattern Implementation</vt:lpstr>
      <vt:lpstr>投影片 9</vt:lpstr>
      <vt:lpstr>13.2 Step 1: Create Interface</vt:lpstr>
      <vt:lpstr>投影片 11</vt:lpstr>
      <vt:lpstr>13.3 Step 2: Concrete Class</vt:lpstr>
      <vt:lpstr>投影片 13</vt:lpstr>
      <vt:lpstr>13.4 Step 4: Create Factory</vt:lpstr>
      <vt:lpstr>投影片 15</vt:lpstr>
      <vt:lpstr>13.5 Step 4: Flyweight Pattern Demo</vt:lpstr>
      <vt:lpstr>13.5 Step 4: Flyweight Pattern Demo</vt:lpstr>
      <vt:lpstr>投影片 18</vt:lpstr>
      <vt:lpstr>13.6 Step 5: Run Flyweight Pattern Demo</vt:lpstr>
      <vt:lpstr>投影片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972</cp:revision>
  <dcterms:created xsi:type="dcterms:W3CDTF">2015-10-11T19:53:33Z</dcterms:created>
  <dcterms:modified xsi:type="dcterms:W3CDTF">2017-03-23T19:41:36Z</dcterms:modified>
</cp:coreProperties>
</file>