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2" r:id="rId2"/>
  </p:sldMasterIdLst>
  <p:notesMasterIdLst>
    <p:notesMasterId r:id="rId24"/>
  </p:notesMasterIdLst>
  <p:sldIdLst>
    <p:sldId id="256" r:id="rId3"/>
    <p:sldId id="257" r:id="rId4"/>
    <p:sldId id="285" r:id="rId5"/>
    <p:sldId id="286" r:id="rId6"/>
    <p:sldId id="287" r:id="rId7"/>
    <p:sldId id="288" r:id="rId8"/>
    <p:sldId id="289" r:id="rId9"/>
    <p:sldId id="290" r:id="rId10"/>
    <p:sldId id="291" r:id="rId11"/>
    <p:sldId id="292" r:id="rId12"/>
    <p:sldId id="293" r:id="rId13"/>
    <p:sldId id="294" r:id="rId14"/>
    <p:sldId id="295" r:id="rId15"/>
    <p:sldId id="296" r:id="rId16"/>
    <p:sldId id="297" r:id="rId17"/>
    <p:sldId id="298" r:id="rId18"/>
    <p:sldId id="299" r:id="rId19"/>
    <p:sldId id="300" r:id="rId20"/>
    <p:sldId id="301" r:id="rId21"/>
    <p:sldId id="302" r:id="rId22"/>
    <p:sldId id="283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71" autoAdjust="0"/>
    <p:restoredTop sz="94660"/>
  </p:normalViewPr>
  <p:slideViewPr>
    <p:cSldViewPr snapToGrid="0">
      <p:cViewPr>
        <p:scale>
          <a:sx n="62" d="100"/>
          <a:sy n="62" d="100"/>
        </p:scale>
        <p:origin x="-180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650A08-1FBC-433B-9B88-98D5F8B842CD}" type="datetimeFigureOut">
              <a:rPr lang="en-US" smtClean="0"/>
              <a:pPr/>
              <a:t>3/27/2017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02F598-5E37-4B42-B926-5088F49E6B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650390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02F598-5E37-4B42-B926-5088F49E6BC5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212463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BA455-7F56-4B23-8C82-E4D287D136B3}" type="datetime1">
              <a:rPr lang="en-US" smtClean="0"/>
              <a:pPr/>
              <a:t>3/27/2017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551613"/>
            <a:ext cx="2057400" cy="365125"/>
          </a:xfrm>
        </p:spPr>
        <p:txBody>
          <a:bodyPr/>
          <a:lstStyle>
            <a:lvl1pPr>
              <a:defRPr sz="1500">
                <a:solidFill>
                  <a:schemeClr val="tx1"/>
                </a:solidFill>
              </a:defRPr>
            </a:lvl1pPr>
          </a:lstStyle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63736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125D9-66EE-4E3E-BC82-15E0BEAA237B}" type="datetime1">
              <a:rPr lang="en-US" smtClean="0"/>
              <a:pPr/>
              <a:t>3/27/2017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80192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4EB4F-BE98-498F-B5C2-6D6FF577F12E}" type="datetime1">
              <a:rPr lang="en-US" smtClean="0"/>
              <a:pPr/>
              <a:t>3/27/2017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284991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C7DA1-09A7-482F-B33A-E54C054E12C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3/27/2017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78183" y="6563726"/>
            <a:ext cx="4622973" cy="365125"/>
          </a:xfrm>
        </p:spPr>
        <p:txBody>
          <a:bodyPr/>
          <a:lstStyle>
            <a:lvl1pPr algn="ctr">
              <a:defRPr sz="1500">
                <a:solidFill>
                  <a:schemeClr val="tx1"/>
                </a:solidFill>
              </a:defRPr>
            </a:lvl1pPr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748088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8" y="2160590"/>
            <a:ext cx="634771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53E86-C4C2-4FB0-A203-367B3D057E0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3/27/2017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44062" y="6541428"/>
            <a:ext cx="512638" cy="365125"/>
          </a:xfrm>
        </p:spPr>
        <p:txBody>
          <a:bodyPr/>
          <a:lstStyle>
            <a:lvl1pPr>
              <a:defRPr sz="1400" b="1">
                <a:solidFill>
                  <a:schemeClr val="tx1"/>
                </a:solidFill>
                <a:effectLst/>
              </a:defRPr>
            </a:lvl1pPr>
          </a:lstStyle>
          <a:p>
            <a:fld id="{939A68FB-3CE7-4FDB-80DF-25BB60F8A625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828590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5E520-B811-460D-AC56-AE7292F4DCC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3/27/2017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185065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4DE43-7B84-4CDF-B06C-D1FE440F3D3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3/27/2017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6544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C5312-CF6B-4A7F-A73B-D4A62E31151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3/27/2017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458163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9C573-2A65-4F14-9074-0AA09E6384C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3/27/2017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402230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BA190-F65E-463C-90B5-73C0CAEB550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3/27/2017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7925016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901AD-C8E1-4A9D-83CC-2EBFD6D626F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3/27/2017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05493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6ABC0-02D2-4791-BA93-BE3538C06062}" type="datetime1">
              <a:rPr lang="en-US" smtClean="0"/>
              <a:pPr/>
              <a:t>3/27/2017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551613"/>
            <a:ext cx="2057400" cy="365125"/>
          </a:xfrm>
        </p:spPr>
        <p:txBody>
          <a:bodyPr/>
          <a:lstStyle>
            <a:lvl1pPr>
              <a:defRPr sz="1500">
                <a:solidFill>
                  <a:schemeClr val="tx1"/>
                </a:solidFill>
              </a:defRPr>
            </a:lvl1pPr>
          </a:lstStyle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365098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D6290-2F5B-4C46-A55E-2683D7A3FA7D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3/27/2017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0262181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0066C-C15A-4880-A2D1-90C7C26A042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3/27/2017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95153216"/>
      </p:ext>
    </p:extLst>
  </p:cSld>
  <p:clrMapOvr>
    <a:masterClrMapping/>
  </p:clrMapOvr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F5BFE-713B-49A2-A07D-9E3A72872C2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3/27/2017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90C226">
                    <a:lumMod val="60000"/>
                    <a:lumOff val="40000"/>
                  </a:srgbClr>
                </a:solidFill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90C226">
                    <a:lumMod val="60000"/>
                    <a:lumOff val="40000"/>
                  </a:srgbClr>
                </a:solidFill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211361185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8C9A2-6A1E-4A37-9786-1FA91DA43F6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3/27/2017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50918882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0066C-C15A-4880-A2D1-90C7C26A042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3/27/2017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90C226">
                    <a:lumMod val="60000"/>
                    <a:lumOff val="40000"/>
                  </a:srgbClr>
                </a:solidFill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90C226">
                    <a:lumMod val="60000"/>
                    <a:lumOff val="40000"/>
                  </a:srgbClr>
                </a:solidFill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724979676"/>
      </p:ext>
    </p:extLst>
  </p:cSld>
  <p:clrMapOvr>
    <a:masterClrMapping/>
  </p:clrMapOvr>
  <p:hf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0066C-C15A-4880-A2D1-90C7C26A042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3/27/2017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40321583"/>
      </p:ext>
    </p:extLst>
  </p:cSld>
  <p:clrMapOvr>
    <a:masterClrMapping/>
  </p:clrMapOvr>
  <p:hf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8936B-5F96-4D6D-8DB2-F87F2C5EA4EB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3/27/2017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92229856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668CB-2DB9-45E2-90B3-D49300F0A9F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3/27/2017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21016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94B8C-9C25-4502-91AC-D3600D9DAE48}" type="datetime1">
              <a:rPr lang="en-US" smtClean="0"/>
              <a:pPr/>
              <a:t>3/27/2017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551613"/>
            <a:ext cx="2057400" cy="365125"/>
          </a:xfrm>
        </p:spPr>
        <p:txBody>
          <a:bodyPr/>
          <a:lstStyle>
            <a:lvl1pPr>
              <a:defRPr sz="1500">
                <a:solidFill>
                  <a:schemeClr val="tx1"/>
                </a:solidFill>
              </a:defRPr>
            </a:lvl1pPr>
          </a:lstStyle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91123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8048B-2587-4881-92AB-D49A31D5A612}" type="datetime1">
              <a:rPr lang="en-US" smtClean="0"/>
              <a:pPr/>
              <a:t>3/27/2017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29562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CF270-1BF1-4750-86EA-2CBB5E03D75B}" type="datetime1">
              <a:rPr lang="en-US" smtClean="0"/>
              <a:pPr/>
              <a:t>3/27/2017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1674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553B1-3C32-45B8-8F45-E4A0B52DAE0D}" type="datetime1">
              <a:rPr lang="en-US" smtClean="0"/>
              <a:pPr/>
              <a:t>3/27/2017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54733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7D02A-8A53-43D3-B3ED-D08D89538281}" type="datetime1">
              <a:rPr lang="en-US" smtClean="0"/>
              <a:pPr/>
              <a:t>3/27/2017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65608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8CE20-5FA2-4DEC-B586-21A327328F76}" type="datetime1">
              <a:rPr lang="en-US" smtClean="0"/>
              <a:pPr/>
              <a:t>3/27/2017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74355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5CDBA-26A6-4F2A-A4E2-0E196F0AF72F}" type="datetime1">
              <a:rPr lang="en-US" smtClean="0"/>
              <a:pPr/>
              <a:t>3/27/2017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87859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AFDBB9-A580-4805-9C7E-9E45C09329B9}" type="datetime1">
              <a:rPr lang="en-US" smtClean="0"/>
              <a:pPr/>
              <a:t>3/27/2017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07603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8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20066C-C15A-4880-A2D1-90C7C26A042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3/27/2017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56402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" y="187016"/>
            <a:ext cx="9144002" cy="29710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 Design Pattern</a:t>
            </a:r>
            <a:r>
              <a:rPr lang="en-US" altLang="zh-TW" b="1" dirty="0" smtClean="0"/>
              <a:t/>
            </a:r>
            <a:br>
              <a:rPr lang="en-US" altLang="zh-TW" b="1" dirty="0" smtClean="0"/>
            </a:br>
            <a:r>
              <a:rPr lang="en-US" altLang="zh-TW" b="1" dirty="0" smtClean="0"/>
              <a:t/>
            </a:r>
            <a:br>
              <a:rPr lang="en-US" altLang="zh-TW" b="1" dirty="0" smtClean="0"/>
            </a:br>
            <a:r>
              <a:rPr lang="en-US" altLang="zh-TW" b="1" dirty="0" smtClean="0">
                <a:solidFill>
                  <a:srgbClr val="7030A0"/>
                </a:solidFill>
              </a:rPr>
              <a:t>Chapter 28: Business Delegate Pattern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138934" y="3792974"/>
            <a:ext cx="28993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Peter H. Chen, PhDEE/EMBA</a:t>
            </a:r>
            <a:endParaRPr lang="zh-TW" alt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43186" y="4448628"/>
            <a:ext cx="842485" cy="667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513156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28.3  Step 2: Concrete Service Class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altLang="zh-TW" sz="1200" b="1" i="1" dirty="0" smtClean="0"/>
              <a:t>https://www.tutorialspoint.com/design_pattern/business_delegate_pattern.htm</a:t>
            </a:r>
            <a:endParaRPr lang="en-US" altLang="zh-TW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Java Design Pattern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77942" cy="40011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i="1" dirty="0" smtClean="0"/>
              <a:t>JMSService.java</a:t>
            </a:r>
            <a:endParaRPr lang="en-US" altLang="zh-TW" sz="2000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39198" y="0"/>
            <a:ext cx="604802" cy="478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"/>
          <p:cNvSpPr txBox="1"/>
          <p:nvPr/>
        </p:nvSpPr>
        <p:spPr>
          <a:xfrm>
            <a:off x="822960" y="1695857"/>
            <a:ext cx="7802880" cy="19389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>
              <a:buClr>
                <a:srgbClr val="00B0F0"/>
              </a:buClr>
            </a:pPr>
            <a:r>
              <a:rPr lang="en-US" altLang="zh-TW" sz="2000" dirty="0" smtClean="0"/>
              <a:t>public class </a:t>
            </a:r>
            <a:r>
              <a:rPr lang="en-US" altLang="zh-TW" sz="2000" dirty="0" err="1" smtClean="0"/>
              <a:t>JMSService</a:t>
            </a:r>
            <a:r>
              <a:rPr lang="en-US" altLang="zh-TW" sz="2000" dirty="0" smtClean="0"/>
              <a:t> implements </a:t>
            </a:r>
            <a:r>
              <a:rPr lang="en-US" altLang="zh-TW" sz="2000" dirty="0" err="1" smtClean="0"/>
              <a:t>BusinessService</a:t>
            </a:r>
            <a:r>
              <a:rPr lang="en-US" altLang="zh-TW" sz="2000" dirty="0" smtClean="0"/>
              <a:t> {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@Override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public void </a:t>
            </a:r>
            <a:r>
              <a:rPr lang="en-US" altLang="zh-TW" sz="2000" dirty="0" err="1" smtClean="0"/>
              <a:t>doProcessing</a:t>
            </a:r>
            <a:r>
              <a:rPr lang="en-US" altLang="zh-TW" sz="2000" dirty="0" smtClean="0"/>
              <a:t>() {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   </a:t>
            </a:r>
            <a:r>
              <a:rPr lang="en-US" altLang="zh-TW" sz="2000" dirty="0" err="1" smtClean="0"/>
              <a:t>System.out.println</a:t>
            </a:r>
            <a:r>
              <a:rPr lang="en-US" altLang="zh-TW" sz="2000" dirty="0" smtClean="0"/>
              <a:t>("Processing task by invoking JMS Service");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}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}</a:t>
            </a:r>
            <a:endParaRPr lang="en-US" altLang="zh-TW" sz="2000" dirty="0"/>
          </a:p>
        </p:txBody>
      </p:sp>
    </p:spTree>
    <p:extLst>
      <p:ext uri="{BB962C8B-B14F-4D97-AF65-F5344CB8AC3E}">
        <p14:creationId xmlns:p14="http://schemas.microsoft.com/office/powerpoint/2010/main" xmlns="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6062" y="2909484"/>
            <a:ext cx="873375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28.4 Step 3: Business Lookup Service</a:t>
            </a:r>
            <a:endParaRPr lang="en-US" sz="4000" dirty="0">
              <a:solidFill>
                <a:prstClr val="black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64957" y="4368799"/>
            <a:ext cx="842485" cy="667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47839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28.4  Step 3: Business Lookup Service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altLang="zh-TW" sz="1200" b="1" i="1" dirty="0" smtClean="0"/>
              <a:t>https://www.tutorialspoint.com/design_pattern/business_delegate_pattern.htm</a:t>
            </a:r>
            <a:endParaRPr lang="en-US" altLang="zh-TW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Java Design Pattern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77942" cy="70788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Create Business Lookup Service.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i="1" dirty="0" smtClean="0"/>
              <a:t>BusinessLookUp.java</a:t>
            </a:r>
            <a:endParaRPr lang="en-US" altLang="zh-TW" sz="2000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39198" y="0"/>
            <a:ext cx="604802" cy="478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1"/>
          <p:cNvSpPr txBox="1"/>
          <p:nvPr/>
        </p:nvSpPr>
        <p:spPr>
          <a:xfrm>
            <a:off x="929640" y="1954937"/>
            <a:ext cx="7421880" cy="317009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>
              <a:buClr>
                <a:srgbClr val="00B0F0"/>
              </a:buClr>
            </a:pPr>
            <a:r>
              <a:rPr lang="en-US" altLang="zh-TW" sz="2000" dirty="0" smtClean="0"/>
              <a:t>public class </a:t>
            </a:r>
            <a:r>
              <a:rPr lang="en-US" altLang="zh-TW" sz="2000" dirty="0" err="1" smtClean="0"/>
              <a:t>BusinessLookUp</a:t>
            </a:r>
            <a:r>
              <a:rPr lang="en-US" altLang="zh-TW" sz="2000" dirty="0" smtClean="0"/>
              <a:t> {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public </a:t>
            </a:r>
            <a:r>
              <a:rPr lang="en-US" altLang="zh-TW" sz="2000" dirty="0" err="1" smtClean="0"/>
              <a:t>BusinessService</a:t>
            </a:r>
            <a:r>
              <a:rPr lang="en-US" altLang="zh-TW" sz="2000" dirty="0" smtClean="0"/>
              <a:t> </a:t>
            </a:r>
            <a:r>
              <a:rPr lang="en-US" altLang="zh-TW" sz="2000" dirty="0" err="1" smtClean="0"/>
              <a:t>getBusinessService</a:t>
            </a:r>
            <a:r>
              <a:rPr lang="en-US" altLang="zh-TW" sz="2000" dirty="0" smtClean="0"/>
              <a:t>(String </a:t>
            </a:r>
            <a:r>
              <a:rPr lang="en-US" altLang="zh-TW" sz="2000" dirty="0" err="1" smtClean="0"/>
              <a:t>serviceType</a:t>
            </a:r>
            <a:r>
              <a:rPr lang="en-US" altLang="zh-TW" sz="2000" dirty="0" smtClean="0"/>
              <a:t>){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   if(</a:t>
            </a:r>
            <a:r>
              <a:rPr lang="en-US" altLang="zh-TW" sz="2000" dirty="0" err="1" smtClean="0"/>
              <a:t>serviceType.equalsIgnoreCase</a:t>
            </a:r>
            <a:r>
              <a:rPr lang="en-US" altLang="zh-TW" sz="2000" dirty="0" smtClean="0"/>
              <a:t>("EJB")){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      return new </a:t>
            </a:r>
            <a:r>
              <a:rPr lang="en-US" altLang="zh-TW" sz="2000" dirty="0" err="1" smtClean="0"/>
              <a:t>EJBService</a:t>
            </a:r>
            <a:r>
              <a:rPr lang="en-US" altLang="zh-TW" sz="2000" dirty="0" smtClean="0"/>
              <a:t>();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   }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   else {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      return new </a:t>
            </a:r>
            <a:r>
              <a:rPr lang="en-US" altLang="zh-TW" sz="2000" dirty="0" err="1" smtClean="0"/>
              <a:t>JMSService</a:t>
            </a:r>
            <a:r>
              <a:rPr lang="en-US" altLang="zh-TW" sz="2000" dirty="0" smtClean="0"/>
              <a:t>();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   }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}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}</a:t>
            </a:r>
            <a:endParaRPr lang="en-US" altLang="zh-TW" sz="2000" dirty="0"/>
          </a:p>
        </p:txBody>
      </p:sp>
    </p:spTree>
    <p:extLst>
      <p:ext uri="{BB962C8B-B14F-4D97-AF65-F5344CB8AC3E}">
        <p14:creationId xmlns:p14="http://schemas.microsoft.com/office/powerpoint/2010/main" xmlns="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6062" y="2909484"/>
            <a:ext cx="873375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27.5 Step 4: Business Delegate</a:t>
            </a:r>
            <a:endParaRPr lang="en-US" sz="4000" dirty="0">
              <a:solidFill>
                <a:prstClr val="black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64957" y="4368799"/>
            <a:ext cx="842485" cy="667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47839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28.5 Step 4: Business Delegate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altLang="zh-TW" sz="1200" b="1" i="1" dirty="0" smtClean="0"/>
              <a:t>https://www.tutorialspoint.com/design_pattern/business_delegate_pattern.htm</a:t>
            </a:r>
            <a:endParaRPr lang="en-US" altLang="zh-TW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Java Design Pattern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77942" cy="70788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Create Business Delegate.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i="1" dirty="0" smtClean="0"/>
              <a:t>BusinessDelegate.java</a:t>
            </a:r>
            <a:endParaRPr lang="en-US" altLang="zh-TW" sz="2000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39198" y="0"/>
            <a:ext cx="604802" cy="478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1"/>
          <p:cNvSpPr txBox="1"/>
          <p:nvPr/>
        </p:nvSpPr>
        <p:spPr>
          <a:xfrm>
            <a:off x="929640" y="1954937"/>
            <a:ext cx="7421880" cy="378565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>
              <a:buClr>
                <a:srgbClr val="00B0F0"/>
              </a:buClr>
            </a:pPr>
            <a:r>
              <a:rPr lang="en-US" altLang="zh-TW" sz="2000" dirty="0" smtClean="0"/>
              <a:t>public class </a:t>
            </a:r>
            <a:r>
              <a:rPr lang="en-US" altLang="zh-TW" sz="2000" dirty="0" err="1" smtClean="0"/>
              <a:t>BusinessDelegate</a:t>
            </a:r>
            <a:r>
              <a:rPr lang="en-US" altLang="zh-TW" sz="2000" dirty="0" smtClean="0"/>
              <a:t> {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private </a:t>
            </a:r>
            <a:r>
              <a:rPr lang="en-US" altLang="zh-TW" sz="2000" dirty="0" err="1" smtClean="0"/>
              <a:t>BusinessLookUp</a:t>
            </a:r>
            <a:r>
              <a:rPr lang="en-US" altLang="zh-TW" sz="2000" dirty="0" smtClean="0"/>
              <a:t> </a:t>
            </a:r>
            <a:r>
              <a:rPr lang="en-US" altLang="zh-TW" sz="2000" dirty="0" err="1" smtClean="0"/>
              <a:t>lookupService</a:t>
            </a:r>
            <a:r>
              <a:rPr lang="en-US" altLang="zh-TW" sz="2000" dirty="0" smtClean="0"/>
              <a:t> = new </a:t>
            </a:r>
            <a:r>
              <a:rPr lang="en-US" altLang="zh-TW" sz="2000" dirty="0" err="1" smtClean="0"/>
              <a:t>BusinessLookUp</a:t>
            </a:r>
            <a:r>
              <a:rPr lang="en-US" altLang="zh-TW" sz="2000" dirty="0" smtClean="0"/>
              <a:t>();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private </a:t>
            </a:r>
            <a:r>
              <a:rPr lang="en-US" altLang="zh-TW" sz="2000" dirty="0" err="1" smtClean="0"/>
              <a:t>BusinessService</a:t>
            </a:r>
            <a:r>
              <a:rPr lang="en-US" altLang="zh-TW" sz="2000" dirty="0" smtClean="0"/>
              <a:t> </a:t>
            </a:r>
            <a:r>
              <a:rPr lang="en-US" altLang="zh-TW" sz="2000" dirty="0" err="1" smtClean="0"/>
              <a:t>businessService</a:t>
            </a:r>
            <a:r>
              <a:rPr lang="en-US" altLang="zh-TW" sz="2000" dirty="0" smtClean="0"/>
              <a:t>;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private String </a:t>
            </a:r>
            <a:r>
              <a:rPr lang="en-US" altLang="zh-TW" sz="2000" dirty="0" err="1" smtClean="0"/>
              <a:t>serviceType</a:t>
            </a:r>
            <a:r>
              <a:rPr lang="en-US" altLang="zh-TW" sz="2000" dirty="0" smtClean="0"/>
              <a:t>;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public void </a:t>
            </a:r>
            <a:r>
              <a:rPr lang="en-US" altLang="zh-TW" sz="2000" dirty="0" err="1" smtClean="0"/>
              <a:t>setServiceType</a:t>
            </a:r>
            <a:r>
              <a:rPr lang="en-US" altLang="zh-TW" sz="2000" dirty="0" smtClean="0"/>
              <a:t>(String </a:t>
            </a:r>
            <a:r>
              <a:rPr lang="en-US" altLang="zh-TW" sz="2000" dirty="0" err="1" smtClean="0"/>
              <a:t>serviceType</a:t>
            </a:r>
            <a:r>
              <a:rPr lang="en-US" altLang="zh-TW" sz="2000" dirty="0" smtClean="0"/>
              <a:t>){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   </a:t>
            </a:r>
            <a:r>
              <a:rPr lang="en-US" altLang="zh-TW" sz="2000" dirty="0" err="1" smtClean="0"/>
              <a:t>this.serviceType</a:t>
            </a:r>
            <a:r>
              <a:rPr lang="en-US" altLang="zh-TW" sz="2000" dirty="0" smtClean="0"/>
              <a:t> = </a:t>
            </a:r>
            <a:r>
              <a:rPr lang="en-US" altLang="zh-TW" sz="2000" dirty="0" err="1" smtClean="0"/>
              <a:t>serviceType</a:t>
            </a:r>
            <a:r>
              <a:rPr lang="en-US" altLang="zh-TW" sz="2000" dirty="0" smtClean="0"/>
              <a:t>;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}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public void </a:t>
            </a:r>
            <a:r>
              <a:rPr lang="en-US" altLang="zh-TW" sz="2000" dirty="0" err="1" smtClean="0"/>
              <a:t>doTask</a:t>
            </a:r>
            <a:r>
              <a:rPr lang="en-US" altLang="zh-TW" sz="2000" dirty="0" smtClean="0"/>
              <a:t>(){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   </a:t>
            </a:r>
            <a:r>
              <a:rPr lang="en-US" altLang="zh-TW" sz="2000" dirty="0" err="1" smtClean="0"/>
              <a:t>businessService</a:t>
            </a:r>
            <a:r>
              <a:rPr lang="en-US" altLang="zh-TW" sz="2000" dirty="0" smtClean="0"/>
              <a:t> = </a:t>
            </a:r>
            <a:r>
              <a:rPr lang="en-US" altLang="zh-TW" sz="2000" dirty="0" err="1" smtClean="0"/>
              <a:t>lookupService.getBusinessService</a:t>
            </a:r>
            <a:r>
              <a:rPr lang="en-US" altLang="zh-TW" sz="2000" dirty="0" smtClean="0"/>
              <a:t>(</a:t>
            </a:r>
            <a:r>
              <a:rPr lang="en-US" altLang="zh-TW" sz="2000" dirty="0" err="1" smtClean="0"/>
              <a:t>serviceType</a:t>
            </a:r>
            <a:r>
              <a:rPr lang="en-US" altLang="zh-TW" sz="2000" dirty="0" smtClean="0"/>
              <a:t>);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   </a:t>
            </a:r>
            <a:r>
              <a:rPr lang="en-US" altLang="zh-TW" sz="2000" dirty="0" err="1" smtClean="0"/>
              <a:t>businessService.doProcessing</a:t>
            </a:r>
            <a:r>
              <a:rPr lang="en-US" altLang="zh-TW" sz="2000" dirty="0" smtClean="0"/>
              <a:t>();		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}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}</a:t>
            </a:r>
            <a:endParaRPr lang="en-US" altLang="zh-TW" sz="2000" dirty="0"/>
          </a:p>
        </p:txBody>
      </p:sp>
    </p:spTree>
    <p:extLst>
      <p:ext uri="{BB962C8B-B14F-4D97-AF65-F5344CB8AC3E}">
        <p14:creationId xmlns:p14="http://schemas.microsoft.com/office/powerpoint/2010/main" xmlns="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6062" y="2909484"/>
            <a:ext cx="873375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28.6 Step 5: Client</a:t>
            </a:r>
            <a:endParaRPr lang="en-US" sz="4000" dirty="0">
              <a:solidFill>
                <a:prstClr val="black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64957" y="4368799"/>
            <a:ext cx="842485" cy="667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47839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28.6 Step 5: Client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altLang="zh-TW" sz="1200" b="1" i="1" dirty="0" smtClean="0"/>
              <a:t>https://www.tutorialspoint.com/design_pattern/business_delegate_pattern.htm</a:t>
            </a:r>
            <a:endParaRPr lang="en-US" altLang="zh-TW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Java Design Pattern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77942" cy="70788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Create Client.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i="1" dirty="0" smtClean="0"/>
              <a:t>Client.java</a:t>
            </a:r>
            <a:endParaRPr lang="en-US" altLang="zh-TW" sz="2000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39198" y="0"/>
            <a:ext cx="604802" cy="478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1"/>
          <p:cNvSpPr txBox="1"/>
          <p:nvPr/>
        </p:nvSpPr>
        <p:spPr>
          <a:xfrm>
            <a:off x="701040" y="2031137"/>
            <a:ext cx="7421880" cy="286232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>
              <a:buClr>
                <a:srgbClr val="00B0F0"/>
              </a:buClr>
            </a:pPr>
            <a:r>
              <a:rPr lang="en-US" altLang="zh-TW" sz="2000" smtClean="0"/>
              <a:t>public class Client {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</a:t>
            </a:r>
            <a:r>
              <a:rPr lang="en-US" altLang="zh-TW" sz="2000" dirty="0" err="1" smtClean="0"/>
              <a:t>BusinessDelegate</a:t>
            </a:r>
            <a:r>
              <a:rPr lang="en-US" altLang="zh-TW" sz="2000" dirty="0" smtClean="0"/>
              <a:t> </a:t>
            </a:r>
            <a:r>
              <a:rPr lang="en-US" altLang="zh-TW" sz="2000" dirty="0" err="1" smtClean="0"/>
              <a:t>businessService</a:t>
            </a:r>
            <a:r>
              <a:rPr lang="en-US" altLang="zh-TW" sz="2000" dirty="0" smtClean="0"/>
              <a:t>;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public Client(</a:t>
            </a:r>
            <a:r>
              <a:rPr lang="en-US" altLang="zh-TW" sz="2000" dirty="0" err="1" smtClean="0"/>
              <a:t>BusinessDelegate</a:t>
            </a:r>
            <a:r>
              <a:rPr lang="en-US" altLang="zh-TW" sz="2000" dirty="0" smtClean="0"/>
              <a:t> </a:t>
            </a:r>
            <a:r>
              <a:rPr lang="en-US" altLang="zh-TW" sz="2000" dirty="0" err="1" smtClean="0"/>
              <a:t>businessService</a:t>
            </a:r>
            <a:r>
              <a:rPr lang="en-US" altLang="zh-TW" sz="2000" dirty="0" smtClean="0"/>
              <a:t>){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   </a:t>
            </a:r>
            <a:r>
              <a:rPr lang="en-US" altLang="zh-TW" sz="2000" dirty="0" err="1" smtClean="0"/>
              <a:t>this.businessService</a:t>
            </a:r>
            <a:r>
              <a:rPr lang="en-US" altLang="zh-TW" sz="2000" dirty="0" smtClean="0"/>
              <a:t>  = </a:t>
            </a:r>
            <a:r>
              <a:rPr lang="en-US" altLang="zh-TW" sz="2000" dirty="0" err="1" smtClean="0"/>
              <a:t>businessService</a:t>
            </a:r>
            <a:r>
              <a:rPr lang="en-US" altLang="zh-TW" sz="2000" dirty="0" smtClean="0"/>
              <a:t>;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}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public void </a:t>
            </a:r>
            <a:r>
              <a:rPr lang="en-US" altLang="zh-TW" sz="2000" dirty="0" err="1" smtClean="0"/>
              <a:t>doTask</a:t>
            </a:r>
            <a:r>
              <a:rPr lang="en-US" altLang="zh-TW" sz="2000" dirty="0" smtClean="0"/>
              <a:t>(){		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   </a:t>
            </a:r>
            <a:r>
              <a:rPr lang="en-US" altLang="zh-TW" sz="2000" dirty="0" err="1" smtClean="0"/>
              <a:t>businessService.doTask</a:t>
            </a:r>
            <a:r>
              <a:rPr lang="en-US" altLang="zh-TW" sz="2000" dirty="0" smtClean="0"/>
              <a:t>();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}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}</a:t>
            </a:r>
            <a:endParaRPr lang="en-US" altLang="zh-TW" sz="2000" dirty="0"/>
          </a:p>
        </p:txBody>
      </p:sp>
    </p:spTree>
    <p:extLst>
      <p:ext uri="{BB962C8B-B14F-4D97-AF65-F5344CB8AC3E}">
        <p14:creationId xmlns:p14="http://schemas.microsoft.com/office/powerpoint/2010/main" xmlns="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6062" y="2909484"/>
            <a:ext cx="873375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27.7 Step 6: Business Delete Pattern</a:t>
            </a:r>
            <a:endParaRPr lang="en-US" sz="4000" dirty="0">
              <a:solidFill>
                <a:prstClr val="black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64957" y="4368799"/>
            <a:ext cx="842485" cy="667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47839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28.7 Step 6: Business Delegate Pattern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altLang="zh-TW" sz="1200" b="1" i="1" dirty="0" smtClean="0"/>
              <a:t>https://www.tutorialspoint.com/design_pattern/business_delegate_pattern.htm</a:t>
            </a:r>
            <a:endParaRPr lang="en-US" altLang="zh-TW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Java Design Pattern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77942" cy="101566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Use </a:t>
            </a:r>
            <a:r>
              <a:rPr lang="en-US" altLang="zh-TW" sz="2000" dirty="0" err="1" smtClean="0"/>
              <a:t>BusinessDelegate</a:t>
            </a:r>
            <a:r>
              <a:rPr lang="en-US" altLang="zh-TW" sz="2000" dirty="0" smtClean="0"/>
              <a:t> and Client classes to demonstrate Business Delegate pattern.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i="1" dirty="0" smtClean="0"/>
              <a:t>BusinessDelegatePatternDemo.java</a:t>
            </a:r>
            <a:endParaRPr lang="en-US" altLang="zh-TW" sz="2000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39198" y="0"/>
            <a:ext cx="604802" cy="478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1"/>
          <p:cNvSpPr txBox="1"/>
          <p:nvPr/>
        </p:nvSpPr>
        <p:spPr>
          <a:xfrm>
            <a:off x="807720" y="2274977"/>
            <a:ext cx="7421880" cy="317009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>
              <a:buClr>
                <a:srgbClr val="00B0F0"/>
              </a:buClr>
            </a:pPr>
            <a:r>
              <a:rPr lang="en-US" altLang="zh-TW" sz="2000" dirty="0" smtClean="0"/>
              <a:t>public class </a:t>
            </a:r>
            <a:r>
              <a:rPr lang="en-US" altLang="zh-TW" sz="2000" dirty="0" err="1" smtClean="0"/>
              <a:t>BusinessDelegatePatternDemo</a:t>
            </a:r>
            <a:r>
              <a:rPr lang="en-US" altLang="zh-TW" sz="2000" dirty="0" smtClean="0"/>
              <a:t> {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public static void main(String[] </a:t>
            </a:r>
            <a:r>
              <a:rPr lang="en-US" altLang="zh-TW" sz="2000" dirty="0" err="1" smtClean="0"/>
              <a:t>args</a:t>
            </a:r>
            <a:r>
              <a:rPr lang="en-US" altLang="zh-TW" sz="2000" dirty="0" smtClean="0"/>
              <a:t>) {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   </a:t>
            </a:r>
            <a:r>
              <a:rPr lang="en-US" altLang="zh-TW" sz="2000" dirty="0" err="1" smtClean="0"/>
              <a:t>BusinessDelegate</a:t>
            </a:r>
            <a:r>
              <a:rPr lang="en-US" altLang="zh-TW" sz="2000" dirty="0" smtClean="0"/>
              <a:t> </a:t>
            </a:r>
            <a:r>
              <a:rPr lang="en-US" altLang="zh-TW" sz="2000" dirty="0" err="1" smtClean="0"/>
              <a:t>businessDelegate</a:t>
            </a:r>
            <a:r>
              <a:rPr lang="en-US" altLang="zh-TW" sz="2000" dirty="0" smtClean="0"/>
              <a:t> = new </a:t>
            </a:r>
            <a:r>
              <a:rPr lang="en-US" altLang="zh-TW" sz="2000" dirty="0" err="1" smtClean="0"/>
              <a:t>BusinessDelegate</a:t>
            </a:r>
            <a:r>
              <a:rPr lang="en-US" altLang="zh-TW" sz="2000" dirty="0" smtClean="0"/>
              <a:t>();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   </a:t>
            </a:r>
            <a:r>
              <a:rPr lang="en-US" altLang="zh-TW" sz="2000" dirty="0" err="1" smtClean="0"/>
              <a:t>businessDelegate.setServiceType</a:t>
            </a:r>
            <a:r>
              <a:rPr lang="en-US" altLang="zh-TW" sz="2000" dirty="0" smtClean="0"/>
              <a:t>("EJB");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   Client </a:t>
            </a:r>
            <a:r>
              <a:rPr lang="en-US" altLang="zh-TW" sz="2000" dirty="0" err="1" smtClean="0"/>
              <a:t>client</a:t>
            </a:r>
            <a:r>
              <a:rPr lang="en-US" altLang="zh-TW" sz="2000" dirty="0" smtClean="0"/>
              <a:t> = new Client(</a:t>
            </a:r>
            <a:r>
              <a:rPr lang="en-US" altLang="zh-TW" sz="2000" dirty="0" err="1" smtClean="0"/>
              <a:t>businessDelegate</a:t>
            </a:r>
            <a:r>
              <a:rPr lang="en-US" altLang="zh-TW" sz="2000" dirty="0" smtClean="0"/>
              <a:t>);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   </a:t>
            </a:r>
            <a:r>
              <a:rPr lang="en-US" altLang="zh-TW" sz="2000" dirty="0" err="1" smtClean="0"/>
              <a:t>client.doTask</a:t>
            </a:r>
            <a:r>
              <a:rPr lang="en-US" altLang="zh-TW" sz="2000" dirty="0" smtClean="0"/>
              <a:t>();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   </a:t>
            </a:r>
            <a:r>
              <a:rPr lang="en-US" altLang="zh-TW" sz="2000" dirty="0" err="1" smtClean="0"/>
              <a:t>businessDelegate.setServiceType</a:t>
            </a:r>
            <a:r>
              <a:rPr lang="en-US" altLang="zh-TW" sz="2000" dirty="0" smtClean="0"/>
              <a:t>("JMS");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   </a:t>
            </a:r>
            <a:r>
              <a:rPr lang="en-US" altLang="zh-TW" sz="2000" dirty="0" err="1" smtClean="0"/>
              <a:t>client.doTask</a:t>
            </a:r>
            <a:r>
              <a:rPr lang="en-US" altLang="zh-TW" sz="2000" dirty="0" smtClean="0"/>
              <a:t>();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}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} </a:t>
            </a:r>
            <a:endParaRPr lang="en-US" altLang="zh-TW" sz="2000" dirty="0"/>
          </a:p>
        </p:txBody>
      </p:sp>
    </p:spTree>
    <p:extLst>
      <p:ext uri="{BB962C8B-B14F-4D97-AF65-F5344CB8AC3E}">
        <p14:creationId xmlns:p14="http://schemas.microsoft.com/office/powerpoint/2010/main" xmlns="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6062" y="2909484"/>
            <a:ext cx="873375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28.8 Step 7: Run Business Delete Pattern</a:t>
            </a:r>
            <a:endParaRPr lang="en-US" sz="4000" dirty="0">
              <a:solidFill>
                <a:prstClr val="black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64957" y="4368799"/>
            <a:ext cx="842485" cy="667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47839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6062" y="2909484"/>
            <a:ext cx="873375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28 Business Delegate Pattern</a:t>
            </a:r>
            <a:endParaRPr lang="en-US" sz="5400" dirty="0">
              <a:solidFill>
                <a:prstClr val="black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64957" y="4368799"/>
            <a:ext cx="842485" cy="667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47839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28.8 Step 7: Run Business Delegate Pattern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altLang="zh-TW" sz="1200" b="1" i="1" dirty="0" smtClean="0"/>
              <a:t>https://www.tutorialspoint.com/design_pattern/business_delegate_pattern.htm</a:t>
            </a:r>
            <a:endParaRPr lang="en-US" altLang="zh-TW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Java Design Pattern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77942" cy="40011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Run</a:t>
            </a:r>
            <a:r>
              <a:rPr lang="en-US" altLang="zh-TW" sz="2000" i="1" dirty="0" smtClean="0"/>
              <a:t> BusinessDelegatePatternDemo.java</a:t>
            </a:r>
            <a:endParaRPr lang="en-US" altLang="zh-TW" sz="2000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39198" y="0"/>
            <a:ext cx="604802" cy="478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89698" y="1759268"/>
            <a:ext cx="6334125" cy="3857625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prstClr val="black"/>
                </a:solidFill>
              </a:rPr>
              <a:pPr/>
              <a:t>21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385459" y="4332495"/>
            <a:ext cx="655339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2700">
                  <a:solidFill>
                    <a:srgbClr val="2C3C43">
                      <a:lumMod val="75000"/>
                    </a:srgbClr>
                  </a:solidFill>
                  <a:prstDash val="solid"/>
                </a:ln>
                <a:pattFill prst="dkUpDiag">
                  <a:fgClr>
                    <a:srgbClr val="2C3C43"/>
                  </a:fgClr>
                  <a:bgClr>
                    <a:srgbClr val="2C3C43">
                      <a:lumMod val="20000"/>
                      <a:lumOff val="80000"/>
                    </a:srgbClr>
                  </a:bgClr>
                </a:pattFill>
                <a:effectLst>
                  <a:outerShdw dist="38100" dir="2640000" algn="bl" rotWithShape="0">
                    <a:srgbClr val="2C3C43">
                      <a:lumMod val="75000"/>
                    </a:srgbClr>
                  </a:outerShdw>
                </a:effectLst>
              </a:rPr>
              <a:t>END of </a:t>
            </a:r>
            <a:r>
              <a:rPr lang="en-US" sz="5400" b="1" smtClean="0">
                <a:ln w="12700">
                  <a:solidFill>
                    <a:srgbClr val="2C3C43">
                      <a:lumMod val="75000"/>
                    </a:srgbClr>
                  </a:solidFill>
                  <a:prstDash val="solid"/>
                </a:ln>
                <a:pattFill prst="dkUpDiag">
                  <a:fgClr>
                    <a:srgbClr val="2C3C43"/>
                  </a:fgClr>
                  <a:bgClr>
                    <a:srgbClr val="2C3C43">
                      <a:lumMod val="20000"/>
                      <a:lumOff val="80000"/>
                    </a:srgbClr>
                  </a:bgClr>
                </a:pattFill>
                <a:effectLst>
                  <a:outerShdw dist="38100" dir="2640000" algn="bl" rotWithShape="0">
                    <a:srgbClr val="2C3C43">
                      <a:lumMod val="75000"/>
                    </a:srgbClr>
                  </a:outerShdw>
                </a:effectLst>
              </a:rPr>
              <a:t>CHAPTER </a:t>
            </a:r>
            <a:r>
              <a:rPr lang="en-US" sz="5400" b="1" smtClean="0">
                <a:ln w="12700">
                  <a:solidFill>
                    <a:srgbClr val="2C3C43">
                      <a:lumMod val="75000"/>
                    </a:srgbClr>
                  </a:solidFill>
                  <a:prstDash val="solid"/>
                </a:ln>
                <a:pattFill prst="dkUpDiag">
                  <a:fgClr>
                    <a:srgbClr val="2C3C43"/>
                  </a:fgClr>
                  <a:bgClr>
                    <a:srgbClr val="2C3C43">
                      <a:lumMod val="20000"/>
                      <a:lumOff val="80000"/>
                    </a:srgbClr>
                  </a:bgClr>
                </a:pattFill>
                <a:effectLst>
                  <a:outerShdw dist="38100" dir="2640000" algn="bl" rotWithShape="0">
                    <a:srgbClr val="2C3C43">
                      <a:lumMod val="75000"/>
                    </a:srgbClr>
                  </a:outerShdw>
                </a:effectLst>
              </a:rPr>
              <a:t>28</a:t>
            </a:r>
            <a:endParaRPr lang="en-US" sz="5400" b="1" dirty="0">
              <a:ln w="12700">
                <a:solidFill>
                  <a:srgbClr val="2C3C43">
                    <a:lumMod val="75000"/>
                  </a:srgbClr>
                </a:solidFill>
                <a:prstDash val="solid"/>
              </a:ln>
              <a:pattFill prst="dkUpDiag">
                <a:fgClr>
                  <a:srgbClr val="2C3C43"/>
                </a:fgClr>
                <a:bgClr>
                  <a:srgbClr val="2C3C43">
                    <a:lumMod val="20000"/>
                    <a:lumOff val="80000"/>
                  </a:srgbClr>
                </a:bgClr>
              </a:pattFill>
              <a:effectLst>
                <a:outerShdw dist="38100" dir="2640000" algn="bl" rotWithShape="0">
                  <a:srgbClr val="2C3C43">
                    <a:lumMod val="7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938457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28 Business Delegate Pattern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altLang="zh-TW" sz="1200" b="1" i="1" dirty="0" smtClean="0"/>
              <a:t>https://www.tutorialspoint.com/design_pattern/business_delegate_pattern.htm</a:t>
            </a:r>
            <a:endParaRPr lang="en-US" altLang="zh-TW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Java Design Pattern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77942" cy="440120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Business Delegate Pattern is used to decouple presentation tier and business tier. 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It is basically use to reduce communication or remote lookup functionality to business tier code in presentation tier code. In business tier we have following entities.</a:t>
            </a:r>
          </a:p>
          <a:p>
            <a:pPr marL="922338" lvl="1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b="1" dirty="0" smtClean="0"/>
              <a:t>Client</a:t>
            </a:r>
            <a:r>
              <a:rPr lang="en-US" altLang="zh-TW" sz="2000" dirty="0" smtClean="0"/>
              <a:t> - Presentation tier code may be JSP, servlet or UI java code.</a:t>
            </a:r>
          </a:p>
          <a:p>
            <a:pPr marL="922338" lvl="1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b="1" dirty="0" smtClean="0"/>
              <a:t>Business Delegate</a:t>
            </a:r>
            <a:r>
              <a:rPr lang="en-US" altLang="zh-TW" sz="2000" dirty="0" smtClean="0"/>
              <a:t> - A single entry point class for client entities to provide access to Business Service methods.</a:t>
            </a:r>
          </a:p>
          <a:p>
            <a:pPr marL="922338" lvl="1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b="1" dirty="0" err="1" smtClean="0"/>
              <a:t>LookUp</a:t>
            </a:r>
            <a:r>
              <a:rPr lang="en-US" altLang="zh-TW" sz="2000" b="1" dirty="0" smtClean="0"/>
              <a:t> Service</a:t>
            </a:r>
            <a:r>
              <a:rPr lang="en-US" altLang="zh-TW" sz="2000" dirty="0" smtClean="0"/>
              <a:t> - Lookup service object is responsible to get relative business implementation and provide business object access to business delegate object.</a:t>
            </a:r>
          </a:p>
          <a:p>
            <a:pPr marL="922338" lvl="1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b="1" dirty="0" smtClean="0"/>
              <a:t>Business Service</a:t>
            </a:r>
            <a:r>
              <a:rPr lang="en-US" altLang="zh-TW" sz="2000" dirty="0" smtClean="0"/>
              <a:t> - Business Service interface. Concrete classes implement this business service to provide actual business implementation logic.</a:t>
            </a:r>
            <a:endParaRPr lang="en-US" altLang="zh-TW" sz="2000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39198" y="0"/>
            <a:ext cx="604802" cy="478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6062" y="2909484"/>
            <a:ext cx="873375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28.1 Business Delegate Pattern Implementation</a:t>
            </a:r>
            <a:endParaRPr lang="en-US" sz="3200" dirty="0">
              <a:solidFill>
                <a:prstClr val="black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64957" y="4368799"/>
            <a:ext cx="842485" cy="667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47839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28.1 Business Delegate Pattern Implementation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altLang="zh-TW" sz="1200" b="1" i="1" dirty="0" smtClean="0"/>
              <a:t>https://www.tutorialspoint.com/design_pattern/business_delegate_pattern.htm</a:t>
            </a:r>
            <a:endParaRPr lang="en-US" altLang="zh-TW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Java Design Pattern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77942" cy="163121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We are going to create a </a:t>
            </a:r>
            <a:r>
              <a:rPr lang="en-US" altLang="zh-TW" sz="2000" i="1" dirty="0" smtClean="0"/>
              <a:t>Client</a:t>
            </a:r>
            <a:r>
              <a:rPr lang="en-US" altLang="zh-TW" sz="2000" dirty="0" smtClean="0"/>
              <a:t>, </a:t>
            </a:r>
            <a:r>
              <a:rPr lang="en-US" altLang="zh-TW" sz="2000" i="1" dirty="0" err="1" smtClean="0"/>
              <a:t>BusinessDelegate</a:t>
            </a:r>
            <a:r>
              <a:rPr lang="en-US" altLang="zh-TW" sz="2000" dirty="0" smtClean="0"/>
              <a:t>, </a:t>
            </a:r>
            <a:r>
              <a:rPr lang="en-US" altLang="zh-TW" sz="2000" i="1" dirty="0" err="1" smtClean="0"/>
              <a:t>BusinessService</a:t>
            </a:r>
            <a:r>
              <a:rPr lang="en-US" altLang="zh-TW" sz="2000" dirty="0" smtClean="0"/>
              <a:t>, </a:t>
            </a:r>
            <a:r>
              <a:rPr lang="en-US" altLang="zh-TW" sz="2000" i="1" dirty="0" err="1" smtClean="0"/>
              <a:t>LookUpService</a:t>
            </a:r>
            <a:r>
              <a:rPr lang="en-US" altLang="zh-TW" sz="2000" dirty="0" smtClean="0"/>
              <a:t>, </a:t>
            </a:r>
            <a:r>
              <a:rPr lang="en-US" altLang="zh-TW" sz="2000" i="1" dirty="0" err="1" smtClean="0"/>
              <a:t>JMSService</a:t>
            </a:r>
            <a:r>
              <a:rPr lang="en-US" altLang="zh-TW" sz="2000" i="1" dirty="0" smtClean="0"/>
              <a:t>,</a:t>
            </a:r>
            <a:r>
              <a:rPr lang="en-US" altLang="zh-TW" sz="2000" dirty="0" smtClean="0"/>
              <a:t> and </a:t>
            </a:r>
            <a:r>
              <a:rPr lang="en-US" altLang="zh-TW" sz="2000" i="1" dirty="0" err="1" smtClean="0"/>
              <a:t>EJBService</a:t>
            </a:r>
            <a:r>
              <a:rPr lang="en-US" altLang="zh-TW" sz="2000" dirty="0" smtClean="0"/>
              <a:t> representing various entities of Business Delegate patterns.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i="1" dirty="0" err="1" smtClean="0"/>
              <a:t>BusinessDelegatePatternDemo</a:t>
            </a:r>
            <a:r>
              <a:rPr lang="en-US" altLang="zh-TW" sz="2000" dirty="0" smtClean="0"/>
              <a:t>, our demo class, will use </a:t>
            </a:r>
            <a:r>
              <a:rPr lang="en-US" altLang="zh-TW" sz="2000" i="1" dirty="0" err="1" smtClean="0"/>
              <a:t>BusinessDelegate</a:t>
            </a:r>
            <a:r>
              <a:rPr lang="en-US" altLang="zh-TW" sz="2000" dirty="0" smtClean="0"/>
              <a:t> and </a:t>
            </a:r>
            <a:r>
              <a:rPr lang="en-US" altLang="zh-TW" sz="2000" i="1" dirty="0" smtClean="0"/>
              <a:t>Client</a:t>
            </a:r>
            <a:r>
              <a:rPr lang="en-US" altLang="zh-TW" sz="2000" dirty="0" smtClean="0"/>
              <a:t> to demonstrate use of Business Delegate pattern.</a:t>
            </a:r>
            <a:endParaRPr lang="en-US" altLang="zh-TW" sz="2000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39198" y="0"/>
            <a:ext cx="604802" cy="478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6062" y="2909484"/>
            <a:ext cx="873375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28.2 Step 1: Business Service Interface</a:t>
            </a:r>
            <a:endParaRPr lang="en-US" sz="4000" dirty="0">
              <a:solidFill>
                <a:prstClr val="black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64957" y="4368799"/>
            <a:ext cx="842485" cy="667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47839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28.2  Step1: Business Service Interface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altLang="zh-TW" sz="1200" b="1" i="1" dirty="0" smtClean="0"/>
              <a:t>https://www.tutorialspoint.com/design_pattern/business_delegate_pattern.htm</a:t>
            </a:r>
            <a:endParaRPr lang="en-US" altLang="zh-TW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Java Design Pattern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77942" cy="70788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Create </a:t>
            </a:r>
            <a:r>
              <a:rPr lang="en-US" altLang="zh-TW" sz="2000" dirty="0" err="1" smtClean="0"/>
              <a:t>BusinessService</a:t>
            </a:r>
            <a:r>
              <a:rPr lang="en-US" altLang="zh-TW" sz="2000" dirty="0" smtClean="0"/>
              <a:t> Interface.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i="1" dirty="0" smtClean="0"/>
              <a:t>BusinessService.java</a:t>
            </a:r>
            <a:endParaRPr lang="en-US" altLang="zh-TW" sz="2000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39198" y="0"/>
            <a:ext cx="604802" cy="478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1"/>
          <p:cNvSpPr txBox="1"/>
          <p:nvPr/>
        </p:nvSpPr>
        <p:spPr>
          <a:xfrm>
            <a:off x="1371600" y="2046377"/>
            <a:ext cx="6385560" cy="101566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>
              <a:buClr>
                <a:srgbClr val="00B0F0"/>
              </a:buClr>
            </a:pPr>
            <a:r>
              <a:rPr lang="en-US" altLang="zh-TW" sz="2000" dirty="0" smtClean="0"/>
              <a:t>public interface </a:t>
            </a:r>
            <a:r>
              <a:rPr lang="en-US" altLang="zh-TW" sz="2000" dirty="0" err="1" smtClean="0"/>
              <a:t>BusinessService</a:t>
            </a:r>
            <a:r>
              <a:rPr lang="en-US" altLang="zh-TW" sz="2000" dirty="0" smtClean="0"/>
              <a:t> {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public void </a:t>
            </a:r>
            <a:r>
              <a:rPr lang="en-US" altLang="zh-TW" sz="2000" dirty="0" err="1" smtClean="0"/>
              <a:t>doProcessing</a:t>
            </a:r>
            <a:r>
              <a:rPr lang="en-US" altLang="zh-TW" sz="2000" dirty="0" smtClean="0"/>
              <a:t>();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}</a:t>
            </a:r>
            <a:endParaRPr lang="en-US" altLang="zh-TW" sz="2000" dirty="0"/>
          </a:p>
        </p:txBody>
      </p:sp>
    </p:spTree>
    <p:extLst>
      <p:ext uri="{BB962C8B-B14F-4D97-AF65-F5344CB8AC3E}">
        <p14:creationId xmlns:p14="http://schemas.microsoft.com/office/powerpoint/2010/main" xmlns="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6062" y="2909484"/>
            <a:ext cx="873375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28.3 Step 2: Concrete Service Class</a:t>
            </a:r>
            <a:endParaRPr lang="en-US" sz="4000" dirty="0">
              <a:solidFill>
                <a:prstClr val="black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64957" y="4368799"/>
            <a:ext cx="842485" cy="667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47839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28.3  Step 2: Concrete Service Class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altLang="zh-TW" sz="1200" b="1" i="1" dirty="0" smtClean="0"/>
              <a:t>https://www.tutorialspoint.com/design_pattern/business_delegate_pattern.htm</a:t>
            </a:r>
            <a:endParaRPr lang="en-US" altLang="zh-TW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Java Design Pattern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77942" cy="70788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Create concrete Service classes.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i="1" dirty="0" smtClean="0"/>
              <a:t>EJBService.java</a:t>
            </a:r>
            <a:endParaRPr lang="en-US" altLang="zh-TW" sz="2000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39198" y="0"/>
            <a:ext cx="604802" cy="478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1"/>
          <p:cNvSpPr txBox="1"/>
          <p:nvPr/>
        </p:nvSpPr>
        <p:spPr>
          <a:xfrm>
            <a:off x="868680" y="2046377"/>
            <a:ext cx="7802880" cy="19389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>
              <a:buClr>
                <a:srgbClr val="00B0F0"/>
              </a:buClr>
            </a:pPr>
            <a:r>
              <a:rPr lang="en-US" altLang="zh-TW" sz="2000" dirty="0" smtClean="0"/>
              <a:t>public class </a:t>
            </a:r>
            <a:r>
              <a:rPr lang="en-US" altLang="zh-TW" sz="2000" dirty="0" err="1" smtClean="0"/>
              <a:t>EJBService</a:t>
            </a:r>
            <a:r>
              <a:rPr lang="en-US" altLang="zh-TW" sz="2000" dirty="0" smtClean="0"/>
              <a:t> implements </a:t>
            </a:r>
            <a:r>
              <a:rPr lang="en-US" altLang="zh-TW" sz="2000" dirty="0" err="1" smtClean="0"/>
              <a:t>BusinessService</a:t>
            </a:r>
            <a:r>
              <a:rPr lang="en-US" altLang="zh-TW" sz="2000" dirty="0" smtClean="0"/>
              <a:t> {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@Override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public void </a:t>
            </a:r>
            <a:r>
              <a:rPr lang="en-US" altLang="zh-TW" sz="2000" dirty="0" err="1" smtClean="0"/>
              <a:t>doProcessing</a:t>
            </a:r>
            <a:r>
              <a:rPr lang="en-US" altLang="zh-TW" sz="2000" dirty="0" smtClean="0"/>
              <a:t>() {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   </a:t>
            </a:r>
            <a:r>
              <a:rPr lang="en-US" altLang="zh-TW" sz="2000" dirty="0" err="1" smtClean="0"/>
              <a:t>System.out.println</a:t>
            </a:r>
            <a:r>
              <a:rPr lang="en-US" altLang="zh-TW" sz="2000" dirty="0" smtClean="0"/>
              <a:t>("Processing task by invoking EJB Service");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}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}</a:t>
            </a:r>
            <a:endParaRPr lang="en-US" altLang="zh-TW" sz="2000" dirty="0"/>
          </a:p>
        </p:txBody>
      </p:sp>
    </p:spTree>
    <p:extLst>
      <p:ext uri="{BB962C8B-B14F-4D97-AF65-F5344CB8AC3E}">
        <p14:creationId xmlns:p14="http://schemas.microsoft.com/office/powerpoint/2010/main" xmlns="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Template.potx" id="{E80F494D-E271-464E-886B-3BA5D5541D0D}" vid="{81EB598E-8E2C-439E-AC78-BC692462472F}"/>
    </a:ext>
  </a:extLst>
</a:theme>
</file>

<file path=ppt/theme/theme2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8066</TotalTime>
  <Words>561</Words>
  <Application>Microsoft Office PowerPoint</Application>
  <PresentationFormat>如螢幕大小 (4:3)</PresentationFormat>
  <Paragraphs>151</Paragraphs>
  <Slides>21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2</vt:i4>
      </vt:variant>
      <vt:variant>
        <vt:lpstr>投影片標題</vt:lpstr>
      </vt:variant>
      <vt:variant>
        <vt:i4>21</vt:i4>
      </vt:variant>
    </vt:vector>
  </HeadingPairs>
  <TitlesOfParts>
    <vt:vector size="23" baseType="lpstr">
      <vt:lpstr>Office Theme</vt:lpstr>
      <vt:lpstr>Facet</vt:lpstr>
      <vt:lpstr>投影片 1</vt:lpstr>
      <vt:lpstr>投影片 2</vt:lpstr>
      <vt:lpstr>28 Business Delegate Pattern</vt:lpstr>
      <vt:lpstr>投影片 4</vt:lpstr>
      <vt:lpstr>28.1 Business Delegate Pattern Implementation</vt:lpstr>
      <vt:lpstr>投影片 6</vt:lpstr>
      <vt:lpstr>28.2  Step1: Business Service Interface</vt:lpstr>
      <vt:lpstr>投影片 8</vt:lpstr>
      <vt:lpstr>28.3  Step 2: Concrete Service Class</vt:lpstr>
      <vt:lpstr>28.3  Step 2: Concrete Service Class</vt:lpstr>
      <vt:lpstr>投影片 11</vt:lpstr>
      <vt:lpstr>28.4  Step 3: Business Lookup Service</vt:lpstr>
      <vt:lpstr>投影片 13</vt:lpstr>
      <vt:lpstr>28.5 Step 4: Business Delegate</vt:lpstr>
      <vt:lpstr>投影片 15</vt:lpstr>
      <vt:lpstr>28.6 Step 5: Client</vt:lpstr>
      <vt:lpstr>投影片 17</vt:lpstr>
      <vt:lpstr>28.7 Step 6: Business Delegate Pattern</vt:lpstr>
      <vt:lpstr>投影片 19</vt:lpstr>
      <vt:lpstr>28.8 Step 7: Run Business Delegate Pattern</vt:lpstr>
      <vt:lpstr>投影片 21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USER</cp:lastModifiedBy>
  <cp:revision>1511</cp:revision>
  <dcterms:created xsi:type="dcterms:W3CDTF">2015-10-11T19:53:33Z</dcterms:created>
  <dcterms:modified xsi:type="dcterms:W3CDTF">2017-03-28T01:54:59Z</dcterms:modified>
</cp:coreProperties>
</file>