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9"/>
  </p:notesMasterIdLst>
  <p:sldIdLst>
    <p:sldId id="256" r:id="rId3"/>
    <p:sldId id="257" r:id="rId4"/>
    <p:sldId id="258" r:id="rId5"/>
    <p:sldId id="306" r:id="rId6"/>
    <p:sldId id="307" r:id="rId7"/>
    <p:sldId id="292" r:id="rId8"/>
    <p:sldId id="308" r:id="rId9"/>
    <p:sldId id="285" r:id="rId10"/>
    <p:sldId id="286" r:id="rId11"/>
    <p:sldId id="289" r:id="rId12"/>
    <p:sldId id="310" r:id="rId13"/>
    <p:sldId id="309" r:id="rId14"/>
    <p:sldId id="295" r:id="rId15"/>
    <p:sldId id="294" r:id="rId16"/>
    <p:sldId id="311"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43" autoAdjust="0"/>
    <p:restoredTop sz="94660"/>
  </p:normalViewPr>
  <p:slideViewPr>
    <p:cSldViewPr snapToGrid="0">
      <p:cViewPr>
        <p:scale>
          <a:sx n="66" d="100"/>
          <a:sy n="66" d="100"/>
        </p:scale>
        <p:origin x="-492"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1/31/2017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1/31/2017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1/31/2017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1/31/2017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Spring Framework</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 Introduction to Spring</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991656" y="4131583"/>
            <a:ext cx="1247775" cy="742950"/>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1.2 DI (Dependency Injection)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technology that Spring is most identified with is the </a:t>
            </a:r>
            <a:r>
              <a:rPr lang="en-US" altLang="zh-TW" sz="2000" b="1" dirty="0" smtClean="0"/>
              <a:t>Dependency Injection (DI)</a:t>
            </a:r>
            <a:r>
              <a:rPr lang="en-US" altLang="zh-TW" sz="2000" dirty="0" smtClean="0"/>
              <a:t> flavor of </a:t>
            </a:r>
            <a:r>
              <a:rPr lang="en-US" altLang="zh-TW" sz="2000" b="1" dirty="0" err="1" smtClean="0"/>
              <a:t>IoC</a:t>
            </a:r>
            <a:r>
              <a:rPr lang="en-US" altLang="zh-TW" sz="2000" b="1" dirty="0" smtClean="0"/>
              <a:t> (Inversion of Control). </a:t>
            </a:r>
            <a:r>
              <a:rPr lang="en-US" altLang="zh-TW" sz="2000" dirty="0" smtClean="0"/>
              <a:t>The </a:t>
            </a:r>
            <a:r>
              <a:rPr lang="en-US" altLang="zh-TW" sz="2000" dirty="0" err="1" smtClean="0"/>
              <a:t>IoC</a:t>
            </a:r>
            <a:r>
              <a:rPr lang="en-US" altLang="zh-TW" sz="2000" dirty="0" smtClean="0"/>
              <a:t> is a general concept, and it can be expressed in many different ways and Dependency Injection is merely one concrete example of Inversion of Control.</a:t>
            </a:r>
          </a:p>
          <a:p>
            <a:pPr marL="465138" indent="-465138">
              <a:buClr>
                <a:srgbClr val="00B0F0"/>
              </a:buClr>
              <a:buFont typeface="Wingdings" pitchFamily="2" charset="2"/>
              <a:buChar char="u"/>
            </a:pPr>
            <a:r>
              <a:rPr lang="en-US" altLang="zh-TW" sz="2000" dirty="0" smtClean="0"/>
              <a:t>When writing a complex Java application, application classes should be as independent as possible of other Java classes to increase the possibility to reuse these classes and to test them independently of other classes while doing unit testing. Dependency Injection helps in gluing these classes together and same time keeping them independent.</a:t>
            </a:r>
          </a:p>
          <a:p>
            <a:pPr marL="465138" indent="-465138">
              <a:buClr>
                <a:srgbClr val="00B0F0"/>
              </a:buClr>
              <a:buFont typeface="Wingdings" pitchFamily="2" charset="2"/>
              <a:buChar char="u"/>
            </a:pPr>
            <a:r>
              <a:rPr lang="en-US" altLang="zh-TW" sz="2000" dirty="0" smtClean="0"/>
              <a:t>What is dependency injection exactly? Let's look at these two words separately. Here the dependency part translates into an association between two classes. For example, </a:t>
            </a:r>
            <a:r>
              <a:rPr lang="en-US" altLang="zh-TW" sz="2000" b="1" dirty="0" smtClean="0"/>
              <a:t>class A is dependent on class B</a:t>
            </a:r>
            <a:r>
              <a:rPr lang="en-US" altLang="zh-TW" sz="2000" dirty="0" smtClean="0"/>
              <a:t>. Now, let's look at the second part, injection. All this means is that</a:t>
            </a:r>
            <a:r>
              <a:rPr lang="en-US" altLang="zh-TW" sz="2000" b="1" dirty="0" smtClean="0"/>
              <a:t> class B will get injected into class A</a:t>
            </a:r>
            <a:r>
              <a:rPr lang="en-US" altLang="zh-TW" sz="2000" dirty="0" smtClean="0"/>
              <a:t> by the </a:t>
            </a:r>
            <a:r>
              <a:rPr lang="en-US" altLang="zh-TW" sz="2000" dirty="0" err="1" smtClean="0"/>
              <a:t>IoC</a:t>
            </a:r>
            <a:r>
              <a:rPr lang="en-US" altLang="zh-TW" sz="2000" dirty="0" smtClean="0"/>
              <a:t>.</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1.2 DI (Dependency Injection)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Dependency injection can happen in the way of passing parameters to the constructor or by post-construction using setter methods. As Dependency Injection is the heart of Spring Framework, so I will explain this concept in a separate chapter with a nice example.</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1.2 DI (Dependency Injection)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Spring </a:t>
            </a:r>
            <a:r>
              <a:rPr lang="en-US" altLang="zh-TW" sz="2000" dirty="0" err="1" smtClean="0"/>
              <a:t>IoT</a:t>
            </a:r>
            <a:r>
              <a:rPr lang="en-US" altLang="zh-TW" sz="2000" dirty="0" smtClean="0"/>
              <a:t> (Inversion of Control) container will create the objects, wire them together, configure them, and manage their complete lifecycle from creation till destruction. </a:t>
            </a:r>
          </a:p>
          <a:p>
            <a:pPr marL="465138" indent="-465138">
              <a:buClr>
                <a:srgbClr val="00B0F0"/>
              </a:buClr>
              <a:buFont typeface="Wingdings" pitchFamily="2" charset="2"/>
              <a:buChar char="u"/>
            </a:pPr>
            <a:r>
              <a:rPr lang="en-US" altLang="zh-TW" sz="2000" dirty="0" smtClean="0"/>
              <a:t>The Spring </a:t>
            </a:r>
            <a:r>
              <a:rPr lang="en-US" altLang="zh-TW" sz="2000" dirty="0" err="1" smtClean="0"/>
              <a:t>IoT</a:t>
            </a:r>
            <a:r>
              <a:rPr lang="en-US" altLang="zh-TW" sz="2000" dirty="0" smtClean="0"/>
              <a:t> container uses Dependency Injection (DI) to manage and configure the components that make up an application  by XML, Java annotations, and Java program.</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935538" y="3234418"/>
            <a:ext cx="3133725" cy="3057525"/>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384402" y="3179536"/>
            <a:ext cx="3933825" cy="20955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1.3 AOP (Aspect Oriented Programming)</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1.3 AOP (Aspect Oriented Programming)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470898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One of the key components of Spring is the </a:t>
            </a:r>
            <a:r>
              <a:rPr lang="en-US" altLang="zh-TW" sz="2000" b="1" dirty="0" smtClean="0"/>
              <a:t>Aspect oriented programming (AOP)</a:t>
            </a:r>
            <a:r>
              <a:rPr lang="en-US" altLang="zh-TW" sz="2000" dirty="0" smtClean="0"/>
              <a:t> framework. The functions that span multiple points of an application are called </a:t>
            </a:r>
            <a:r>
              <a:rPr lang="en-US" altLang="zh-TW" sz="2000" b="1" dirty="0" smtClean="0"/>
              <a:t>cross-cutting concerns</a:t>
            </a:r>
            <a:r>
              <a:rPr lang="en-US" altLang="zh-TW" sz="2000" dirty="0" smtClean="0"/>
              <a:t> and these cross-cutting concerns are conceptually separate from the application's business logic. There are various common good examples of aspects including logging, declarative transactions, security, and caching etc.</a:t>
            </a:r>
          </a:p>
          <a:p>
            <a:pPr marL="465138" indent="-465138">
              <a:buClr>
                <a:srgbClr val="00B0F0"/>
              </a:buClr>
              <a:buFont typeface="Wingdings" pitchFamily="2" charset="2"/>
              <a:buChar char="u"/>
            </a:pPr>
            <a:r>
              <a:rPr lang="en-US" altLang="zh-TW" sz="2000" dirty="0" smtClean="0"/>
              <a:t>The key unit of modularity in OOP is the class, whereas in AOP the unit of modularity is the aspect. Whereas DI helps you decouple your application objects from each other, AOP helps you decouple cross-cutting concerns from the objects that they affect.</a:t>
            </a:r>
          </a:p>
          <a:p>
            <a:pPr marL="465138" indent="-465138">
              <a:buClr>
                <a:srgbClr val="00B0F0"/>
              </a:buClr>
              <a:buFont typeface="Wingdings" pitchFamily="2" charset="2"/>
              <a:buChar char="u"/>
            </a:pPr>
            <a:r>
              <a:rPr lang="en-US" altLang="zh-TW" sz="2000" dirty="0" smtClean="0"/>
              <a:t>The AOP module of Spring Framework provides aspect-oriented programming implementation allowing you to define method-interceptors and point-cuts to cleanly decouple code that implements functionality that should be separated. I will discuss more about Spring AOP concepts in a separate chapter.</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1.3 AOP (Aspect Oriented Programming)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https://en.wikipedia.org/wiki/Inversion_of_control</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OOP (Object Oriented Programming), modularity of application is achieved by Classes. </a:t>
            </a:r>
          </a:p>
          <a:p>
            <a:pPr marL="465138" indent="-465138">
              <a:buClr>
                <a:srgbClr val="00B0F0"/>
              </a:buClr>
              <a:buFont typeface="Wingdings" pitchFamily="2" charset="2"/>
              <a:buChar char="u"/>
            </a:pPr>
            <a:r>
              <a:rPr lang="en-US" altLang="zh-TW" sz="2000" dirty="0" smtClean="0"/>
              <a:t>In AOP (Aspect  Oriented Programming), application modularity is achieved by Aspects (View Point) and they are configured to </a:t>
            </a:r>
            <a:r>
              <a:rPr lang="en-US" altLang="zh-TW" sz="2000" smtClean="0"/>
              <a:t>cross-cutting into </a:t>
            </a:r>
            <a:r>
              <a:rPr lang="en-US" altLang="zh-TW" sz="2000" dirty="0" smtClean="0"/>
              <a:t>different classes.</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836886" y="2898775"/>
            <a:ext cx="4114800" cy="3295650"/>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01185" y="3362552"/>
            <a:ext cx="4219575" cy="1990725"/>
          </a:xfrm>
          <a:prstGeom prst="rect">
            <a:avLst/>
          </a:prstGeom>
          <a:noFill/>
          <a:ln w="9525">
            <a:solidFill>
              <a:srgbClr val="C00000"/>
            </a:solidFill>
            <a:miter lim="800000"/>
            <a:headEnd/>
            <a:tailEnd/>
          </a:ln>
        </p:spPr>
      </p:pic>
      <p:sp>
        <p:nvSpPr>
          <p:cNvPr id="10" name="矩形 9"/>
          <p:cNvSpPr/>
          <p:nvPr/>
        </p:nvSpPr>
        <p:spPr>
          <a:xfrm>
            <a:off x="696684" y="3773715"/>
            <a:ext cx="1320801" cy="290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500" b="1" dirty="0" smtClean="0">
                <a:solidFill>
                  <a:schemeClr val="tx1"/>
                </a:solidFill>
              </a:rPr>
              <a:t>Old OOP Way</a:t>
            </a:r>
            <a:endParaRPr lang="zh-TW" altLang="en-US" sz="1500" b="1" dirty="0">
              <a:solidFill>
                <a:schemeClr val="tx1"/>
              </a:solidFill>
            </a:endParaRP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16</a:t>
            </a:fld>
            <a:endParaRPr lang="en-US" dirty="0">
              <a:solidFill>
                <a:prstClr val="black"/>
              </a:solidFill>
            </a:endParaRPr>
          </a:p>
        </p:txBody>
      </p:sp>
      <p:sp>
        <p:nvSpPr>
          <p:cNvPr id="6" name="Rectangle 5"/>
          <p:cNvSpPr/>
          <p:nvPr/>
        </p:nvSpPr>
        <p:spPr>
          <a:xfrm>
            <a:off x="1588238" y="4332495"/>
            <a:ext cx="614783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 Introduction to Spring</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 Introduction to </a:t>
            </a:r>
            <a:r>
              <a:rPr lang="en-US" altLang="zh-TW" sz="3000" b="1" dirty="0" err="1" smtClean="0">
                <a:solidFill>
                  <a:srgbClr val="002060"/>
                </a:solidFill>
                <a:effectLst>
                  <a:outerShdw blurRad="38100" dist="38100" dir="2700000" algn="tl">
                    <a:srgbClr val="000000">
                      <a:alpha val="43137"/>
                    </a:srgbClr>
                  </a:outerShdw>
                </a:effectLst>
              </a:rPr>
              <a:t>SPring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https://www.tutorialspoint.com/spring/index.htm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Spring framework is an open source Java platform that provides comprehensive infrastructure support for developing robust Java applications very easily and very rapidly.</a:t>
            </a:r>
          </a:p>
          <a:p>
            <a:pPr marL="465138" indent="-465138">
              <a:buClr>
                <a:srgbClr val="00B0F0"/>
              </a:buClr>
              <a:buFont typeface="Wingdings" pitchFamily="2" charset="2"/>
              <a:buChar char="u"/>
            </a:pPr>
            <a:r>
              <a:rPr lang="en-US" altLang="zh-TW" sz="2000" dirty="0" smtClean="0"/>
              <a:t>Spring is the most popular application development framework for enterprise Java. Millions of developers around the world use Spring Framework to create high performing, easily testable, reusable code.</a:t>
            </a:r>
          </a:p>
          <a:p>
            <a:pPr marL="465138" indent="-465138">
              <a:buClr>
                <a:srgbClr val="00B0F0"/>
              </a:buClr>
              <a:buFont typeface="Wingdings" pitchFamily="2" charset="2"/>
              <a:buChar char="u"/>
            </a:pPr>
            <a:r>
              <a:rPr lang="en-US" altLang="zh-TW" sz="2000" dirty="0" smtClean="0"/>
              <a:t>Spring framework was initially written by Rod Johnson and was first released under the </a:t>
            </a:r>
            <a:r>
              <a:rPr lang="en-US" altLang="zh-TW" sz="2000" b="1" dirty="0" smtClean="0"/>
              <a:t>Apache 2.0 license </a:t>
            </a:r>
            <a:r>
              <a:rPr lang="en-US" altLang="zh-TW" sz="2000" dirty="0" smtClean="0"/>
              <a:t>in June 2003.</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 Introduction to </a:t>
            </a:r>
            <a:r>
              <a:rPr lang="en-US" altLang="zh-TW" sz="3000" b="1" dirty="0" err="1" smtClean="0">
                <a:solidFill>
                  <a:srgbClr val="002060"/>
                </a:solidFill>
                <a:effectLst>
                  <a:outerShdw blurRad="38100" dist="38100" dir="2700000" algn="tl">
                    <a:srgbClr val="000000">
                      <a:alpha val="43137"/>
                    </a:srgbClr>
                  </a:outerShdw>
                </a:effectLst>
              </a:rPr>
              <a:t>SPring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https://www.tutorialspoint.com/spring/index.htm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Spring is the most popular application development framework for enterprise Java. Millions of developers around the world use Spring Framework to create high performing, easily testable, reusable code.</a:t>
            </a:r>
          </a:p>
          <a:p>
            <a:pPr marL="465138" indent="-465138">
              <a:buClr>
                <a:srgbClr val="00B0F0"/>
              </a:buClr>
              <a:buFont typeface="Wingdings" pitchFamily="2" charset="2"/>
              <a:buChar char="u"/>
            </a:pPr>
            <a:r>
              <a:rPr lang="en-US" altLang="zh-TW" sz="2000" dirty="0" smtClean="0"/>
              <a:t>Spring framework is an open source Java platform and it was initially written by Rod Johnson and was first released under the Apache 2.0 license in June 2003.</a:t>
            </a:r>
          </a:p>
          <a:p>
            <a:pPr marL="465138" indent="-465138">
              <a:buClr>
                <a:srgbClr val="00B0F0"/>
              </a:buClr>
              <a:buFont typeface="Wingdings" pitchFamily="2" charset="2"/>
              <a:buChar char="u"/>
            </a:pPr>
            <a:r>
              <a:rPr lang="en-US" altLang="zh-TW" sz="2000" dirty="0" smtClean="0"/>
              <a:t>Spring is lightweight when it comes to size and transparency. The basic version of spring framework is around 2MB.</a:t>
            </a:r>
          </a:p>
          <a:p>
            <a:pPr marL="465138" indent="-465138">
              <a:buClr>
                <a:srgbClr val="00B0F0"/>
              </a:buClr>
              <a:buFont typeface="Wingdings" pitchFamily="2" charset="2"/>
              <a:buChar char="u"/>
            </a:pPr>
            <a:r>
              <a:rPr lang="en-US" altLang="zh-TW" sz="2000" dirty="0" smtClean="0"/>
              <a:t>The core features of the Spring Framework can be used in developing any Java application, but there are extensions for building web applications on top of the Java EE platform. </a:t>
            </a:r>
          </a:p>
          <a:p>
            <a:pPr marL="465138" indent="-465138">
              <a:buClr>
                <a:srgbClr val="00B0F0"/>
              </a:buClr>
              <a:buFont typeface="Wingdings" pitchFamily="2" charset="2"/>
              <a:buChar char="u"/>
            </a:pPr>
            <a:r>
              <a:rPr lang="en-US" altLang="zh-TW" sz="2000" dirty="0" smtClean="0"/>
              <a:t>Spring framework targets to make J2EE development easier to use and promote good programming practice by enabling a POJO (Plain Old Java Object)-based programming model.</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 Introduction to </a:t>
            </a:r>
            <a:r>
              <a:rPr lang="en-US" altLang="zh-TW" sz="3000" b="1" dirty="0" err="1" smtClean="0">
                <a:solidFill>
                  <a:srgbClr val="002060"/>
                </a:solidFill>
                <a:effectLst>
                  <a:outerShdw blurRad="38100" dist="38100" dir="2700000" algn="tl">
                    <a:srgbClr val="000000">
                      <a:alpha val="43137"/>
                    </a:srgbClr>
                  </a:outerShdw>
                </a:effectLst>
              </a:rPr>
              <a:t>SPring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https://www.tutorialspoint.com/spring/index.htm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Note: </a:t>
            </a:r>
          </a:p>
          <a:p>
            <a:pPr marL="922338" lvl="1" indent="-465138">
              <a:buClr>
                <a:srgbClr val="00B0F0"/>
              </a:buClr>
              <a:buFont typeface="Wingdings" pitchFamily="2" charset="2"/>
              <a:buChar char="u"/>
            </a:pPr>
            <a:r>
              <a:rPr lang="en-US" altLang="zh-TW" sz="2000" b="1" dirty="0" smtClean="0"/>
              <a:t>POJO</a:t>
            </a:r>
            <a:r>
              <a:rPr lang="en-US" altLang="zh-TW" sz="2000" dirty="0" smtClean="0"/>
              <a:t> (Plain Old Java Object) is used to describe the same things as a "Normal Class" whereas a </a:t>
            </a:r>
            <a:r>
              <a:rPr lang="en-US" altLang="zh-TW" sz="2000" dirty="0" err="1" smtClean="0"/>
              <a:t>JavaBean</a:t>
            </a:r>
            <a:r>
              <a:rPr lang="en-US" altLang="zh-TW" sz="2000" dirty="0" smtClean="0"/>
              <a:t> follows a set of rules. </a:t>
            </a:r>
          </a:p>
          <a:p>
            <a:pPr marL="922338" lvl="1" indent="-465138">
              <a:buClr>
                <a:srgbClr val="00B0F0"/>
              </a:buClr>
              <a:buFont typeface="Wingdings" pitchFamily="2" charset="2"/>
              <a:buChar char="u"/>
            </a:pPr>
            <a:r>
              <a:rPr lang="en-US" altLang="zh-TW" sz="2000" dirty="0" smtClean="0"/>
              <a:t>Most commonly Beans use getters and setters to protect their member variables, which are typically set to private and have a no-argument constructor.</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1.1 Benefit of  Spring Framework</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1.1 Benefit of Spring Framework</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the list of few of the great benefits of Spring Framework (1):</a:t>
            </a:r>
          </a:p>
          <a:p>
            <a:pPr marL="922338" lvl="1" indent="-465138">
              <a:buClr>
                <a:srgbClr val="00B0F0"/>
              </a:buClr>
              <a:buFont typeface="Wingdings" pitchFamily="2" charset="2"/>
              <a:buChar char="u"/>
            </a:pPr>
            <a:r>
              <a:rPr lang="en-US" altLang="zh-TW" sz="2000" dirty="0" smtClean="0"/>
              <a:t>Spring enables developers to develop enterprise-class applications using POJOs. The benefit of using only POJOs is that you do not need an EJB container product such as an application server but you have the option of using only a robust servlet container such as Tomcat or some commercial product.</a:t>
            </a:r>
          </a:p>
          <a:p>
            <a:pPr marL="922338" lvl="1" indent="-465138">
              <a:buClr>
                <a:srgbClr val="00B0F0"/>
              </a:buClr>
              <a:buFont typeface="Wingdings" pitchFamily="2" charset="2"/>
              <a:buChar char="u"/>
            </a:pPr>
            <a:r>
              <a:rPr lang="en-US" altLang="zh-TW" sz="2000" dirty="0" smtClean="0"/>
              <a:t>Spring is organized in a modular fashion. Even though the number of packages and classes are substantial, you have to worry only about ones you need and ignore the rest.</a:t>
            </a:r>
          </a:p>
          <a:p>
            <a:pPr marL="922338" lvl="1" indent="-465138">
              <a:buClr>
                <a:srgbClr val="00B0F0"/>
              </a:buClr>
              <a:buFont typeface="Wingdings" pitchFamily="2" charset="2"/>
              <a:buChar char="u"/>
            </a:pPr>
            <a:r>
              <a:rPr lang="en-US" altLang="zh-TW" sz="2000" dirty="0" smtClean="0"/>
              <a:t>Spring does not reinvent the wheel instead, it truly makes use of some of the existing technologies like several ORM frameworks, logging frameworks, JEE, Quartz and JDK timers, other view technologies.</a:t>
            </a:r>
          </a:p>
          <a:p>
            <a:pPr marL="922338" lvl="1" indent="-465138">
              <a:buClr>
                <a:srgbClr val="00B0F0"/>
              </a:buClr>
              <a:buFont typeface="Wingdings" pitchFamily="2" charset="2"/>
              <a:buChar char="u"/>
            </a:pPr>
            <a:r>
              <a:rPr lang="en-US" altLang="zh-TW" sz="2000" dirty="0" smtClean="0"/>
              <a:t>Testing an application written with Spring is simple because environment-dependent code is moved into this framework. Furthermore, by using </a:t>
            </a:r>
            <a:r>
              <a:rPr lang="en-US" altLang="zh-TW" sz="2000" dirty="0" err="1" smtClean="0"/>
              <a:t>JavaBean</a:t>
            </a:r>
            <a:r>
              <a:rPr lang="en-US" altLang="zh-TW" sz="2000" dirty="0" smtClean="0"/>
              <a:t>-style POJOs, it becomes easier to use dependency injection for injecting test data.</a:t>
            </a:r>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2060"/>
                </a:solidFill>
                <a:effectLst>
                  <a:outerShdw blurRad="38100" dist="38100" dir="2700000" algn="tl">
                    <a:srgbClr val="000000">
                      <a:alpha val="43137"/>
                    </a:srgbClr>
                  </a:outerShdw>
                </a:effectLst>
              </a:rPr>
              <a:t>1.1 Benefit of Spring Framework</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https://www.tutorialspoint.com/spring/spring_overview.htm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Spring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the list of few of the great benefits of Spring Framework (2):</a:t>
            </a:r>
          </a:p>
          <a:p>
            <a:pPr marL="922338" lvl="1" indent="-465138">
              <a:buClr>
                <a:srgbClr val="00B0F0"/>
              </a:buClr>
              <a:buFont typeface="Wingdings" pitchFamily="2" charset="2"/>
              <a:buChar char="u"/>
            </a:pPr>
            <a:r>
              <a:rPr lang="en-US" altLang="zh-TW" sz="2000" dirty="0" smtClean="0"/>
              <a:t>Spring's web framework is a well-designed web MVC framework, which provides a great alternative to web frameworks such as Struts or other over engineered or less popular web frameworks.</a:t>
            </a:r>
          </a:p>
          <a:p>
            <a:pPr marL="922338" lvl="1" indent="-465138">
              <a:buClr>
                <a:srgbClr val="00B0F0"/>
              </a:buClr>
              <a:buFont typeface="Wingdings" pitchFamily="2" charset="2"/>
              <a:buChar char="u"/>
            </a:pPr>
            <a:r>
              <a:rPr lang="en-US" altLang="zh-TW" sz="2000" dirty="0" smtClean="0"/>
              <a:t>Spring provides a convenient API to translate technology-specific exceptions (thrown by JDBC, Hibernate, or JDO (Java Data Object), for example) into consistent, unchecked exceptions.</a:t>
            </a:r>
          </a:p>
          <a:p>
            <a:pPr marL="922338" lvl="1" indent="-465138">
              <a:buClr>
                <a:srgbClr val="00B0F0"/>
              </a:buClr>
              <a:buFont typeface="Wingdings" pitchFamily="2" charset="2"/>
              <a:buChar char="u"/>
            </a:pPr>
            <a:r>
              <a:rPr lang="en-US" altLang="zh-TW" sz="2000" dirty="0" smtClean="0"/>
              <a:t>Lightweight </a:t>
            </a:r>
            <a:r>
              <a:rPr lang="en-US" altLang="zh-TW" sz="2000" dirty="0" err="1" smtClean="0"/>
              <a:t>IoC</a:t>
            </a:r>
            <a:r>
              <a:rPr lang="en-US" altLang="zh-TW" sz="2000" dirty="0" smtClean="0"/>
              <a:t> (Inversion of Control) containers tend to be lightweight, especially when compared to EJB containers, for example. This is beneficial for developing and deploying applications on computers with limited memory and CPU resources.</a:t>
            </a:r>
          </a:p>
          <a:p>
            <a:pPr marL="922338" lvl="1" indent="-465138">
              <a:buClr>
                <a:srgbClr val="00B0F0"/>
              </a:buClr>
              <a:buFont typeface="Wingdings" pitchFamily="2" charset="2"/>
              <a:buChar char="u"/>
            </a:pPr>
            <a:r>
              <a:rPr lang="en-US" altLang="zh-TW" sz="2000" dirty="0" smtClean="0"/>
              <a:t>Spring provides a consistent transaction management interface that can scale down to a local transaction (using a single database, for example) and scale up to global transactions (using JTA, for example).</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287657" y="0"/>
            <a:ext cx="856343" cy="509884"/>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1.2 DI (Dependency Injection)</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006171" y="4218669"/>
            <a:ext cx="1247775" cy="74295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4585</TotalTime>
  <Words>898</Words>
  <Application>Microsoft Office PowerPoint</Application>
  <PresentationFormat>如螢幕大小 (4:3)</PresentationFormat>
  <Paragraphs>96</Paragraphs>
  <Slides>16</Slides>
  <Notes>1</Notes>
  <HiddenSlides>0</HiddenSlides>
  <MMClips>0</MMClips>
  <ScaleCrop>false</ScaleCrop>
  <HeadingPairs>
    <vt:vector size="4" baseType="variant">
      <vt:variant>
        <vt:lpstr>佈景主題</vt:lpstr>
      </vt:variant>
      <vt:variant>
        <vt:i4>2</vt:i4>
      </vt:variant>
      <vt:variant>
        <vt:lpstr>投影片標題</vt:lpstr>
      </vt:variant>
      <vt:variant>
        <vt:i4>16</vt:i4>
      </vt:variant>
    </vt:vector>
  </HeadingPairs>
  <TitlesOfParts>
    <vt:vector size="18" baseType="lpstr">
      <vt:lpstr>Office Theme</vt:lpstr>
      <vt:lpstr>Facet</vt:lpstr>
      <vt:lpstr>投影片 1</vt:lpstr>
      <vt:lpstr>投影片 2</vt:lpstr>
      <vt:lpstr>1 Introduction to SPring</vt:lpstr>
      <vt:lpstr>1 Introduction to SPring</vt:lpstr>
      <vt:lpstr>1 Introduction to SPring</vt:lpstr>
      <vt:lpstr>投影片 6</vt:lpstr>
      <vt:lpstr>1.1 Benefit of Spring Framework</vt:lpstr>
      <vt:lpstr>1.1 Benefit of Spring Framework</vt:lpstr>
      <vt:lpstr>投影片 9</vt:lpstr>
      <vt:lpstr>1.2 DI (Dependency Injection)</vt:lpstr>
      <vt:lpstr>1.2 DI (Dependency Injection)</vt:lpstr>
      <vt:lpstr>1.2 DI (Dependency Injection)</vt:lpstr>
      <vt:lpstr>投影片 13</vt:lpstr>
      <vt:lpstr>1.3 AOP (Aspect Oriented Programming)</vt:lpstr>
      <vt:lpstr>1.3 AOP (Aspect Oriented Programming)</vt:lpstr>
      <vt:lpstr>投影片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793</cp:revision>
  <dcterms:created xsi:type="dcterms:W3CDTF">2015-10-11T19:53:33Z</dcterms:created>
  <dcterms:modified xsi:type="dcterms:W3CDTF">2017-02-01T02:51:40Z</dcterms:modified>
</cp:coreProperties>
</file>