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96" r:id="rId4"/>
    <p:sldId id="297" r:id="rId5"/>
    <p:sldId id="312" r:id="rId6"/>
    <p:sldId id="298" r:id="rId7"/>
    <p:sldId id="313" r:id="rId8"/>
    <p:sldId id="299" r:id="rId9"/>
    <p:sldId id="300" r:id="rId10"/>
    <p:sldId id="303" r:id="rId11"/>
    <p:sldId id="314" r:id="rId12"/>
    <p:sldId id="315" r:id="rId13"/>
    <p:sldId id="316" r:id="rId14"/>
    <p:sldId id="317" r:id="rId15"/>
    <p:sldId id="301" r:id="rId16"/>
    <p:sldId id="304" r:id="rId17"/>
    <p:sldId id="318" r:id="rId18"/>
    <p:sldId id="305" r:id="rId19"/>
    <p:sldId id="320" r:id="rId20"/>
    <p:sldId id="319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2: Spring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Data Access/Integration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5" y="1131977"/>
            <a:ext cx="8708571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Data Access/Integration layer consists  JDBC, ORM, OXM, JMS and Transaction (2):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OXM</a:t>
            </a:r>
            <a:r>
              <a:rPr lang="en-US" altLang="zh-TW" sz="2000" dirty="0" smtClean="0"/>
              <a:t> </a:t>
            </a:r>
            <a:r>
              <a:rPr lang="en-US" altLang="zh-TW" sz="2000" b="1" dirty="0" smtClean="0"/>
              <a:t>(Object-to-XML) </a:t>
            </a:r>
            <a:r>
              <a:rPr lang="en-US" altLang="zh-TW" sz="2000" dirty="0" smtClean="0"/>
              <a:t>module provides an abstraction layer that supports Object/XML mapping implementations for </a:t>
            </a:r>
            <a:r>
              <a:rPr lang="en-US" altLang="zh-TW" sz="2000" b="1" dirty="0" smtClean="0"/>
              <a:t>JAXB (Java Architecture for XML Building</a:t>
            </a:r>
            <a:r>
              <a:rPr lang="en-US" altLang="zh-TW" sz="2000" dirty="0" smtClean="0"/>
              <a:t>), </a:t>
            </a:r>
            <a:r>
              <a:rPr lang="en-US" altLang="zh-TW" sz="2000" b="1" dirty="0" smtClean="0"/>
              <a:t>Castor (Data Binding), </a:t>
            </a:r>
            <a:r>
              <a:rPr lang="en-US" altLang="zh-TW" sz="2000" b="1" dirty="0" err="1" smtClean="0"/>
              <a:t>XMLBeans</a:t>
            </a:r>
            <a:r>
              <a:rPr lang="en-US" altLang="zh-TW" sz="2000" b="1" dirty="0" smtClean="0"/>
              <a:t> (Access XML)</a:t>
            </a:r>
            <a:r>
              <a:rPr lang="en-US" altLang="zh-TW" sz="2000" dirty="0" smtClean="0"/>
              <a:t>, </a:t>
            </a:r>
            <a:r>
              <a:rPr lang="en-US" altLang="zh-TW" sz="2000" b="1" dirty="0" err="1" smtClean="0"/>
              <a:t>JiBX</a:t>
            </a:r>
            <a:r>
              <a:rPr lang="en-US" altLang="zh-TW" sz="2000" b="1" dirty="0" smtClean="0"/>
              <a:t>  (Java Input Object Binding to XML Data) </a:t>
            </a:r>
            <a:r>
              <a:rPr lang="en-US" altLang="zh-TW" sz="2000" dirty="0" smtClean="0"/>
              <a:t>and </a:t>
            </a:r>
            <a:r>
              <a:rPr lang="en-US" altLang="zh-TW" sz="2000" b="1" dirty="0" err="1" smtClean="0"/>
              <a:t>Xstream</a:t>
            </a:r>
            <a:r>
              <a:rPr lang="en-US" altLang="zh-TW" sz="2000" b="1" dirty="0" smtClean="0"/>
              <a:t> (Library of Object to XML Stream).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5647" y="3657599"/>
            <a:ext cx="3332296" cy="285738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Data Access/Integration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5" y="1131977"/>
            <a:ext cx="8708571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Data Access/Integration layer consists  JDBC, ORM, OXM, JMS and Transaction (2):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JMS</a:t>
            </a:r>
            <a:r>
              <a:rPr lang="en-US" altLang="zh-TW" sz="2000" dirty="0" smtClean="0"/>
              <a:t> </a:t>
            </a:r>
            <a:r>
              <a:rPr lang="en-US" altLang="zh-TW" sz="2000" b="1" dirty="0" smtClean="0"/>
              <a:t>(Java Messaging Service) </a:t>
            </a:r>
            <a:r>
              <a:rPr lang="en-US" altLang="zh-TW" sz="2000" dirty="0" smtClean="0"/>
              <a:t>module contains features for producing and consuming messages.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Transaction</a:t>
            </a:r>
            <a:r>
              <a:rPr lang="en-US" altLang="zh-TW" sz="2000" dirty="0" smtClean="0"/>
              <a:t> module supports programmatic and declarative transaction management for classes.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351764"/>
            <a:ext cx="3468914" cy="29745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Web (MVC/</a:t>
            </a:r>
            <a:r>
              <a:rPr lang="en-US" sz="4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Remoting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Web (MVC/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Remoting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2229" y="1131977"/>
            <a:ext cx="8694057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Web layer consists of the Web, Web-MVC, Web-Socket, and Web-</a:t>
            </a:r>
            <a:r>
              <a:rPr lang="en-US" altLang="zh-TW" sz="2000" dirty="0" err="1" smtClean="0"/>
              <a:t>Portlet</a:t>
            </a:r>
            <a:r>
              <a:rPr lang="en-US" altLang="zh-TW" sz="2000" dirty="0" smtClean="0"/>
              <a:t> modules (1):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Web</a:t>
            </a:r>
            <a:r>
              <a:rPr lang="en-US" altLang="zh-TW" sz="2000" dirty="0" smtClean="0"/>
              <a:t> module provides basic web-oriented integration features such as multipart file-upload functionality and the initialization of the </a:t>
            </a:r>
            <a:r>
              <a:rPr lang="en-US" altLang="zh-TW" sz="2000" dirty="0" err="1" smtClean="0"/>
              <a:t>IoC</a:t>
            </a:r>
            <a:r>
              <a:rPr lang="en-US" altLang="zh-TW" sz="2000" dirty="0" smtClean="0"/>
              <a:t> container using servlet listeners and a web-oriented application context.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Web-MVC</a:t>
            </a:r>
            <a:r>
              <a:rPr lang="en-US" altLang="zh-TW" sz="2000" dirty="0" smtClean="0"/>
              <a:t> module contains Spring's model-view-controller (MVC) implementation for web applications.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2855" y="3538245"/>
            <a:ext cx="3280231" cy="28127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Web (MVC/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Remoting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2229" y="1131977"/>
            <a:ext cx="8694057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Web layer consists of the Web, Web-MVC, Web-Socket, and Web-</a:t>
            </a:r>
            <a:r>
              <a:rPr lang="en-US" altLang="zh-TW" sz="2000" dirty="0" err="1" smtClean="0"/>
              <a:t>Portlet</a:t>
            </a:r>
            <a:r>
              <a:rPr lang="en-US" altLang="zh-TW" sz="2000" dirty="0" smtClean="0"/>
              <a:t> modules (2):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Web-Socket</a:t>
            </a:r>
            <a:r>
              <a:rPr lang="en-US" altLang="zh-TW" sz="2000" dirty="0" smtClean="0"/>
              <a:t> module provides support for </a:t>
            </a:r>
            <a:r>
              <a:rPr lang="en-US" altLang="zh-TW" sz="2000" dirty="0" err="1" smtClean="0"/>
              <a:t>WebSocket</a:t>
            </a:r>
            <a:r>
              <a:rPr lang="en-US" altLang="zh-TW" sz="2000" dirty="0" smtClean="0"/>
              <a:t>-based, two-way communication between client and server in web applications.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Web-</a:t>
            </a:r>
            <a:r>
              <a:rPr lang="en-US" altLang="zh-TW" sz="2000" b="1" dirty="0" err="1" smtClean="0"/>
              <a:t>Portlet</a:t>
            </a:r>
            <a:r>
              <a:rPr lang="en-US" altLang="zh-TW" sz="2000" dirty="0" smtClean="0"/>
              <a:t> module provides the MVC implementation to be used in a </a:t>
            </a:r>
            <a:r>
              <a:rPr lang="en-US" altLang="zh-TW" sz="2000" dirty="0" err="1" smtClean="0"/>
              <a:t>portlet</a:t>
            </a:r>
            <a:r>
              <a:rPr lang="en-US" altLang="zh-TW" sz="2000" dirty="0" smtClean="0"/>
              <a:t> environment and mirrors the functionality of Web-Servlet module.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5769" y="3480189"/>
            <a:ext cx="3367317" cy="288741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Miscellaneous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Miscellaneous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2229" y="1131977"/>
            <a:ext cx="8737600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Thee miscellaneous modules includes: AOP, Aspects, Instrumentation, Messaging, and Test modules (1):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AOP</a:t>
            </a:r>
            <a:r>
              <a:rPr lang="en-US" altLang="zh-TW" sz="2000" dirty="0" smtClean="0"/>
              <a:t> module provides aspect-oriented programming implementation allowing you to define method-interceptors and </a:t>
            </a:r>
            <a:r>
              <a:rPr lang="en-US" altLang="zh-TW" sz="2000" dirty="0" err="1" smtClean="0"/>
              <a:t>pointcuts</a:t>
            </a:r>
            <a:r>
              <a:rPr lang="en-US" altLang="zh-TW" sz="2000" dirty="0" smtClean="0"/>
              <a:t> to cleanly decouple code that implements functionality that should be separated.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Aspects</a:t>
            </a:r>
            <a:r>
              <a:rPr lang="en-US" altLang="zh-TW" sz="2000" dirty="0" smtClean="0"/>
              <a:t> module provides integration with </a:t>
            </a:r>
            <a:r>
              <a:rPr lang="en-US" altLang="zh-TW" sz="2000" dirty="0" err="1" smtClean="0"/>
              <a:t>AspectJ</a:t>
            </a:r>
            <a:r>
              <a:rPr lang="en-US" altLang="zh-TW" sz="2000" dirty="0" smtClean="0"/>
              <a:t> which is again a powerful and mature aspect oriented programming (AOP) framework.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172" y="3554933"/>
            <a:ext cx="3541485" cy="30367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Miscellaneous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2229" y="1131977"/>
            <a:ext cx="8708571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Thee miscellaneous modules includes: AOP, Aspects, Instrumentation, Messaging, and Test modules (2):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Instrumentation</a:t>
            </a:r>
            <a:r>
              <a:rPr lang="en-US" altLang="zh-TW" sz="2000" dirty="0" smtClean="0"/>
              <a:t> module provides class instrumentation support and class loader implementations to be used in certain application servers.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Messaging</a:t>
            </a:r>
            <a:r>
              <a:rPr lang="en-US" altLang="zh-TW" sz="2000" dirty="0" smtClean="0"/>
              <a:t> module provides support for </a:t>
            </a:r>
            <a:r>
              <a:rPr lang="en-US" altLang="zh-TW" sz="2000" b="1" dirty="0" smtClean="0"/>
              <a:t>STOMP (Stream Text-Oriented Protocol) </a:t>
            </a:r>
            <a:r>
              <a:rPr lang="en-US" altLang="zh-TW" sz="2000" dirty="0" smtClean="0"/>
              <a:t>as the </a:t>
            </a:r>
            <a:r>
              <a:rPr lang="en-US" altLang="zh-TW" sz="2000" dirty="0" err="1" smtClean="0"/>
              <a:t>WebSocket</a:t>
            </a:r>
            <a:r>
              <a:rPr lang="en-US" altLang="zh-TW" sz="2000" dirty="0" smtClean="0"/>
              <a:t> sub-protocol to use in applications. It also supports an annotation programming model for routing and processing STOMP messages from </a:t>
            </a:r>
            <a:r>
              <a:rPr lang="en-US" altLang="zh-TW" sz="2000" dirty="0" err="1" smtClean="0"/>
              <a:t>WebSocket</a:t>
            </a:r>
            <a:r>
              <a:rPr lang="en-US" altLang="zh-TW" sz="2000" dirty="0" smtClean="0"/>
              <a:t> clients.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3829" y="3776614"/>
            <a:ext cx="3207657" cy="27505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Test Module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Test Module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2229" y="1131977"/>
            <a:ext cx="8592457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Test</a:t>
            </a:r>
            <a:r>
              <a:rPr lang="en-US" altLang="zh-TW" sz="2000" dirty="0" smtClean="0"/>
              <a:t> module supports the testing of Spring components with </a:t>
            </a:r>
            <a:r>
              <a:rPr lang="en-US" altLang="zh-TW" sz="2000" b="1" dirty="0" smtClean="0"/>
              <a:t>JUnit</a:t>
            </a:r>
            <a:r>
              <a:rPr lang="en-US" altLang="zh-TW" sz="2000" dirty="0" smtClean="0"/>
              <a:t> or </a:t>
            </a:r>
            <a:r>
              <a:rPr lang="en-US" altLang="zh-TW" sz="2000" b="1" dirty="0" smtClean="0"/>
              <a:t>TestNG</a:t>
            </a:r>
            <a:r>
              <a:rPr lang="en-US" altLang="zh-TW" sz="2000" dirty="0" smtClean="0"/>
              <a:t> frameworks.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658" y="2038966"/>
            <a:ext cx="4920341" cy="42191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Spring Architecture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Spring Architecture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https://en.wikipedia.org/wiki/Inversion_of_control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Spring could potentially be a one-stop shop for all your enterprise applications, however, Spring is modular, allowing you to pick and choose which modules are applicable to you, without having to bring in the rest.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section gives detail about all the modules available in Spring Framework.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Spring Architecture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Spring Framework provides about 20 modules which can be used based on an application requirement.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0338" y="1973943"/>
            <a:ext cx="5331889" cy="457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Core Container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Core Container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799" y="1131977"/>
            <a:ext cx="8592457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Core Container consists of the Core, Beans, Context, and Expression Language (1):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Core</a:t>
            </a:r>
            <a:r>
              <a:rPr lang="en-US" altLang="zh-TW" sz="2000" dirty="0" smtClean="0"/>
              <a:t> module provides the fundamental parts of the framework, i.e., </a:t>
            </a:r>
            <a:r>
              <a:rPr lang="en-US" altLang="zh-TW" sz="2000" dirty="0" err="1" smtClean="0"/>
              <a:t>IoC</a:t>
            </a:r>
            <a:r>
              <a:rPr lang="en-US" altLang="zh-TW" sz="2000" dirty="0" smtClean="0"/>
              <a:t> and Dependency Injection.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Bean</a:t>
            </a:r>
            <a:r>
              <a:rPr lang="en-US" altLang="zh-TW" sz="2000" dirty="0" smtClean="0"/>
              <a:t> module provides </a:t>
            </a:r>
            <a:r>
              <a:rPr lang="en-US" altLang="zh-TW" sz="2000" b="1" dirty="0" err="1" smtClean="0"/>
              <a:t>BeanFactory</a:t>
            </a:r>
            <a:r>
              <a:rPr lang="en-US" altLang="zh-TW" sz="2000" dirty="0" smtClean="0"/>
              <a:t> which is a sophisticated implementation of the factory pattern.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9943" y="3223035"/>
            <a:ext cx="3643086" cy="312388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Core Container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799" y="1131977"/>
            <a:ext cx="8592457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Core Container consists of the Core, Beans, Context, and Expression Language (2):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Context</a:t>
            </a:r>
            <a:r>
              <a:rPr lang="en-US" altLang="zh-TW" sz="2000" dirty="0" smtClean="0"/>
              <a:t> module builds on the solid base provided by the Core and Beans modules. It is a medium to access any objects defined and configured. The </a:t>
            </a:r>
            <a:r>
              <a:rPr lang="en-US" altLang="zh-TW" sz="2000" dirty="0" err="1" smtClean="0"/>
              <a:t>ApplicationContext</a:t>
            </a:r>
            <a:r>
              <a:rPr lang="en-US" altLang="zh-TW" sz="2000" dirty="0" smtClean="0"/>
              <a:t> interface is the focal point of the Context module.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SpEL</a:t>
            </a:r>
            <a:r>
              <a:rPr lang="en-US" altLang="zh-TW" sz="2000" b="1" dirty="0" smtClean="0"/>
              <a:t> (Spring </a:t>
            </a:r>
            <a:r>
              <a:rPr lang="en-US" altLang="zh-TW" sz="2000" b="1" smtClean="0"/>
              <a:t>Expression Language)</a:t>
            </a:r>
            <a:r>
              <a:rPr lang="en-US" altLang="zh-TW" sz="2000" dirty="0" smtClean="0"/>
              <a:t> module provides expression language for querying and manipulating an object graph at runtime.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3485" y="3818120"/>
            <a:ext cx="3091543" cy="26509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Data Access/Integration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Data Access/Integration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https://www.tutorialspoint.com/spring/spring_architecture.htm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5" y="1131977"/>
            <a:ext cx="8708571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Data Access/Integration layer consists  JDBC, ORM, OXM, JMS and Transaction (1):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JDBC</a:t>
            </a:r>
            <a:r>
              <a:rPr lang="en-US" altLang="zh-TW" sz="2000" dirty="0" smtClean="0"/>
              <a:t> </a:t>
            </a:r>
            <a:r>
              <a:rPr lang="en-US" altLang="zh-TW" sz="2000" b="1" dirty="0" smtClean="0"/>
              <a:t>(Java Database Connectivity) </a:t>
            </a:r>
            <a:r>
              <a:rPr lang="en-US" altLang="zh-TW" sz="2000" dirty="0" smtClean="0"/>
              <a:t>module provides a JDBC-abstraction layer.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ORM (Object-Relational Mapping) </a:t>
            </a:r>
            <a:r>
              <a:rPr lang="en-US" altLang="zh-TW" sz="2000" dirty="0" smtClean="0"/>
              <a:t>module provides integration layers for object-relational mapping APIs, including </a:t>
            </a:r>
            <a:r>
              <a:rPr lang="en-US" altLang="zh-TW" sz="2000" b="1" dirty="0" smtClean="0"/>
              <a:t>JPA (Java Persistence API), JDO (Java Data Object), Hibernate</a:t>
            </a:r>
            <a:r>
              <a:rPr lang="en-US" altLang="zh-TW" sz="2000" dirty="0" smtClean="0"/>
              <a:t>, and </a:t>
            </a:r>
            <a:r>
              <a:rPr lang="en-US" altLang="zh-TW" sz="2000" dirty="0" err="1" smtClean="0"/>
              <a:t>iBatis</a:t>
            </a:r>
            <a:r>
              <a:rPr lang="en-US" altLang="zh-TW" sz="2000" dirty="0" smtClean="0"/>
              <a:t> (Retired).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4643" y="3541485"/>
            <a:ext cx="3269413" cy="28034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4596</TotalTime>
  <Words>411</Words>
  <Application>Microsoft Office PowerPoint</Application>
  <PresentationFormat>如螢幕大小 (4:3)</PresentationFormat>
  <Paragraphs>107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Facet</vt:lpstr>
      <vt:lpstr>投影片 1</vt:lpstr>
      <vt:lpstr>投影片 2</vt:lpstr>
      <vt:lpstr>2 Spring Architecture</vt:lpstr>
      <vt:lpstr>2 Spring Architecture</vt:lpstr>
      <vt:lpstr>投影片 5</vt:lpstr>
      <vt:lpstr>2.1 Core Container</vt:lpstr>
      <vt:lpstr>2.1 Core Container</vt:lpstr>
      <vt:lpstr>投影片 8</vt:lpstr>
      <vt:lpstr>2.2 Data Access/Integration</vt:lpstr>
      <vt:lpstr>2.2 Data Access/Integration</vt:lpstr>
      <vt:lpstr>2.2 Data Access/Integration</vt:lpstr>
      <vt:lpstr>投影片 12</vt:lpstr>
      <vt:lpstr>2.3 Web (MVC/Remoting)</vt:lpstr>
      <vt:lpstr>2.3 Web (MVC/Remoting)</vt:lpstr>
      <vt:lpstr>投影片 15</vt:lpstr>
      <vt:lpstr>2.4 Miscellaneous</vt:lpstr>
      <vt:lpstr>2.4 Miscellaneous</vt:lpstr>
      <vt:lpstr>投影片 18</vt:lpstr>
      <vt:lpstr>2.5 Test Module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799</cp:revision>
  <dcterms:created xsi:type="dcterms:W3CDTF">2015-10-11T19:53:33Z</dcterms:created>
  <dcterms:modified xsi:type="dcterms:W3CDTF">2017-03-17T22:34:10Z</dcterms:modified>
</cp:coreProperties>
</file>