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257" r:id="rId4"/>
    <p:sldId id="258" r:id="rId5"/>
    <p:sldId id="284" r:id="rId6"/>
    <p:sldId id="285" r:id="rId7"/>
    <p:sldId id="316" r:id="rId8"/>
    <p:sldId id="301" r:id="rId9"/>
    <p:sldId id="287" r:id="rId10"/>
    <p:sldId id="318" r:id="rId11"/>
    <p:sldId id="319" r:id="rId12"/>
    <p:sldId id="286" r:id="rId13"/>
    <p:sldId id="320" r:id="rId14"/>
    <p:sldId id="317" r:id="rId15"/>
    <p:sldId id="288" r:id="rId16"/>
    <p:sldId id="290" r:id="rId17"/>
    <p:sldId id="303" r:id="rId18"/>
    <p:sldId id="305" r:id="rId19"/>
    <p:sldId id="304" r:id="rId20"/>
    <p:sldId id="314" r:id="rId21"/>
    <p:sldId id="302" r:id="rId22"/>
    <p:sldId id="289" r:id="rId23"/>
    <p:sldId id="306" r:id="rId24"/>
    <p:sldId id="291" r:id="rId25"/>
    <p:sldId id="307" r:id="rId26"/>
    <p:sldId id="310" r:id="rId27"/>
    <p:sldId id="293" r:id="rId28"/>
    <p:sldId id="309" r:id="rId29"/>
    <p:sldId id="308" r:id="rId30"/>
    <p:sldId id="294" r:id="rId31"/>
    <p:sldId id="295" r:id="rId32"/>
    <p:sldId id="292" r:id="rId33"/>
    <p:sldId id="296" r:id="rId34"/>
    <p:sldId id="297" r:id="rId35"/>
    <p:sldId id="311" r:id="rId36"/>
    <p:sldId id="312" r:id="rId37"/>
    <p:sldId id="313" r:id="rId38"/>
    <p:sldId id="298" r:id="rId39"/>
    <p:sldId id="299" r:id="rId40"/>
    <p:sldId id="315" r:id="rId41"/>
    <p:sldId id="300" r:id="rId42"/>
    <p:sldId id="28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 snapToGrid="0">
      <p:cViewPr>
        <p:scale>
          <a:sx n="57" d="100"/>
          <a:sy n="57" d="100"/>
        </p:scale>
        <p:origin x="-72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pring/spring_environment_setup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4: Hello World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Display JRE System Library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Display JRE  System Library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your project is created successfully, you will have following content in your </a:t>
            </a:r>
            <a:r>
              <a:rPr lang="en-US" altLang="zh-TW" sz="2000" b="1" dirty="0" smtClean="0"/>
              <a:t>Project Explorer</a:t>
            </a:r>
            <a:r>
              <a:rPr lang="en-US" altLang="zh-TW" sz="2000" b="1" dirty="0" smtClean="0"/>
              <a:t>:</a:t>
            </a:r>
            <a:endParaRPr lang="en-US" altLang="zh-TW" sz="2000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765" y="2095522"/>
            <a:ext cx="5863423" cy="15396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9447" y="2830286"/>
            <a:ext cx="1986895" cy="365034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853574" y="3462176"/>
            <a:ext cx="1865083" cy="239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662059" y="3962391"/>
            <a:ext cx="1683655" cy="2365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19" idx="3"/>
            <a:endCxn id="20" idx="1"/>
          </p:cNvCxnSpPr>
          <p:nvPr/>
        </p:nvCxnSpPr>
        <p:spPr>
          <a:xfrm>
            <a:off x="2718657" y="3581923"/>
            <a:ext cx="3943402" cy="15633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92515" y="4400995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Expand JRE Folder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7317" y="1603834"/>
            <a:ext cx="4838006" cy="4615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Display JRE  System Library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Expand </a:t>
            </a:r>
            <a:r>
              <a:rPr lang="en-US" altLang="zh-TW" sz="2000" dirty="0" smtClean="0"/>
              <a:t>the JRE folder will see all JARs files.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2538946" y="2632354"/>
            <a:ext cx="1733795" cy="3269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3" idx="2"/>
            <a:endCxn id="20" idx="1"/>
          </p:cNvCxnSpPr>
          <p:nvPr/>
        </p:nvCxnSpPr>
        <p:spPr>
          <a:xfrm>
            <a:off x="1452485" y="3668685"/>
            <a:ext cx="1086461" cy="5985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5513" y="3320341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Expand JRE Folder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Added Required Libraries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9143" y="2826550"/>
            <a:ext cx="5684838" cy="32912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 a second step let us add Spring Framework and common logging API libraries in our project.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do this, Right-Mouse Click on your project name </a:t>
            </a:r>
            <a:r>
              <a:rPr lang="en-US" altLang="zh-TW" sz="2000" b="1" dirty="0" err="1" smtClean="0"/>
              <a:t>HelloSpring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and then follow the following option available in context menu: </a:t>
            </a:r>
            <a:r>
              <a:rPr lang="en-US" altLang="zh-TW" sz="2000" b="1" dirty="0" smtClean="0"/>
              <a:t>Build Path -&gt; Configure Build Path</a:t>
            </a:r>
            <a:r>
              <a:rPr lang="en-US" altLang="zh-TW" sz="2000" dirty="0" smtClean="0"/>
              <a:t> to display the Java Build Path window as follows: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988457" y="4804227"/>
            <a:ext cx="682172" cy="188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30289" y="4796968"/>
            <a:ext cx="711197" cy="210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53318" y="5820225"/>
            <a:ext cx="1371596" cy="2032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2856" y="3860800"/>
            <a:ext cx="1973943" cy="3483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Right-Mouse Click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3" idx="2"/>
            <a:endCxn id="10" idx="1"/>
          </p:cNvCxnSpPr>
          <p:nvPr/>
        </p:nvCxnSpPr>
        <p:spPr>
          <a:xfrm>
            <a:off x="1349828" y="4209144"/>
            <a:ext cx="638629" cy="68942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057" y="1970383"/>
            <a:ext cx="5928406" cy="44642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405089" y="2569029"/>
            <a:ext cx="776512" cy="2322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37946" y="3229429"/>
            <a:ext cx="1320798" cy="1959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188686" y="1131977"/>
            <a:ext cx="8766628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Click </a:t>
            </a:r>
            <a:r>
              <a:rPr lang="en-US" altLang="zh-TW" sz="2000" b="1" dirty="0" smtClean="0"/>
              <a:t>Libraries </a:t>
            </a:r>
            <a:r>
              <a:rPr lang="en-US" altLang="zh-TW" sz="2000" dirty="0" smtClean="0"/>
              <a:t>Tab.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Click </a:t>
            </a:r>
            <a:r>
              <a:rPr lang="en-US" altLang="zh-TW" sz="2000" b="1" dirty="0" smtClean="0"/>
              <a:t>Add External JARs</a:t>
            </a:r>
            <a:r>
              <a:rPr lang="en-US" altLang="zh-TW" sz="2000" dirty="0" smtClean="0"/>
              <a:t> button.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Browse add the following core JARs from the following installation directories.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Spring Framework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Common Logging 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Libraries: Add Spring Framework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46744" y="1110206"/>
            <a:ext cx="4165600" cy="4832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The Spring Framework libraries are as follow: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C:\spring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spring-aop-4.1.6.RELEASE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spring-aspects-4.1.6.RELEASE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spring-beans-4.1.6.RELEASE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spring-context-4.1.6.RELEASE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spring-context-support-4.1.6.RELEASE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spring-core-4.1.6.RELEASE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spring-expression-4.1.6.RELEASE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spring-instrument-4.1.6.RELEASE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spring-instrument-tomcat-4.1.6.RELEASE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spring-jdbc-4.1.6.RELEASE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spring-jms-4.1.6.RELEASE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spring-messaging-4.1.6.RELEASE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spring-orm-4.1.6.RELEASE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spring-oxm-4.1.6.RELEASE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spring-test-4.1.6.RELEASE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spring-tx-4.1.6.RELEASE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spring-web-4.1.6.RELEASE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spring-webmvc-4.1.6.RELEASE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spring-webmvc-portlet-4.1.6.RELEASE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spring-websocket-4.1.6.RELEASE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8874" y="1335971"/>
            <a:ext cx="4600088" cy="22218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Libraries: Add Commons-Logging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51544" y="1153748"/>
            <a:ext cx="7837714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commons-logging libraries area  a follow: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C:\Common-logging: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Commons-logging-1.2.jar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Commons-logging-1.2-javadoc.jar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357" y="2617334"/>
            <a:ext cx="7419975" cy="2581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371" y="1797133"/>
            <a:ext cx="6117545" cy="46109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After commons-logging libraries and spring libraries are added.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3084288" y="2815771"/>
            <a:ext cx="2895597" cy="2960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Hello World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Add Required Libraries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5399314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After “Add the External Libraries”, the Java Project “</a:t>
            </a:r>
            <a:r>
              <a:rPr lang="en-US" altLang="zh-TW" sz="2000" dirty="0" err="1" smtClean="0"/>
              <a:t>HelloSpring</a:t>
            </a:r>
            <a:r>
              <a:rPr lang="en-US" altLang="zh-TW" sz="2000" dirty="0" smtClean="0"/>
              <a:t>” will include all the external libraries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spring libraries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commons-logging </a:t>
            </a:r>
            <a:r>
              <a:rPr lang="en-US" altLang="zh-TW" sz="2000" dirty="0" smtClean="0"/>
              <a:t>libraries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7152" y="959984"/>
            <a:ext cx="2905125" cy="5286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0710" y="2900454"/>
            <a:ext cx="6562725" cy="3629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let us create actual source files under the </a:t>
            </a:r>
            <a:r>
              <a:rPr lang="en-US" altLang="zh-TW" sz="2000" b="1" dirty="0" err="1" smtClean="0"/>
              <a:t>HelloSpring</a:t>
            </a:r>
            <a:r>
              <a:rPr lang="en-US" altLang="zh-TW" sz="2000" dirty="0" smtClean="0"/>
              <a:t> project.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two source files: MainApp.java and HelloWorld.java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First we need to create a package called </a:t>
            </a:r>
            <a:r>
              <a:rPr lang="en-US" altLang="zh-TW" sz="2000" b="1" dirty="0" err="1" smtClean="0"/>
              <a:t>com.tutorialspoint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do this, right click on </a:t>
            </a:r>
            <a:r>
              <a:rPr lang="en-US" altLang="zh-TW" sz="2000" b="1" dirty="0" err="1" smtClean="0"/>
              <a:t>src</a:t>
            </a:r>
            <a:r>
              <a:rPr lang="en-US" altLang="zh-TW" sz="2000" dirty="0" smtClean="0"/>
              <a:t> in package explorer section and follow the option : </a:t>
            </a:r>
            <a:r>
              <a:rPr lang="en-US" altLang="zh-TW" sz="2000" b="1" dirty="0" smtClean="0"/>
              <a:t>New -&gt; Package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099560" y="4791164"/>
            <a:ext cx="783769" cy="254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108303" y="2897051"/>
            <a:ext cx="602341" cy="2467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53845" y="3383280"/>
            <a:ext cx="783769" cy="224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07786" y="3869508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Right-Mouse Click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3" idx="2"/>
            <a:endCxn id="10" idx="1"/>
          </p:cNvCxnSpPr>
          <p:nvPr/>
        </p:nvCxnSpPr>
        <p:spPr>
          <a:xfrm>
            <a:off x="1794758" y="4217852"/>
            <a:ext cx="304802" cy="70031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Next we will create </a:t>
            </a:r>
            <a:r>
              <a:rPr lang="en-US" altLang="zh-TW" b="1" dirty="0" smtClean="0"/>
              <a:t>HelloWorld.java</a:t>
            </a:r>
            <a:r>
              <a:rPr lang="en-US" altLang="zh-TW" dirty="0" smtClean="0"/>
              <a:t> and </a:t>
            </a:r>
            <a:r>
              <a:rPr lang="en-US" altLang="zh-TW" b="1" dirty="0" smtClean="0"/>
              <a:t>MainApp.java</a:t>
            </a:r>
            <a:r>
              <a:rPr lang="en-US" altLang="zh-TW" dirty="0" smtClean="0"/>
              <a:t> files under the </a:t>
            </a:r>
            <a:r>
              <a:rPr lang="en-US" altLang="zh-TW" dirty="0" err="1" smtClean="0"/>
              <a:t>com.tutorialspoint</a:t>
            </a:r>
            <a:r>
              <a:rPr lang="en-US" altLang="zh-TW" dirty="0" smtClean="0"/>
              <a:t> package.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805" y="1915887"/>
            <a:ext cx="4258181" cy="40302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324" y="1980520"/>
            <a:ext cx="2905125" cy="2200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22517" y="3200398"/>
            <a:ext cx="1828797" cy="2249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25889" y="3599541"/>
            <a:ext cx="1284512" cy="232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2291566"/>
            <a:ext cx="5412355" cy="16272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3814" y="2227282"/>
            <a:ext cx="3290681" cy="37816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Next we will create class </a:t>
            </a:r>
            <a:r>
              <a:rPr lang="en-US" altLang="zh-TW" b="1" dirty="0" err="1" smtClean="0"/>
              <a:t>HelloWorld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b="1" dirty="0" smtClean="0"/>
              <a:t>HelloWorld.java</a:t>
            </a:r>
            <a:r>
              <a:rPr lang="en-US" altLang="zh-TW" b="1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passing parameter </a:t>
            </a:r>
            <a:r>
              <a:rPr lang="en-US" altLang="zh-TW" b="1" dirty="0" smtClean="0"/>
              <a:t>message </a:t>
            </a:r>
            <a:r>
              <a:rPr lang="en-US" altLang="zh-TW" dirty="0" smtClean="0"/>
              <a:t>will be passed from external </a:t>
            </a:r>
            <a:r>
              <a:rPr lang="en-US" altLang="zh-TW" b="1" dirty="0" smtClean="0"/>
              <a:t>beans.xml.</a:t>
            </a:r>
            <a:endParaRPr lang="en-US" altLang="zh-TW" b="1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Right-mouse click on package </a:t>
            </a:r>
            <a:r>
              <a:rPr lang="en-US" altLang="zh-TW" b="1" dirty="0" err="1" smtClean="0"/>
              <a:t>com.turorialspoint</a:t>
            </a:r>
            <a:endParaRPr lang="en-US" altLang="zh-TW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740231" y="3490685"/>
            <a:ext cx="711198" cy="2104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60286" y="2293259"/>
            <a:ext cx="602341" cy="159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064001" y="2793999"/>
            <a:ext cx="783769" cy="152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4800" y="4586514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Right-Mouse Click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4" idx="0"/>
            <a:endCxn id="11" idx="2"/>
          </p:cNvCxnSpPr>
          <p:nvPr/>
        </p:nvCxnSpPr>
        <p:spPr>
          <a:xfrm flipH="1" flipV="1">
            <a:off x="1095830" y="3701143"/>
            <a:ext cx="195942" cy="88537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68211" y="3460996"/>
            <a:ext cx="573313" cy="217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Type in HelloWorld.java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041" y="1629003"/>
            <a:ext cx="6962775" cy="3019425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Here is the content of </a:t>
            </a:r>
            <a:r>
              <a:rPr lang="en-US" altLang="zh-TW" b="1" dirty="0" smtClean="0"/>
              <a:t>HelloWorld.java</a:t>
            </a:r>
            <a:r>
              <a:rPr lang="en-US" altLang="zh-TW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11943" y="1574663"/>
            <a:ext cx="6582228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package </a:t>
            </a:r>
            <a:r>
              <a:rPr lang="en-US" altLang="zh-TW" sz="2000" dirty="0" err="1" smtClean="0"/>
              <a:t>com.tutorialspoint</a:t>
            </a:r>
            <a:r>
              <a:rPr lang="en-US" altLang="zh-TW" sz="2000" dirty="0" smtClean="0"/>
              <a:t>; 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HelloWorld</a:t>
            </a:r>
            <a:r>
              <a:rPr lang="en-US" altLang="zh-TW" sz="2000" dirty="0" smtClean="0"/>
              <a:t> {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private String message;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public void </a:t>
            </a:r>
            <a:r>
              <a:rPr lang="en-US" altLang="zh-TW" sz="2000" dirty="0" err="1" smtClean="0"/>
              <a:t>setMessage</a:t>
            </a:r>
            <a:r>
              <a:rPr lang="en-US" altLang="zh-TW" sz="2000" dirty="0" smtClean="0"/>
              <a:t>(String message){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this.message</a:t>
            </a:r>
            <a:r>
              <a:rPr lang="en-US" altLang="zh-TW" sz="2000" dirty="0" smtClean="0"/>
              <a:t> = message;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public void </a:t>
            </a:r>
            <a:r>
              <a:rPr lang="en-US" altLang="zh-TW" sz="2000" dirty="0" err="1" smtClean="0"/>
              <a:t>getMessage</a:t>
            </a:r>
            <a:r>
              <a:rPr lang="en-US" altLang="zh-TW" sz="2000" dirty="0" smtClean="0"/>
              <a:t>(){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("Your Message : " + message);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9616" y="2104571"/>
            <a:ext cx="3274384" cy="37861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Next we will create class </a:t>
            </a:r>
            <a:r>
              <a:rPr lang="en-US" altLang="zh-TW" b="1" dirty="0" err="1" smtClean="0"/>
              <a:t>MainApp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b="1" dirty="0" smtClean="0"/>
              <a:t>MainApp.java.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Right-mouse click on package </a:t>
            </a:r>
            <a:r>
              <a:rPr lang="en-US" altLang="zh-TW" b="1" dirty="0" err="1" smtClean="0"/>
              <a:t>com.turorialspoint</a:t>
            </a:r>
            <a:endParaRPr lang="en-US" altLang="zh-TW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6553202" y="3323770"/>
            <a:ext cx="573313" cy="217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829" y="2160937"/>
            <a:ext cx="5412355" cy="16272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870860" y="3360056"/>
            <a:ext cx="711198" cy="2104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90915" y="2162630"/>
            <a:ext cx="602341" cy="159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94630" y="2663370"/>
            <a:ext cx="783769" cy="152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03200" y="4601028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Right-Mouse Click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23" idx="0"/>
            <a:endCxn id="20" idx="2"/>
          </p:cNvCxnSpPr>
          <p:nvPr/>
        </p:nvCxnSpPr>
        <p:spPr>
          <a:xfrm flipV="1">
            <a:off x="1190172" y="3570514"/>
            <a:ext cx="36287" cy="10305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Type in 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 </a:t>
            </a:r>
            <a:r>
              <a:rPr lang="en-US" altLang="zh-TW" sz="2000" dirty="0" err="1" smtClean="0"/>
              <a:t>asf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ollow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45" y="1834016"/>
            <a:ext cx="8277225" cy="324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 is the content of the second file </a:t>
            </a:r>
            <a:r>
              <a:rPr lang="en-US" altLang="zh-TW" b="1" dirty="0" smtClean="0"/>
              <a:t>MainApp.java</a:t>
            </a:r>
            <a:r>
              <a:rPr lang="en-US" altLang="zh-TW" dirty="0" smtClean="0"/>
              <a:t>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66057" y="1676263"/>
            <a:ext cx="8360229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package </a:t>
            </a:r>
            <a:r>
              <a:rPr lang="en-US" altLang="zh-TW" dirty="0" err="1" smtClean="0"/>
              <a:t>com.tutorialspoint</a:t>
            </a:r>
            <a:r>
              <a:rPr lang="en-US" altLang="zh-TW" dirty="0" smtClean="0"/>
              <a:t>; 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org.springframework.context.ApplicationContext</a:t>
            </a:r>
            <a:r>
              <a:rPr lang="en-US" altLang="zh-TW" dirty="0" smtClean="0"/>
              <a:t>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org.springframework.context.support.ClassPathXmlApplicationContext; 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MainApp</a:t>
            </a:r>
            <a:r>
              <a:rPr lang="en-US" altLang="zh-TW" dirty="0" smtClean="0"/>
              <a:t> {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</a:t>
            </a:r>
            <a:r>
              <a:rPr lang="en-US" altLang="zh-TW" dirty="0" err="1" smtClean="0"/>
              <a:t>ApplicationContext</a:t>
            </a:r>
            <a:r>
              <a:rPr lang="en-US" altLang="zh-TW" dirty="0" smtClean="0"/>
              <a:t> context = new </a:t>
            </a:r>
            <a:r>
              <a:rPr lang="en-US" altLang="zh-TW" dirty="0" err="1" smtClean="0"/>
              <a:t>ClassPathXmlApplicationContext</a:t>
            </a:r>
            <a:r>
              <a:rPr lang="en-US" altLang="zh-TW" dirty="0" smtClean="0"/>
              <a:t>("Beans.xml");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context.getBean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");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</a:t>
            </a:r>
            <a:r>
              <a:rPr lang="en-US" altLang="zh-TW" dirty="0" err="1" smtClean="0"/>
              <a:t>obj.getMessage</a:t>
            </a:r>
            <a:r>
              <a:rPr lang="en-US" altLang="zh-TW" dirty="0" smtClean="0"/>
              <a:t>();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}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Hello World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us start actual programming with Spring Framework.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you start writing your first example using Spring framework, you have to make sure that you have setup your Spring environment properly as explained in </a:t>
            </a:r>
            <a:r>
              <a:rPr lang="en-US" altLang="zh-TW" sz="2000" dirty="0" smtClean="0">
                <a:hlinkClick r:id="rId3"/>
              </a:rPr>
              <a:t>Spring - Environment Setup</a:t>
            </a:r>
            <a:r>
              <a:rPr lang="en-US" altLang="zh-TW" sz="2000" dirty="0" smtClean="0"/>
              <a:t> tutorial.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need to have knowledge with Eclipse IDE.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 let us proceed to write a simple Spring Application which will print "Hello World!" or any other message based on the configuration done in Spring Beans Configuration file.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Create Source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 are following two important points to note about the main program: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First step is to create application context where we used framework API </a:t>
            </a:r>
            <a:r>
              <a:rPr lang="en-US" altLang="zh-TW" sz="2000" b="1" dirty="0" err="1" smtClean="0"/>
              <a:t>ClassPathXmlApplicationContext</a:t>
            </a:r>
            <a:r>
              <a:rPr lang="en-US" altLang="zh-TW" sz="2000" b="1" dirty="0" smtClean="0"/>
              <a:t>()</a:t>
            </a:r>
            <a:r>
              <a:rPr lang="en-US" altLang="zh-TW" sz="2000" dirty="0" smtClean="0"/>
              <a:t>. This API loads beans configuration file and eventually based on the provided API, it takes care of creating and initializing all the objects, i.e., beans mentioned in the configuration file.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Second step is used to get required bean using </a:t>
            </a:r>
            <a:r>
              <a:rPr lang="en-US" altLang="zh-TW" sz="2000" b="1" dirty="0" err="1" smtClean="0"/>
              <a:t>getBean</a:t>
            </a:r>
            <a:r>
              <a:rPr lang="en-US" altLang="zh-TW" sz="2000" b="1" dirty="0" smtClean="0"/>
              <a:t>()</a:t>
            </a:r>
            <a:r>
              <a:rPr lang="en-US" altLang="zh-TW" sz="2000" dirty="0" smtClean="0"/>
              <a:t> method of the created context. This method uses bean ID to return a generic object which finally can be casted to actual object. Once you have object, you can use this object to call any class method.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need to create a Bean Configuration file which is an XML file and acts as cement that glues the beans, i.e., classes together.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file needs to be created under the </a:t>
            </a:r>
            <a:r>
              <a:rPr lang="en-US" altLang="zh-TW" sz="2000" b="1" dirty="0" err="1" smtClean="0"/>
              <a:t>src</a:t>
            </a:r>
            <a:r>
              <a:rPr lang="en-US" altLang="zh-TW" sz="2000" dirty="0" smtClean="0"/>
              <a:t> directory as shown below: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9323" y="2403021"/>
            <a:ext cx="5343525" cy="36195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Usually developers keep this file name as 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, but you are independent to choose any name you like.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have to make sure that this file is available in </a:t>
            </a:r>
            <a:r>
              <a:rPr lang="en-US" altLang="zh-TW" sz="2000" b="1" dirty="0" smtClean="0"/>
              <a:t>CLASSPATH </a:t>
            </a:r>
            <a:r>
              <a:rPr lang="en-US" altLang="zh-TW" sz="2000" dirty="0" smtClean="0"/>
              <a:t>and use the same name in main application while creating application context as shown in MainApp.java file.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 is used to assign unique IDs to different beans and to control the creation of objects with different values without impacting any of the Spring source files.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example, using below file you can pass any value for "message" variable and so you can print different values of message without impacting </a:t>
            </a:r>
            <a:r>
              <a:rPr lang="en-US" altLang="zh-TW" sz="2000" b="1" dirty="0" smtClean="0"/>
              <a:t>HelloWorld.java</a:t>
            </a:r>
            <a:r>
              <a:rPr lang="en-US" altLang="zh-TW" sz="2000" dirty="0" smtClean="0"/>
              <a:t> and 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 files.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create XML file, right-mouse click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 and New -&gt; Other…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 New Dialog, Select </a:t>
            </a:r>
            <a:r>
              <a:rPr lang="en-US" altLang="zh-TW" sz="2000" b="1" dirty="0" smtClean="0"/>
              <a:t>XML -&gt; XML File </a:t>
            </a:r>
            <a:r>
              <a:rPr lang="en-US" altLang="zh-TW" sz="2000" dirty="0" smtClean="0"/>
              <a:t>as below.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518" y="1915886"/>
            <a:ext cx="3384934" cy="32414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286" y="2062727"/>
            <a:ext cx="4990792" cy="28721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80574" y="3418113"/>
            <a:ext cx="420912" cy="152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39372" y="2090059"/>
            <a:ext cx="602341" cy="159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30173" y="4738913"/>
            <a:ext cx="783769" cy="152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48343" y="5094514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Right-Mouse Click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6" idx="0"/>
            <a:endCxn id="13" idx="2"/>
          </p:cNvCxnSpPr>
          <p:nvPr/>
        </p:nvCxnSpPr>
        <p:spPr>
          <a:xfrm flipH="1" flipV="1">
            <a:off x="791030" y="3570514"/>
            <a:ext cx="544285" cy="1524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 “New XML File” Dialog, type “Beans.xml”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744" y="1669143"/>
            <a:ext cx="3767641" cy="440894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8173" y="1741713"/>
            <a:ext cx="3716001" cy="436539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Type bean configuration for “Beans.xml” as below.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343" y="1723926"/>
            <a:ext cx="8053388" cy="33068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 Create Bean Configuration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us see how it works: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35430" y="1574663"/>
            <a:ext cx="8360229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&lt;?xml version="1.0" encoding="UTF-8"?&gt;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&lt;beans </a:t>
            </a:r>
            <a:r>
              <a:rPr lang="en-US" altLang="zh-TW" dirty="0" err="1" smtClean="0"/>
              <a:t>xmlns</a:t>
            </a:r>
            <a:r>
              <a:rPr lang="en-US" altLang="zh-TW" dirty="0" smtClean="0"/>
              <a:t>="http://www.springframework.org/schema/beans"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xmlns:xsi</a:t>
            </a:r>
            <a:r>
              <a:rPr lang="en-US" altLang="zh-TW" dirty="0" smtClean="0"/>
              <a:t>="http://www.w4.org/3001/XMLSchema-instance"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xsi:schemaLocation</a:t>
            </a:r>
            <a:r>
              <a:rPr lang="en-US" altLang="zh-TW" dirty="0" smtClean="0"/>
              <a:t>="http://www.springframework.org/schema/beans    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http://www.springframework.org/schema/beans/spring-beans-4.0.xsd"&gt; 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&lt;bean id="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" class="</a:t>
            </a:r>
            <a:r>
              <a:rPr lang="en-US" altLang="zh-TW" dirty="0" err="1" smtClean="0"/>
              <a:t>com.tutorialspoint.HelloWorld</a:t>
            </a:r>
            <a:r>
              <a:rPr lang="en-US" altLang="zh-TW" dirty="0" smtClean="0"/>
              <a:t>"&gt;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    &lt;property name="message" value="Hello World!"/&gt;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&lt;/bean&gt;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&lt;/beans&gt;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1428" y="4593634"/>
            <a:ext cx="8766628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Spring application gets loaded into the memory, Framework makes use of the above configuration file to create all the beans defined and assign them a unique ID as defined in </a:t>
            </a:r>
            <a:r>
              <a:rPr lang="en-US" altLang="zh-TW" sz="2000" b="1" dirty="0" smtClean="0"/>
              <a:t>&lt;bean&gt;</a:t>
            </a:r>
            <a:r>
              <a:rPr lang="en-US" altLang="zh-TW" sz="2000" dirty="0" smtClean="0"/>
              <a:t> tag.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use </a:t>
            </a:r>
            <a:r>
              <a:rPr lang="en-US" altLang="zh-TW" sz="2000" b="1" dirty="0" smtClean="0"/>
              <a:t>&lt;property&gt;</a:t>
            </a:r>
            <a:r>
              <a:rPr lang="en-US" altLang="zh-TW" sz="2000" dirty="0" smtClean="0"/>
              <a:t> tag to pass the values of different variables used at the time of object creation.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4.8 Run the program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4.8 Run the Program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you are done with creating source and beans configuration files, you are ready for this step which is compiling and running your program.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do this, Keep </a:t>
            </a:r>
            <a:r>
              <a:rPr lang="en-US" altLang="zh-TW" sz="2000" dirty="0" err="1" smtClean="0"/>
              <a:t>MainApp.Java</a:t>
            </a:r>
            <a:r>
              <a:rPr lang="en-US" altLang="zh-TW" sz="2000" dirty="0" smtClean="0"/>
              <a:t> file tab active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either </a:t>
            </a:r>
            <a:r>
              <a:rPr lang="en-US" altLang="zh-TW" sz="2000" b="1" dirty="0" smtClean="0"/>
              <a:t>Run</a:t>
            </a:r>
            <a:r>
              <a:rPr lang="en-US" altLang="zh-TW" sz="2000" dirty="0" smtClean="0"/>
              <a:t> option available in the Eclipse IDE or use </a:t>
            </a:r>
            <a:r>
              <a:rPr lang="en-US" altLang="zh-TW" sz="2000" b="1" dirty="0" smtClean="0"/>
              <a:t>Ctrl + F11</a:t>
            </a:r>
            <a:r>
              <a:rPr lang="en-US" altLang="zh-TW" sz="2000" dirty="0" smtClean="0"/>
              <a:t> to compile and run your </a:t>
            </a:r>
            <a:r>
              <a:rPr lang="en-US" altLang="zh-TW" sz="2000" b="1" dirty="0" err="1" smtClean="0"/>
              <a:t>MainApp</a:t>
            </a:r>
            <a:r>
              <a:rPr lang="en-US" altLang="zh-TW" sz="2000" dirty="0" smtClean="0"/>
              <a:t> application.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6286" y="3089928"/>
            <a:ext cx="6940867" cy="3267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933373" y="3577770"/>
            <a:ext cx="682169" cy="166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667" y="2844802"/>
            <a:ext cx="1973943" cy="34834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Click MainApp.java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1" idx="2"/>
            <a:endCxn id="10" idx="0"/>
          </p:cNvCxnSpPr>
          <p:nvPr/>
        </p:nvCxnSpPr>
        <p:spPr>
          <a:xfrm flipH="1">
            <a:off x="4274458" y="3193146"/>
            <a:ext cx="936181" cy="3846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89838" y="2917374"/>
            <a:ext cx="246743" cy="2467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8914" y="2895599"/>
            <a:ext cx="1226457" cy="32657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Click “Run”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836057" y="2939143"/>
            <a:ext cx="246743" cy="2467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03717" y="3410856"/>
            <a:ext cx="239484" cy="203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2" idx="2"/>
            <a:endCxn id="24" idx="0"/>
          </p:cNvCxnSpPr>
          <p:nvPr/>
        </p:nvCxnSpPr>
        <p:spPr>
          <a:xfrm flipH="1">
            <a:off x="2623459" y="3222172"/>
            <a:ext cx="188684" cy="18868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06059" y="5943600"/>
            <a:ext cx="1233712" cy="181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75200" y="5907313"/>
            <a:ext cx="2351314" cy="27577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Display “Hello World”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412343" y="5950857"/>
            <a:ext cx="246743" cy="2467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Create Java Project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4.8 Run the Program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131977"/>
            <a:ext cx="8766628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everything is fine with your application, this will print the following message in Eclipse IDE's console: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1030518" y="2010091"/>
            <a:ext cx="36866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Your Message : Hello World!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03" y="2018166"/>
            <a:ext cx="6981825" cy="2066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Create Java Project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0537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first step is to create a simple Java Project using Eclipse IDE.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 the option </a:t>
            </a:r>
            <a:r>
              <a:rPr lang="en-US" altLang="zh-TW" sz="2000" b="1" dirty="0" smtClean="0"/>
              <a:t>File -&gt; New -&gt; Project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065488" y="3831763"/>
            <a:ext cx="870856" cy="2177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05545" y="2271480"/>
            <a:ext cx="384627" cy="210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22402" y="2148108"/>
            <a:ext cx="384627" cy="210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2263" y="1633085"/>
            <a:ext cx="4943475" cy="4752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Create Java Project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799" y="1131977"/>
            <a:ext cx="883920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New Project Windows, select </a:t>
            </a:r>
            <a:r>
              <a:rPr lang="en-US" altLang="zh-TW" sz="2000" b="1" dirty="0" smtClean="0"/>
              <a:t>Java Project</a:t>
            </a:r>
            <a:r>
              <a:rPr lang="en-US" altLang="zh-TW" sz="2000" dirty="0" smtClean="0"/>
              <a:t> wizard from the wizard list.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1930402" y="3120565"/>
            <a:ext cx="986969" cy="2612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913" y="1084490"/>
            <a:ext cx="3817257" cy="5192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Create Java Project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3976914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Project Name: </a:t>
            </a:r>
            <a:r>
              <a:rPr lang="en-US" altLang="zh-TW" sz="2000" b="1" dirty="0" err="1" smtClean="0"/>
              <a:t>HelloSpring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JRE: JavaSE-1.8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Project JRE: jdk1.8.0_121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default JRE: jdk1.8.0_121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Select “Create separate folders for sources and class files.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Click Finish Button.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217889" y="1908621"/>
            <a:ext cx="645882" cy="2104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139543" y="5921829"/>
            <a:ext cx="638630" cy="217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51601" y="2837535"/>
            <a:ext cx="834570" cy="45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Display Navigator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664" y="1933844"/>
            <a:ext cx="2823557" cy="21206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Display Navigator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https://www.tutorialspoint.com/spring/spring_hello_world_example.htm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5772" y="1131977"/>
            <a:ext cx="86795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you cannot see the Project Navigator, use </a:t>
            </a:r>
            <a:r>
              <a:rPr lang="en-US" altLang="zh-TW" sz="2000" b="1" dirty="0" smtClean="0"/>
              <a:t>Windows &gt; Show View &gt; Project Explorer</a:t>
            </a:r>
            <a:r>
              <a:rPr lang="en-US" altLang="zh-TW" sz="2000" dirty="0" smtClean="0"/>
              <a:t> to display the </a:t>
            </a:r>
            <a:r>
              <a:rPr lang="en-US" altLang="zh-TW" sz="2000" b="1" dirty="0" smtClean="0"/>
              <a:t>Project Navigator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924554" y="2407095"/>
            <a:ext cx="457196" cy="107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86072" y="3264802"/>
            <a:ext cx="638628" cy="116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2027" y="1901826"/>
            <a:ext cx="2741613" cy="212190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3473" y="4125766"/>
            <a:ext cx="2951616" cy="22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773096" y="4502290"/>
            <a:ext cx="835224" cy="874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06808" y="2289442"/>
            <a:ext cx="804744" cy="874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3"/>
            <a:endCxn id="15" idx="1"/>
          </p:cNvCxnSpPr>
          <p:nvPr/>
        </p:nvCxnSpPr>
        <p:spPr>
          <a:xfrm>
            <a:off x="2511552" y="2726633"/>
            <a:ext cx="2261544" cy="2212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4831</TotalTime>
  <Words>1187</Words>
  <Application>Microsoft Office PowerPoint</Application>
  <PresentationFormat>如螢幕大小 (4:3)</PresentationFormat>
  <Paragraphs>310</Paragraphs>
  <Slides>41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43" baseType="lpstr">
      <vt:lpstr>Office Theme</vt:lpstr>
      <vt:lpstr>Facet</vt:lpstr>
      <vt:lpstr>投影片 1</vt:lpstr>
      <vt:lpstr>投影片 2</vt:lpstr>
      <vt:lpstr>3 Hello World</vt:lpstr>
      <vt:lpstr>投影片 4</vt:lpstr>
      <vt:lpstr>4.2 Create Java Project</vt:lpstr>
      <vt:lpstr>4.2 Create Java Project</vt:lpstr>
      <vt:lpstr>4.2 Create Java Project</vt:lpstr>
      <vt:lpstr>投影片 8</vt:lpstr>
      <vt:lpstr>4.3 Display Navigator</vt:lpstr>
      <vt:lpstr>投影片 10</vt:lpstr>
      <vt:lpstr>4.4 Display JRE  System Library</vt:lpstr>
      <vt:lpstr>4.4 Display JRE  System Library</vt:lpstr>
      <vt:lpstr>投影片 13</vt:lpstr>
      <vt:lpstr>4.5 Add Required Libraries</vt:lpstr>
      <vt:lpstr>4.5 Add Required Libraries</vt:lpstr>
      <vt:lpstr>4.5 Add Required Libraries</vt:lpstr>
      <vt:lpstr>4.5 Add Required Libraries: Add Spring Framework</vt:lpstr>
      <vt:lpstr>4.5 Add Required Libraries: Add Commons-Logging</vt:lpstr>
      <vt:lpstr>4.5 Add Required Libraries</vt:lpstr>
      <vt:lpstr>4.5 Add Required Libraries</vt:lpstr>
      <vt:lpstr>投影片 21</vt:lpstr>
      <vt:lpstr>4.6 Create Source Files</vt:lpstr>
      <vt:lpstr>4.6 Create Source Files</vt:lpstr>
      <vt:lpstr>4.6 Create Source Files</vt:lpstr>
      <vt:lpstr>4.6 Create Source Files</vt:lpstr>
      <vt:lpstr>4.6 Create Source Files</vt:lpstr>
      <vt:lpstr>4.6 Create Source Files</vt:lpstr>
      <vt:lpstr>4.6 Create Source Files</vt:lpstr>
      <vt:lpstr>4.6 Create Source Files</vt:lpstr>
      <vt:lpstr>4.6 Create Source Files</vt:lpstr>
      <vt:lpstr>投影片 31</vt:lpstr>
      <vt:lpstr>4.7 Create Bean Configuration</vt:lpstr>
      <vt:lpstr>4.7 Create Bean Configuration</vt:lpstr>
      <vt:lpstr>4.7 Create Bean Configuration</vt:lpstr>
      <vt:lpstr>4.7 Create Bean Configuration</vt:lpstr>
      <vt:lpstr>4.7 Create Bean Configuration</vt:lpstr>
      <vt:lpstr>4.7 Create Bean Configuration</vt:lpstr>
      <vt:lpstr>投影片 38</vt:lpstr>
      <vt:lpstr>4.8 Run the Program</vt:lpstr>
      <vt:lpstr>4.8 Run the Program</vt:lpstr>
      <vt:lpstr>投影片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779</cp:revision>
  <dcterms:created xsi:type="dcterms:W3CDTF">2015-10-11T19:53:33Z</dcterms:created>
  <dcterms:modified xsi:type="dcterms:W3CDTF">2017-03-18T18:35:50Z</dcterms:modified>
</cp:coreProperties>
</file>