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3"/>
  </p:notesMasterIdLst>
  <p:sldIdLst>
    <p:sldId id="256" r:id="rId3"/>
    <p:sldId id="257" r:id="rId4"/>
    <p:sldId id="258" r:id="rId5"/>
    <p:sldId id="285" r:id="rId6"/>
    <p:sldId id="284" r:id="rId7"/>
    <p:sldId id="286" r:id="rId8"/>
    <p:sldId id="287" r:id="rId9"/>
    <p:sldId id="288" r:id="rId10"/>
    <p:sldId id="289" r:id="rId11"/>
    <p:sldId id="28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2" autoAdjust="0"/>
    <p:restoredTop sz="94660"/>
  </p:normalViewPr>
  <p:slideViewPr>
    <p:cSldViewPr snapToGrid="0">
      <p:cViewPr>
        <p:scale>
          <a:sx n="66" d="100"/>
          <a:sy n="66" d="100"/>
        </p:scale>
        <p:origin x="-516"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1/31/2017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1/31/2017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1/31/2017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1/31/2017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1/31/2017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1/31/2017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1/31/2017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1/31/2017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spring/spring_hello_world_example.ht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Spring Framework</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a:t>
            </a:r>
            <a:r>
              <a:rPr lang="en-US" altLang="zh-TW" b="1" dirty="0" smtClean="0">
                <a:solidFill>
                  <a:srgbClr val="7030A0"/>
                </a:solidFill>
              </a:rPr>
              <a:t>6: Bean Definition</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991656" y="4131583"/>
            <a:ext cx="1247775" cy="742950"/>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10</a:t>
            </a:fld>
            <a:endParaRPr lang="en-US" dirty="0">
              <a:solidFill>
                <a:prstClr val="black"/>
              </a:solidFill>
            </a:endParaRPr>
          </a:p>
        </p:txBody>
      </p:sp>
      <p:sp>
        <p:nvSpPr>
          <p:cNvPr id="6" name="Rectangle 5"/>
          <p:cNvSpPr/>
          <p:nvPr/>
        </p:nvSpPr>
        <p:spPr>
          <a:xfrm>
            <a:off x="1588238" y="4332495"/>
            <a:ext cx="6147838"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a:t>
            </a: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6</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6</a:t>
            </a:r>
            <a:r>
              <a:rPr lang="en-US" sz="5400" b="1" dirty="0" smtClean="0">
                <a:solidFill>
                  <a:srgbClr val="FFC000"/>
                </a:solidFill>
                <a:effectLst>
                  <a:outerShdw blurRad="38100" dist="38100" dir="2700000" algn="tl">
                    <a:srgbClr val="000000">
                      <a:alpha val="43137"/>
                    </a:srgbClr>
                  </a:outerShdw>
                </a:effectLst>
              </a:rPr>
              <a:t> Bean Definition</a:t>
            </a:r>
            <a:endParaRPr lang="en-US" sz="5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006171" y="4218669"/>
            <a:ext cx="1247775" cy="74295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6</a:t>
            </a:r>
            <a:r>
              <a:rPr lang="en-US" altLang="zh-TW" sz="3000" b="1" dirty="0" smtClean="0">
                <a:solidFill>
                  <a:srgbClr val="002060"/>
                </a:solidFill>
                <a:effectLst>
                  <a:outerShdw blurRad="38100" dist="38100" dir="2700000" algn="tl">
                    <a:srgbClr val="000000">
                      <a:alpha val="43137"/>
                    </a:srgbClr>
                  </a:outerShdw>
                </a:effectLst>
              </a:rPr>
              <a:t> Bean Definition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https://www.tutorialspoint.com/spring/spring_bean_definition.htm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dirty="0" smtClean="0"/>
              <a:t>objects that form the backbone of your application and that are managed by the Spring </a:t>
            </a:r>
            <a:r>
              <a:rPr lang="en-US" altLang="zh-TW" sz="2000" dirty="0" err="1" smtClean="0"/>
              <a:t>IoC</a:t>
            </a:r>
            <a:r>
              <a:rPr lang="en-US" altLang="zh-TW" sz="2000" dirty="0" smtClean="0"/>
              <a:t> container are called beans. </a:t>
            </a:r>
            <a:endParaRPr lang="en-US" altLang="zh-TW" sz="2000" dirty="0" smtClean="0"/>
          </a:p>
          <a:p>
            <a:pPr marL="465138" indent="-465138">
              <a:buClr>
                <a:srgbClr val="00B0F0"/>
              </a:buClr>
              <a:buFont typeface="Wingdings" pitchFamily="2" charset="2"/>
              <a:buChar char="u"/>
            </a:pPr>
            <a:r>
              <a:rPr lang="en-US" altLang="zh-TW" sz="2000" dirty="0" smtClean="0"/>
              <a:t>A </a:t>
            </a:r>
            <a:r>
              <a:rPr lang="en-US" altLang="zh-TW" sz="2000" dirty="0" smtClean="0"/>
              <a:t>bean is an object that is instantiated, assembled, and otherwise managed by a Spring </a:t>
            </a:r>
            <a:r>
              <a:rPr lang="en-US" altLang="zh-TW" sz="2000" dirty="0" err="1" smtClean="0"/>
              <a:t>IoC</a:t>
            </a:r>
            <a:r>
              <a:rPr lang="en-US" altLang="zh-TW" sz="2000" dirty="0" smtClean="0"/>
              <a:t> container. </a:t>
            </a:r>
            <a:endParaRPr lang="en-US" altLang="zh-TW" sz="2000" dirty="0" smtClean="0"/>
          </a:p>
          <a:p>
            <a:pPr marL="465138" indent="-465138">
              <a:buClr>
                <a:srgbClr val="00B0F0"/>
              </a:buClr>
              <a:buFont typeface="Wingdings" pitchFamily="2" charset="2"/>
              <a:buChar char="u"/>
            </a:pPr>
            <a:r>
              <a:rPr lang="en-US" altLang="zh-TW" sz="2000" dirty="0" smtClean="0"/>
              <a:t>These </a:t>
            </a:r>
            <a:r>
              <a:rPr lang="en-US" altLang="zh-TW" sz="2000" dirty="0" smtClean="0"/>
              <a:t>beans are created with the configuration metadata that you supply to the container, for example, in the form of XML &lt;bean/&gt; definitions which you have already seen in previous </a:t>
            </a:r>
            <a:r>
              <a:rPr lang="en-US" altLang="zh-TW" sz="2000" dirty="0" smtClean="0"/>
              <a:t>chapters.</a:t>
            </a:r>
          </a:p>
          <a:p>
            <a:pPr marL="465138" indent="-465138">
              <a:buClr>
                <a:srgbClr val="00B0F0"/>
              </a:buClr>
              <a:buFont typeface="Wingdings" pitchFamily="2" charset="2"/>
              <a:buChar char="u"/>
            </a:pPr>
            <a:r>
              <a:rPr lang="en-US" altLang="zh-TW" sz="2000" dirty="0" smtClean="0"/>
              <a:t>The </a:t>
            </a:r>
            <a:r>
              <a:rPr lang="en-US" altLang="zh-TW" sz="2000" dirty="0" smtClean="0"/>
              <a:t>bean definition contains the information called </a:t>
            </a:r>
            <a:r>
              <a:rPr lang="en-US" altLang="zh-TW" sz="2000" b="1" dirty="0" smtClean="0"/>
              <a:t>configuration </a:t>
            </a:r>
            <a:r>
              <a:rPr lang="en-US" altLang="zh-TW" sz="2000" b="1" dirty="0" smtClean="0"/>
              <a:t>metadata</a:t>
            </a:r>
            <a:r>
              <a:rPr lang="en-US" altLang="zh-TW" sz="2000" dirty="0" smtClean="0"/>
              <a:t> which </a:t>
            </a:r>
            <a:r>
              <a:rPr lang="en-US" altLang="zh-TW" sz="2000" dirty="0" smtClean="0"/>
              <a:t>is needed for the container to know the </a:t>
            </a:r>
            <a:r>
              <a:rPr lang="en-US" altLang="zh-TW" sz="2000" dirty="0" smtClean="0"/>
              <a:t>followings:</a:t>
            </a:r>
          </a:p>
          <a:p>
            <a:pPr marL="922338" lvl="1" indent="-465138">
              <a:buClr>
                <a:srgbClr val="00B0F0"/>
              </a:buClr>
              <a:buFont typeface="Wingdings" pitchFamily="2" charset="2"/>
              <a:buChar char="u"/>
            </a:pPr>
            <a:r>
              <a:rPr lang="en-US" altLang="zh-TW" sz="2000" dirty="0" smtClean="0"/>
              <a:t>How </a:t>
            </a:r>
            <a:r>
              <a:rPr lang="en-US" altLang="zh-TW" sz="2000" dirty="0" smtClean="0"/>
              <a:t>to create a </a:t>
            </a:r>
            <a:r>
              <a:rPr lang="en-US" altLang="zh-TW" sz="2000" dirty="0" smtClean="0"/>
              <a:t>bean</a:t>
            </a:r>
          </a:p>
          <a:p>
            <a:pPr marL="922338" lvl="1" indent="-465138">
              <a:buClr>
                <a:srgbClr val="00B0F0"/>
              </a:buClr>
              <a:buFont typeface="Wingdings" pitchFamily="2" charset="2"/>
              <a:buChar char="u"/>
            </a:pPr>
            <a:r>
              <a:rPr lang="en-US" altLang="zh-TW" sz="2000" dirty="0" smtClean="0"/>
              <a:t>Bean's </a:t>
            </a:r>
            <a:r>
              <a:rPr lang="en-US" altLang="zh-TW" sz="2000" dirty="0" smtClean="0"/>
              <a:t>lifecycle </a:t>
            </a:r>
            <a:r>
              <a:rPr lang="en-US" altLang="zh-TW" sz="2000" dirty="0" smtClean="0"/>
              <a:t>details</a:t>
            </a:r>
          </a:p>
          <a:p>
            <a:pPr marL="922338" lvl="1" indent="-465138">
              <a:buClr>
                <a:srgbClr val="00B0F0"/>
              </a:buClr>
              <a:buFont typeface="Wingdings" pitchFamily="2" charset="2"/>
              <a:buChar char="u"/>
            </a:pPr>
            <a:r>
              <a:rPr lang="en-US" altLang="zh-TW" sz="2000" dirty="0" smtClean="0"/>
              <a:t>Bean's dependencies</a:t>
            </a:r>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6</a:t>
            </a:r>
            <a:r>
              <a:rPr lang="en-US" altLang="zh-TW" sz="3000" b="1" dirty="0" smtClean="0">
                <a:solidFill>
                  <a:srgbClr val="002060"/>
                </a:solidFill>
                <a:effectLst>
                  <a:outerShdw blurRad="38100" dist="38100" dir="2700000" algn="tl">
                    <a:srgbClr val="000000">
                      <a:alpha val="43137"/>
                    </a:srgbClr>
                  </a:outerShdw>
                </a:effectLst>
              </a:rPr>
              <a:t> Bean Definition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https://www.tutorialspoint.com/spring/spring_bean_definition.htm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All </a:t>
            </a:r>
            <a:r>
              <a:rPr lang="en-US" altLang="zh-TW" sz="2000" dirty="0" smtClean="0"/>
              <a:t>the above configuration metadata translates into a set of the following properties that make up each bean </a:t>
            </a:r>
            <a:r>
              <a:rPr lang="en-US" altLang="zh-TW" sz="2000" dirty="0" smtClean="0"/>
              <a:t>definition (1).</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graphicFrame>
        <p:nvGraphicFramePr>
          <p:cNvPr id="10" name="表格 9"/>
          <p:cNvGraphicFramePr>
            <a:graphicFrameLocks noGrp="1"/>
          </p:cNvGraphicFramePr>
          <p:nvPr/>
        </p:nvGraphicFramePr>
        <p:xfrm>
          <a:off x="420915" y="2093685"/>
          <a:ext cx="8011886" cy="3779520"/>
        </p:xfrm>
        <a:graphic>
          <a:graphicData uri="http://schemas.openxmlformats.org/drawingml/2006/table">
            <a:tbl>
              <a:tblPr firstRow="1" bandRow="1">
                <a:tableStyleId>{5C22544A-7EE6-4342-B048-85BDC9FD1C3A}</a:tableStyleId>
              </a:tblPr>
              <a:tblGrid>
                <a:gridCol w="1741714"/>
                <a:gridCol w="6270172"/>
              </a:tblGrid>
              <a:tr h="370840">
                <a:tc>
                  <a:txBody>
                    <a:bodyPr/>
                    <a:lstStyle/>
                    <a:p>
                      <a:pPr algn="l" fontAlgn="t"/>
                      <a:r>
                        <a:rPr lang="en-US" dirty="0">
                          <a:solidFill>
                            <a:schemeClr val="tx1"/>
                          </a:solidFill>
                        </a:rPr>
                        <a:t>Properties</a:t>
                      </a:r>
                    </a:p>
                  </a:txBody>
                  <a:tcPr marL="76200" marR="76200" marT="76200" marB="76200"/>
                </a:tc>
                <a:tc>
                  <a:txBody>
                    <a:bodyPr/>
                    <a:lstStyle/>
                    <a:p>
                      <a:pPr algn="l" fontAlgn="t"/>
                      <a:r>
                        <a:rPr lang="en-US" dirty="0">
                          <a:solidFill>
                            <a:schemeClr val="tx1"/>
                          </a:solidFill>
                        </a:rPr>
                        <a:t>Description</a:t>
                      </a:r>
                    </a:p>
                  </a:txBody>
                  <a:tcPr marL="76200" marR="76200" marT="76200" marB="76200"/>
                </a:tc>
              </a:tr>
              <a:tr h="370840">
                <a:tc>
                  <a:txBody>
                    <a:bodyPr/>
                    <a:lstStyle/>
                    <a:p>
                      <a:pPr fontAlgn="t"/>
                      <a:r>
                        <a:rPr lang="en-US"/>
                        <a:t>class</a:t>
                      </a:r>
                    </a:p>
                  </a:txBody>
                  <a:tcPr marL="76200" marR="76200" marT="76200" marB="76200"/>
                </a:tc>
                <a:tc>
                  <a:txBody>
                    <a:bodyPr/>
                    <a:lstStyle/>
                    <a:p>
                      <a:pPr fontAlgn="t"/>
                      <a:r>
                        <a:rPr lang="en-US"/>
                        <a:t>This attribute is mandatory and specify the bean class to be used to create the bean.</a:t>
                      </a:r>
                    </a:p>
                  </a:txBody>
                  <a:tcPr marL="76200" marR="76200" marT="76200" marB="76200"/>
                </a:tc>
              </a:tr>
              <a:tr h="370840">
                <a:tc>
                  <a:txBody>
                    <a:bodyPr/>
                    <a:lstStyle/>
                    <a:p>
                      <a:pPr fontAlgn="t"/>
                      <a:r>
                        <a:rPr lang="en-US"/>
                        <a:t>name</a:t>
                      </a:r>
                    </a:p>
                  </a:txBody>
                  <a:tcPr marL="76200" marR="76200" marT="76200" marB="76200"/>
                </a:tc>
                <a:tc>
                  <a:txBody>
                    <a:bodyPr/>
                    <a:lstStyle/>
                    <a:p>
                      <a:pPr fontAlgn="t"/>
                      <a:r>
                        <a:rPr lang="en-US"/>
                        <a:t>This attribute specifies the bean identifier uniquely. In XML-based configuration metadata, you use the id and/or name attributes to specify the bean identifier(s).</a:t>
                      </a:r>
                    </a:p>
                  </a:txBody>
                  <a:tcPr marL="76200" marR="76200" marT="76200" marB="76200"/>
                </a:tc>
              </a:tr>
              <a:tr h="370840">
                <a:tc>
                  <a:txBody>
                    <a:bodyPr/>
                    <a:lstStyle/>
                    <a:p>
                      <a:pPr fontAlgn="t"/>
                      <a:r>
                        <a:rPr lang="en-US"/>
                        <a:t>scope</a:t>
                      </a:r>
                    </a:p>
                  </a:txBody>
                  <a:tcPr marL="76200" marR="76200" marT="76200" marB="76200"/>
                </a:tc>
                <a:tc>
                  <a:txBody>
                    <a:bodyPr/>
                    <a:lstStyle/>
                    <a:p>
                      <a:pPr fontAlgn="t"/>
                      <a:r>
                        <a:rPr lang="en-US"/>
                        <a:t>This attribute specifies the scope of the objects created from a particular bean definition and it will be discussed in bean scopes chapter.</a:t>
                      </a:r>
                    </a:p>
                  </a:txBody>
                  <a:tcPr marL="76200" marR="76200" marT="76200" marB="76200"/>
                </a:tc>
              </a:tr>
              <a:tr h="370840">
                <a:tc>
                  <a:txBody>
                    <a:bodyPr/>
                    <a:lstStyle/>
                    <a:p>
                      <a:pPr fontAlgn="t"/>
                      <a:r>
                        <a:rPr lang="en-US"/>
                        <a:t>constructor-arg</a:t>
                      </a:r>
                    </a:p>
                  </a:txBody>
                  <a:tcPr marL="76200" marR="76200" marT="76200" marB="76200"/>
                </a:tc>
                <a:tc>
                  <a:txBody>
                    <a:bodyPr/>
                    <a:lstStyle/>
                    <a:p>
                      <a:pPr fontAlgn="t"/>
                      <a:r>
                        <a:rPr lang="en-US" dirty="0"/>
                        <a:t>This is used to inject the dependencies and will be discussed in next chapters.</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6</a:t>
            </a:r>
            <a:r>
              <a:rPr lang="en-US" altLang="zh-TW" sz="3000" b="1" dirty="0" smtClean="0">
                <a:solidFill>
                  <a:srgbClr val="002060"/>
                </a:solidFill>
                <a:effectLst>
                  <a:outerShdw blurRad="38100" dist="38100" dir="2700000" algn="tl">
                    <a:srgbClr val="000000">
                      <a:alpha val="43137"/>
                    </a:srgbClr>
                  </a:outerShdw>
                </a:effectLst>
              </a:rPr>
              <a:t> Bean Definition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https://www.tutorialspoint.com/spring/spring_bean_definition.htm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All </a:t>
            </a:r>
            <a:r>
              <a:rPr lang="en-US" altLang="zh-TW" sz="2000" dirty="0" smtClean="0"/>
              <a:t>the above configuration metadata translates into a set of the following properties that make up each bean </a:t>
            </a:r>
            <a:r>
              <a:rPr lang="en-US" altLang="zh-TW" sz="2000" dirty="0" smtClean="0"/>
              <a:t>definition (1).</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graphicFrame>
        <p:nvGraphicFramePr>
          <p:cNvPr id="10" name="表格 9"/>
          <p:cNvGraphicFramePr>
            <a:graphicFrameLocks noGrp="1"/>
          </p:cNvGraphicFramePr>
          <p:nvPr/>
        </p:nvGraphicFramePr>
        <p:xfrm>
          <a:off x="377371" y="1948541"/>
          <a:ext cx="8461829" cy="4206240"/>
        </p:xfrm>
        <a:graphic>
          <a:graphicData uri="http://schemas.openxmlformats.org/drawingml/2006/table">
            <a:tbl>
              <a:tblPr firstRow="1" bandRow="1">
                <a:tableStyleId>{5C22544A-7EE6-4342-B048-85BDC9FD1C3A}</a:tableStyleId>
              </a:tblPr>
              <a:tblGrid>
                <a:gridCol w="1422400"/>
                <a:gridCol w="7039429"/>
              </a:tblGrid>
              <a:tr h="370840">
                <a:tc>
                  <a:txBody>
                    <a:bodyPr/>
                    <a:lstStyle/>
                    <a:p>
                      <a:pPr algn="l" fontAlgn="t"/>
                      <a:r>
                        <a:rPr lang="en-US" dirty="0">
                          <a:solidFill>
                            <a:schemeClr val="tx1"/>
                          </a:solidFill>
                        </a:rPr>
                        <a:t>Properties</a:t>
                      </a:r>
                    </a:p>
                  </a:txBody>
                  <a:tcPr marL="76200" marR="76200" marT="76200" marB="76200"/>
                </a:tc>
                <a:tc>
                  <a:txBody>
                    <a:bodyPr/>
                    <a:lstStyle/>
                    <a:p>
                      <a:pPr algn="l" fontAlgn="t"/>
                      <a:r>
                        <a:rPr lang="en-US" dirty="0">
                          <a:solidFill>
                            <a:schemeClr val="tx1"/>
                          </a:solidFill>
                        </a:rPr>
                        <a:t>Description</a:t>
                      </a:r>
                    </a:p>
                  </a:txBody>
                  <a:tcPr marL="76200" marR="76200" marT="76200" marB="76200"/>
                </a:tc>
              </a:tr>
              <a:tr h="370840">
                <a:tc>
                  <a:txBody>
                    <a:bodyPr/>
                    <a:lstStyle/>
                    <a:p>
                      <a:pPr fontAlgn="t"/>
                      <a:r>
                        <a:rPr lang="en-US" dirty="0"/>
                        <a:t>properties</a:t>
                      </a:r>
                    </a:p>
                  </a:txBody>
                  <a:tcPr marL="76200" marR="76200" marT="76200" marB="76200"/>
                </a:tc>
                <a:tc>
                  <a:txBody>
                    <a:bodyPr/>
                    <a:lstStyle/>
                    <a:p>
                      <a:pPr fontAlgn="t"/>
                      <a:r>
                        <a:rPr lang="en-US" dirty="0"/>
                        <a:t>This is used to inject the dependencies and will be discussed in next chapters.</a:t>
                      </a:r>
                    </a:p>
                  </a:txBody>
                  <a:tcPr marL="76200" marR="76200" marT="76200" marB="76200"/>
                </a:tc>
              </a:tr>
              <a:tr h="370840">
                <a:tc>
                  <a:txBody>
                    <a:bodyPr/>
                    <a:lstStyle/>
                    <a:p>
                      <a:pPr fontAlgn="t"/>
                      <a:r>
                        <a:rPr lang="en-US"/>
                        <a:t>autowiring mode</a:t>
                      </a:r>
                    </a:p>
                  </a:txBody>
                  <a:tcPr marL="76200" marR="76200" marT="76200" marB="76200"/>
                </a:tc>
                <a:tc>
                  <a:txBody>
                    <a:bodyPr/>
                    <a:lstStyle/>
                    <a:p>
                      <a:pPr fontAlgn="t"/>
                      <a:r>
                        <a:rPr lang="en-US"/>
                        <a:t>This is used to inject the dependencies and will be discussed in next chapters.</a:t>
                      </a:r>
                    </a:p>
                  </a:txBody>
                  <a:tcPr marL="76200" marR="76200" marT="76200" marB="76200"/>
                </a:tc>
              </a:tr>
              <a:tr h="370840">
                <a:tc>
                  <a:txBody>
                    <a:bodyPr/>
                    <a:lstStyle/>
                    <a:p>
                      <a:pPr fontAlgn="t"/>
                      <a:r>
                        <a:rPr lang="en-US"/>
                        <a:t>lazy-initialization mode</a:t>
                      </a:r>
                    </a:p>
                  </a:txBody>
                  <a:tcPr marL="76200" marR="76200" marT="76200" marB="76200"/>
                </a:tc>
                <a:tc>
                  <a:txBody>
                    <a:bodyPr/>
                    <a:lstStyle/>
                    <a:p>
                      <a:pPr fontAlgn="t"/>
                      <a:r>
                        <a:rPr lang="en-US"/>
                        <a:t>A lazy-initialized bean tells the IoC container to create a bean instance when it is first requested, rather than at startup.</a:t>
                      </a:r>
                    </a:p>
                  </a:txBody>
                  <a:tcPr marL="76200" marR="76200" marT="76200" marB="76200"/>
                </a:tc>
              </a:tr>
              <a:tr h="370840">
                <a:tc>
                  <a:txBody>
                    <a:bodyPr/>
                    <a:lstStyle/>
                    <a:p>
                      <a:pPr fontAlgn="t"/>
                      <a:r>
                        <a:rPr lang="en-US"/>
                        <a:t>initialization method</a:t>
                      </a:r>
                    </a:p>
                  </a:txBody>
                  <a:tcPr marL="76200" marR="76200" marT="76200" marB="76200"/>
                </a:tc>
                <a:tc>
                  <a:txBody>
                    <a:bodyPr/>
                    <a:lstStyle/>
                    <a:p>
                      <a:pPr fontAlgn="t"/>
                      <a:r>
                        <a:rPr lang="en-US"/>
                        <a:t>A callback to be called just after all necessary properties on the bean have been set by the container. It will be discussed in bean life cycle chapter.</a:t>
                      </a:r>
                    </a:p>
                  </a:txBody>
                  <a:tcPr marL="76200" marR="76200" marT="76200" marB="76200"/>
                </a:tc>
              </a:tr>
              <a:tr h="370840">
                <a:tc>
                  <a:txBody>
                    <a:bodyPr/>
                    <a:lstStyle/>
                    <a:p>
                      <a:pPr fontAlgn="t"/>
                      <a:r>
                        <a:rPr lang="en-US"/>
                        <a:t>destruction method</a:t>
                      </a:r>
                    </a:p>
                  </a:txBody>
                  <a:tcPr marL="76200" marR="76200" marT="76200" marB="76200"/>
                </a:tc>
                <a:tc>
                  <a:txBody>
                    <a:bodyPr/>
                    <a:lstStyle/>
                    <a:p>
                      <a:pPr fontAlgn="t"/>
                      <a:r>
                        <a:rPr lang="en-US" dirty="0"/>
                        <a:t>A callback to be used when the container containing the bean is destroyed. It will be discussed in bean life cycle chapter.</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6.1</a:t>
            </a:r>
            <a:r>
              <a:rPr lang="en-US" sz="4400" b="1" dirty="0" smtClean="0">
                <a:solidFill>
                  <a:srgbClr val="FFC000"/>
                </a:solidFill>
                <a:effectLst>
                  <a:outerShdw blurRad="38100" dist="38100" dir="2700000" algn="tl">
                    <a:srgbClr val="000000">
                      <a:alpha val="43137"/>
                    </a:srgbClr>
                  </a:outerShdw>
                </a:effectLst>
              </a:rPr>
              <a:t> Spring Configuration Metadata</a:t>
            </a:r>
            <a:endParaRPr lang="en-US" sz="4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006171" y="4218669"/>
            <a:ext cx="1247775" cy="74295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6.1</a:t>
            </a:r>
            <a:r>
              <a:rPr lang="en-US" altLang="zh-TW" sz="3000" b="1" dirty="0" smtClean="0">
                <a:solidFill>
                  <a:srgbClr val="002060"/>
                </a:solidFill>
                <a:effectLst>
                  <a:outerShdw blurRad="38100" dist="38100" dir="2700000" algn="tl">
                    <a:srgbClr val="000000">
                      <a:alpha val="43137"/>
                    </a:srgbClr>
                  </a:outerShdw>
                </a:effectLst>
              </a:rPr>
              <a:t> Spring Configuration Metadata</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https://www.tutorialspoint.com/spring/spring_bean_definition.htm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Spring </a:t>
            </a:r>
            <a:r>
              <a:rPr lang="en-US" altLang="zh-TW" sz="2000" dirty="0" err="1" smtClean="0"/>
              <a:t>IoC</a:t>
            </a:r>
            <a:r>
              <a:rPr lang="en-US" altLang="zh-TW" sz="2000" dirty="0" smtClean="0"/>
              <a:t> container is totally decoupled from the format in which this configuration metadata is actually written. </a:t>
            </a:r>
            <a:endParaRPr lang="en-US" altLang="zh-TW" sz="2000" dirty="0" smtClean="0"/>
          </a:p>
          <a:p>
            <a:pPr marL="465138" indent="-465138">
              <a:buClr>
                <a:srgbClr val="00B0F0"/>
              </a:buClr>
              <a:buFont typeface="Wingdings" pitchFamily="2" charset="2"/>
              <a:buChar char="u"/>
            </a:pPr>
            <a:r>
              <a:rPr lang="en-US" altLang="zh-TW" sz="2000" dirty="0" smtClean="0"/>
              <a:t>There </a:t>
            </a:r>
            <a:r>
              <a:rPr lang="en-US" altLang="zh-TW" sz="2000" dirty="0" smtClean="0"/>
              <a:t>are following three important methods to provide configuration metadata to the Spring </a:t>
            </a:r>
            <a:r>
              <a:rPr lang="en-US" altLang="zh-TW" sz="2000" dirty="0" smtClean="0"/>
              <a:t>Container:</a:t>
            </a:r>
          </a:p>
          <a:p>
            <a:pPr marL="922338" lvl="1" indent="-465138">
              <a:buClr>
                <a:srgbClr val="00B0F0"/>
              </a:buClr>
              <a:buFont typeface="Wingdings" pitchFamily="2" charset="2"/>
              <a:buChar char="u"/>
            </a:pPr>
            <a:r>
              <a:rPr lang="en-US" altLang="zh-TW" sz="2000" dirty="0" smtClean="0"/>
              <a:t>XML </a:t>
            </a:r>
            <a:r>
              <a:rPr lang="en-US" altLang="zh-TW" sz="2000" dirty="0" smtClean="0"/>
              <a:t>based configuration </a:t>
            </a:r>
            <a:r>
              <a:rPr lang="en-US" altLang="zh-TW" sz="2000" dirty="0" smtClean="0"/>
              <a:t>file.</a:t>
            </a:r>
          </a:p>
          <a:p>
            <a:pPr marL="922338" lvl="1" indent="-465138">
              <a:buClr>
                <a:srgbClr val="00B0F0"/>
              </a:buClr>
              <a:buFont typeface="Wingdings" pitchFamily="2" charset="2"/>
              <a:buChar char="u"/>
            </a:pPr>
            <a:r>
              <a:rPr lang="en-US" altLang="zh-TW" sz="2000" dirty="0" smtClean="0"/>
              <a:t>Annotation-based configuration</a:t>
            </a:r>
          </a:p>
          <a:p>
            <a:pPr marL="922338" lvl="1" indent="-465138">
              <a:buClr>
                <a:srgbClr val="00B0F0"/>
              </a:buClr>
              <a:buFont typeface="Wingdings" pitchFamily="2" charset="2"/>
              <a:buChar char="u"/>
            </a:pPr>
            <a:r>
              <a:rPr lang="en-US" altLang="zh-TW" sz="2000" dirty="0" smtClean="0"/>
              <a:t>Java-based configuration</a:t>
            </a:r>
          </a:p>
          <a:p>
            <a:pPr marL="465138" indent="-465138">
              <a:buClr>
                <a:srgbClr val="00B0F0"/>
              </a:buClr>
              <a:buFont typeface="Wingdings" pitchFamily="2" charset="2"/>
              <a:buChar char="u"/>
            </a:pPr>
            <a:r>
              <a:rPr lang="en-US" altLang="zh-TW" sz="2000" dirty="0" smtClean="0"/>
              <a:t>You </a:t>
            </a:r>
            <a:r>
              <a:rPr lang="en-US" altLang="zh-TW" sz="2000" dirty="0" smtClean="0"/>
              <a:t>already have seen how XML based configuration metadata provided to the container, but let us see another sample of XML based configuration file with different bean definitions including lazy initialization, initialization method and destruction method</a:t>
            </a:r>
            <a:r>
              <a:rPr lang="en-US" altLang="zh-TW" sz="2000" dirty="0" smtClean="0"/>
              <a:t>:</a:t>
            </a:r>
            <a:endParaRPr lang="en-US" altLang="zh-TW" sz="2000" dirty="0" smtClean="0"/>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6.1</a:t>
            </a:r>
            <a:r>
              <a:rPr lang="en-US" altLang="zh-TW" sz="3000" b="1" dirty="0" smtClean="0">
                <a:solidFill>
                  <a:srgbClr val="002060"/>
                </a:solidFill>
                <a:effectLst>
                  <a:outerShdw blurRad="38100" dist="38100" dir="2700000" algn="tl">
                    <a:srgbClr val="000000">
                      <a:alpha val="43137"/>
                    </a:srgbClr>
                  </a:outerShdw>
                </a:effectLst>
              </a:rPr>
              <a:t> Spring Configuration Metadata</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https://www.tutorialspoint.com/spring/spring_bean_definition.htm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4223657" cy="4708981"/>
          </a:xfrm>
          <a:prstGeom prst="rect">
            <a:avLst/>
          </a:prstGeom>
          <a:solidFill>
            <a:schemeClr val="bg1">
              <a:lumMod val="75000"/>
            </a:schemeClr>
          </a:solidFill>
          <a:ln>
            <a:solidFill>
              <a:srgbClr val="C00000"/>
            </a:solidFill>
          </a:ln>
        </p:spPr>
        <p:txBody>
          <a:bodyPr wrap="square" rtlCol="0">
            <a:spAutoFit/>
          </a:bodyPr>
          <a:lstStyle/>
          <a:p>
            <a:pPr marL="465138" indent="-465138">
              <a:buClr>
                <a:srgbClr val="00B0F0"/>
              </a:buClr>
            </a:pPr>
            <a:r>
              <a:rPr lang="en-US" altLang="zh-TW" sz="1000" dirty="0" smtClean="0"/>
              <a:t>&lt;?xml version="1.0" encoding="UTF-8"?&gt;</a:t>
            </a:r>
          </a:p>
          <a:p>
            <a:pPr marL="465138" indent="-465138">
              <a:buClr>
                <a:srgbClr val="00B0F0"/>
              </a:buClr>
            </a:pPr>
            <a:endParaRPr lang="en-US" altLang="zh-TW" sz="1000" dirty="0" smtClean="0"/>
          </a:p>
          <a:p>
            <a:pPr marL="465138" indent="-465138">
              <a:buClr>
                <a:srgbClr val="00B0F0"/>
              </a:buClr>
            </a:pPr>
            <a:r>
              <a:rPr lang="en-US" altLang="zh-TW" sz="1000" dirty="0" smtClean="0"/>
              <a:t>&lt;beans </a:t>
            </a:r>
            <a:r>
              <a:rPr lang="en-US" altLang="zh-TW" sz="1000" dirty="0" err="1" smtClean="0"/>
              <a:t>xmlns</a:t>
            </a:r>
            <a:r>
              <a:rPr lang="en-US" altLang="zh-TW" sz="1000" dirty="0" smtClean="0"/>
              <a:t>="http://www.springframework.org/schema/beans"</a:t>
            </a:r>
          </a:p>
          <a:p>
            <a:pPr marL="465138" indent="-465138">
              <a:buClr>
                <a:srgbClr val="00B0F0"/>
              </a:buClr>
            </a:pPr>
            <a:r>
              <a:rPr lang="en-US" altLang="zh-TW" sz="1000" dirty="0" smtClean="0"/>
              <a:t>    </a:t>
            </a:r>
            <a:r>
              <a:rPr lang="en-US" altLang="zh-TW" sz="1000" dirty="0" err="1" smtClean="0"/>
              <a:t>xmlns:xsi</a:t>
            </a:r>
            <a:r>
              <a:rPr lang="en-US" altLang="zh-TW" sz="1000" dirty="0" smtClean="0"/>
              <a:t>="http://www.w3.org/2001/XMLSchema-instance"</a:t>
            </a:r>
          </a:p>
          <a:p>
            <a:pPr marL="465138" indent="-465138">
              <a:buClr>
                <a:srgbClr val="00B0F0"/>
              </a:buClr>
            </a:pPr>
            <a:r>
              <a:rPr lang="en-US" altLang="zh-TW" sz="1000" dirty="0" smtClean="0"/>
              <a:t>    </a:t>
            </a:r>
            <a:r>
              <a:rPr lang="en-US" altLang="zh-TW" sz="1000" dirty="0" err="1" smtClean="0"/>
              <a:t>xsi:schemaLocation</a:t>
            </a:r>
            <a:r>
              <a:rPr lang="en-US" altLang="zh-TW" sz="1000" dirty="0" smtClean="0"/>
              <a:t>="http://www.springframework.org/schema/beans</a:t>
            </a:r>
          </a:p>
          <a:p>
            <a:pPr marL="465138" indent="-465138">
              <a:buClr>
                <a:srgbClr val="00B0F0"/>
              </a:buClr>
            </a:pPr>
            <a:r>
              <a:rPr lang="en-US" altLang="zh-TW" sz="1000" dirty="0" smtClean="0"/>
              <a:t>    http://www.springframework.org/schema/beans/spring-beans-3.0.xsd"&gt;</a:t>
            </a:r>
          </a:p>
          <a:p>
            <a:pPr marL="465138" indent="-465138">
              <a:buClr>
                <a:srgbClr val="00B0F0"/>
              </a:buClr>
            </a:pPr>
            <a:endParaRPr lang="en-US" altLang="zh-TW" sz="1000" dirty="0" smtClean="0"/>
          </a:p>
          <a:p>
            <a:pPr marL="465138" indent="-465138">
              <a:buClr>
                <a:srgbClr val="00B0F0"/>
              </a:buClr>
            </a:pPr>
            <a:r>
              <a:rPr lang="en-US" altLang="zh-TW" sz="1000" dirty="0" smtClean="0"/>
              <a:t>   &lt;!-- A simple bean definition --&gt;</a:t>
            </a:r>
          </a:p>
          <a:p>
            <a:pPr marL="465138" indent="-465138">
              <a:buClr>
                <a:srgbClr val="00B0F0"/>
              </a:buClr>
            </a:pPr>
            <a:r>
              <a:rPr lang="en-US" altLang="zh-TW" sz="1000" dirty="0" smtClean="0"/>
              <a:t>   &lt;bean id="..." class="..."&gt;</a:t>
            </a:r>
          </a:p>
          <a:p>
            <a:pPr marL="465138" indent="-465138">
              <a:buClr>
                <a:srgbClr val="00B0F0"/>
              </a:buClr>
            </a:pPr>
            <a:r>
              <a:rPr lang="en-US" altLang="zh-TW" sz="1000" dirty="0" smtClean="0"/>
              <a:t>       &lt;!-- collaborators and configuration for this bean go here --&gt;</a:t>
            </a:r>
          </a:p>
          <a:p>
            <a:pPr marL="465138" indent="-465138">
              <a:buClr>
                <a:srgbClr val="00B0F0"/>
              </a:buClr>
            </a:pPr>
            <a:r>
              <a:rPr lang="en-US" altLang="zh-TW" sz="1000" dirty="0" smtClean="0"/>
              <a:t>   &lt;/bean&gt;</a:t>
            </a:r>
          </a:p>
          <a:p>
            <a:pPr marL="465138" indent="-465138">
              <a:buClr>
                <a:srgbClr val="00B0F0"/>
              </a:buClr>
            </a:pPr>
            <a:endParaRPr lang="en-US" altLang="zh-TW" sz="1000" dirty="0" smtClean="0"/>
          </a:p>
          <a:p>
            <a:pPr marL="465138" indent="-465138">
              <a:buClr>
                <a:srgbClr val="00B0F0"/>
              </a:buClr>
            </a:pPr>
            <a:r>
              <a:rPr lang="en-US" altLang="zh-TW" sz="1000" dirty="0" smtClean="0"/>
              <a:t>   &lt;!-- A bean definition with lazy init set on --&gt;</a:t>
            </a:r>
          </a:p>
          <a:p>
            <a:pPr marL="465138" indent="-465138">
              <a:buClr>
                <a:srgbClr val="00B0F0"/>
              </a:buClr>
            </a:pPr>
            <a:r>
              <a:rPr lang="en-US" altLang="zh-TW" sz="1000" dirty="0" smtClean="0"/>
              <a:t>   &lt;bean id="..." class="..." lazy-init="true"&gt;</a:t>
            </a:r>
          </a:p>
          <a:p>
            <a:pPr marL="465138" indent="-465138">
              <a:buClr>
                <a:srgbClr val="00B0F0"/>
              </a:buClr>
            </a:pPr>
            <a:r>
              <a:rPr lang="en-US" altLang="zh-TW" sz="1000" dirty="0" smtClean="0"/>
              <a:t>       &lt;!-- collaborators and configuration for this bean go here --&gt;</a:t>
            </a:r>
          </a:p>
          <a:p>
            <a:pPr marL="465138" indent="-465138">
              <a:buClr>
                <a:srgbClr val="00B0F0"/>
              </a:buClr>
            </a:pPr>
            <a:r>
              <a:rPr lang="en-US" altLang="zh-TW" sz="1000" dirty="0" smtClean="0"/>
              <a:t>   &lt;/bean&gt;</a:t>
            </a:r>
          </a:p>
          <a:p>
            <a:pPr marL="465138" indent="-465138">
              <a:buClr>
                <a:srgbClr val="00B0F0"/>
              </a:buClr>
            </a:pPr>
            <a:endParaRPr lang="en-US" altLang="zh-TW" sz="1000" dirty="0" smtClean="0"/>
          </a:p>
          <a:p>
            <a:pPr marL="465138" indent="-465138">
              <a:buClr>
                <a:srgbClr val="00B0F0"/>
              </a:buClr>
            </a:pPr>
            <a:r>
              <a:rPr lang="en-US" altLang="zh-TW" sz="1000" dirty="0" smtClean="0"/>
              <a:t>   &lt;!-- A bean definition with initialization method --&gt;</a:t>
            </a:r>
          </a:p>
          <a:p>
            <a:pPr marL="465138" indent="-465138">
              <a:buClr>
                <a:srgbClr val="00B0F0"/>
              </a:buClr>
            </a:pPr>
            <a:r>
              <a:rPr lang="en-US" altLang="zh-TW" sz="1000" dirty="0" smtClean="0"/>
              <a:t>   &lt;bean id="..." class="..." init-method="..."&gt;</a:t>
            </a:r>
          </a:p>
          <a:p>
            <a:pPr marL="465138" indent="-465138">
              <a:buClr>
                <a:srgbClr val="00B0F0"/>
              </a:buClr>
            </a:pPr>
            <a:r>
              <a:rPr lang="en-US" altLang="zh-TW" sz="1000" dirty="0" smtClean="0"/>
              <a:t>       &lt;!-- collaborators and configuration for this bean go here --&gt;</a:t>
            </a:r>
          </a:p>
          <a:p>
            <a:pPr marL="465138" indent="-465138">
              <a:buClr>
                <a:srgbClr val="00B0F0"/>
              </a:buClr>
            </a:pPr>
            <a:r>
              <a:rPr lang="en-US" altLang="zh-TW" sz="1000" dirty="0" smtClean="0"/>
              <a:t>   &lt;/bean&gt;</a:t>
            </a:r>
          </a:p>
          <a:p>
            <a:pPr marL="465138" indent="-465138">
              <a:buClr>
                <a:srgbClr val="00B0F0"/>
              </a:buClr>
            </a:pPr>
            <a:endParaRPr lang="en-US" altLang="zh-TW" sz="1000" dirty="0" smtClean="0"/>
          </a:p>
          <a:p>
            <a:pPr marL="465138" indent="-465138">
              <a:buClr>
                <a:srgbClr val="00B0F0"/>
              </a:buClr>
            </a:pPr>
            <a:r>
              <a:rPr lang="en-US" altLang="zh-TW" sz="1000" dirty="0" smtClean="0"/>
              <a:t>   &lt;!-- A bean definition with destruction method --&gt;</a:t>
            </a:r>
          </a:p>
          <a:p>
            <a:pPr marL="465138" indent="-465138">
              <a:buClr>
                <a:srgbClr val="00B0F0"/>
              </a:buClr>
            </a:pPr>
            <a:r>
              <a:rPr lang="en-US" altLang="zh-TW" sz="1000" dirty="0" smtClean="0"/>
              <a:t>   &lt;bean id="..." class="..." destroy-method="..."&gt;</a:t>
            </a:r>
          </a:p>
          <a:p>
            <a:pPr marL="465138" indent="-465138">
              <a:buClr>
                <a:srgbClr val="00B0F0"/>
              </a:buClr>
            </a:pPr>
            <a:r>
              <a:rPr lang="en-US" altLang="zh-TW" sz="1000" dirty="0" smtClean="0"/>
              <a:t>       &lt;!-- collaborators and configuration for this bean go here --&gt;</a:t>
            </a:r>
          </a:p>
          <a:p>
            <a:pPr marL="465138" indent="-465138">
              <a:buClr>
                <a:srgbClr val="00B0F0"/>
              </a:buClr>
            </a:pPr>
            <a:r>
              <a:rPr lang="en-US" altLang="zh-TW" sz="1000" dirty="0" smtClean="0"/>
              <a:t>   &lt;/bean&gt;</a:t>
            </a:r>
          </a:p>
          <a:p>
            <a:pPr marL="465138" indent="-465138">
              <a:buClr>
                <a:srgbClr val="00B0F0"/>
              </a:buClr>
            </a:pPr>
            <a:endParaRPr lang="en-US" altLang="zh-TW" sz="1000" dirty="0" smtClean="0"/>
          </a:p>
          <a:p>
            <a:pPr marL="465138" indent="-465138">
              <a:buClr>
                <a:srgbClr val="00B0F0"/>
              </a:buClr>
            </a:pPr>
            <a:r>
              <a:rPr lang="en-US" altLang="zh-TW" sz="1000" dirty="0" smtClean="0"/>
              <a:t>   &lt;!-- more bean definitions go here --&gt;</a:t>
            </a:r>
          </a:p>
          <a:p>
            <a:pPr marL="465138" indent="-465138">
              <a:buClr>
                <a:srgbClr val="00B0F0"/>
              </a:buClr>
            </a:pPr>
            <a:endParaRPr lang="en-US" altLang="zh-TW" sz="1000" dirty="0" smtClean="0"/>
          </a:p>
          <a:p>
            <a:pPr marL="465138" indent="-465138">
              <a:buClr>
                <a:srgbClr val="00B0F0"/>
              </a:buClr>
            </a:pPr>
            <a:r>
              <a:rPr lang="en-US" altLang="zh-TW" sz="1000" dirty="0" smtClean="0"/>
              <a:t>&lt;/beans&gt;</a:t>
            </a:r>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621755" y="1146629"/>
            <a:ext cx="4276181" cy="3870098"/>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6.1</a:t>
            </a:r>
            <a:r>
              <a:rPr lang="en-US" altLang="zh-TW" sz="3000" b="1" dirty="0" smtClean="0">
                <a:solidFill>
                  <a:srgbClr val="002060"/>
                </a:solidFill>
                <a:effectLst>
                  <a:outerShdw blurRad="38100" dist="38100" dir="2700000" algn="tl">
                    <a:srgbClr val="000000">
                      <a:alpha val="43137"/>
                    </a:srgbClr>
                  </a:outerShdw>
                </a:effectLst>
              </a:rPr>
              <a:t> Spring Configuration Metadata</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https://www.tutorialspoint.com/spring/spring_bean_definition.htm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a:t>
            </a:r>
            <a:r>
              <a:rPr lang="en-US" altLang="zh-TW" sz="2000" dirty="0" smtClean="0"/>
              <a:t>can check </a:t>
            </a:r>
            <a:r>
              <a:rPr lang="en-US" altLang="zh-TW" sz="2000" dirty="0" smtClean="0">
                <a:hlinkClick r:id="rId3"/>
              </a:rPr>
              <a:t>Spring Hello World Example</a:t>
            </a:r>
            <a:r>
              <a:rPr lang="en-US" altLang="zh-TW" sz="2000" dirty="0" smtClean="0"/>
              <a:t> to understand how to define, configure and create Spring </a:t>
            </a:r>
            <a:r>
              <a:rPr lang="en-US" altLang="zh-TW" sz="2000" dirty="0" smtClean="0"/>
              <a:t>Beans.</a:t>
            </a:r>
          </a:p>
          <a:p>
            <a:pPr marL="465138" indent="-465138">
              <a:buClr>
                <a:srgbClr val="00B0F0"/>
              </a:buClr>
              <a:buFont typeface="Wingdings" pitchFamily="2" charset="2"/>
              <a:buChar char="u"/>
            </a:pPr>
            <a:r>
              <a:rPr lang="en-US" altLang="zh-TW" sz="2000" dirty="0" smtClean="0"/>
              <a:t>I </a:t>
            </a:r>
            <a:r>
              <a:rPr lang="en-US" altLang="zh-TW" sz="2000" dirty="0" smtClean="0"/>
              <a:t>will discuss about Annotation Based Configuration in a separate chapter. </a:t>
            </a:r>
            <a:endParaRPr lang="en-US" altLang="zh-TW" sz="2000" smtClean="0"/>
          </a:p>
          <a:p>
            <a:pPr marL="465138" indent="-465138">
              <a:buClr>
                <a:srgbClr val="00B0F0"/>
              </a:buClr>
              <a:buFont typeface="Wingdings" pitchFamily="2" charset="2"/>
              <a:buChar char="u"/>
            </a:pPr>
            <a:r>
              <a:rPr lang="en-US" altLang="zh-TW" sz="2000" smtClean="0"/>
              <a:t>I </a:t>
            </a:r>
            <a:r>
              <a:rPr lang="en-US" altLang="zh-TW" sz="2000" dirty="0" smtClean="0"/>
              <a:t>kept it intentionally in a separate chapter because I want you to grasp few other important Spring concepts before you start programming with Spring Dependency Injection with Annotations.</a:t>
            </a:r>
            <a:endParaRPr lang="en-US" altLang="zh-TW" sz="2000" dirty="0"/>
          </a:p>
        </p:txBody>
      </p:sp>
      <p:pic>
        <p:nvPicPr>
          <p:cNvPr id="9" name="Picture 2"/>
          <p:cNvPicPr>
            <a:picLocks noChangeAspect="1" noChangeArrowheads="1"/>
          </p:cNvPicPr>
          <p:nvPr/>
        </p:nvPicPr>
        <p:blipFill>
          <a:blip r:embed="rId4"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4528</TotalTime>
  <Words>690</Words>
  <Application>Microsoft Office PowerPoint</Application>
  <PresentationFormat>如螢幕大小 (4:3)</PresentationFormat>
  <Paragraphs>109</Paragraphs>
  <Slides>10</Slides>
  <Notes>1</Notes>
  <HiddenSlides>0</HiddenSlides>
  <MMClips>0</MMClips>
  <ScaleCrop>false</ScaleCrop>
  <HeadingPairs>
    <vt:vector size="4" baseType="variant">
      <vt:variant>
        <vt:lpstr>佈景主題</vt:lpstr>
      </vt:variant>
      <vt:variant>
        <vt:i4>2</vt:i4>
      </vt:variant>
      <vt:variant>
        <vt:lpstr>投影片標題</vt:lpstr>
      </vt:variant>
      <vt:variant>
        <vt:i4>10</vt:i4>
      </vt:variant>
    </vt:vector>
  </HeadingPairs>
  <TitlesOfParts>
    <vt:vector size="12" baseType="lpstr">
      <vt:lpstr>Office Theme</vt:lpstr>
      <vt:lpstr>Facet</vt:lpstr>
      <vt:lpstr>投影片 1</vt:lpstr>
      <vt:lpstr>投影片 2</vt:lpstr>
      <vt:lpstr>6 Bean Definition</vt:lpstr>
      <vt:lpstr>6 Bean Definition</vt:lpstr>
      <vt:lpstr>6 Bean Definition</vt:lpstr>
      <vt:lpstr>投影片 6</vt:lpstr>
      <vt:lpstr>6.1 Spring Configuration Metadata</vt:lpstr>
      <vt:lpstr>6.1 Spring Configuration Metadata</vt:lpstr>
      <vt:lpstr>6.1 Spring Configuration Metadata</vt:lpstr>
      <vt:lpstr>投影片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708</cp:revision>
  <dcterms:created xsi:type="dcterms:W3CDTF">2015-10-11T19:53:33Z</dcterms:created>
  <dcterms:modified xsi:type="dcterms:W3CDTF">2017-02-01T07:10:22Z</dcterms:modified>
</cp:coreProperties>
</file>