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57" r:id="rId4"/>
    <p:sldId id="258" r:id="rId5"/>
    <p:sldId id="284" r:id="rId6"/>
    <p:sldId id="287" r:id="rId7"/>
    <p:sldId id="286" r:id="rId8"/>
    <p:sldId id="285" r:id="rId9"/>
    <p:sldId id="289" r:id="rId10"/>
    <p:sldId id="291" r:id="rId11"/>
    <p:sldId id="290" r:id="rId12"/>
    <p:sldId id="293" r:id="rId13"/>
    <p:sldId id="292" r:id="rId14"/>
    <p:sldId id="288" r:id="rId15"/>
    <p:sldId id="294" r:id="rId16"/>
    <p:sldId id="295" r:id="rId17"/>
    <p:sldId id="296" r:id="rId18"/>
    <p:sldId id="297" r:id="rId19"/>
    <p:sldId id="298" r:id="rId20"/>
    <p:sldId id="299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2" autoAdjust="0"/>
    <p:restoredTop sz="94660"/>
  </p:normalViewPr>
  <p:slideViewPr>
    <p:cSldViewPr snapToGrid="0">
      <p:cViewPr>
        <p:scale>
          <a:sx n="66" d="100"/>
          <a:sy n="66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Framework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7: </a:t>
            </a:r>
            <a:r>
              <a:rPr lang="en-US" altLang="zh-TW" b="1" dirty="0" smtClean="0">
                <a:solidFill>
                  <a:srgbClr val="7030A0"/>
                </a:solidFill>
              </a:rPr>
              <a:t>Bean </a:t>
            </a:r>
            <a:r>
              <a:rPr lang="en-US" altLang="zh-TW" b="1" dirty="0" smtClean="0">
                <a:solidFill>
                  <a:srgbClr val="7030A0"/>
                </a:solidFill>
              </a:rPr>
              <a:t>Scope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1656" y="4131583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 Singleton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is the content of the </a:t>
            </a:r>
            <a:r>
              <a:rPr lang="en-US" altLang="zh-TW" sz="2000" b="1" dirty="0" smtClean="0"/>
              <a:t>MainApp.java</a:t>
            </a:r>
            <a:r>
              <a:rPr lang="en-US" altLang="zh-TW" sz="2000" dirty="0" smtClean="0"/>
              <a:t> file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449943" y="1705291"/>
            <a:ext cx="6197599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com.tutorialspoint</a:t>
            </a:r>
            <a:r>
              <a:rPr lang="en-US" altLang="zh-TW" sz="1200" dirty="0" smtClean="0"/>
              <a:t>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org.springframework.context.ApplicationContext</a:t>
            </a:r>
            <a:r>
              <a:rPr lang="en-US" altLang="zh-TW" sz="12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import org.springframework.context.support.ClassPathXmlApplicationContext;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public class </a:t>
            </a:r>
            <a:r>
              <a:rPr lang="en-US" altLang="zh-TW" sz="1200" dirty="0" err="1" smtClean="0"/>
              <a:t>MainApp</a:t>
            </a:r>
            <a:r>
              <a:rPr lang="en-US" altLang="zh-TW" sz="12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static void main(String[]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ApplicationContext</a:t>
            </a:r>
            <a:r>
              <a:rPr lang="en-US" altLang="zh-TW" sz="1200" dirty="0" smtClean="0"/>
              <a:t> context = new </a:t>
            </a:r>
            <a:r>
              <a:rPr lang="en-US" altLang="zh-TW" sz="1200" dirty="0" err="1" smtClean="0"/>
              <a:t>ClassPathXmlApplicationContext</a:t>
            </a:r>
            <a:r>
              <a:rPr lang="en-US" altLang="zh-TW" sz="1200" dirty="0" smtClean="0"/>
              <a:t>("Beans.xml");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objA</a:t>
            </a:r>
            <a:r>
              <a:rPr lang="en-US" altLang="zh-TW" sz="1200" dirty="0" smtClean="0"/>
              <a:t> = (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) </a:t>
            </a:r>
            <a:r>
              <a:rPr lang="en-US" altLang="zh-TW" sz="1200" dirty="0" err="1" smtClean="0"/>
              <a:t>context.getBean</a:t>
            </a:r>
            <a:r>
              <a:rPr lang="en-US" altLang="zh-TW" sz="1200" dirty="0" smtClean="0"/>
              <a:t>("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");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objA.setMessage</a:t>
            </a:r>
            <a:r>
              <a:rPr lang="en-US" altLang="zh-TW" sz="1200" dirty="0" smtClean="0"/>
              <a:t>("I'm object A");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objA.getMessage</a:t>
            </a:r>
            <a:r>
              <a:rPr lang="en-US" altLang="zh-TW" sz="1200" dirty="0" smtClean="0"/>
              <a:t>();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objB</a:t>
            </a:r>
            <a:r>
              <a:rPr lang="en-US" altLang="zh-TW" sz="1200" dirty="0" smtClean="0"/>
              <a:t> = (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) </a:t>
            </a:r>
            <a:r>
              <a:rPr lang="en-US" altLang="zh-TW" sz="1200" dirty="0" err="1" smtClean="0"/>
              <a:t>context.getBean</a:t>
            </a:r>
            <a:r>
              <a:rPr lang="en-US" altLang="zh-TW" sz="1200" dirty="0" smtClean="0"/>
              <a:t>("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objB.getMessage</a:t>
            </a:r>
            <a:r>
              <a:rPr lang="en-US" altLang="zh-TW" sz="12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}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9717" y="4020457"/>
            <a:ext cx="4034283" cy="215559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 Singleton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is the configuration file </a:t>
            </a:r>
            <a:r>
              <a:rPr lang="en-US" altLang="zh-TW" sz="2000" b="1" dirty="0" smtClean="0"/>
              <a:t>Beans.xml</a:t>
            </a:r>
            <a:r>
              <a:rPr lang="en-US" altLang="zh-TW" sz="2000" dirty="0" smtClean="0"/>
              <a:t> required for singleton scope: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449943" y="1705291"/>
            <a:ext cx="5587999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200" dirty="0" smtClean="0"/>
              <a:t>&lt;?xml version="1.0" encoding="UTF-8"?&gt;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&lt;beans </a:t>
            </a:r>
            <a:r>
              <a:rPr lang="en-US" altLang="zh-TW" sz="1200" dirty="0" err="1" smtClean="0"/>
              <a:t>xmlns</a:t>
            </a:r>
            <a:r>
              <a:rPr lang="en-US" altLang="zh-TW" sz="1200" dirty="0" smtClean="0"/>
              <a:t>="http://www.springframework.org/schema/beans"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xmlns:xsi</a:t>
            </a:r>
            <a:r>
              <a:rPr lang="en-US" altLang="zh-TW" sz="1200" dirty="0" smtClean="0"/>
              <a:t>="http://www.w3.org/2001/XMLSchema-instance"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xsi:schemaLocation</a:t>
            </a:r>
            <a:r>
              <a:rPr lang="en-US" altLang="zh-TW" sz="1200" dirty="0" smtClean="0"/>
              <a:t>="http://www.springframework.org/schema/beans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http://www.springframework.org/schema/beans/spring-beans-3.0.xsd"&gt;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&lt;bean id="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" class="</a:t>
            </a:r>
            <a:r>
              <a:rPr lang="en-US" altLang="zh-TW" sz="1200" dirty="0" err="1" smtClean="0"/>
              <a:t>com.tutorialspoint.HelloWorld</a:t>
            </a:r>
            <a:r>
              <a:rPr lang="en-US" altLang="zh-TW" sz="1200" dirty="0" smtClean="0"/>
              <a:t>" 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scope="singleton"&gt;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&lt;/bean&gt;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&lt;/beans&gt;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3829" y="3653916"/>
            <a:ext cx="5398181" cy="25960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 Singleton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you are done with creating source and bean configuration files, let us run the application.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everything is fine with your application, this will print the following message: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306285" y="2721291"/>
            <a:ext cx="4630056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Your Message : I'm object A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Your </a:t>
            </a:r>
            <a:r>
              <a:rPr lang="en-US" altLang="zh-TW" sz="2000" dirty="0" smtClean="0"/>
              <a:t>Message : I'm object A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.2 Prototype Scope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.2 Prototype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scope is set to prototype, the Spring </a:t>
            </a:r>
            <a:r>
              <a:rPr lang="en-US" altLang="zh-TW" sz="2000" dirty="0" err="1" smtClean="0"/>
              <a:t>IoC</a:t>
            </a:r>
            <a:r>
              <a:rPr lang="en-US" altLang="zh-TW" sz="2000" dirty="0" smtClean="0"/>
              <a:t> container creates new bean instance of the object every time a request for that specific bean is made.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As </a:t>
            </a:r>
            <a:r>
              <a:rPr lang="en-US" altLang="zh-TW" sz="2000" dirty="0" smtClean="0"/>
              <a:t>a rule, use the prototype scope for all state-full beans and the singleton scope for stateless </a:t>
            </a:r>
            <a:r>
              <a:rPr lang="en-US" altLang="zh-TW" sz="2000" dirty="0" smtClean="0"/>
              <a:t>beans.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</a:t>
            </a:r>
            <a:r>
              <a:rPr lang="en-US" altLang="zh-TW" sz="2000" dirty="0" smtClean="0"/>
              <a:t>define a prototype scope, you can set the </a:t>
            </a:r>
            <a:r>
              <a:rPr lang="en-US" altLang="zh-TW" sz="2000" b="1" dirty="0" smtClean="0"/>
              <a:t>scope</a:t>
            </a:r>
            <a:r>
              <a:rPr lang="en-US" altLang="zh-TW" sz="2000" dirty="0" smtClean="0"/>
              <a:t> property </a:t>
            </a:r>
            <a:r>
              <a:rPr lang="en-US" altLang="zh-TW" sz="2000" dirty="0" err="1" smtClean="0"/>
              <a:t>to</a:t>
            </a:r>
            <a:r>
              <a:rPr lang="en-US" altLang="zh-TW" sz="2000" b="1" dirty="0" err="1" smtClean="0"/>
              <a:t>prototype</a:t>
            </a:r>
            <a:r>
              <a:rPr lang="en-US" altLang="zh-TW" sz="2000" dirty="0" smtClean="0"/>
              <a:t> in the bean configuration file, as shown below</a:t>
            </a:r>
            <a:r>
              <a:rPr lang="en-US" altLang="zh-TW" sz="2000" dirty="0" smtClean="0"/>
              <a:t>: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001485" y="3287349"/>
            <a:ext cx="7329714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&lt;!-- A bean definition with singleton scope --&gt;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&lt;</a:t>
            </a:r>
            <a:r>
              <a:rPr lang="en-US" altLang="zh-TW" sz="2000" dirty="0" smtClean="0"/>
              <a:t>bean id="..." class="..." scope="prototype"&gt;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&lt;!-- </a:t>
            </a:r>
            <a:r>
              <a:rPr lang="en-US" altLang="zh-TW" sz="2000" dirty="0" smtClean="0"/>
              <a:t>collaborators and configuration for this bean go here --&gt;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&lt;/</a:t>
            </a:r>
            <a:r>
              <a:rPr lang="en-US" altLang="zh-TW" sz="2000" dirty="0" smtClean="0"/>
              <a:t>bean&gt;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 Singleton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Example: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 </a:t>
            </a:r>
            <a:r>
              <a:rPr lang="en-US" altLang="zh-TW" sz="2000" dirty="0" smtClean="0"/>
              <a:t>us have working Eclipse IDE in place and follow the following steps to create a Spring application: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8973" y="2311400"/>
          <a:ext cx="833119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56"/>
                <a:gridCol w="770534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Create a project with a name </a:t>
                      </a:r>
                      <a:r>
                        <a:rPr lang="en-US" i="1" dirty="0" err="1"/>
                        <a:t>SpringExample</a:t>
                      </a:r>
                      <a:r>
                        <a:rPr lang="en-US" dirty="0"/>
                        <a:t> and create a package </a:t>
                      </a:r>
                      <a:r>
                        <a:rPr lang="en-US" i="1" dirty="0" err="1"/>
                        <a:t>com.tutorialspoint</a:t>
                      </a:r>
                      <a:r>
                        <a:rPr lang="en-US" dirty="0"/>
                        <a:t> under the </a:t>
                      </a:r>
                      <a:r>
                        <a:rPr lang="en-US" b="1" dirty="0" err="1"/>
                        <a:t>src</a:t>
                      </a:r>
                      <a:r>
                        <a:rPr lang="en-US" dirty="0"/>
                        <a:t> folder in the created project.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Add required Spring libraries using </a:t>
                      </a:r>
                      <a:r>
                        <a:rPr lang="en-US" i="1"/>
                        <a:t>Add External JARs</a:t>
                      </a:r>
                      <a:r>
                        <a:rPr lang="en-US"/>
                        <a:t> option as explained in the </a:t>
                      </a:r>
                      <a:r>
                        <a:rPr lang="en-US" i="1"/>
                        <a:t>Spring Hello World Example</a:t>
                      </a:r>
                      <a:r>
                        <a:rPr lang="en-US"/>
                        <a:t> chapter.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Java classes </a:t>
                      </a:r>
                      <a:r>
                        <a:rPr lang="en-US" i="1"/>
                        <a:t>HelloWorld</a:t>
                      </a:r>
                      <a:r>
                        <a:rPr lang="en-US"/>
                        <a:t> and </a:t>
                      </a:r>
                      <a:r>
                        <a:rPr lang="en-US" i="1"/>
                        <a:t>MainApp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package.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Beans configuration file </a:t>
                      </a:r>
                      <a:r>
                        <a:rPr lang="en-US" i="1"/>
                        <a:t>Beans.xml</a:t>
                      </a:r>
                      <a:r>
                        <a:rPr lang="en-US"/>
                        <a:t> under the </a:t>
                      </a:r>
                      <a:r>
                        <a:rPr lang="en-US" b="1"/>
                        <a:t>src</a:t>
                      </a:r>
                      <a:r>
                        <a:rPr lang="en-US"/>
                        <a:t> folder.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final step is to create the content of all the Java files and Bean Configuration file and run the application as explained below.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.2 Prototype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content of </a:t>
            </a:r>
            <a:r>
              <a:rPr lang="en-US" altLang="zh-TW" sz="2000" b="1" dirty="0" smtClean="0"/>
              <a:t>HelloWorld.java</a:t>
            </a:r>
            <a:r>
              <a:rPr lang="en-US" altLang="zh-TW" sz="2000" dirty="0" smtClean="0"/>
              <a:t> file: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90285" y="1647235"/>
            <a:ext cx="4673601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package </a:t>
            </a:r>
            <a:r>
              <a:rPr lang="en-US" altLang="zh-TW" sz="1600" dirty="0" err="1" smtClean="0"/>
              <a:t>com.tutorialspoint</a:t>
            </a:r>
            <a:r>
              <a:rPr lang="en-US" altLang="zh-TW" sz="1600" dirty="0" smtClean="0"/>
              <a:t>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HelloWorld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private String message;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</a:t>
            </a:r>
            <a:r>
              <a:rPr lang="en-US" altLang="zh-TW" sz="1600" dirty="0" err="1" smtClean="0"/>
              <a:t>setMessage</a:t>
            </a:r>
            <a:r>
              <a:rPr lang="en-US" altLang="zh-TW" sz="1600" dirty="0" smtClean="0"/>
              <a:t>(String message){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this.message</a:t>
            </a:r>
            <a:r>
              <a:rPr lang="en-US" altLang="zh-TW" sz="1600" dirty="0" smtClean="0"/>
              <a:t>  = message;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</a:t>
            </a:r>
            <a:r>
              <a:rPr lang="en-US" altLang="zh-TW" sz="1600" dirty="0" err="1" smtClean="0"/>
              <a:t>getMessage</a:t>
            </a:r>
            <a:r>
              <a:rPr lang="en-US" altLang="zh-TW" sz="16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("Your Message : " + message);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4269" y="1683657"/>
            <a:ext cx="4043711" cy="25243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.2 Prototype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is the content of the </a:t>
            </a:r>
            <a:r>
              <a:rPr lang="en-US" altLang="zh-TW" sz="2000" b="1" dirty="0" smtClean="0"/>
              <a:t>MainApp.java</a:t>
            </a:r>
            <a:r>
              <a:rPr lang="en-US" altLang="zh-TW" sz="2000" dirty="0" smtClean="0"/>
              <a:t> file: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90285" y="1647235"/>
            <a:ext cx="467360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com.tutorialspoint</a:t>
            </a:r>
            <a:r>
              <a:rPr lang="en-US" altLang="zh-TW" sz="1200" dirty="0" smtClean="0"/>
              <a:t>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org.springframework.context.ApplicationContext</a:t>
            </a:r>
            <a:r>
              <a:rPr lang="en-US" altLang="zh-TW" sz="12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import org.springframework.context.support.ClassPathXmlApplicationContext;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public class </a:t>
            </a:r>
            <a:r>
              <a:rPr lang="en-US" altLang="zh-TW" sz="1200" dirty="0" err="1" smtClean="0"/>
              <a:t>MainApp</a:t>
            </a:r>
            <a:r>
              <a:rPr lang="en-US" altLang="zh-TW" sz="12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static void main(String[]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ApplicationContext</a:t>
            </a:r>
            <a:r>
              <a:rPr lang="en-US" altLang="zh-TW" sz="1200" dirty="0" smtClean="0"/>
              <a:t> context = new </a:t>
            </a:r>
            <a:r>
              <a:rPr lang="en-US" altLang="zh-TW" sz="1200" dirty="0" err="1" smtClean="0"/>
              <a:t>ClassPathXmlApplicationContext</a:t>
            </a:r>
            <a:r>
              <a:rPr lang="en-US" altLang="zh-TW" sz="1200" dirty="0" smtClean="0"/>
              <a:t>("Beans.xml");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objA</a:t>
            </a:r>
            <a:r>
              <a:rPr lang="en-US" altLang="zh-TW" sz="1200" dirty="0" smtClean="0"/>
              <a:t> = (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) </a:t>
            </a:r>
            <a:r>
              <a:rPr lang="en-US" altLang="zh-TW" sz="1200" dirty="0" err="1" smtClean="0"/>
              <a:t>context.getBean</a:t>
            </a:r>
            <a:r>
              <a:rPr lang="en-US" altLang="zh-TW" sz="1200" dirty="0" smtClean="0"/>
              <a:t>("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");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objA.setMessage</a:t>
            </a:r>
            <a:r>
              <a:rPr lang="en-US" altLang="zh-TW" sz="1200" dirty="0" smtClean="0"/>
              <a:t>("I'm object A");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objA.getMessage</a:t>
            </a:r>
            <a:r>
              <a:rPr lang="en-US" altLang="zh-TW" sz="1200" dirty="0" smtClean="0"/>
              <a:t>();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objB</a:t>
            </a:r>
            <a:r>
              <a:rPr lang="en-US" altLang="zh-TW" sz="1200" dirty="0" smtClean="0"/>
              <a:t> = (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) </a:t>
            </a:r>
            <a:r>
              <a:rPr lang="en-US" altLang="zh-TW" sz="1200" dirty="0" err="1" smtClean="0"/>
              <a:t>context.getBean</a:t>
            </a:r>
            <a:r>
              <a:rPr lang="en-US" altLang="zh-TW" sz="1200" dirty="0" smtClean="0"/>
              <a:t>("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objB.getMessage</a:t>
            </a:r>
            <a:r>
              <a:rPr lang="en-US" altLang="zh-TW" sz="12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}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0192" y="2772228"/>
            <a:ext cx="4192551" cy="22281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.2 Prototype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is the configuration file </a:t>
            </a:r>
            <a:r>
              <a:rPr lang="en-US" altLang="zh-TW" sz="2000" b="1" dirty="0" smtClean="0"/>
              <a:t>Beans.xml</a:t>
            </a:r>
            <a:r>
              <a:rPr lang="en-US" altLang="zh-TW" sz="2000" dirty="0" smtClean="0"/>
              <a:t> required for prototype scope: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90286" y="1647235"/>
            <a:ext cx="506548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200" dirty="0" smtClean="0"/>
              <a:t>&lt;?xml version="1.0" encoding="UTF-8"?&gt;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&lt;beans </a:t>
            </a:r>
            <a:r>
              <a:rPr lang="en-US" altLang="zh-TW" sz="1200" dirty="0" err="1" smtClean="0"/>
              <a:t>xmlns</a:t>
            </a:r>
            <a:r>
              <a:rPr lang="en-US" altLang="zh-TW" sz="1200" dirty="0" smtClean="0"/>
              <a:t>="http://www.springframework.org/schema/beans"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xmlns:xsi</a:t>
            </a:r>
            <a:r>
              <a:rPr lang="en-US" altLang="zh-TW" sz="1200" dirty="0" smtClean="0"/>
              <a:t>="http://www.w3.org/2001/XMLSchema-instance"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xsi:schemaLocation</a:t>
            </a:r>
            <a:r>
              <a:rPr lang="en-US" altLang="zh-TW" sz="1200" dirty="0" smtClean="0"/>
              <a:t>="http://www.springframework.org/schema/beans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http://www.springframework.org/schema/beans/spring-beans-3.0.xsd"&gt;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&lt;bean id="</a:t>
            </a:r>
            <a:r>
              <a:rPr lang="en-US" altLang="zh-TW" sz="1200" dirty="0" err="1" smtClean="0"/>
              <a:t>helloWorld</a:t>
            </a:r>
            <a:r>
              <a:rPr lang="en-US" altLang="zh-TW" sz="1200" dirty="0" smtClean="0"/>
              <a:t>" class="</a:t>
            </a:r>
            <a:r>
              <a:rPr lang="en-US" altLang="zh-TW" sz="1200" dirty="0" err="1" smtClean="0"/>
              <a:t>com.tutorialspoint.HelloWorld</a:t>
            </a:r>
            <a:r>
              <a:rPr lang="en-US" altLang="zh-TW" sz="1200" dirty="0" smtClean="0"/>
              <a:t>" 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scope="prototype"&gt;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&lt;/bean&gt;</a:t>
            </a:r>
          </a:p>
          <a:p>
            <a:pPr>
              <a:buClr>
                <a:srgbClr val="00B0F0"/>
              </a:buClr>
            </a:pP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&lt;/beans&gt;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4865" y="3410858"/>
            <a:ext cx="5232509" cy="25633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.2 Prototype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</a:t>
            </a:r>
            <a:r>
              <a:rPr lang="en-US" altLang="zh-TW" sz="2000" dirty="0" smtClean="0"/>
              <a:t>you are done with creating source and bean configuration files, let us run the application.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everything is fine with your application, this will print the following message: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899886" y="2561635"/>
            <a:ext cx="5065486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Your Message : I'm object A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Your </a:t>
            </a:r>
            <a:r>
              <a:rPr lang="en-US" altLang="zh-TW" sz="2000" dirty="0" smtClean="0"/>
              <a:t>Message : null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7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When </a:t>
            </a:r>
            <a:r>
              <a:rPr lang="en-US" altLang="zh-TW" sz="2000" dirty="0" smtClean="0"/>
              <a:t>defining a &lt;bean&gt; in Spring, you have the option of declaring a scope for that bean.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For </a:t>
            </a:r>
            <a:r>
              <a:rPr lang="en-US" altLang="zh-TW" sz="2000" dirty="0" smtClean="0"/>
              <a:t>example, To force Spring to produce a new bean instance each time one is needed, you should declare the bean's scope attribute to be </a:t>
            </a:r>
            <a:r>
              <a:rPr lang="en-US" altLang="zh-TW" sz="2000" b="1" dirty="0" smtClean="0"/>
              <a:t>prototype</a:t>
            </a:r>
            <a:r>
              <a:rPr lang="en-US" altLang="zh-TW" sz="2000" dirty="0" smtClean="0"/>
              <a:t>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Similar </a:t>
            </a:r>
            <a:r>
              <a:rPr lang="en-US" altLang="zh-TW" sz="2000" dirty="0" smtClean="0"/>
              <a:t>way if you want Spring to return the same bean instance each time one is needed, you should declare the bean's scope attribute to be </a:t>
            </a:r>
            <a:r>
              <a:rPr lang="en-US" altLang="zh-TW" sz="2000" b="1" dirty="0" smtClean="0"/>
              <a:t>singleton</a:t>
            </a:r>
            <a:r>
              <a:rPr lang="en-US" altLang="zh-TW" sz="2000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 The </a:t>
            </a:r>
            <a:r>
              <a:rPr lang="en-US" altLang="zh-TW" sz="2000" dirty="0" smtClean="0"/>
              <a:t>Spring Framework supports following five scopes, three of which are available only if you use a web-aware </a:t>
            </a:r>
            <a:r>
              <a:rPr lang="en-US" altLang="zh-TW" sz="2000" dirty="0" err="1" smtClean="0"/>
              <a:t>ApplicationContext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20915" y="2093685"/>
          <a:ext cx="801188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/>
                <a:gridCol w="627017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singleton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This scopes the bean definition to a single instance per Spring </a:t>
                      </a:r>
                      <a:r>
                        <a:rPr lang="en-US" dirty="0" err="1"/>
                        <a:t>IoC</a:t>
                      </a:r>
                      <a:r>
                        <a:rPr lang="en-US" dirty="0"/>
                        <a:t> container (default).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prototype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scopes a single bean definition to have any number of object instances.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request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scopes a bean definition to an HTTP request. Only valid in the context of a web-aware Spring ApplicationContext.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This scopes a bean definition to an HTTP session. Only valid in the context of a web-aware Spring ApplicationContext.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global-session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This scopes a bean definition to a global HTTP session. Only valid in the context of a web-aware Spring </a:t>
                      </a:r>
                      <a:r>
                        <a:rPr lang="en-US" dirty="0" err="1"/>
                        <a:t>ApplicationContext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 This </a:t>
            </a:r>
            <a:r>
              <a:rPr lang="en-US" altLang="zh-TW" sz="2000" dirty="0" smtClean="0"/>
              <a:t>chapter will discuss about first two scopes and remaining three will be discussed when we will discuss about web-aware Spring </a:t>
            </a:r>
            <a:r>
              <a:rPr lang="en-US" altLang="zh-TW" sz="2000" dirty="0" err="1" smtClean="0"/>
              <a:t>ApplicationContext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 Singleton Scope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 Singleton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scope is set to singleton, the Spring </a:t>
            </a:r>
            <a:r>
              <a:rPr lang="en-US" altLang="zh-TW" sz="2000" dirty="0" err="1" smtClean="0"/>
              <a:t>IoC</a:t>
            </a:r>
            <a:r>
              <a:rPr lang="en-US" altLang="zh-TW" sz="2000" dirty="0" smtClean="0"/>
              <a:t> container creates exactly one instance of the object defined by that bean definition. This single instance is stored in a cache of such singleton beans, and all subsequent requests and references for that named bean return the cached </a:t>
            </a:r>
            <a:r>
              <a:rPr lang="en-US" altLang="zh-TW" sz="2000" dirty="0" smtClean="0"/>
              <a:t>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default scope is always singleton however, when you need one and only one instance of a bean, you can set the </a:t>
            </a:r>
            <a:r>
              <a:rPr lang="en-US" altLang="zh-TW" sz="2000" b="1" dirty="0" smtClean="0"/>
              <a:t>scope</a:t>
            </a:r>
            <a:r>
              <a:rPr lang="en-US" altLang="zh-TW" sz="2000" dirty="0" smtClean="0"/>
              <a:t> property to </a:t>
            </a:r>
            <a:r>
              <a:rPr lang="en-US" altLang="zh-TW" sz="2000" b="1" dirty="0" smtClean="0"/>
              <a:t>singleton</a:t>
            </a:r>
            <a:r>
              <a:rPr lang="en-US" altLang="zh-TW" sz="2000" dirty="0" smtClean="0"/>
              <a:t> in the bean configuration file, as shown below</a:t>
            </a:r>
            <a:r>
              <a:rPr lang="en-US" altLang="zh-TW" sz="2000" dirty="0" smtClean="0"/>
              <a:t>: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335315" y="3577634"/>
            <a:ext cx="6792686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&lt;!-- A bean definition with singleton scope --&gt;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&lt;</a:t>
            </a:r>
            <a:r>
              <a:rPr lang="en-US" altLang="zh-TW" sz="2000" dirty="0" smtClean="0"/>
              <a:t>bean id="..." class="..." scope="singleton"&gt;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&lt;!-- </a:t>
            </a:r>
            <a:r>
              <a:rPr lang="en-US" altLang="zh-TW" sz="2000" dirty="0" smtClean="0"/>
              <a:t>collaborators and configuration for this bean go here --&gt;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&lt;/</a:t>
            </a:r>
            <a:r>
              <a:rPr lang="en-US" altLang="zh-TW" sz="2000" dirty="0" smtClean="0"/>
              <a:t>bean&gt;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 Singleton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Example: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 </a:t>
            </a:r>
            <a:r>
              <a:rPr lang="en-US" altLang="zh-TW" sz="2000" dirty="0" smtClean="0"/>
              <a:t>us have working Eclipse IDE in place and follow the following steps to create a Spring application: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8973" y="2311400"/>
          <a:ext cx="833119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56"/>
                <a:gridCol w="770534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a project with a name </a:t>
                      </a:r>
                      <a:r>
                        <a:rPr lang="en-US" i="1"/>
                        <a:t>SpringExample</a:t>
                      </a:r>
                      <a:r>
                        <a:rPr lang="en-US"/>
                        <a:t> and create a package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under the </a:t>
                      </a:r>
                      <a:r>
                        <a:rPr lang="en-US" b="1"/>
                        <a:t>src</a:t>
                      </a:r>
                      <a:r>
                        <a:rPr lang="en-US"/>
                        <a:t> folder in the created project.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Add required Spring libraries using </a:t>
                      </a:r>
                      <a:r>
                        <a:rPr lang="en-US" i="1"/>
                        <a:t>Add External JARs</a:t>
                      </a:r>
                      <a:r>
                        <a:rPr lang="en-US"/>
                        <a:t> option as explained in the </a:t>
                      </a:r>
                      <a:r>
                        <a:rPr lang="en-US" i="1"/>
                        <a:t>Spring Hello World Example</a:t>
                      </a:r>
                      <a:r>
                        <a:rPr lang="en-US"/>
                        <a:t> chapter.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Java classes </a:t>
                      </a:r>
                      <a:r>
                        <a:rPr lang="en-US" i="1"/>
                        <a:t>HelloWorld</a:t>
                      </a:r>
                      <a:r>
                        <a:rPr lang="en-US"/>
                        <a:t> and </a:t>
                      </a:r>
                      <a:r>
                        <a:rPr lang="en-US" i="1"/>
                        <a:t>MainApp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package.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Beans configuration file </a:t>
                      </a:r>
                      <a:r>
                        <a:rPr lang="en-US" i="1"/>
                        <a:t>Beans.xml</a:t>
                      </a:r>
                      <a:r>
                        <a:rPr lang="en-US"/>
                        <a:t> under the </a:t>
                      </a:r>
                      <a:r>
                        <a:rPr lang="en-US" b="1"/>
                        <a:t>src</a:t>
                      </a:r>
                      <a:r>
                        <a:rPr lang="en-US"/>
                        <a:t> folder.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final step is to create the content of all the Java files and Bean Configuration file and run the application as explained below.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 Singleton Scope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https://www.tutorialspoint.com/spring/spring_bean_scopes.htm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content of </a:t>
            </a:r>
            <a:r>
              <a:rPr lang="en-US" altLang="zh-TW" sz="2000" b="1" dirty="0" smtClean="0"/>
              <a:t>HelloWorld.java</a:t>
            </a:r>
            <a:r>
              <a:rPr lang="en-US" altLang="zh-TW" sz="2000" dirty="0" smtClean="0"/>
              <a:t> file: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90287" y="1647234"/>
            <a:ext cx="4717142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package </a:t>
            </a:r>
            <a:r>
              <a:rPr lang="en-US" altLang="zh-TW" sz="1600" dirty="0" err="1" smtClean="0"/>
              <a:t>com.tutorialspoint</a:t>
            </a:r>
            <a:r>
              <a:rPr lang="en-US" altLang="zh-TW" sz="1600" dirty="0" smtClean="0"/>
              <a:t>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HelloWorld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private String message;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</a:t>
            </a:r>
            <a:r>
              <a:rPr lang="en-US" altLang="zh-TW" sz="1600" dirty="0" err="1" smtClean="0"/>
              <a:t>setMessage</a:t>
            </a:r>
            <a:r>
              <a:rPr lang="en-US" altLang="zh-TW" sz="1600" dirty="0" smtClean="0"/>
              <a:t>(String message){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this.message</a:t>
            </a:r>
            <a:r>
              <a:rPr lang="en-US" altLang="zh-TW" sz="1600" dirty="0" smtClean="0"/>
              <a:t>  = message;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</a:t>
            </a:r>
            <a:r>
              <a:rPr lang="en-US" altLang="zh-TW" sz="1600" dirty="0" err="1" smtClean="0"/>
              <a:t>getMessage</a:t>
            </a:r>
            <a:r>
              <a:rPr lang="en-US" altLang="zh-TW" sz="16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("Your Message : " + message);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2914" y="1633993"/>
            <a:ext cx="3967163" cy="24669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4563</TotalTime>
  <Words>1189</Words>
  <Application>Microsoft Office PowerPoint</Application>
  <PresentationFormat>如螢幕大小 (4:3)</PresentationFormat>
  <Paragraphs>244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Theme</vt:lpstr>
      <vt:lpstr>Facet</vt:lpstr>
      <vt:lpstr>投影片 1</vt:lpstr>
      <vt:lpstr>投影片 2</vt:lpstr>
      <vt:lpstr>7 Bean Scope</vt:lpstr>
      <vt:lpstr>7 Bean Scope</vt:lpstr>
      <vt:lpstr>7 Bean Scope</vt:lpstr>
      <vt:lpstr>投影片 6</vt:lpstr>
      <vt:lpstr>7.1 Singleton Scope</vt:lpstr>
      <vt:lpstr>7.1 Singleton Scope</vt:lpstr>
      <vt:lpstr>7.1 Singleton Scope</vt:lpstr>
      <vt:lpstr>7.1 Singleton Scope</vt:lpstr>
      <vt:lpstr>7.1 Singleton Scope</vt:lpstr>
      <vt:lpstr>7.1 Singleton Scope</vt:lpstr>
      <vt:lpstr>投影片 13</vt:lpstr>
      <vt:lpstr>7.2 Prototype Scope</vt:lpstr>
      <vt:lpstr>7.1 Singleton Scope</vt:lpstr>
      <vt:lpstr>7.2 Prototype Scope</vt:lpstr>
      <vt:lpstr>7.2 Prototype Scope</vt:lpstr>
      <vt:lpstr>7.2 Prototype Scope</vt:lpstr>
      <vt:lpstr>7.2 Prototype Scope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748</cp:revision>
  <dcterms:created xsi:type="dcterms:W3CDTF">2015-10-11T19:53:33Z</dcterms:created>
  <dcterms:modified xsi:type="dcterms:W3CDTF">2017-02-01T07:46:27Z</dcterms:modified>
</cp:coreProperties>
</file>